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53" r:id="rId3"/>
    <p:sldId id="362" r:id="rId4"/>
    <p:sldId id="363" r:id="rId5"/>
    <p:sldId id="364" r:id="rId6"/>
    <p:sldId id="263" r:id="rId7"/>
    <p:sldId id="258" r:id="rId8"/>
    <p:sldId id="260" r:id="rId9"/>
    <p:sldId id="261" r:id="rId10"/>
    <p:sldId id="262" r:id="rId11"/>
    <p:sldId id="366" r:id="rId12"/>
    <p:sldId id="365" r:id="rId13"/>
    <p:sldId id="367" r:id="rId14"/>
    <p:sldId id="358" r:id="rId15"/>
    <p:sldId id="348" r:id="rId16"/>
    <p:sldId id="369" r:id="rId17"/>
    <p:sldId id="349" r:id="rId18"/>
    <p:sldId id="368" r:id="rId19"/>
    <p:sldId id="361" r:id="rId20"/>
    <p:sldId id="264" r:id="rId21"/>
    <p:sldId id="370" r:id="rId22"/>
    <p:sldId id="298" r:id="rId23"/>
    <p:sldId id="299" r:id="rId24"/>
    <p:sldId id="300" r:id="rId25"/>
    <p:sldId id="301" r:id="rId26"/>
    <p:sldId id="322" r:id="rId27"/>
    <p:sldId id="34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01" autoAdjust="0"/>
    <p:restoredTop sz="97030" autoAdjust="0"/>
  </p:normalViewPr>
  <p:slideViewPr>
    <p:cSldViewPr>
      <p:cViewPr varScale="1">
        <p:scale>
          <a:sx n="63" d="100"/>
          <a:sy n="63" d="100"/>
        </p:scale>
        <p:origin x="-1114" y="-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1" d="100"/>
          <a:sy n="51" d="100"/>
        </p:scale>
        <p:origin x="-2606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5B731-84E9-47F5-A3C5-98576566EED9}" type="datetimeFigureOut">
              <a:rPr lang="en-US" smtClean="0"/>
              <a:t>23-May-20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43C44-AE01-4470-80AB-5F6329AC3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7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5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85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69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31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6" y="695325"/>
            <a:ext cx="2571751" cy="34290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63" tIns="46881" rIns="93763" bIns="46881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343401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8006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9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sz="180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43C44-AE01-4470-80AB-5F6329AC30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u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7368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Subtitlu</a:t>
            </a:r>
          </a:p>
          <a:p>
            <a:r>
              <a:rPr lang="ro-RO" smtClean="0"/>
              <a:t>Anul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371600"/>
            <a:ext cx="4953000" cy="441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7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371600"/>
            <a:ext cx="8256494" cy="2133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stituent conținut 2"/>
          <p:cNvSpPr>
            <a:spLocks noGrp="1"/>
          </p:cNvSpPr>
          <p:nvPr>
            <p:ph idx="1"/>
          </p:nvPr>
        </p:nvSpPr>
        <p:spPr>
          <a:xfrm>
            <a:off x="457200" y="1371600"/>
            <a:ext cx="8234082" cy="441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9" name="Titlu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8" name="Titlu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F8703A-1A27-472A-ADD1-CCEB6C302D17}" type="datetimeFigureOut">
              <a:rPr lang="en-US" smtClean="0"/>
              <a:t>23-May-20</a:t>
            </a:fld>
            <a:endParaRPr lang="en-US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D77041-BC39-4DD0-A952-436E6467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spect particulari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  <a:prstGeom prst="rect">
            <a:avLst/>
          </a:prstGeo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F4E5-6411-4A43-8D94-EC921C5B27A4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1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tăText 6"/>
          <p:cNvSpPr txBox="1"/>
          <p:nvPr/>
        </p:nvSpPr>
        <p:spPr>
          <a:xfrm>
            <a:off x="-24442" y="618931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algn="ctr"/>
            <a:endParaRPr lang="en-US" b="1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2" y="2875"/>
            <a:ext cx="9168442" cy="339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19400"/>
            <a:ext cx="4419600" cy="1665408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24442" y="4724400"/>
            <a:ext cx="9119558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SERVICII PENTRU </a:t>
            </a:r>
            <a:r>
              <a:rPr lang="ro-RO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ASIGURAREA </a:t>
            </a:r>
            <a:r>
              <a:rPr lang="en-US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PERFORMAN</a:t>
            </a:r>
            <a:r>
              <a:rPr lang="ro-RO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ȚEI </a:t>
            </a:r>
            <a:r>
              <a:rPr lang="ro-RO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SISTEMELOR </a:t>
            </a:r>
            <a:r>
              <a:rPr lang="en-US" sz="32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ENERGETICE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6200" y="990600"/>
            <a:ext cx="8991599" cy="8382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20256" y="838200"/>
            <a:ext cx="9123744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EnergoBit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–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Antreprenor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g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eneral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și partener pentru managementul performanței energetice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6200" y="1981200"/>
            <a:ext cx="8991600" cy="4525963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Consultan</a:t>
            </a:r>
            <a:r>
              <a:rPr lang="ro-RO" sz="2400" dirty="0" err="1" smtClean="0">
                <a:solidFill>
                  <a:schemeClr val="accent5">
                    <a:lumMod val="75000"/>
                  </a:schemeClr>
                </a:solidFill>
              </a:rPr>
              <a:t>ță</a:t>
            </a:r>
            <a:r>
              <a:rPr lang="ro-RO" sz="2400" dirty="0" smtClean="0">
                <a:solidFill>
                  <a:schemeClr val="accent5">
                    <a:lumMod val="75000"/>
                  </a:schemeClr>
                </a:solidFill>
              </a:rPr>
              <a:t> tehnică și </a:t>
            </a:r>
            <a:r>
              <a:rPr lang="ro-RO" sz="2400" dirty="0" smtClean="0">
                <a:solidFill>
                  <a:schemeClr val="accent5">
                    <a:lumMod val="75000"/>
                  </a:schemeClr>
                </a:solidFill>
              </a:rPr>
              <a:t>dezvoltare </a:t>
            </a:r>
            <a:r>
              <a:rPr lang="ro-RO" sz="2400" dirty="0" smtClean="0">
                <a:solidFill>
                  <a:schemeClr val="accent5">
                    <a:lumMod val="75000"/>
                  </a:schemeClr>
                </a:solidFill>
              </a:rPr>
              <a:t>conceptuală</a:t>
            </a:r>
            <a:endParaRPr lang="ro-RO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o-RO" sz="2400" dirty="0" smtClean="0"/>
              <a:t>Audit energetic – Management energetic</a:t>
            </a:r>
          </a:p>
          <a:p>
            <a:r>
              <a:rPr lang="ro-RO" sz="2400" dirty="0" smtClean="0"/>
              <a:t>Proiectare </a:t>
            </a:r>
            <a:r>
              <a:rPr lang="ro-RO" sz="2400" dirty="0" smtClean="0"/>
              <a:t>și </a:t>
            </a:r>
            <a:r>
              <a:rPr lang="ro-RO" sz="2400" dirty="0" smtClean="0"/>
              <a:t>autorizare</a:t>
            </a:r>
          </a:p>
          <a:p>
            <a:r>
              <a:rPr lang="ro-RO" sz="2400" dirty="0" smtClean="0"/>
              <a:t>Producție </a:t>
            </a:r>
            <a:r>
              <a:rPr lang="ro-RO" sz="2400" dirty="0" smtClean="0"/>
              <a:t>– Furnizare</a:t>
            </a:r>
          </a:p>
          <a:p>
            <a:r>
              <a:rPr lang="ro-RO" sz="2400" dirty="0" smtClean="0"/>
              <a:t>Integrare </a:t>
            </a:r>
            <a:r>
              <a:rPr lang="ro-RO" sz="2400" dirty="0" smtClean="0"/>
              <a:t>soluții</a:t>
            </a:r>
            <a:endParaRPr lang="ro-RO" sz="2400" dirty="0" smtClean="0"/>
          </a:p>
          <a:p>
            <a:r>
              <a:rPr lang="ro-RO" sz="2400" dirty="0" smtClean="0"/>
              <a:t>Monitorizare </a:t>
            </a:r>
            <a:r>
              <a:rPr lang="ro-RO" sz="2400" dirty="0" smtClean="0"/>
              <a:t>și </a:t>
            </a:r>
            <a:r>
              <a:rPr lang="ro-RO" sz="2400" dirty="0" smtClean="0"/>
              <a:t>control</a:t>
            </a:r>
          </a:p>
          <a:p>
            <a:r>
              <a:rPr lang="ro-RO" sz="2400" dirty="0" smtClean="0"/>
              <a:t>Suport </a:t>
            </a:r>
            <a:r>
              <a:rPr lang="ro-RO" sz="2400" dirty="0" smtClean="0"/>
              <a:t>în </a:t>
            </a:r>
            <a:r>
              <a:rPr lang="ro-RO" sz="2400" dirty="0" smtClean="0"/>
              <a:t>dezvoltarea </a:t>
            </a:r>
            <a:r>
              <a:rPr lang="ro-RO" sz="2400" dirty="0" smtClean="0"/>
              <a:t>facilității </a:t>
            </a:r>
            <a:r>
              <a:rPr lang="ro-RO" sz="2400" dirty="0" smtClean="0"/>
              <a:t>de </a:t>
            </a:r>
            <a:r>
              <a:rPr lang="ro-RO" sz="2400" dirty="0" smtClean="0"/>
              <a:t>finanțare</a:t>
            </a:r>
            <a:endParaRPr lang="ro-RO" sz="2400" dirty="0" smtClean="0"/>
          </a:p>
          <a:p>
            <a:r>
              <a:rPr lang="ro-RO" sz="2400" dirty="0" smtClean="0"/>
              <a:t>Execuție și </a:t>
            </a:r>
            <a:r>
              <a:rPr lang="ro-RO" sz="2400" dirty="0" smtClean="0"/>
              <a:t>punere </a:t>
            </a:r>
            <a:r>
              <a:rPr lang="ro-RO" sz="2400" dirty="0" smtClean="0"/>
              <a:t>în funcțiune</a:t>
            </a:r>
            <a:endParaRPr lang="ro-RO" sz="2400" dirty="0" smtClean="0"/>
          </a:p>
          <a:p>
            <a:r>
              <a:rPr lang="ro-RO" sz="2400" dirty="0" err="1" smtClean="0">
                <a:solidFill>
                  <a:schemeClr val="accent5">
                    <a:lumMod val="75000"/>
                  </a:schemeClr>
                </a:solidFill>
              </a:rPr>
              <a:t>Mentenanță</a:t>
            </a:r>
            <a:r>
              <a:rPr lang="ro-RO" sz="2400" dirty="0" smtClean="0">
                <a:solidFill>
                  <a:schemeClr val="accent5">
                    <a:lumMod val="75000"/>
                  </a:schemeClr>
                </a:solidFill>
              </a:rPr>
              <a:t> și </a:t>
            </a:r>
            <a:r>
              <a:rPr lang="ro-RO" sz="2400" dirty="0" smtClean="0">
                <a:solidFill>
                  <a:schemeClr val="accent5">
                    <a:lumMod val="75000"/>
                  </a:schemeClr>
                </a:solidFill>
              </a:rPr>
              <a:t>Operare </a:t>
            </a:r>
          </a:p>
          <a:p>
            <a:endParaRPr lang="en-US" sz="25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248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8119" y="838200"/>
            <a:ext cx="912776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Oferta </a:t>
            </a:r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E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nergo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B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it –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M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entenanță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și operare pentru performanță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energetică</a:t>
            </a:r>
            <a:endParaRPr lang="ro-RO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-152400" y="2081514"/>
            <a:ext cx="9296400" cy="4830763"/>
          </a:xfrm>
          <a:ln>
            <a:noFill/>
          </a:ln>
        </p:spPr>
        <p:txBody>
          <a:bodyPr>
            <a:noAutofit/>
          </a:bodyPr>
          <a:lstStyle/>
          <a:p>
            <a:pPr marL="800100" lvl="2" indent="0">
              <a:buNone/>
            </a:pPr>
            <a:r>
              <a:rPr lang="ro-RO" sz="2400" b="1" dirty="0" smtClean="0"/>
              <a:t>A. Servicii de </a:t>
            </a:r>
            <a:r>
              <a:rPr lang="ro-RO" sz="2400" b="1" dirty="0" err="1" smtClean="0"/>
              <a:t>mentenanță</a:t>
            </a:r>
            <a:r>
              <a:rPr lang="ro-RO" sz="2400" b="1" dirty="0" smtClean="0"/>
              <a:t> preventivă </a:t>
            </a:r>
          </a:p>
          <a:p>
            <a:pPr lvl="2"/>
            <a:r>
              <a:rPr lang="ro-RO" sz="2400" dirty="0" smtClean="0"/>
              <a:t>Revizii tehnice</a:t>
            </a:r>
          </a:p>
          <a:p>
            <a:pPr lvl="2"/>
            <a:r>
              <a:rPr lang="ro-RO" sz="2400" dirty="0" smtClean="0"/>
              <a:t>Control periodic</a:t>
            </a:r>
          </a:p>
          <a:p>
            <a:pPr marL="800100" lvl="2" indent="0">
              <a:buNone/>
            </a:pPr>
            <a:r>
              <a:rPr lang="ro-RO" sz="2400" b="1" dirty="0" smtClean="0"/>
              <a:t>B. Intervenții pentru lucrări de </a:t>
            </a:r>
            <a:r>
              <a:rPr lang="ro-RO" sz="2400" b="1" dirty="0" err="1" smtClean="0"/>
              <a:t>mentenanță</a:t>
            </a:r>
            <a:r>
              <a:rPr lang="ro-RO" sz="2400" b="1" dirty="0" smtClean="0"/>
              <a:t> corectivă </a:t>
            </a:r>
            <a:endParaRPr lang="ro-RO" sz="2400" b="1" dirty="0"/>
          </a:p>
          <a:p>
            <a:pPr lvl="2"/>
            <a:r>
              <a:rPr lang="ro-RO" sz="2400" dirty="0" smtClean="0"/>
              <a:t>Suport telefonic - Consemn  - Echipe de intervenție</a:t>
            </a:r>
          </a:p>
          <a:p>
            <a:pPr marL="800100" lvl="2" indent="0">
              <a:buNone/>
            </a:pPr>
            <a:r>
              <a:rPr lang="ro-RO" sz="2400" b="1" u="sng" dirty="0" smtClean="0"/>
              <a:t>C. Servicii pentru asigurarea performanței optime a sistemelor electroenergetice</a:t>
            </a:r>
          </a:p>
          <a:p>
            <a:pPr lvl="2"/>
            <a:r>
              <a:rPr lang="ro-RO" sz="2400" dirty="0" smtClean="0"/>
              <a:t>Abordarea holistică – Program de asigurare a </a:t>
            </a:r>
            <a:r>
              <a:rPr lang="ro-RO" sz="2400" dirty="0" err="1" smtClean="0"/>
              <a:t>mentenanței</a:t>
            </a:r>
            <a:r>
              <a:rPr lang="ro-RO" sz="2400" dirty="0" smtClean="0"/>
              <a:t> și suport în operare</a:t>
            </a:r>
            <a:endParaRPr lang="ro-RO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2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-68081" y="1524000"/>
            <a:ext cx="9296400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400" b="1" dirty="0" smtClean="0"/>
              <a:t>C. Servicii pentru asigurarea performanței optime</a:t>
            </a:r>
          </a:p>
          <a:p>
            <a:pPr marL="400050" lvl="1" indent="0">
              <a:buNone/>
            </a:pPr>
            <a:r>
              <a:rPr lang="ro-RO" sz="2400" dirty="0" smtClean="0"/>
              <a:t>C1. Audit energetic pe tot conturul energetic al sistemului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/>
              <a:t> </a:t>
            </a:r>
            <a:r>
              <a:rPr lang="ro-RO" sz="2400" dirty="0" smtClean="0"/>
              <a:t>Bilanț energetic complex - A.N.R.E.</a:t>
            </a:r>
          </a:p>
          <a:p>
            <a:pPr marL="400050" lvl="1" indent="0">
              <a:buNone/>
            </a:pPr>
            <a:r>
              <a:rPr lang="ro-RO" sz="2400" dirty="0" smtClean="0"/>
              <a:t>C2. Diagnoză și măsurători pentru determinarea KPI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 smtClean="0"/>
              <a:t>Management energetic conform cerințelor A.N.R.E.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 smtClean="0"/>
              <a:t>Program de îmbunătățire a eficienței energetice</a:t>
            </a:r>
            <a:endParaRPr lang="ro-RO" sz="2400" dirty="0"/>
          </a:p>
          <a:p>
            <a:pPr marL="400050" lvl="1" indent="0">
              <a:buNone/>
            </a:pPr>
            <a:r>
              <a:rPr lang="ro-RO" sz="2400" dirty="0" smtClean="0"/>
              <a:t>C3. Pregătirea Programului de Asigurare a </a:t>
            </a:r>
            <a:r>
              <a:rPr lang="ro-RO" sz="2400" dirty="0" err="1" smtClean="0"/>
              <a:t>Mentenenței</a:t>
            </a:r>
            <a:endParaRPr lang="ro-RO" sz="24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 err="1" smtClean="0"/>
              <a:t>Mentenanța</a:t>
            </a:r>
            <a:r>
              <a:rPr lang="ro-RO" sz="2400" dirty="0" smtClean="0"/>
              <a:t> preventivă anuală </a:t>
            </a:r>
            <a:endParaRPr lang="ro-RO" sz="24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 smtClean="0"/>
              <a:t>Intervenții planificate pentru </a:t>
            </a:r>
            <a:r>
              <a:rPr lang="ro-RO" sz="2400" dirty="0" err="1" smtClean="0"/>
              <a:t>mentenanța</a:t>
            </a:r>
            <a:r>
              <a:rPr lang="ro-RO" sz="2400" dirty="0" smtClean="0"/>
              <a:t> corectivă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o-RO" sz="2400" dirty="0" smtClean="0"/>
              <a:t>Intervenții planificate pentru sporirea performanței energetice </a:t>
            </a:r>
            <a:endParaRPr lang="ro-RO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Titlu 1"/>
          <p:cNvSpPr txBox="1">
            <a:spLocks/>
          </p:cNvSpPr>
          <p:nvPr/>
        </p:nvSpPr>
        <p:spPr>
          <a:xfrm>
            <a:off x="0" y="838200"/>
            <a:ext cx="912776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Oferta </a:t>
            </a:r>
            <a:r>
              <a:rPr lang="ro-RO" sz="2800" b="1" dirty="0" err="1">
                <a:solidFill>
                  <a:schemeClr val="accent5">
                    <a:lumMod val="75000"/>
                  </a:schemeClr>
                </a:solidFill>
                <a:effectLst/>
              </a:rPr>
              <a:t>EnergoBit</a:t>
            </a:r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 – Servicii personalizate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37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0" y="838200"/>
            <a:ext cx="912776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Oferta </a:t>
            </a:r>
            <a:r>
              <a:rPr lang="ro-RO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EnergoBit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– Servicii personalizate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0" y="1447800"/>
            <a:ext cx="9296400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400" b="1" dirty="0" smtClean="0"/>
              <a:t>C. Servicii pentru asigurarea performanței optime</a:t>
            </a:r>
          </a:p>
          <a:p>
            <a:pPr marL="0" indent="0">
              <a:buNone/>
            </a:pPr>
            <a:r>
              <a:rPr lang="ro-RO" sz="2400" dirty="0" smtClean="0"/>
              <a:t>C4. Suport în operare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Disperat 24/</a:t>
            </a:r>
            <a:r>
              <a:rPr lang="ro-RO" sz="2400" dirty="0" err="1" smtClean="0"/>
              <a:t>24</a:t>
            </a:r>
            <a:endParaRPr lang="ro-RO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err="1"/>
              <a:t>Managementul</a:t>
            </a:r>
            <a:r>
              <a:rPr lang="fr-FR" sz="2400" dirty="0"/>
              <a:t> </a:t>
            </a:r>
            <a:r>
              <a:rPr lang="fr-FR" sz="2400" dirty="0" err="1"/>
              <a:t>raportarii</a:t>
            </a:r>
            <a:r>
              <a:rPr lang="fr-FR" sz="2400" dirty="0"/>
              <a:t> </a:t>
            </a:r>
            <a:r>
              <a:rPr lang="fr-FR" sz="2400" dirty="0" err="1"/>
              <a:t>productiei</a:t>
            </a:r>
            <a:r>
              <a:rPr lang="fr-FR" sz="2400" dirty="0"/>
              <a:t> de </a:t>
            </a:r>
            <a:r>
              <a:rPr lang="fr-FR" sz="2400" dirty="0" err="1" smtClean="0"/>
              <a:t>energie</a:t>
            </a:r>
            <a:r>
              <a:rPr lang="ro-RO" sz="2400" dirty="0" smtClean="0"/>
              <a:t> și a </a:t>
            </a:r>
            <a:r>
              <a:rPr lang="fr-FR" sz="2400" dirty="0" smtClean="0"/>
              <a:t>v</a:t>
            </a:r>
            <a:r>
              <a:rPr lang="ro-RO" sz="2400" dirty="0" smtClean="0"/>
              <a:t>â</a:t>
            </a:r>
            <a:r>
              <a:rPr lang="fr-FR" sz="2400" dirty="0" err="1" smtClean="0"/>
              <a:t>nz</a:t>
            </a:r>
            <a:r>
              <a:rPr lang="ro-RO" sz="2400" dirty="0" smtClean="0"/>
              <a:t>ă</a:t>
            </a:r>
            <a:r>
              <a:rPr lang="fr-FR" sz="2400" dirty="0" err="1" smtClean="0"/>
              <a:t>rii</a:t>
            </a:r>
            <a:r>
              <a:rPr lang="fr-FR" sz="2400" dirty="0" smtClean="0"/>
              <a:t> </a:t>
            </a:r>
            <a:r>
              <a:rPr lang="fr-FR" sz="2400" dirty="0" err="1"/>
              <a:t>energiei</a:t>
            </a:r>
            <a:r>
              <a:rPr lang="fr-FR" sz="2400" dirty="0"/>
              <a:t> </a:t>
            </a:r>
            <a:r>
              <a:rPr lang="fr-FR" sz="2400" dirty="0" err="1"/>
              <a:t>produse</a:t>
            </a:r>
            <a:r>
              <a:rPr lang="fr-FR" sz="2400" dirty="0"/>
              <a:t> </a:t>
            </a:r>
            <a:r>
              <a:rPr lang="fr-FR" sz="2400" dirty="0" err="1"/>
              <a:t>pe</a:t>
            </a:r>
            <a:r>
              <a:rPr lang="fr-FR" sz="2400" dirty="0"/>
              <a:t> </a:t>
            </a:r>
            <a:r>
              <a:rPr lang="fr-FR" sz="2400" dirty="0" err="1"/>
              <a:t>pietele</a:t>
            </a:r>
            <a:r>
              <a:rPr lang="fr-FR" sz="2400" dirty="0"/>
              <a:t> </a:t>
            </a:r>
            <a:r>
              <a:rPr lang="fr-FR" sz="2400" dirty="0" err="1"/>
              <a:t>centralizate</a:t>
            </a:r>
            <a:r>
              <a:rPr lang="fr-FR" sz="2400" dirty="0"/>
              <a:t> OPCOM  </a:t>
            </a:r>
            <a:endParaRPr lang="ro-RO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2400" dirty="0"/>
              <a:t>Monitorizarea modificarilor legislative si elaborarea rapoartelor </a:t>
            </a:r>
            <a:r>
              <a:rPr lang="it-IT" sz="2400" dirty="0" smtClean="0"/>
              <a:t>c</a:t>
            </a:r>
            <a:r>
              <a:rPr lang="ro-RO" sz="2400" dirty="0" smtClean="0"/>
              <a:t>ă</a:t>
            </a:r>
            <a:r>
              <a:rPr lang="it-IT" sz="2400" dirty="0" smtClean="0"/>
              <a:t>tre autorit</a:t>
            </a:r>
            <a:r>
              <a:rPr lang="ro-RO" sz="2400" dirty="0" err="1" smtClean="0"/>
              <a:t>ă</a:t>
            </a:r>
            <a:r>
              <a:rPr lang="ro-RO" sz="2400" dirty="0" err="1"/>
              <a:t>ț</a:t>
            </a:r>
            <a:r>
              <a:rPr lang="it-IT" sz="2400" dirty="0" smtClean="0"/>
              <a:t>i</a:t>
            </a:r>
            <a:endParaRPr lang="ro-RO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ro-RO" sz="2400" dirty="0" smtClean="0"/>
              <a:t>CEL MAI AVANTAJOS PACHET  - SERVICIILE PENTRU ASIGURAREA PERFORMANȚEI ENERGETICE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68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38100" y="838200"/>
            <a:ext cx="9067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Avantaje</a:t>
            </a:r>
          </a:p>
          <a:p>
            <a:r>
              <a:rPr lang="ro-RO" sz="2800" b="1" dirty="0" smtClean="0">
                <a:effectLst/>
              </a:rPr>
              <a:t>Pachetul de servicii pentru </a:t>
            </a:r>
            <a:r>
              <a:rPr lang="ro-RO" sz="2800" b="1" dirty="0">
                <a:effectLst/>
              </a:rPr>
              <a:t>asigurarea performanței </a:t>
            </a:r>
            <a:r>
              <a:rPr lang="ro-RO" sz="2800" b="1" dirty="0" smtClean="0">
                <a:effectLst/>
              </a:rPr>
              <a:t>gândit de ENERGOBIT urmărește:</a:t>
            </a: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0" y="2335895"/>
            <a:ext cx="9067800" cy="4525963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Cre</a:t>
            </a:r>
            <a:r>
              <a:rPr lang="ro-RO" sz="2200" dirty="0" smtClean="0"/>
              <a:t>ș</a:t>
            </a:r>
            <a:r>
              <a:rPr lang="en-US" sz="2200" dirty="0" err="1" smtClean="0"/>
              <a:t>terea</a:t>
            </a:r>
            <a:r>
              <a:rPr lang="en-US" sz="2200" dirty="0" smtClean="0"/>
              <a:t> </a:t>
            </a:r>
            <a:r>
              <a:rPr lang="en-US" sz="2200" dirty="0" err="1"/>
              <a:t>duratei</a:t>
            </a:r>
            <a:r>
              <a:rPr lang="en-US" sz="2200" dirty="0"/>
              <a:t> de </a:t>
            </a:r>
            <a:r>
              <a:rPr lang="en-US" sz="2200" dirty="0" err="1" smtClean="0"/>
              <a:t>utilizare</a:t>
            </a:r>
            <a:r>
              <a:rPr lang="en-US" sz="2200" dirty="0" smtClean="0"/>
              <a:t>, </a:t>
            </a:r>
            <a:r>
              <a:rPr lang="en-US" sz="2200" dirty="0" err="1" smtClean="0"/>
              <a:t>condi</a:t>
            </a:r>
            <a:r>
              <a:rPr lang="ro-RO" sz="2200" dirty="0" smtClean="0"/>
              <a:t>ț</a:t>
            </a:r>
            <a:r>
              <a:rPr lang="en-US" sz="2200" dirty="0" smtClean="0"/>
              <a:t>ii </a:t>
            </a:r>
            <a:r>
              <a:rPr lang="en-US" sz="2200" dirty="0"/>
              <a:t>de </a:t>
            </a:r>
            <a:r>
              <a:rPr lang="en-US" sz="2200" dirty="0" err="1"/>
              <a:t>operare</a:t>
            </a:r>
            <a:r>
              <a:rPr lang="en-US" sz="2200" dirty="0"/>
              <a:t> </a:t>
            </a:r>
            <a:r>
              <a:rPr lang="en-US" sz="2200" dirty="0" err="1"/>
              <a:t>optime</a:t>
            </a:r>
            <a:r>
              <a:rPr lang="en-US" sz="2200" dirty="0"/>
              <a:t> </a:t>
            </a:r>
            <a:r>
              <a:rPr lang="ro-RO" sz="2200" dirty="0" smtClean="0"/>
              <a:t>ș</a:t>
            </a:r>
            <a:r>
              <a:rPr lang="en-US" sz="2200" dirty="0" err="1" smtClean="0"/>
              <a:t>i</a:t>
            </a:r>
            <a:r>
              <a:rPr lang="ro-RO" sz="2200" dirty="0" smtClean="0"/>
              <a:t> </a:t>
            </a:r>
            <a:r>
              <a:rPr lang="en-US" sz="2200" dirty="0" smtClean="0"/>
              <a:t>men</a:t>
            </a:r>
            <a:r>
              <a:rPr lang="ro-RO" sz="2200" dirty="0" smtClean="0"/>
              <a:t>ț</a:t>
            </a:r>
            <a:r>
              <a:rPr lang="en-US" sz="2200" dirty="0" err="1" smtClean="0"/>
              <a:t>inerea</a:t>
            </a:r>
            <a:r>
              <a:rPr lang="en-US" sz="2200" dirty="0" smtClean="0"/>
              <a:t> </a:t>
            </a:r>
            <a:r>
              <a:rPr lang="en-US" sz="2200" dirty="0" err="1"/>
              <a:t>nivelului</a:t>
            </a:r>
            <a:r>
              <a:rPr lang="en-US" sz="2200" dirty="0"/>
              <a:t> de </a:t>
            </a:r>
            <a:r>
              <a:rPr lang="en-US" sz="2200" dirty="0" err="1" smtClean="0"/>
              <a:t>performan</a:t>
            </a:r>
            <a:r>
              <a:rPr lang="ro-RO" sz="2200" dirty="0" err="1" smtClean="0"/>
              <a:t>ță</a:t>
            </a:r>
            <a:r>
              <a:rPr lang="ro-RO" sz="2200" dirty="0" smtClean="0"/>
              <a:t> dorit</a:t>
            </a:r>
            <a:r>
              <a:rPr lang="en-US" sz="2200" dirty="0" smtClean="0"/>
              <a:t>;</a:t>
            </a:r>
            <a:endParaRPr lang="en-US" sz="2200" dirty="0"/>
          </a:p>
          <a:p>
            <a:r>
              <a:rPr lang="en-US" sz="2200" dirty="0" err="1"/>
              <a:t>Evitarea</a:t>
            </a:r>
            <a:r>
              <a:rPr lang="en-US" sz="2200" dirty="0"/>
              <a:t> </a:t>
            </a:r>
            <a:r>
              <a:rPr lang="en-US" sz="2200" dirty="0" err="1"/>
              <a:t>defectelor</a:t>
            </a:r>
            <a:r>
              <a:rPr lang="en-US" sz="2200" dirty="0"/>
              <a:t> </a:t>
            </a:r>
            <a:r>
              <a:rPr lang="en-US" sz="2200" dirty="0" err="1" smtClean="0"/>
              <a:t>accidentale</a:t>
            </a:r>
            <a:r>
              <a:rPr lang="en-US" sz="2200" dirty="0" smtClean="0"/>
              <a:t>;</a:t>
            </a:r>
            <a:endParaRPr lang="en-US" sz="2200" dirty="0"/>
          </a:p>
          <a:p>
            <a:r>
              <a:rPr lang="en-US" sz="2200" dirty="0" err="1"/>
              <a:t>Reducerea</a:t>
            </a:r>
            <a:r>
              <a:rPr lang="en-US" sz="2200" dirty="0"/>
              <a:t> </a:t>
            </a:r>
            <a:r>
              <a:rPr lang="en-US" sz="2200" dirty="0" err="1"/>
              <a:t>costurilor</a:t>
            </a:r>
            <a:r>
              <a:rPr lang="en-US" sz="2200" dirty="0"/>
              <a:t> </a:t>
            </a:r>
            <a:r>
              <a:rPr lang="ro-RO" sz="2200" dirty="0" smtClean="0"/>
              <a:t>cu </a:t>
            </a:r>
            <a:r>
              <a:rPr lang="en-US" sz="2200" dirty="0" err="1" smtClean="0"/>
              <a:t>repara</a:t>
            </a:r>
            <a:r>
              <a:rPr lang="ro-RO" sz="2200" dirty="0" smtClean="0"/>
              <a:t>ț</a:t>
            </a:r>
            <a:r>
              <a:rPr lang="en-US" sz="2200" dirty="0" err="1" smtClean="0"/>
              <a:t>iil</a:t>
            </a:r>
            <a:r>
              <a:rPr lang="ro-RO" sz="2200" dirty="0" smtClean="0"/>
              <a:t>e</a:t>
            </a:r>
            <a:r>
              <a:rPr lang="en-US" sz="2200" dirty="0" smtClean="0"/>
              <a:t>;</a:t>
            </a:r>
            <a:endParaRPr lang="en-US" sz="2200" dirty="0"/>
          </a:p>
          <a:p>
            <a:r>
              <a:rPr lang="ro-RO" sz="2200" dirty="0" err="1"/>
              <a:t>R</a:t>
            </a:r>
            <a:r>
              <a:rPr lang="en-US" sz="2200" dirty="0" err="1" smtClean="0"/>
              <a:t>educerea</a:t>
            </a:r>
            <a:r>
              <a:rPr lang="en-US" sz="2200" dirty="0" smtClean="0"/>
              <a:t> </a:t>
            </a:r>
            <a:r>
              <a:rPr lang="en-US" sz="2200" dirty="0" err="1" smtClean="0"/>
              <a:t>timpul</a:t>
            </a:r>
            <a:r>
              <a:rPr lang="ro-RO" sz="2200" dirty="0" smtClean="0"/>
              <a:t>ui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ro-RO" sz="2200" dirty="0" smtClean="0"/>
              <a:t>oprire</a:t>
            </a:r>
            <a:r>
              <a:rPr lang="en-US" sz="2200" dirty="0" smtClean="0"/>
              <a:t>;</a:t>
            </a:r>
            <a:endParaRPr lang="en-US" sz="2200" dirty="0"/>
          </a:p>
          <a:p>
            <a:r>
              <a:rPr lang="it-IT" sz="2200" dirty="0"/>
              <a:t>Previzionarea aprovizionarii cu piese </a:t>
            </a:r>
            <a:r>
              <a:rPr lang="it-IT" sz="2200" dirty="0" smtClean="0"/>
              <a:t>de</a:t>
            </a:r>
            <a:r>
              <a:rPr lang="ro-RO" sz="2200" dirty="0" smtClean="0"/>
              <a:t> </a:t>
            </a:r>
            <a:r>
              <a:rPr lang="en-US" sz="2200" dirty="0" err="1" smtClean="0"/>
              <a:t>schimb</a:t>
            </a:r>
            <a:r>
              <a:rPr lang="en-US" sz="2200" dirty="0" smtClean="0"/>
              <a:t> </a:t>
            </a:r>
            <a:r>
              <a:rPr lang="ro-RO" sz="2200" dirty="0" err="1"/>
              <a:t>ș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/>
              <a:t>planificarea</a:t>
            </a:r>
            <a:r>
              <a:rPr lang="en-US" sz="2200" dirty="0"/>
              <a:t> </a:t>
            </a:r>
            <a:r>
              <a:rPr lang="ro-RO" sz="2200" dirty="0" err="1"/>
              <a:t>î</a:t>
            </a:r>
            <a:r>
              <a:rPr lang="en-US" sz="2200" dirty="0" err="1" smtClean="0"/>
              <a:t>nlocuirii</a:t>
            </a:r>
            <a:r>
              <a:rPr lang="en-US" sz="2200" dirty="0" smtClean="0"/>
              <a:t> </a:t>
            </a:r>
            <a:r>
              <a:rPr lang="en-US" sz="2200" dirty="0" err="1" smtClean="0"/>
              <a:t>echipamentelor</a:t>
            </a:r>
            <a:r>
              <a:rPr lang="ro-RO" sz="2200" dirty="0" smtClean="0"/>
              <a:t> </a:t>
            </a:r>
            <a:r>
              <a:rPr lang="en-US" sz="2200" dirty="0" err="1" smtClean="0"/>
              <a:t>uzate</a:t>
            </a:r>
            <a:r>
              <a:rPr lang="en-US" sz="2200" dirty="0" smtClean="0"/>
              <a:t>;</a:t>
            </a:r>
            <a:endParaRPr lang="ro-RO" sz="2200" dirty="0" smtClean="0"/>
          </a:p>
          <a:p>
            <a:r>
              <a:rPr lang="ro-RO" sz="2200" dirty="0" smtClean="0"/>
              <a:t>Planificarea lucrărilor pentru creșterea performanței sistemului</a:t>
            </a:r>
            <a:r>
              <a:rPr lang="en-US" sz="2200" dirty="0"/>
              <a:t>;</a:t>
            </a:r>
          </a:p>
          <a:p>
            <a:r>
              <a:rPr lang="ro-RO" sz="2200" dirty="0" smtClean="0"/>
              <a:t>Optimizarea costurilor cu </a:t>
            </a:r>
            <a:r>
              <a:rPr lang="ro-RO" sz="2200" dirty="0" err="1" smtClean="0"/>
              <a:t>mentenanța</a:t>
            </a:r>
            <a:r>
              <a:rPr lang="ro-RO" sz="2200" dirty="0" smtClean="0"/>
              <a:t> și operarea în corelație cu performanța asumată.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68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965" y="990600"/>
            <a:ext cx="9220199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Servicii conexe privind performanța sistemelor energetice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6200" y="2209800"/>
            <a:ext cx="8991600" cy="4385632"/>
          </a:xfrm>
        </p:spPr>
        <p:txBody>
          <a:bodyPr>
            <a:normAutofit/>
          </a:bodyPr>
          <a:lstStyle/>
          <a:p>
            <a:r>
              <a:rPr lang="ro-RO" sz="2500" dirty="0" smtClean="0"/>
              <a:t>Audit energetic complex</a:t>
            </a:r>
          </a:p>
          <a:p>
            <a:r>
              <a:rPr lang="ro-RO" sz="2500" dirty="0" smtClean="0"/>
              <a:t>Servicii </a:t>
            </a:r>
            <a:r>
              <a:rPr lang="ro-RO" sz="2500" dirty="0" err="1" smtClean="0"/>
              <a:t>externalizate</a:t>
            </a:r>
            <a:r>
              <a:rPr lang="ro-RO" sz="2500" dirty="0" smtClean="0"/>
              <a:t> de management energetic</a:t>
            </a:r>
          </a:p>
          <a:p>
            <a:r>
              <a:rPr lang="ro-RO" sz="2500" dirty="0" err="1" smtClean="0"/>
              <a:t>Due</a:t>
            </a:r>
            <a:r>
              <a:rPr lang="ro-RO" sz="2500" dirty="0" smtClean="0"/>
              <a:t> </a:t>
            </a:r>
            <a:r>
              <a:rPr lang="ro-RO" sz="2500" dirty="0" err="1" smtClean="0"/>
              <a:t>diligence</a:t>
            </a:r>
            <a:r>
              <a:rPr lang="ro-RO" sz="2500" dirty="0" smtClean="0"/>
              <a:t> </a:t>
            </a:r>
            <a:endParaRPr lang="ro-RO" sz="2500" dirty="0" smtClean="0"/>
          </a:p>
          <a:p>
            <a:r>
              <a:rPr lang="ro-RO" sz="2500" dirty="0" smtClean="0"/>
              <a:t>Monitorizări de stare – servicii de operare – </a:t>
            </a:r>
            <a:r>
              <a:rPr lang="ro-RO" sz="2500" dirty="0" err="1" smtClean="0"/>
              <a:t>dispecerizare</a:t>
            </a:r>
            <a:endParaRPr lang="ro-RO" sz="2500" dirty="0" smtClean="0"/>
          </a:p>
          <a:p>
            <a:r>
              <a:rPr lang="ro-RO" sz="2500" dirty="0" smtClean="0"/>
              <a:t>Monitorizarea eficienței energetice</a:t>
            </a:r>
          </a:p>
          <a:p>
            <a:r>
              <a:rPr lang="ro-RO" sz="2500" dirty="0" smtClean="0"/>
              <a:t>Planul de </a:t>
            </a:r>
            <a:r>
              <a:rPr lang="ro-RO" sz="2500" dirty="0" smtClean="0"/>
              <a:t>asigurare a </a:t>
            </a:r>
            <a:r>
              <a:rPr lang="ro-RO" sz="2500" dirty="0" err="1" smtClean="0"/>
              <a:t>mentenanței</a:t>
            </a:r>
            <a:endParaRPr lang="ro-RO" sz="2500" dirty="0" smtClean="0"/>
          </a:p>
          <a:p>
            <a:r>
              <a:rPr lang="ro-RO" sz="2500" dirty="0" smtClean="0"/>
              <a:t>Planul de îmbunătățire a eficienței energetice</a:t>
            </a:r>
          </a:p>
          <a:p>
            <a:endParaRPr lang="en-US" sz="25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5572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76200" y="914400"/>
            <a:ext cx="89916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Referințe - </a:t>
            </a:r>
            <a:r>
              <a:rPr lang="ro-RO" sz="2400" b="1" dirty="0" err="1" smtClean="0">
                <a:effectLst/>
              </a:rPr>
              <a:t>Mentenanța</a:t>
            </a:r>
            <a:r>
              <a:rPr lang="ro-RO" sz="2400" b="1" dirty="0" smtClean="0">
                <a:effectLst/>
              </a:rPr>
              <a:t> </a:t>
            </a:r>
            <a:r>
              <a:rPr lang="ro-RO" sz="2400" b="1" dirty="0" smtClean="0">
                <a:effectLst/>
              </a:rPr>
              <a:t>și operarea </a:t>
            </a:r>
            <a:r>
              <a:rPr lang="ro-RO" sz="2400" b="1" dirty="0" smtClean="0">
                <a:effectLst/>
              </a:rPr>
              <a:t>sistemelor </a:t>
            </a:r>
            <a:r>
              <a:rPr lang="ro-RO" sz="2400" b="1" dirty="0" smtClean="0">
                <a:effectLst/>
              </a:rPr>
              <a:t>de </a:t>
            </a:r>
            <a:r>
              <a:rPr lang="ro-RO" sz="2400" b="1" dirty="0" smtClean="0">
                <a:effectLst/>
              </a:rPr>
              <a:t>utilizare a energiei</a:t>
            </a:r>
            <a:endParaRPr lang="en-US" sz="2400" b="1" dirty="0"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6200" y="2438400"/>
            <a:ext cx="8991600" cy="4080832"/>
          </a:xfrm>
        </p:spPr>
        <p:txBody>
          <a:bodyPr>
            <a:normAutofit/>
          </a:bodyPr>
          <a:lstStyle/>
          <a:p>
            <a:endParaRPr lang="en-US" sz="2500" dirty="0"/>
          </a:p>
          <a:p>
            <a:endParaRPr lang="en-US" sz="2500" dirty="0"/>
          </a:p>
        </p:txBody>
      </p:sp>
      <p:pic>
        <p:nvPicPr>
          <p:cNvPr id="7" name="Picture 3" descr="W:\PR&amp;CSR\Proiecte 2015\Poze Catalog\P28 – P29 –Total Service (mentenanta)\luci cu lapt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/>
          <a:stretch/>
        </p:blipFill>
        <p:spPr bwMode="auto">
          <a:xfrm>
            <a:off x="-1" y="2133600"/>
            <a:ext cx="457199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W:\PR&amp;CSR\Proiecte 2015\Poze Catalog\P28 – P29 –Total Service (mentenanta)\DSCF54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/>
        </p:blipFill>
        <p:spPr bwMode="auto">
          <a:xfrm>
            <a:off x="4572000" y="2133600"/>
            <a:ext cx="4572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7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76200" y="838200"/>
            <a:ext cx="9105899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Referințe - </a:t>
            </a:r>
            <a:r>
              <a:rPr lang="ro-RO" sz="2400" b="1" dirty="0" err="1" smtClean="0">
                <a:effectLst/>
              </a:rPr>
              <a:t>Mentenanța</a:t>
            </a:r>
            <a:r>
              <a:rPr lang="ro-RO" sz="2400" b="1" dirty="0" smtClean="0">
                <a:effectLst/>
              </a:rPr>
              <a:t> </a:t>
            </a:r>
            <a:r>
              <a:rPr lang="ro-RO" sz="2400" b="1" dirty="0" smtClean="0">
                <a:effectLst/>
              </a:rPr>
              <a:t>și operarea </a:t>
            </a:r>
            <a:r>
              <a:rPr lang="ro-RO" sz="2400" b="1" dirty="0" smtClean="0">
                <a:effectLst/>
              </a:rPr>
              <a:t>sistemelor </a:t>
            </a:r>
            <a:r>
              <a:rPr lang="ro-RO" sz="2400" b="1" dirty="0" smtClean="0">
                <a:effectLst/>
              </a:rPr>
              <a:t>de producere </a:t>
            </a:r>
            <a:r>
              <a:rPr lang="ro-RO" sz="2400" b="1" dirty="0" smtClean="0">
                <a:effectLst/>
              </a:rPr>
              <a:t>a energiei din </a:t>
            </a:r>
            <a:r>
              <a:rPr lang="ro-RO" sz="2400" b="1" dirty="0" smtClean="0">
                <a:effectLst/>
              </a:rPr>
              <a:t>SRE</a:t>
            </a:r>
            <a:endParaRPr lang="en-US" sz="2400" b="1" dirty="0"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6200" y="2438400"/>
            <a:ext cx="8991600" cy="4080832"/>
          </a:xfrm>
        </p:spPr>
        <p:txBody>
          <a:bodyPr>
            <a:normAutofit/>
          </a:bodyPr>
          <a:lstStyle/>
          <a:p>
            <a:endParaRPr lang="en-US" sz="2500" dirty="0"/>
          </a:p>
          <a:p>
            <a:endParaRPr lang="en-US" sz="2500" dirty="0"/>
          </a:p>
        </p:txBody>
      </p:sp>
      <p:pic>
        <p:nvPicPr>
          <p:cNvPr id="7" name="Picture 3" descr="W:\PR&amp;CSR\Proiecte 2015\Poze Catalog\P16 – P19 – Complex Projects &amp; Power System (integrare de sistem, executie)\UCEA Photovoltaic par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26280" r="-3601" b="26280"/>
          <a:stretch/>
        </p:blipFill>
        <p:spPr bwMode="auto">
          <a:xfrm>
            <a:off x="98997" y="3629034"/>
            <a:ext cx="3979520" cy="137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:\PR&amp;CSR\Proiecte 2015\Poze Catalog\4\P14-P15 electrical Engineering\Camera de comanda DED 110 kV Orade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62" b="-2662"/>
          <a:stretch/>
        </p:blipFill>
        <p:spPr bwMode="auto">
          <a:xfrm>
            <a:off x="6412900" y="1921150"/>
            <a:ext cx="2660521" cy="18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:\PR&amp;CSR\Proiecte 2015\Poze Catalog\P28 – P29 –Total Service (mentenanta)\total servi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" b="20080"/>
          <a:stretch/>
        </p:blipFill>
        <p:spPr bwMode="auto">
          <a:xfrm>
            <a:off x="6379798" y="3886198"/>
            <a:ext cx="2726727" cy="172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:\Marketing\Proiecte 2014\Fotografii pt design\Szelmalmok\P105074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13" y="1893668"/>
            <a:ext cx="2362199" cy="177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Y:\Energobit GROUP\Marketing\Proiecte 2014\Fotografii pt design\kicsik\Picture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29770" r="616" b="-8282"/>
          <a:stretch/>
        </p:blipFill>
        <p:spPr bwMode="auto">
          <a:xfrm>
            <a:off x="4034014" y="3753765"/>
            <a:ext cx="2317698" cy="294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Imagin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14" b="43514"/>
          <a:stretch/>
        </p:blipFill>
        <p:spPr>
          <a:xfrm>
            <a:off x="98997" y="5105400"/>
            <a:ext cx="3781525" cy="133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in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37"/>
          <a:stretch/>
        </p:blipFill>
        <p:spPr>
          <a:xfrm>
            <a:off x="98997" y="1929224"/>
            <a:ext cx="3781526" cy="159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152400" y="914400"/>
            <a:ext cx="9029699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Referințe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- </a:t>
            </a:r>
            <a:r>
              <a:rPr lang="ro-RO" sz="2800" b="1" dirty="0" err="1" smtClean="0">
                <a:effectLst/>
              </a:rPr>
              <a:t>Mentenanța</a:t>
            </a:r>
            <a:r>
              <a:rPr lang="ro-RO" sz="2800" b="1" dirty="0" smtClean="0">
                <a:effectLst/>
              </a:rPr>
              <a:t> </a:t>
            </a:r>
            <a:r>
              <a:rPr lang="ro-RO" sz="2800" b="1" dirty="0" smtClean="0">
                <a:effectLst/>
              </a:rPr>
              <a:t>instalațiilor de T&amp;D </a:t>
            </a:r>
            <a:endParaRPr lang="en-US" sz="2800" b="1" dirty="0"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6200" y="2438400"/>
            <a:ext cx="8991600" cy="4080832"/>
          </a:xfrm>
        </p:spPr>
        <p:txBody>
          <a:bodyPr>
            <a:normAutofit/>
          </a:bodyPr>
          <a:lstStyle/>
          <a:p>
            <a:endParaRPr lang="en-US" sz="2500" dirty="0"/>
          </a:p>
          <a:p>
            <a:endParaRPr lang="en-US" sz="2500" dirty="0"/>
          </a:p>
        </p:txBody>
      </p:sp>
      <p:pic>
        <p:nvPicPr>
          <p:cNvPr id="10" name="Picture 2" descr="D:\FISIERE MCOROIU\MARKETING\poze mk\referinte\Mentenanta si opera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1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florin.pop\AppData\Local\Microsoft\Windows\Temporary Internet Files\Content.Outlook\P1RQPO2Z\trafo - termoviziune - PAG 5 - m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447801"/>
            <a:ext cx="2744447" cy="205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reka.szabo\Desktop\Photos\Dorobantu Wind Farm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9"/>
          <a:stretch/>
        </p:blipFill>
        <p:spPr bwMode="auto">
          <a:xfrm>
            <a:off x="6324600" y="3597574"/>
            <a:ext cx="2733204" cy="243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44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27482" y="838200"/>
            <a:ext cx="9116518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Referințe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- </a:t>
            </a:r>
            <a:r>
              <a:rPr lang="en-US" sz="2800" b="1" dirty="0" err="1" smtClean="0">
                <a:effectLst/>
              </a:rPr>
              <a:t>Mentenan</a:t>
            </a:r>
            <a:r>
              <a:rPr lang="ro-RO" sz="2800" b="1" dirty="0" smtClean="0">
                <a:effectLst/>
              </a:rPr>
              <a:t>ț</a:t>
            </a:r>
            <a:r>
              <a:rPr lang="en-US" sz="2800" b="1" dirty="0" smtClean="0">
                <a:effectLst/>
              </a:rPr>
              <a:t>a </a:t>
            </a:r>
            <a:r>
              <a:rPr lang="en-US" sz="2800" b="1" dirty="0" err="1" smtClean="0">
                <a:effectLst/>
              </a:rPr>
              <a:t>preventiv</a:t>
            </a:r>
            <a:r>
              <a:rPr lang="ro-RO" sz="2800" b="1" dirty="0" smtClean="0">
                <a:effectLst/>
              </a:rPr>
              <a:t>ă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b="1" dirty="0">
                <a:effectLst/>
              </a:rPr>
              <a:t>a </a:t>
            </a:r>
            <a:r>
              <a:rPr lang="ro-RO" sz="2800" b="1" dirty="0" err="1" smtClean="0">
                <a:effectLst/>
              </a:rPr>
              <a:t>s</a:t>
            </a:r>
            <a:r>
              <a:rPr lang="en-US" sz="2800" b="1" dirty="0" err="1" smtClean="0">
                <a:effectLst/>
              </a:rPr>
              <a:t>istemelor</a:t>
            </a:r>
            <a:r>
              <a:rPr lang="en-US" sz="2800" b="1" dirty="0" smtClean="0">
                <a:effectLst/>
              </a:rPr>
              <a:t> </a:t>
            </a:r>
            <a:r>
              <a:rPr lang="ro-RO" sz="2800" b="1" dirty="0" smtClean="0">
                <a:effectLst/>
              </a:rPr>
              <a:t>de management și control (</a:t>
            </a:r>
            <a:r>
              <a:rPr lang="en-US" sz="2800" b="1" dirty="0" smtClean="0">
                <a:effectLst/>
              </a:rPr>
              <a:t>SCADA</a:t>
            </a:r>
            <a:r>
              <a:rPr lang="ro-RO" sz="2800" b="1" dirty="0" smtClean="0">
                <a:effectLst/>
              </a:rPr>
              <a:t>)</a:t>
            </a:r>
            <a:endParaRPr lang="en-US" sz="2800" b="1" dirty="0"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77639" y="1905000"/>
            <a:ext cx="8991600" cy="4766632"/>
          </a:xfrm>
        </p:spPr>
        <p:txBody>
          <a:bodyPr>
            <a:normAutofit/>
          </a:bodyPr>
          <a:lstStyle/>
          <a:p>
            <a:pPr lvl="0"/>
            <a:r>
              <a:rPr lang="ro-RO" sz="2400" dirty="0" smtClean="0"/>
              <a:t>A</a:t>
            </a:r>
            <a:r>
              <a:rPr lang="en-US" sz="2400" dirty="0" err="1" smtClean="0"/>
              <a:t>sigur</a:t>
            </a:r>
            <a:r>
              <a:rPr lang="ro-RO" sz="2400" dirty="0" smtClean="0"/>
              <a:t>ă</a:t>
            </a:r>
            <a:r>
              <a:rPr lang="en-US" sz="2400" dirty="0" smtClean="0"/>
              <a:t> </a:t>
            </a:r>
            <a:r>
              <a:rPr lang="en-US" sz="2400" dirty="0" err="1" smtClean="0"/>
              <a:t>func</a:t>
            </a:r>
            <a:r>
              <a:rPr lang="ro-RO" sz="2400" dirty="0"/>
              <a:t>ț</a:t>
            </a:r>
            <a:r>
              <a:rPr lang="en-US" sz="2400" dirty="0" err="1" smtClean="0"/>
              <a:t>ionar</a:t>
            </a:r>
            <a:r>
              <a:rPr lang="ro-RO" sz="2400" dirty="0" smtClean="0"/>
              <a:t>ea</a:t>
            </a:r>
            <a:r>
              <a:rPr lang="en-US" sz="2400" dirty="0" smtClean="0"/>
              <a:t> </a:t>
            </a:r>
            <a:r>
              <a:rPr lang="en-US" sz="2400" dirty="0" err="1"/>
              <a:t>sistemelor</a:t>
            </a:r>
            <a:r>
              <a:rPr lang="en-US" sz="2400" dirty="0"/>
              <a:t>, </a:t>
            </a:r>
            <a:r>
              <a:rPr lang="en-US" sz="2400" dirty="0" err="1" smtClean="0"/>
              <a:t>instala</a:t>
            </a:r>
            <a:r>
              <a:rPr lang="ro-RO" sz="2400" dirty="0" smtClean="0"/>
              <a:t>ț</a:t>
            </a:r>
            <a:r>
              <a:rPr lang="en-US" sz="2400" dirty="0" err="1" smtClean="0"/>
              <a:t>iilor</a:t>
            </a:r>
            <a:r>
              <a:rPr lang="en-US" sz="2400" dirty="0" smtClean="0"/>
              <a:t> </a:t>
            </a:r>
            <a:r>
              <a:rPr lang="ro-RO" sz="2400" dirty="0" smtClean="0"/>
              <a:t>ș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/>
              <a:t>echipamentelor</a:t>
            </a:r>
            <a:r>
              <a:rPr lang="en-US" sz="2400" dirty="0"/>
              <a:t> </a:t>
            </a:r>
            <a:r>
              <a:rPr lang="ro-RO" sz="2400" dirty="0" smtClean="0"/>
              <a:t>î</a:t>
            </a:r>
            <a:r>
              <a:rPr lang="en-US" sz="2400" dirty="0" smtClean="0"/>
              <a:t>n </a:t>
            </a:r>
            <a:r>
              <a:rPr lang="en-US" sz="2400" dirty="0" err="1"/>
              <a:t>parametrii</a:t>
            </a:r>
            <a:r>
              <a:rPr lang="en-US" sz="2400" dirty="0"/>
              <a:t> </a:t>
            </a:r>
            <a:r>
              <a:rPr lang="en-US" sz="2400" dirty="0" err="1"/>
              <a:t>normali</a:t>
            </a:r>
            <a:r>
              <a:rPr lang="en-US" sz="2400" dirty="0"/>
              <a:t> </a:t>
            </a:r>
            <a:r>
              <a:rPr lang="ro-RO" sz="2400" dirty="0" smtClean="0"/>
              <a:t>pe toată </a:t>
            </a:r>
            <a:r>
              <a:rPr lang="en-US" sz="2400" dirty="0" err="1" smtClean="0"/>
              <a:t>durat</a:t>
            </a:r>
            <a:r>
              <a:rPr lang="ro-RO" sz="2400" dirty="0" smtClean="0"/>
              <a:t>a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smtClean="0"/>
              <a:t>vi</a:t>
            </a:r>
            <a:r>
              <a:rPr lang="ro-RO" sz="2400" dirty="0" smtClean="0"/>
              <a:t>ață, </a:t>
            </a:r>
            <a:endParaRPr lang="en-US" sz="2400" dirty="0"/>
          </a:p>
          <a:p>
            <a:pPr lvl="0"/>
            <a:r>
              <a:rPr lang="ro-RO" sz="2400" dirty="0" smtClean="0"/>
              <a:t>Intervenții </a:t>
            </a:r>
            <a:r>
              <a:rPr lang="en-US" sz="2400" dirty="0" smtClean="0"/>
              <a:t>remote </a:t>
            </a:r>
            <a:r>
              <a:rPr lang="ro-RO" sz="2400" dirty="0" smtClean="0"/>
              <a:t>și </a:t>
            </a:r>
            <a:r>
              <a:rPr lang="en-US" sz="2400" dirty="0" smtClean="0"/>
              <a:t>on </a:t>
            </a:r>
            <a:r>
              <a:rPr lang="en-US" sz="2400" dirty="0"/>
              <a:t>site </a:t>
            </a:r>
          </a:p>
          <a:p>
            <a:pPr lvl="0"/>
            <a:r>
              <a:rPr lang="en-US" sz="2400" dirty="0" err="1"/>
              <a:t>Mentenanta</a:t>
            </a:r>
            <a:r>
              <a:rPr lang="en-US" sz="2400" dirty="0"/>
              <a:t> </a:t>
            </a:r>
            <a:r>
              <a:rPr lang="en-US" sz="2400" dirty="0" smtClean="0"/>
              <a:t>soft</a:t>
            </a:r>
            <a:r>
              <a:rPr lang="ro-RO" sz="2400" dirty="0" err="1" smtClean="0"/>
              <a:t>ware</a:t>
            </a:r>
            <a:r>
              <a:rPr lang="ro-RO" sz="2400" dirty="0" smtClean="0"/>
              <a:t> </a:t>
            </a:r>
          </a:p>
          <a:p>
            <a:pPr lvl="0"/>
            <a:r>
              <a:rPr lang="en-US" sz="2400" dirty="0" err="1" smtClean="0"/>
              <a:t>Mentenanta</a:t>
            </a:r>
            <a:r>
              <a:rPr lang="en-US" sz="2400" dirty="0" smtClean="0"/>
              <a:t> hardware</a:t>
            </a:r>
            <a:endParaRPr lang="en-US" sz="2400" dirty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6" name="Picture 6" descr="C:\Users\andreea.csuka\Desktop\Cap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45676"/>
            <a:ext cx="3048000" cy="173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16" y="4724400"/>
            <a:ext cx="2018212" cy="14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32" y="4724400"/>
            <a:ext cx="2372175" cy="14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rint-screen SCADA - [de scos Telvent]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24400"/>
            <a:ext cx="2283250" cy="14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9" descr="REC SCAD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" y="4732531"/>
            <a:ext cx="2210900" cy="147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1" y="8382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MENTENANȚA</a:t>
            </a:r>
            <a:r>
              <a:rPr lang="ro-RO" sz="4000" b="1" dirty="0" smtClean="0">
                <a:effectLst/>
              </a:rPr>
              <a:t> </a:t>
            </a:r>
          </a:p>
          <a:p>
            <a:endParaRPr lang="ro-RO" sz="4000" b="1" dirty="0" smtClean="0"/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1" y="1676400"/>
            <a:ext cx="9132237" cy="14357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800" b="1" dirty="0" smtClean="0"/>
              <a:t>Abordarea tradițională</a:t>
            </a:r>
            <a:endParaRPr lang="en-US" sz="2800" b="1" dirty="0" smtClean="0"/>
          </a:p>
          <a:p>
            <a:r>
              <a:rPr lang="ro-RO" sz="2400" dirty="0" err="1" smtClean="0"/>
              <a:t>Mentenanța</a:t>
            </a:r>
            <a:r>
              <a:rPr lang="ro-RO" sz="2400" dirty="0" smtClean="0"/>
              <a:t> corectivă: </a:t>
            </a:r>
            <a:r>
              <a:rPr lang="en-US" sz="2400" dirty="0" err="1" smtClean="0"/>
              <a:t>repara</a:t>
            </a:r>
            <a:r>
              <a:rPr lang="ro-RO" sz="2400" dirty="0" smtClean="0"/>
              <a:t>ții</a:t>
            </a:r>
            <a:r>
              <a:rPr lang="en-US" sz="2400" dirty="0" smtClean="0"/>
              <a:t>, </a:t>
            </a:r>
            <a:r>
              <a:rPr lang="en-US" sz="2400" dirty="0" err="1" smtClean="0"/>
              <a:t>înlocuir</a:t>
            </a:r>
            <a:r>
              <a:rPr lang="ro-RO" sz="2400" dirty="0" smtClean="0"/>
              <a:t>ea elementelor ce au </a:t>
            </a:r>
            <a:r>
              <a:rPr lang="en-US" sz="2400" dirty="0" err="1" smtClean="0"/>
              <a:t>cedat</a:t>
            </a:r>
            <a:r>
              <a:rPr lang="en-US" sz="2400" dirty="0" smtClean="0"/>
              <a:t>,</a:t>
            </a:r>
            <a:r>
              <a:rPr lang="ro-RO" sz="2400" dirty="0" smtClean="0"/>
              <a:t> </a:t>
            </a:r>
            <a:r>
              <a:rPr lang="en-US" sz="2400" dirty="0" err="1" smtClean="0"/>
              <a:t>complet</a:t>
            </a:r>
            <a:r>
              <a:rPr lang="ro-RO" sz="2400" dirty="0" err="1" smtClean="0"/>
              <a:t>ări</a:t>
            </a:r>
            <a:r>
              <a:rPr lang="ro-RO" sz="2400" dirty="0" smtClean="0"/>
              <a:t> cu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</a:t>
            </a:r>
            <a:r>
              <a:rPr lang="en-US" sz="2400" dirty="0" err="1"/>
              <a:t>consumabile</a:t>
            </a:r>
            <a:r>
              <a:rPr lang="en-US" sz="2400" dirty="0" smtClean="0"/>
              <a:t>;</a:t>
            </a:r>
            <a:endParaRPr lang="ro-RO" sz="2400" dirty="0" smtClean="0"/>
          </a:p>
          <a:p>
            <a:r>
              <a:rPr lang="ro-RO" sz="2400" dirty="0" smtClean="0"/>
              <a:t>Intervenție după ce avaria s-a produs - fluxul de producție este afectat - costurilor cu reparațiile li se adaugă pierderile economice din oprirea producției. </a:t>
            </a:r>
            <a:endParaRPr lang="en-US" sz="2400" dirty="0"/>
          </a:p>
        </p:txBody>
      </p:sp>
      <p:sp>
        <p:nvSpPr>
          <p:cNvPr id="7" name="Substituent conținut 6"/>
          <p:cNvSpPr txBox="1">
            <a:spLocks/>
          </p:cNvSpPr>
          <p:nvPr/>
        </p:nvSpPr>
        <p:spPr>
          <a:xfrm>
            <a:off x="76200" y="4495800"/>
            <a:ext cx="9143998" cy="14357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2800" b="1" dirty="0" smtClean="0"/>
              <a:t>Abordarea modernă</a:t>
            </a:r>
            <a:endParaRPr lang="en-US" sz="2800" b="1" dirty="0" smtClean="0"/>
          </a:p>
          <a:p>
            <a:r>
              <a:rPr lang="ro-RO" sz="2400" dirty="0" err="1" smtClean="0"/>
              <a:t>Mentenanța</a:t>
            </a:r>
            <a:r>
              <a:rPr lang="ro-RO" sz="2400" dirty="0" smtClean="0"/>
              <a:t> predictivă – preventivă: acțiuni întreprinse în mod planificat pentru menținerea nivelului optim de performanță a sistemului antrenându-se costurile optime.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97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lorin.pop\AppData\Local\Microsoft\Windows\Temporary Internet Files\Content.Outlook\T7FXZCD9\EnergoBit_Clu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2"/>
          <a:stretch/>
        </p:blipFill>
        <p:spPr bwMode="auto">
          <a:xfrm>
            <a:off x="0" y="0"/>
            <a:ext cx="9144000" cy="36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tăText 8"/>
          <p:cNvSpPr txBox="1"/>
          <p:nvPr/>
        </p:nvSpPr>
        <p:spPr>
          <a:xfrm>
            <a:off x="0" y="3886200"/>
            <a:ext cx="922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Pachetul de s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ervicii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asigurarea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performanței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optime</a:t>
            </a:r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facilitează:</a:t>
            </a:r>
          </a:p>
          <a:p>
            <a:pPr lvl="1"/>
            <a:r>
              <a:rPr lang="ro-RO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-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retrofit-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ul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sistemelor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de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alimentare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cu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energie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electric</a:t>
            </a:r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ă,</a:t>
            </a:r>
          </a:p>
          <a:p>
            <a:pPr lvl="1"/>
            <a:r>
              <a:rPr lang="ro-RO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-c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re</a:t>
            </a:r>
            <a:r>
              <a:rPr lang="ro-RO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tere</a:t>
            </a:r>
            <a:r>
              <a:rPr lang="ro-RO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a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eficien</a:t>
            </a:r>
            <a:r>
              <a:rPr lang="ro-RO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ro-RO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ei</a:t>
            </a:r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energetic</a:t>
            </a:r>
            <a:r>
              <a:rPr lang="ro-RO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e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sz="24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sistemele</a:t>
            </a:r>
            <a:r>
              <a:rPr lang="en-US" sz="24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electrice</a:t>
            </a:r>
            <a:r>
              <a:rPr lang="ro-RO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.</a:t>
            </a:r>
            <a:r>
              <a:rPr lang="en-US" sz="24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endParaRPr lang="en-US" sz="24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algn="ctr"/>
            <a:endParaRPr lang="en-US" sz="32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reptunghi 7"/>
          <p:cNvSpPr/>
          <p:nvPr/>
        </p:nvSpPr>
        <p:spPr>
          <a:xfrm>
            <a:off x="14375" y="1605197"/>
            <a:ext cx="9144000" cy="40386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sz="35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Studii de caz </a:t>
            </a:r>
            <a:r>
              <a:rPr lang="ro-RO" sz="3500" b="1" dirty="0">
                <a:solidFill>
                  <a:prstClr val="white"/>
                </a:solidFill>
                <a:latin typeface="Trebuchet MS" panose="020B0603020202020204" pitchFamily="34" charset="0"/>
              </a:rPr>
              <a:t/>
            </a:r>
            <a:br>
              <a:rPr lang="ro-RO" sz="3500" b="1" dirty="0">
                <a:solidFill>
                  <a:prstClr val="white"/>
                </a:solidFill>
                <a:latin typeface="Trebuchet MS" panose="020B0603020202020204" pitchFamily="34" charset="0"/>
              </a:rPr>
            </a:br>
            <a:r>
              <a:rPr lang="ro-RO" sz="3500" b="1" dirty="0">
                <a:solidFill>
                  <a:prstClr val="white"/>
                </a:solidFill>
                <a:latin typeface="Trebuchet MS" panose="020B0603020202020204" pitchFamily="34" charset="0"/>
              </a:rPr>
              <a:t/>
            </a:r>
            <a:br>
              <a:rPr lang="ro-RO" sz="3500" b="1" dirty="0">
                <a:solidFill>
                  <a:prstClr val="white"/>
                </a:solidFill>
                <a:latin typeface="Trebuchet MS" panose="020B0603020202020204" pitchFamily="34" charset="0"/>
              </a:rPr>
            </a:br>
            <a:r>
              <a:rPr lang="ro-RO" sz="3500" b="1" dirty="0">
                <a:solidFill>
                  <a:prstClr val="white"/>
                </a:solidFill>
                <a:latin typeface="Trebuchet MS" panose="020B0603020202020204" pitchFamily="34" charset="0"/>
              </a:rPr>
              <a:t>BUNE PRACTICI DIN </a:t>
            </a:r>
            <a:r>
              <a:rPr lang="ro-RO" sz="35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EXPERIENȚA ENERGOBIT</a:t>
            </a:r>
          </a:p>
          <a:p>
            <a:pPr algn="r"/>
            <a:endParaRPr lang="ro-RO" sz="2800" b="1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Colabor</a:t>
            </a:r>
            <a:r>
              <a:rPr lang="ro-RO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ările</a:t>
            </a:r>
            <a:r>
              <a:rPr lang="en-US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pentru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asigurarea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performanței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ro-RO" sz="24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au </a:t>
            </a:r>
            <a:r>
              <a:rPr lang="en-US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permis</a:t>
            </a:r>
            <a:r>
              <a:rPr lang="ro-RO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ro-RO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(pe lângă realizarea </a:t>
            </a:r>
            <a:r>
              <a:rPr lang="ro-RO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mentenanței</a:t>
            </a:r>
            <a:r>
              <a:rPr lang="ro-RO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preventive) </a:t>
            </a:r>
            <a:r>
              <a:rPr lang="en-US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identificarea</a:t>
            </a:r>
            <a:r>
              <a:rPr lang="en-US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și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planificarea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unor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intervenții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solidFill>
                  <a:prstClr val="white"/>
                </a:solidFill>
                <a:latin typeface="Trebuchet MS" panose="020B0603020202020204" pitchFamily="34" charset="0"/>
              </a:rPr>
              <a:t>modernizare</a:t>
            </a:r>
            <a:r>
              <a:rPr lang="en-US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esențiale</a:t>
            </a:r>
            <a:r>
              <a:rPr lang="ro-RO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  <a:endParaRPr lang="en-US" sz="2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84572" y="444405"/>
            <a:ext cx="4876800" cy="939990"/>
          </a:xfrm>
          <a:prstGeom prst="rect">
            <a:avLst/>
          </a:prstGeom>
          <a:extLst/>
        </p:spPr>
        <p:txBody>
          <a:bodyPr lIns="0" tIns="0" rIns="0" bIns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200" y="1404795"/>
            <a:ext cx="5410200" cy="488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Situa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existent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pl-PL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800" b="1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MT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vechi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ntreruperi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dese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alimentare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,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datorit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function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defectuoase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a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echipamentelor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probleme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mentenan</a:t>
            </a:r>
            <a:r>
              <a:rPr lang="ro-RO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datorit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lipsei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pieselor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schimb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Abordarea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ENERGOBIT – 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contract pentru </a:t>
            </a: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suport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tehnic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în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managementul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performanței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Auditul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sistemului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Conceptul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tehnic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al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solu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iei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Productie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furnizare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echipamente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Executie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lucr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</a:t>
            </a:r>
            <a:endParaRPr lang="en-US" altLang="en-US" sz="1800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Suport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exploatare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mentenan</a:t>
            </a:r>
            <a:r>
              <a:rPr lang="ro-RO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endParaRPr lang="en-US" altLang="en-US" sz="1800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000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400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5119" y="1534499"/>
            <a:ext cx="2285521" cy="1808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4514" y="3974461"/>
            <a:ext cx="2285999" cy="1804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4010" y="3944383"/>
            <a:ext cx="2362201" cy="1864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4513" y="1536059"/>
            <a:ext cx="2286001" cy="1804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tăText 7"/>
          <p:cNvSpPr txBox="1"/>
          <p:nvPr/>
        </p:nvSpPr>
        <p:spPr>
          <a:xfrm>
            <a:off x="-63617" y="534293"/>
            <a:ext cx="927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1.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Modernizarea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sistemului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alimentare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cu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energie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electric</a:t>
            </a:r>
            <a:r>
              <a:rPr lang="ro-RO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ă-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Retrofit al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celulelor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MT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utiliz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â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solu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ț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ia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EnergoBit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kit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prefabricat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Dreptunghi 10"/>
          <p:cNvSpPr/>
          <p:nvPr/>
        </p:nvSpPr>
        <p:spPr>
          <a:xfrm>
            <a:off x="0" y="1"/>
            <a:ext cx="9144000" cy="3048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SOLUȚII  </a:t>
            </a:r>
            <a:r>
              <a:rPr lang="ro-RO" b="1" dirty="0">
                <a:solidFill>
                  <a:schemeClr val="bg1"/>
                </a:solidFill>
                <a:latin typeface="Trebuchet MS" panose="020B0603020202020204" pitchFamily="34" charset="0"/>
              </a:rPr>
              <a:t>PENTRU ASIGURAREA PERFORMANȚEI ENERGETICE 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84572" y="444405"/>
            <a:ext cx="4876800" cy="939990"/>
          </a:xfrm>
          <a:prstGeom prst="rect">
            <a:avLst/>
          </a:prstGeom>
          <a:extLst/>
        </p:spPr>
        <p:txBody>
          <a:bodyPr lIns="0" tIns="0" rIns="0" bIns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5323" y="1447800"/>
            <a:ext cx="5410200" cy="488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Solu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ia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adoptat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pl-PL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8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nlocuirea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aparatajului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comuta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cu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ntrerup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toare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moderne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,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vid,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utiliz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â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nd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solu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de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kit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prefabricat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nlocuirea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releelor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protec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vechi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cu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relee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protec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digitale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Beneficii</a:t>
            </a:r>
            <a:r>
              <a:rPr lang="pl-PL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8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scurtarea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timpului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execu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implicit a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timpului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indisponibilizare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a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instala</a:t>
            </a:r>
            <a:r>
              <a:rPr lang="ro-RO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iei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utilizand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kit-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ul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prefabricat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eliminarea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problemelor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legate de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ntreruperile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alimentare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fiabilitate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crescut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siguran</a:t>
            </a:r>
            <a:r>
              <a:rPr lang="ro-RO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ridicat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exploatare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usurin</a:t>
            </a:r>
            <a:r>
              <a:rPr lang="ro-RO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realizarea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mentenan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179" y="1580121"/>
            <a:ext cx="2362200" cy="1868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6338" y="4045884"/>
            <a:ext cx="2362200" cy="1864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9118" y="4045885"/>
            <a:ext cx="2362201" cy="1864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5387" y="1563130"/>
            <a:ext cx="2324099" cy="1864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reptunghi 8"/>
          <p:cNvSpPr/>
          <p:nvPr/>
        </p:nvSpPr>
        <p:spPr>
          <a:xfrm>
            <a:off x="0" y="1"/>
            <a:ext cx="9144000" cy="3048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b="1" dirty="0">
                <a:solidFill>
                  <a:schemeClr val="bg1"/>
                </a:solidFill>
                <a:latin typeface="Trebuchet MS" panose="020B0603020202020204" pitchFamily="34" charset="0"/>
              </a:rPr>
              <a:t>SOLUȚII  PENTRU ASIGURAREA PERFORMANȚEI ENERGETICE 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CasetăText 14"/>
          <p:cNvSpPr txBox="1"/>
          <p:nvPr/>
        </p:nvSpPr>
        <p:spPr>
          <a:xfrm>
            <a:off x="-63617" y="534293"/>
            <a:ext cx="927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1.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Modernizarea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sistemului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alimentare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cu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energie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electric</a:t>
            </a:r>
            <a:r>
              <a:rPr lang="ro-RO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ă-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Retrofit al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celulelor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MT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utiliz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â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solu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ț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ia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EnergoBit</a:t>
            </a:r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kit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prefabricat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84572" y="444405"/>
            <a:ext cx="4876800" cy="939990"/>
          </a:xfrm>
          <a:prstGeom prst="rect">
            <a:avLst/>
          </a:prstGeom>
          <a:extLst/>
        </p:spPr>
        <p:txBody>
          <a:bodyPr lIns="0" tIns="0" rIns="0" bIns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1A3D68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800" y="1296404"/>
            <a:ext cx="5656200" cy="557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o-RO" altLang="en-US" sz="18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Situatie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existent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pl-PL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800" b="1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alimentare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dintr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-o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singura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linie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MT;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ntreruperi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dese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linia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alimentare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necesar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spor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putere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extindere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activitate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Abordarea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ENERGOBIT – </a:t>
            </a:r>
            <a:r>
              <a:rPr lang="ro-RO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contract pentru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suport</a:t>
            </a:r>
            <a:r>
              <a:rPr lang="en-US" altLang="en-US" sz="18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tehnic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în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managementul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performanței</a:t>
            </a:r>
            <a:r>
              <a:rPr lang="en-US" altLang="en-US" sz="1800" b="1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endParaRPr lang="en-US" altLang="en-US" sz="18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Auditul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sistemului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Conceptul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tehnic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al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solu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iei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Productie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furnizare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echipamente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Execu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de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lucr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Suport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8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exploatare</a:t>
            </a:r>
            <a:r>
              <a:rPr lang="en-US" altLang="en-US" sz="18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mentenan</a:t>
            </a:r>
            <a:r>
              <a:rPr lang="ro-RO" altLang="en-US" sz="18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endParaRPr lang="ro-RO" altLang="en-US" sz="1800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ro-RO" altLang="en-US" sz="18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Planificare bugete – timp - KPI</a:t>
            </a:r>
            <a:endParaRPr lang="en-US" altLang="en-US" sz="18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73" y="1460887"/>
            <a:ext cx="18288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6315"/>
          <a:stretch/>
        </p:blipFill>
        <p:spPr>
          <a:xfrm>
            <a:off x="7429976" y="2097312"/>
            <a:ext cx="1644814" cy="1489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48000"/>
            <a:ext cx="2120653" cy="1608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3383"/>
          <a:stretch/>
        </p:blipFill>
        <p:spPr>
          <a:xfrm>
            <a:off x="7010400" y="4191000"/>
            <a:ext cx="2075000" cy="1745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36054" r="49954" b="-14985"/>
          <a:stretch/>
        </p:blipFill>
        <p:spPr>
          <a:xfrm>
            <a:off x="5504689" y="5250035"/>
            <a:ext cx="1828800" cy="1279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reptunghi 10"/>
          <p:cNvSpPr/>
          <p:nvPr/>
        </p:nvSpPr>
        <p:spPr>
          <a:xfrm>
            <a:off x="0" y="1"/>
            <a:ext cx="9144000" cy="3048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SOLUTII  </a:t>
            </a:r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PENTRU ASIGURAREA PERFORMANȚEI ENERGETICE</a:t>
            </a:r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CasetăText 14"/>
          <p:cNvSpPr txBox="1"/>
          <p:nvPr/>
        </p:nvSpPr>
        <p:spPr>
          <a:xfrm>
            <a:off x="0" y="529679"/>
            <a:ext cx="908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2. M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odernizare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sistemului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alimentare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cu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energie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electric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ă ș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spor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putere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utiliz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â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nd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produse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nergo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B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it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-370" r="38333" b="370"/>
          <a:stretch/>
        </p:blipFill>
        <p:spPr>
          <a:xfrm>
            <a:off x="6019800" y="4495800"/>
            <a:ext cx="1981200" cy="175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84572" y="444405"/>
            <a:ext cx="4876800" cy="939990"/>
          </a:xfrm>
          <a:prstGeom prst="rect">
            <a:avLst/>
          </a:prstGeom>
          <a:extLst/>
        </p:spPr>
        <p:txBody>
          <a:bodyPr lIns="0" tIns="0" rIns="0" bIns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ro-RO" sz="2800" b="1" dirty="0" smtClean="0">
              <a:solidFill>
                <a:srgbClr val="263E58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386" y="1378135"/>
            <a:ext cx="6172214" cy="557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Solu</a:t>
            </a:r>
            <a:r>
              <a:rPr lang="ro-RO" altLang="en-US" sz="17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7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ia</a:t>
            </a:r>
            <a:r>
              <a:rPr lang="en-US" altLang="en-US" sz="17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adoptat</a:t>
            </a:r>
            <a:r>
              <a:rPr lang="ro-RO" altLang="en-US" sz="17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pl-PL" altLang="en-US" sz="17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7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construirea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unui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racord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la o a 2-a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linie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MT </a:t>
            </a:r>
            <a:r>
              <a:rPr lang="en-US" altLang="en-US" sz="17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  </a:t>
            </a:r>
            <a:r>
              <a:rPr lang="en-US" altLang="en-US" sz="1700" dirty="0" err="1">
                <a:solidFill>
                  <a:srgbClr val="1A3D68"/>
                </a:solidFill>
                <a:latin typeface="Trebuchet MS" panose="020B0603020202020204" pitchFamily="34" charset="0"/>
              </a:rPr>
              <a:t>a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sigurarea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aliment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de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rezerv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700" dirty="0" smtClean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MT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,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gama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MOD 6,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configura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conform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situatii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(2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linie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cu AAR,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m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sur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MT,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transformatorul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existent +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celul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noul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transformator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);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transformator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1000KVA,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pentru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asigurarea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sporului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putere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tablou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general de JT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aferent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noului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transformator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+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reconfigurare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tablou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existent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astfel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nc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â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t s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existe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 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posibilitatea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cuplarii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JT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eventualitatea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indisponibilit</a:t>
            </a:r>
            <a:r>
              <a:rPr lang="ro-RO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ăți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unuia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din</a:t>
            </a:r>
            <a:r>
              <a:rPr lang="ro-RO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transformatoare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7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7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b="1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Beneficii</a:t>
            </a:r>
            <a:r>
              <a:rPr lang="pl-PL" altLang="en-US" sz="1700" b="1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:</a:t>
            </a:r>
            <a:endParaRPr lang="en-US" altLang="en-US" sz="1700" b="1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eliminarea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problemelor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datorate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ntreruperilor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MT;</a:t>
            </a:r>
            <a:endParaRPr lang="en-US" altLang="en-US" sz="1700" dirty="0">
              <a:solidFill>
                <a:srgbClr val="1A3D68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asigurarea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sporului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de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putere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necesar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extinderii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activit</a:t>
            </a:r>
            <a:r>
              <a:rPr lang="ro-RO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ăț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ii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fiabilitate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crescut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siguran</a:t>
            </a:r>
            <a:r>
              <a:rPr lang="ro-RO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ridicat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exploatare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>
                <a:solidFill>
                  <a:srgbClr val="1A3D68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u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ș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urin</a:t>
            </a:r>
            <a:r>
              <a:rPr lang="ro-RO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ță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î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n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realizarea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mentenan</a:t>
            </a:r>
            <a:r>
              <a:rPr lang="ro-RO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ț</a:t>
            </a:r>
            <a:r>
              <a:rPr lang="en-US" altLang="en-US" sz="1700" dirty="0" err="1" smtClean="0">
                <a:solidFill>
                  <a:srgbClr val="1A3D68"/>
                </a:solidFill>
                <a:latin typeface="Trebuchet MS" panose="020B0603020202020204" pitchFamily="34" charset="0"/>
              </a:rPr>
              <a:t>ei</a:t>
            </a:r>
            <a:r>
              <a:rPr lang="en-US" altLang="en-US" sz="1700" dirty="0" smtClean="0">
                <a:solidFill>
                  <a:srgbClr val="1A3D68"/>
                </a:solidFill>
                <a:latin typeface="Trebuchet MS" panose="020B0603020202020204" pitchFamily="34" charset="0"/>
              </a:rPr>
              <a:t>;</a:t>
            </a:r>
            <a:endParaRPr lang="en-US" altLang="en-US" sz="1700" dirty="0">
              <a:solidFill>
                <a:srgbClr val="1A3D68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6315"/>
          <a:stretch/>
        </p:blipFill>
        <p:spPr>
          <a:xfrm>
            <a:off x="7315200" y="1232140"/>
            <a:ext cx="1752600" cy="1587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3383"/>
          <a:stretch/>
        </p:blipFill>
        <p:spPr>
          <a:xfrm>
            <a:off x="7048500" y="3429000"/>
            <a:ext cx="2019300" cy="1698625"/>
          </a:xfrm>
          <a:prstGeom prst="rect">
            <a:avLst/>
          </a:prstGeom>
        </p:spPr>
      </p:pic>
      <p:sp>
        <p:nvSpPr>
          <p:cNvPr id="10" name="Dreptunghi 9"/>
          <p:cNvSpPr/>
          <p:nvPr/>
        </p:nvSpPr>
        <p:spPr>
          <a:xfrm>
            <a:off x="0" y="1"/>
            <a:ext cx="9144000" cy="3048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SOLUȚII  </a:t>
            </a:r>
            <a:r>
              <a:rPr lang="ro-RO" b="1" dirty="0">
                <a:solidFill>
                  <a:schemeClr val="bg1"/>
                </a:solidFill>
                <a:latin typeface="Trebuchet MS" panose="020B0603020202020204" pitchFamily="34" charset="0"/>
              </a:rPr>
              <a:t>PENTRU ASIGURAREA PERFORMANȚEI ENERGETICE 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setăText 10"/>
          <p:cNvSpPr txBox="1"/>
          <p:nvPr/>
        </p:nvSpPr>
        <p:spPr>
          <a:xfrm>
            <a:off x="26096" y="444405"/>
            <a:ext cx="908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2. M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odernizare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sistemului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alimentare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cu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energie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electric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ă ș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spor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putere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utiliz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â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nd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produse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2200" b="1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E</a:t>
            </a:r>
            <a:r>
              <a:rPr lang="en-US" sz="2200" b="1" dirty="0" err="1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nergo</a:t>
            </a:r>
            <a:r>
              <a:rPr lang="ro-RO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B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it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7" y="2209800"/>
            <a:ext cx="2120653" cy="1608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5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6" descr="C:\Users\teodora.anton\Desktop\Generale\SIGLE\EnergoBit\logo_EnergoBit_alb_fara_fundal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47638"/>
            <a:ext cx="11414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48" y="874259"/>
            <a:ext cx="4540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667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marL="4572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lvl="3" indent="-285750" algn="just" eaLnBrk="1" hangingPunct="1">
              <a:buFont typeface="Wingdings" pitchFamily="2" charset="2"/>
              <a:buChar char="§"/>
              <a:defRPr/>
            </a:pP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Sistem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m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ă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sur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ă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complex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pentru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instala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ț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ia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de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alimentare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cu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energie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electric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ă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instala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ț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ia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de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distribu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ț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ap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ă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gaz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ro-RO" sz="2000" dirty="0" err="1">
                <a:solidFill>
                  <a:srgbClr val="263E58"/>
                </a:solidFill>
                <a:latin typeface="Trebuchet MS" pitchFamily="32" charset="0"/>
              </a:rPr>
              <a:t>ș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abur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, i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nstalare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si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integrare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senzori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temperatura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si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umiditate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,</a:t>
            </a:r>
            <a:endParaRPr lang="en-US" sz="2000" dirty="0" smtClean="0">
              <a:solidFill>
                <a:srgbClr val="263E58"/>
              </a:solidFill>
              <a:latin typeface="Trebuchet MS" pitchFamily="32" charset="0"/>
            </a:endParaRPr>
          </a:p>
        </p:txBody>
      </p:sp>
      <p:sp>
        <p:nvSpPr>
          <p:cNvPr id="6" name="Dreptunghi 5"/>
          <p:cNvSpPr/>
          <p:nvPr/>
        </p:nvSpPr>
        <p:spPr>
          <a:xfrm>
            <a:off x="0" y="1"/>
            <a:ext cx="9144000" cy="3048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ASIGURAREA PERFORMANȚEI PRIN SOLUȚII DE INGINERIE ELECTRICĂ </a:t>
            </a:r>
            <a:endParaRPr lang="en-US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ro-RO" sz="24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3.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Sistem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integrat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 de management al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energiei</a:t>
            </a:r>
            <a:r>
              <a:rPr lang="ro-RO" sz="24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2" charset="0"/>
                <a:cs typeface="Arial" charset="0"/>
              </a:rPr>
              <a:t>ZEUS PRO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rebuchet MS" pitchFamily="32" charset="0"/>
              <a:cs typeface="Arial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51" y="907728"/>
            <a:ext cx="3505200" cy="2052039"/>
          </a:xfrm>
          <a:prstGeom prst="rect">
            <a:avLst/>
          </a:prstGeom>
        </p:spPr>
      </p:pic>
      <p:sp>
        <p:nvSpPr>
          <p:cNvPr id="2" name="Dreptunghi 1"/>
          <p:cNvSpPr/>
          <p:nvPr/>
        </p:nvSpPr>
        <p:spPr>
          <a:xfrm>
            <a:off x="-914400" y="2959767"/>
            <a:ext cx="1005840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indent="-285750" algn="just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Integrare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cu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instala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ț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ia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automatizare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existent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ă, v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izualizare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date 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î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n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timp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real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g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enerare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rapoarte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istorice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generare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rapoarte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consumuri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e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xportare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date 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î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n format CSV,XLS,PDF,XML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</a:t>
            </a:r>
            <a:endParaRPr lang="en-US" sz="2000" dirty="0">
              <a:solidFill>
                <a:srgbClr val="263E58"/>
              </a:solidFill>
              <a:latin typeface="Trebuchet MS" pitchFamily="32" charset="0"/>
            </a:endParaRPr>
          </a:p>
          <a:p>
            <a:pPr lvl="3" indent="-285750" algn="just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Functionalit</a:t>
            </a:r>
            <a:r>
              <a:rPr lang="ro-RO" sz="2000" dirty="0" err="1">
                <a:solidFill>
                  <a:srgbClr val="263E58"/>
                </a:solidFill>
                <a:latin typeface="Trebuchet MS" pitchFamily="32" charset="0"/>
              </a:rPr>
              <a:t>ăț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alarmare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(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pierdere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comunicatie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supratemperaturi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acces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)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, </a:t>
            </a:r>
            <a:endParaRPr lang="ro-RO" sz="2000" dirty="0">
              <a:solidFill>
                <a:srgbClr val="263E58"/>
              </a:solidFill>
              <a:latin typeface="Trebuchet MS" pitchFamily="32" charset="0"/>
            </a:endParaRPr>
          </a:p>
          <a:p>
            <a:pPr lvl="3" indent="-285750" algn="just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Monitorizare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temperaturi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u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miditate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numar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deschideri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usi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la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camerele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controlate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zone cu mare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consum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energetic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echipamente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mari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consumatori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, </a:t>
            </a:r>
            <a:endParaRPr lang="en-US" sz="2000" dirty="0">
              <a:solidFill>
                <a:srgbClr val="263E58"/>
              </a:solidFill>
              <a:latin typeface="Trebuchet MS" pitchFamily="32" charset="0"/>
            </a:endParaRPr>
          </a:p>
          <a:p>
            <a:pPr lvl="3" indent="-285750" algn="just"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Protocoale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de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comunicatie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standard: Modbus,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impulsuri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, DLMS, OPC</a:t>
            </a:r>
          </a:p>
          <a:p>
            <a:pPr lvl="3" indent="-285750" algn="just">
              <a:buFont typeface="Wingdings" pitchFamily="2" charset="2"/>
              <a:buChar char="§"/>
              <a:defRPr/>
            </a:pP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Suport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pentru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calcul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cost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pe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produs</a:t>
            </a:r>
            <a:r>
              <a:rPr lang="ro-RO" sz="2000" dirty="0" smtClean="0">
                <a:solidFill>
                  <a:srgbClr val="263E58"/>
                </a:solidFill>
                <a:latin typeface="Trebuchet MS" pitchFamily="32" charset="0"/>
              </a:rPr>
              <a:t>, s</a:t>
            </a:r>
            <a:r>
              <a:rPr lang="en-US" sz="2000" dirty="0" err="1" smtClean="0">
                <a:solidFill>
                  <a:srgbClr val="263E58"/>
                </a:solidFill>
                <a:latin typeface="Trebuchet MS" pitchFamily="32" charset="0"/>
              </a:rPr>
              <a:t>istemul</a:t>
            </a:r>
            <a:r>
              <a:rPr lang="en-US" sz="2000" dirty="0" smtClean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reprezint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ă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baza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pentru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optimizare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a</a:t>
            </a:r>
            <a:r>
              <a:rPr lang="en-US" sz="2000" dirty="0">
                <a:solidFill>
                  <a:srgbClr val="263E58"/>
                </a:solidFill>
                <a:latin typeface="Trebuchet MS" pitchFamily="32" charset="0"/>
              </a:rPr>
              <a:t> </a:t>
            </a:r>
            <a:r>
              <a:rPr lang="en-US" sz="2000" dirty="0" err="1">
                <a:solidFill>
                  <a:srgbClr val="263E58"/>
                </a:solidFill>
                <a:latin typeface="Trebuchet MS" pitchFamily="32" charset="0"/>
              </a:rPr>
              <a:t>costuri</a:t>
            </a:r>
            <a:r>
              <a:rPr lang="ro-RO" sz="2000" dirty="0">
                <a:solidFill>
                  <a:srgbClr val="263E58"/>
                </a:solidFill>
                <a:latin typeface="Trebuchet MS" pitchFamily="32" charset="0"/>
              </a:rPr>
              <a:t>lor.</a:t>
            </a:r>
            <a:endParaRPr lang="en-US" sz="2000" dirty="0">
              <a:solidFill>
                <a:srgbClr val="263E58"/>
              </a:solidFill>
              <a:latin typeface="Trebuchet MS" pitchFamily="32" charset="0"/>
            </a:endParaRPr>
          </a:p>
          <a:p>
            <a:pPr lvl="3" indent="-285750" algn="just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b="1" dirty="0">
              <a:solidFill>
                <a:srgbClr val="263E58"/>
              </a:solidFill>
              <a:latin typeface="Trebuchet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52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reptunghi 7"/>
          <p:cNvSpPr/>
          <p:nvPr/>
        </p:nvSpPr>
        <p:spPr>
          <a:xfrm>
            <a:off x="3132" y="914400"/>
            <a:ext cx="9144000" cy="53340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o-RO" sz="3500" b="1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ALĂTURI DE CLIENT </a:t>
            </a:r>
          </a:p>
          <a:p>
            <a:pPr algn="r"/>
            <a:r>
              <a:rPr lang="en-US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DE LA CONCEPT PÂNĂ LA OPERARE ȘI</a:t>
            </a:r>
            <a:r>
              <a:rPr lang="ro-RO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MENTENANȚĂ </a:t>
            </a:r>
          </a:p>
          <a:p>
            <a:endParaRPr lang="ro-RO" sz="35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Pentru un pachet de servicii </a:t>
            </a:r>
            <a:r>
              <a:rPr lang="en-US" sz="28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personalizat</a:t>
            </a:r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ro-RO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457200" indent="-457200" algn="r">
              <a:buFontTx/>
              <a:buChar char="-"/>
            </a:pPr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</a:t>
            </a:r>
            <a:r>
              <a:rPr lang="en-US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oluții</a:t>
            </a:r>
            <a:r>
              <a:rPr lang="ro-RO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moderne</a:t>
            </a:r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performante</a:t>
            </a:r>
            <a:r>
              <a:rPr lang="ro-RO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eficiente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energetic</a:t>
            </a:r>
            <a:r>
              <a:rPr lang="ro-RO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ro-RO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ro-RO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ne puteți scrie: 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marketing@energobit.com</a:t>
            </a:r>
            <a:endParaRPr lang="en-US" sz="28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endParaRPr lang="en-US" sz="35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35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en-US" sz="35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16239" y="914400"/>
            <a:ext cx="912776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Mentenan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ț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a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reactiv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ă - corectivă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endParaRPr lang="en-US" sz="2800" b="1" dirty="0"/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-17489" y="1600200"/>
            <a:ext cx="8991600" cy="452596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Repara</a:t>
            </a:r>
            <a:r>
              <a:rPr lang="ro-RO" sz="2400" dirty="0" smtClean="0"/>
              <a:t>ț</a:t>
            </a:r>
            <a:r>
              <a:rPr lang="en-US" sz="2400" dirty="0" smtClean="0"/>
              <a:t>ii </a:t>
            </a:r>
            <a:r>
              <a:rPr lang="ro-RO" sz="2400" dirty="0" smtClean="0"/>
              <a:t>strict legate de revenirea la parametrii de funcționare,</a:t>
            </a:r>
            <a:endParaRPr lang="en-US" sz="2400" dirty="0" smtClean="0"/>
          </a:p>
          <a:p>
            <a:r>
              <a:rPr lang="ro-RO" sz="2400" dirty="0" smtClean="0"/>
              <a:t>Costuri mai mari decât în cazul acțiunilor planificate, </a:t>
            </a:r>
          </a:p>
          <a:p>
            <a:r>
              <a:rPr lang="ro-RO" sz="2400" dirty="0" smtClean="0"/>
              <a:t>Reparația corectează defectul și nu </a:t>
            </a:r>
            <a:r>
              <a:rPr lang="ro-RO" sz="2400" dirty="0" err="1" smtClean="0"/>
              <a:t>controleză</a:t>
            </a:r>
            <a:r>
              <a:rPr lang="ro-RO" sz="2400" dirty="0" smtClean="0"/>
              <a:t> cauza,</a:t>
            </a:r>
            <a:endParaRPr lang="en-US" sz="2400" dirty="0" smtClean="0"/>
          </a:p>
          <a:p>
            <a:r>
              <a:rPr lang="en-US" sz="2400" dirty="0" err="1" smtClean="0"/>
              <a:t>Repara</a:t>
            </a:r>
            <a:r>
              <a:rPr lang="ro-RO" sz="2400" dirty="0" err="1" smtClean="0"/>
              <a:t>ția</a:t>
            </a:r>
            <a:r>
              <a:rPr lang="ro-RO" sz="2400" dirty="0" smtClean="0"/>
              <a:t> avariilor</a:t>
            </a:r>
            <a:r>
              <a:rPr lang="en-US" sz="2400" dirty="0" smtClean="0"/>
              <a:t> </a:t>
            </a:r>
            <a:r>
              <a:rPr lang="ro-RO" sz="2400" dirty="0" smtClean="0"/>
              <a:t>nu poate fi amânată pentru că odată ce survine impune acțiune imediată cu compromis în planul de producție și execuția bugetelor,</a:t>
            </a:r>
          </a:p>
          <a:p>
            <a:r>
              <a:rPr lang="ro-RO" sz="2400" dirty="0" smtClean="0"/>
              <a:t>Focus pe</a:t>
            </a:r>
            <a:r>
              <a:rPr lang="it-IT" sz="2400" dirty="0" smtClean="0"/>
              <a:t> men</a:t>
            </a:r>
            <a:r>
              <a:rPr lang="ro-RO" sz="2400" dirty="0" smtClean="0"/>
              <a:t>ț</a:t>
            </a:r>
            <a:r>
              <a:rPr lang="it-IT" sz="2400" dirty="0" smtClean="0"/>
              <a:t>inerea în st</a:t>
            </a:r>
            <a:r>
              <a:rPr lang="ro-RO" sz="2400" dirty="0" err="1" smtClean="0"/>
              <a:t>ării</a:t>
            </a:r>
            <a:r>
              <a:rPr lang="ro-RO" sz="2400" dirty="0" smtClean="0"/>
              <a:t> de</a:t>
            </a:r>
            <a:r>
              <a:rPr lang="it-IT" sz="2400" dirty="0" smtClean="0"/>
              <a:t> func</a:t>
            </a:r>
            <a:r>
              <a:rPr lang="ro-RO" sz="2400" dirty="0" smtClean="0"/>
              <a:t>ț</a:t>
            </a:r>
            <a:r>
              <a:rPr lang="it-IT" sz="2400" dirty="0" smtClean="0"/>
              <a:t>ionare </a:t>
            </a:r>
            <a:r>
              <a:rPr lang="ro-RO" sz="2400" dirty="0" smtClean="0"/>
              <a:t>a </a:t>
            </a:r>
            <a:r>
              <a:rPr lang="en-US" sz="2400" dirty="0" err="1" smtClean="0"/>
              <a:t>echipamentelor</a:t>
            </a:r>
            <a:r>
              <a:rPr lang="en-US" sz="2400" dirty="0" smtClean="0"/>
              <a:t>.</a:t>
            </a:r>
          </a:p>
          <a:p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5399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16239" y="914400"/>
            <a:ext cx="912776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Mentenan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ț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a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preventivă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-17490" y="1600200"/>
            <a:ext cx="9161489" cy="4525963"/>
          </a:xfrm>
        </p:spPr>
        <p:txBody>
          <a:bodyPr>
            <a:noAutofit/>
          </a:bodyPr>
          <a:lstStyle/>
          <a:p>
            <a:r>
              <a:rPr lang="ro-RO" sz="2400" dirty="0" smtClean="0"/>
              <a:t>P</a:t>
            </a:r>
            <a:r>
              <a:rPr lang="en-US" sz="2400" dirty="0" err="1" smtClean="0"/>
              <a:t>rogram</a:t>
            </a:r>
            <a:r>
              <a:rPr lang="ro-RO" sz="2400" dirty="0" smtClean="0"/>
              <a:t>ul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ro-RO" sz="2400" dirty="0" smtClean="0"/>
              <a:t>asigurare a </a:t>
            </a:r>
            <a:r>
              <a:rPr lang="en-US" sz="2400" dirty="0" err="1" smtClean="0"/>
              <a:t>mentenan</a:t>
            </a:r>
            <a:r>
              <a:rPr lang="ro-RO" sz="2400" dirty="0" err="1" smtClean="0"/>
              <a:t>ței</a:t>
            </a:r>
            <a:r>
              <a:rPr lang="ro-RO" sz="2400" dirty="0" smtClean="0"/>
              <a:t> permite: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Planificarea bugetelor și gestionarea în </a:t>
            </a:r>
            <a:r>
              <a:rPr lang="en-US" sz="2400" dirty="0" err="1" smtClean="0"/>
              <a:t>timp</a:t>
            </a:r>
            <a:r>
              <a:rPr lang="ro-RO" sz="2400" dirty="0" smtClean="0"/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Controlul </a:t>
            </a:r>
            <a:r>
              <a:rPr lang="en-US" sz="2400" dirty="0" smtClean="0"/>
              <a:t>statistic</a:t>
            </a:r>
            <a:r>
              <a:rPr lang="ro-RO" sz="2400" dirty="0" smtClean="0"/>
              <a:t> a </a:t>
            </a:r>
            <a:r>
              <a:rPr lang="en-US" sz="2400" dirty="0" smtClean="0"/>
              <a:t>defect</a:t>
            </a:r>
            <a:r>
              <a:rPr lang="ro-RO" sz="2400" dirty="0" smtClean="0"/>
              <a:t>elor</a:t>
            </a:r>
            <a:r>
              <a:rPr lang="en-US" sz="2400" dirty="0" smtClean="0"/>
              <a:t> </a:t>
            </a:r>
            <a:r>
              <a:rPr lang="en-US" sz="2400" dirty="0" err="1" smtClean="0"/>
              <a:t>poten</a:t>
            </a:r>
            <a:r>
              <a:rPr lang="ro-RO" sz="2400" dirty="0" smtClean="0"/>
              <a:t>ț</a:t>
            </a:r>
            <a:r>
              <a:rPr lang="en-US" sz="2400" dirty="0" err="1" smtClean="0"/>
              <a:t>ial</a:t>
            </a:r>
            <a:r>
              <a:rPr lang="ro-RO" sz="2400" dirty="0" smtClean="0"/>
              <a:t>e</a:t>
            </a:r>
            <a:r>
              <a:rPr lang="en-US" sz="2400" dirty="0" smtClean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planificarea</a:t>
            </a:r>
            <a:r>
              <a:rPr lang="en-US" sz="2400" dirty="0"/>
              <a:t> </a:t>
            </a:r>
            <a:r>
              <a:rPr lang="ro-RO" sz="2400" dirty="0" smtClean="0"/>
              <a:t>acțiunilor </a:t>
            </a:r>
            <a:r>
              <a:rPr lang="en-US" sz="2400" dirty="0" smtClean="0"/>
              <a:t>de </a:t>
            </a:r>
            <a:r>
              <a:rPr lang="en-US" sz="2400" dirty="0" err="1" smtClean="0"/>
              <a:t>între</a:t>
            </a:r>
            <a:r>
              <a:rPr lang="ro-RO" sz="2400" dirty="0" smtClean="0"/>
              <a:t>ț</a:t>
            </a:r>
            <a:r>
              <a:rPr lang="en-US" sz="2400" dirty="0" err="1" smtClean="0"/>
              <a:t>inere</a:t>
            </a:r>
            <a:r>
              <a:rPr lang="ro-RO" sz="2400" dirty="0" smtClean="0"/>
              <a:t>,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E</a:t>
            </a:r>
            <a:r>
              <a:rPr lang="en-US" sz="2400" dirty="0" err="1" smtClean="0"/>
              <a:t>valuarea</a:t>
            </a:r>
            <a:r>
              <a:rPr lang="en-US" sz="2400" dirty="0" smtClean="0"/>
              <a:t> periodic</a:t>
            </a:r>
            <a:r>
              <a:rPr lang="ro-RO" sz="2400" dirty="0" smtClean="0"/>
              <a:t>ă</a:t>
            </a:r>
            <a:r>
              <a:rPr lang="en-US" sz="2400" dirty="0" smtClean="0"/>
              <a:t> </a:t>
            </a:r>
            <a:r>
              <a:rPr lang="en-US" sz="2400" dirty="0" err="1" smtClean="0"/>
              <a:t>pentru</a:t>
            </a:r>
            <a:r>
              <a:rPr lang="ro-RO" sz="2400" dirty="0" smtClean="0"/>
              <a:t> detecția unor </a:t>
            </a:r>
            <a:r>
              <a:rPr lang="it-IT" sz="2400" dirty="0" smtClean="0"/>
              <a:t>poten</a:t>
            </a:r>
            <a:r>
              <a:rPr lang="ro-RO" sz="2400" dirty="0" smtClean="0"/>
              <a:t>ț</a:t>
            </a:r>
            <a:r>
              <a:rPr lang="it-IT" sz="2400" dirty="0" smtClean="0"/>
              <a:t>iale </a:t>
            </a:r>
            <a:r>
              <a:rPr lang="it-IT" sz="2400" dirty="0"/>
              <a:t>probleme </a:t>
            </a:r>
            <a:r>
              <a:rPr lang="ro-RO" sz="2400" dirty="0" smtClean="0"/>
              <a:t>ș</a:t>
            </a:r>
            <a:r>
              <a:rPr lang="it-IT" sz="2400" dirty="0" smtClean="0"/>
              <a:t>i preveni</a:t>
            </a:r>
            <a:r>
              <a:rPr lang="ro-RO" sz="2400" dirty="0" smtClean="0"/>
              <a:t>rea </a:t>
            </a:r>
            <a:r>
              <a:rPr lang="en-US" sz="2400" dirty="0" err="1" smtClean="0"/>
              <a:t>degrad</a:t>
            </a:r>
            <a:r>
              <a:rPr lang="ro-RO" sz="2400" dirty="0" err="1" smtClean="0"/>
              <a:t>ării</a:t>
            </a:r>
            <a:r>
              <a:rPr lang="en-US" sz="2400" dirty="0" smtClean="0"/>
              <a:t> </a:t>
            </a:r>
            <a:r>
              <a:rPr lang="en-US" sz="2400" dirty="0" err="1" smtClean="0"/>
              <a:t>condi</a:t>
            </a:r>
            <a:r>
              <a:rPr lang="ro-RO" sz="2400" dirty="0" smtClean="0"/>
              <a:t>ț</a:t>
            </a:r>
            <a:r>
              <a:rPr lang="en-US" sz="2400" dirty="0" err="1" smtClean="0"/>
              <a:t>iilor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func</a:t>
            </a:r>
            <a:r>
              <a:rPr lang="ro-RO" sz="2400" dirty="0" smtClean="0"/>
              <a:t>ț</a:t>
            </a:r>
            <a:r>
              <a:rPr lang="en-US" sz="2400" dirty="0" err="1" smtClean="0"/>
              <a:t>ionare</a:t>
            </a:r>
            <a:r>
              <a:rPr lang="ro-RO" sz="2400" dirty="0" smtClean="0"/>
              <a:t>,</a:t>
            </a:r>
            <a:r>
              <a:rPr lang="it-IT" sz="2400" dirty="0"/>
              <a:t> </a:t>
            </a:r>
            <a:endParaRPr lang="ro-RO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P</a:t>
            </a:r>
            <a:r>
              <a:rPr lang="it-IT" sz="2400" dirty="0" smtClean="0"/>
              <a:t>revenir</a:t>
            </a:r>
            <a:r>
              <a:rPr lang="ro-RO" sz="2400" dirty="0"/>
              <a:t>ea</a:t>
            </a:r>
            <a:r>
              <a:rPr lang="it-IT" sz="2400" dirty="0"/>
              <a:t> </a:t>
            </a:r>
            <a:r>
              <a:rPr lang="ro-RO" sz="2400" dirty="0"/>
              <a:t>și</a:t>
            </a:r>
            <a:r>
              <a:rPr lang="it-IT" sz="2400" dirty="0"/>
              <a:t> </a:t>
            </a:r>
            <a:r>
              <a:rPr lang="ro-RO" sz="2400" dirty="0"/>
              <a:t>reducerea </a:t>
            </a:r>
            <a:r>
              <a:rPr lang="it-IT" sz="2400" dirty="0"/>
              <a:t>mentenan</a:t>
            </a:r>
            <a:r>
              <a:rPr lang="ro-RO" sz="2400" dirty="0"/>
              <a:t>ț</a:t>
            </a:r>
            <a:r>
              <a:rPr lang="it-IT" sz="2400" dirty="0"/>
              <a:t>ei</a:t>
            </a:r>
            <a:r>
              <a:rPr lang="ro-RO" sz="2400" dirty="0"/>
              <a:t> </a:t>
            </a:r>
            <a:r>
              <a:rPr lang="en-US" sz="2400" dirty="0" err="1"/>
              <a:t>corective</a:t>
            </a:r>
            <a:endParaRPr lang="ro-RO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Monitorizarea performanței sistemului (KPI),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o-RO" sz="2400" dirty="0" smtClean="0"/>
              <a:t>Menținerea unui nivel optim de performanță cu costuri optime de întreținere.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45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u 1"/>
          <p:cNvSpPr txBox="1">
            <a:spLocks/>
          </p:cNvSpPr>
          <p:nvPr/>
        </p:nvSpPr>
        <p:spPr>
          <a:xfrm>
            <a:off x="16239" y="914400"/>
            <a:ext cx="912776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Mentenan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ț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a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predictivă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7" name="Substituent conținut 6"/>
          <p:cNvSpPr>
            <a:spLocks noGrp="1"/>
          </p:cNvSpPr>
          <p:nvPr>
            <p:ph idx="1"/>
          </p:nvPr>
        </p:nvSpPr>
        <p:spPr>
          <a:xfrm>
            <a:off x="-68081" y="1524000"/>
            <a:ext cx="9296400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400" dirty="0" smtClean="0"/>
              <a:t>Asigură: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sz="2200" dirty="0" smtClean="0"/>
              <a:t>M</a:t>
            </a:r>
            <a:r>
              <a:rPr lang="en-US" sz="2200" dirty="0" err="1" smtClean="0"/>
              <a:t>onitori</a:t>
            </a:r>
            <a:r>
              <a:rPr lang="ro-RO" sz="2200" dirty="0" smtClean="0"/>
              <a:t>zare</a:t>
            </a:r>
            <a:r>
              <a:rPr lang="en-US" sz="2200" dirty="0" smtClean="0"/>
              <a:t> periodic</a:t>
            </a:r>
            <a:r>
              <a:rPr lang="ro-RO" sz="2200" dirty="0" smtClean="0"/>
              <a:t>ă</a:t>
            </a:r>
            <a:r>
              <a:rPr lang="en-US" sz="2200" dirty="0" smtClean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 smtClean="0"/>
              <a:t>continu</a:t>
            </a:r>
            <a:r>
              <a:rPr lang="ro-RO" sz="2200" dirty="0" smtClean="0"/>
              <a:t>ă a</a:t>
            </a:r>
            <a:r>
              <a:rPr lang="en-US" sz="2200" dirty="0" smtClean="0"/>
              <a:t> </a:t>
            </a:r>
            <a:r>
              <a:rPr lang="en-US" sz="2200" dirty="0" err="1" smtClean="0"/>
              <a:t>st</a:t>
            </a:r>
            <a:r>
              <a:rPr lang="ro-RO" sz="2200" dirty="0" err="1" smtClean="0"/>
              <a:t>ării</a:t>
            </a:r>
            <a:r>
              <a:rPr lang="en-US" sz="2200" dirty="0" smtClean="0"/>
              <a:t> </a:t>
            </a:r>
            <a:r>
              <a:rPr lang="en-US" sz="2200" dirty="0" err="1" smtClean="0"/>
              <a:t>mecanic</a:t>
            </a:r>
            <a:r>
              <a:rPr lang="ro-RO" sz="2200" dirty="0" smtClean="0"/>
              <a:t>e</a:t>
            </a:r>
            <a:r>
              <a:rPr lang="en-US" sz="2200" dirty="0" smtClean="0"/>
              <a:t>, electric</a:t>
            </a:r>
            <a:r>
              <a:rPr lang="ro-RO" sz="2200" dirty="0" smtClean="0"/>
              <a:t>e</a:t>
            </a:r>
            <a:r>
              <a:rPr lang="en-US" sz="2200" dirty="0" smtClean="0"/>
              <a:t> </a:t>
            </a:r>
            <a:r>
              <a:rPr lang="ro-RO" sz="2200" dirty="0" smtClean="0"/>
              <a:t>și</a:t>
            </a:r>
            <a:r>
              <a:rPr lang="en-US" sz="2200" dirty="0" smtClean="0"/>
              <a:t> </a:t>
            </a:r>
            <a:r>
              <a:rPr lang="ro-RO" sz="2200" dirty="0" smtClean="0"/>
              <a:t>a </a:t>
            </a:r>
            <a:r>
              <a:rPr lang="it-IT" sz="2200" dirty="0" smtClean="0"/>
              <a:t>indicatori</a:t>
            </a:r>
            <a:r>
              <a:rPr lang="ro-RO" sz="2200" dirty="0" smtClean="0"/>
              <a:t>lor privind </a:t>
            </a:r>
            <a:r>
              <a:rPr lang="it-IT" sz="2200" dirty="0" smtClean="0"/>
              <a:t>func</a:t>
            </a:r>
            <a:r>
              <a:rPr lang="ro-RO" sz="2200" dirty="0" smtClean="0"/>
              <a:t>ț</a:t>
            </a:r>
            <a:r>
              <a:rPr lang="it-IT" sz="2200" dirty="0" smtClean="0"/>
              <a:t>ionar</a:t>
            </a:r>
            <a:r>
              <a:rPr lang="ro-RO" sz="2200" dirty="0" smtClean="0"/>
              <a:t>ea,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sz="2200" dirty="0" smtClean="0"/>
              <a:t>Culegerea de date pentru stabilirea</a:t>
            </a:r>
            <a:r>
              <a:rPr lang="it-IT" sz="2200" dirty="0" smtClean="0"/>
              <a:t> </a:t>
            </a:r>
            <a:r>
              <a:rPr lang="it-IT" sz="2200" dirty="0"/>
              <a:t>intervalului maxim între </a:t>
            </a:r>
            <a:r>
              <a:rPr lang="it-IT" sz="2200" dirty="0" smtClean="0"/>
              <a:t>repara</a:t>
            </a:r>
            <a:r>
              <a:rPr lang="ro-RO" sz="2200" dirty="0" smtClean="0"/>
              <a:t>ț</a:t>
            </a:r>
            <a:r>
              <a:rPr lang="it-IT" sz="2200" dirty="0" smtClean="0"/>
              <a:t>ii </a:t>
            </a:r>
            <a:r>
              <a:rPr lang="ro-RO" sz="2200" dirty="0" smtClean="0"/>
              <a:t>ș</a:t>
            </a:r>
            <a:r>
              <a:rPr lang="it-IT" sz="2200" dirty="0" smtClean="0"/>
              <a:t>i </a:t>
            </a:r>
            <a:r>
              <a:rPr lang="ro-RO" sz="2200" dirty="0" smtClean="0"/>
              <a:t>acțiuni de </a:t>
            </a:r>
            <a:r>
              <a:rPr lang="it-IT" sz="2200" dirty="0" smtClean="0"/>
              <a:t>între</a:t>
            </a:r>
            <a:r>
              <a:rPr lang="ro-RO" sz="2200" dirty="0" smtClean="0"/>
              <a:t>ț</a:t>
            </a:r>
            <a:r>
              <a:rPr lang="it-IT" sz="2200" dirty="0" smtClean="0"/>
              <a:t>inere</a:t>
            </a:r>
            <a:r>
              <a:rPr lang="it-IT" sz="2200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sz="2200" dirty="0" smtClean="0"/>
              <a:t>Premise pentru m</a:t>
            </a:r>
            <a:r>
              <a:rPr lang="en-US" sz="2200" dirty="0" err="1" smtClean="0"/>
              <a:t>inimiza</a:t>
            </a:r>
            <a:r>
              <a:rPr lang="ro-RO" sz="2200" dirty="0" smtClean="0"/>
              <a:t>rea</a:t>
            </a:r>
            <a:r>
              <a:rPr lang="en-US" sz="2200" dirty="0" smtClean="0"/>
              <a:t> </a:t>
            </a:r>
            <a:r>
              <a:rPr lang="en-US" sz="2200" dirty="0" err="1" smtClean="0"/>
              <a:t>costu</a:t>
            </a:r>
            <a:r>
              <a:rPr lang="ro-RO" sz="2200" dirty="0" err="1" smtClean="0"/>
              <a:t>rilor</a:t>
            </a:r>
            <a:r>
              <a:rPr lang="ro-RO" sz="2200" dirty="0" smtClean="0"/>
              <a:t> cu</a:t>
            </a:r>
            <a:r>
              <a:rPr lang="en-US" sz="2200" dirty="0" smtClean="0"/>
              <a:t> </a:t>
            </a:r>
            <a:r>
              <a:rPr lang="en-US" sz="2200" dirty="0" err="1" smtClean="0"/>
              <a:t>întreruperil</a:t>
            </a:r>
            <a:r>
              <a:rPr lang="ro-RO" sz="2200" dirty="0" smtClean="0"/>
              <a:t>e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en-US" sz="2200" dirty="0" err="1" smtClean="0"/>
              <a:t>produc</a:t>
            </a:r>
            <a:r>
              <a:rPr lang="ro-RO" sz="2200" dirty="0" smtClean="0"/>
              <a:t>ț</a:t>
            </a:r>
            <a:r>
              <a:rPr lang="en-US" sz="2200" dirty="0" err="1" smtClean="0"/>
              <a:t>ie</a:t>
            </a:r>
            <a:r>
              <a:rPr lang="en-US" sz="2200" dirty="0" smtClean="0"/>
              <a:t> </a:t>
            </a:r>
            <a:r>
              <a:rPr lang="en-US" sz="2200" dirty="0" err="1" smtClean="0"/>
              <a:t>neplanificate</a:t>
            </a:r>
            <a:r>
              <a:rPr lang="ro-RO" sz="2200" dirty="0" smtClean="0"/>
              <a:t> </a:t>
            </a:r>
            <a:r>
              <a:rPr lang="en-US" sz="2200" dirty="0" err="1" smtClean="0"/>
              <a:t>datorate</a:t>
            </a:r>
            <a:r>
              <a:rPr lang="en-US" sz="2200" dirty="0" smtClean="0"/>
              <a:t> </a:t>
            </a:r>
            <a:r>
              <a:rPr lang="en-US" sz="2200" dirty="0" err="1" smtClean="0"/>
              <a:t>defec</a:t>
            </a:r>
            <a:r>
              <a:rPr lang="ro-RO" sz="2200" dirty="0" smtClean="0"/>
              <a:t>ț</a:t>
            </a:r>
            <a:r>
              <a:rPr lang="en-US" sz="2200" dirty="0" err="1" smtClean="0"/>
              <a:t>iuni</a:t>
            </a:r>
            <a:r>
              <a:rPr lang="ro-RO" sz="2200" dirty="0" smtClean="0"/>
              <a:t>lor,</a:t>
            </a: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ro-RO" sz="2200" dirty="0" smtClean="0"/>
              <a:t>C</a:t>
            </a:r>
            <a:r>
              <a:rPr lang="vi-VN" sz="2200" dirty="0" smtClean="0"/>
              <a:t>ompa</a:t>
            </a:r>
            <a:r>
              <a:rPr lang="ro-RO" sz="2200" dirty="0" err="1" smtClean="0"/>
              <a:t>rarea</a:t>
            </a:r>
            <a:r>
              <a:rPr lang="ro-RO" sz="2200" dirty="0" smtClean="0"/>
              <a:t> </a:t>
            </a:r>
            <a:r>
              <a:rPr lang="vi-VN" sz="2200" dirty="0" smtClean="0"/>
              <a:t>parametri</a:t>
            </a:r>
            <a:r>
              <a:rPr lang="ro-RO" sz="2200" dirty="0" smtClean="0"/>
              <a:t>lor</a:t>
            </a:r>
            <a:r>
              <a:rPr lang="vi-VN" sz="2200" dirty="0" smtClean="0"/>
              <a:t> </a:t>
            </a:r>
            <a:r>
              <a:rPr lang="vi-VN" sz="2200" dirty="0"/>
              <a:t>măsuraţi cu limitele </a:t>
            </a:r>
            <a:r>
              <a:rPr lang="vi-VN" sz="2200" dirty="0" smtClean="0"/>
              <a:t>tehnologice</a:t>
            </a:r>
            <a:r>
              <a:rPr lang="ro-RO" sz="2200" dirty="0" smtClean="0"/>
              <a:t> pentru </a:t>
            </a:r>
            <a:r>
              <a:rPr lang="pt-BR" sz="2200" dirty="0" smtClean="0"/>
              <a:t>a detec</a:t>
            </a:r>
            <a:r>
              <a:rPr lang="ro-RO" sz="2200" dirty="0" err="1" smtClean="0"/>
              <a:t>ția</a:t>
            </a:r>
            <a:r>
              <a:rPr lang="pt-BR" sz="2200" dirty="0" smtClean="0"/>
              <a:t>, </a:t>
            </a:r>
            <a:r>
              <a:rPr lang="pt-BR" sz="2200" dirty="0"/>
              <a:t>analiza şi </a:t>
            </a:r>
            <a:r>
              <a:rPr lang="pt-BR" sz="2200" dirty="0" smtClean="0"/>
              <a:t>corec</a:t>
            </a:r>
            <a:r>
              <a:rPr lang="ro-RO" sz="2200" dirty="0" smtClean="0"/>
              <a:t>ți</a:t>
            </a:r>
            <a:r>
              <a:rPr lang="pt-BR" sz="2200" dirty="0" smtClean="0"/>
              <a:t>a</a:t>
            </a:r>
            <a:r>
              <a:rPr lang="ro-RO" sz="2200" dirty="0" smtClean="0"/>
              <a:t> </a:t>
            </a:r>
            <a:r>
              <a:rPr lang="vi-VN" sz="2200" dirty="0" smtClean="0"/>
              <a:t>eventualele </a:t>
            </a:r>
            <a:r>
              <a:rPr lang="vi-VN" sz="2200" dirty="0"/>
              <a:t>probleme înainte ca ele să apară, </a:t>
            </a:r>
            <a:endParaRPr lang="ro-RO" sz="2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o-RO" sz="2400" dirty="0"/>
              <a:t>Costuri controlabile pentru asigurarea </a:t>
            </a:r>
            <a:r>
              <a:rPr lang="ro-RO" sz="2400" dirty="0" smtClean="0"/>
              <a:t>performanței</a:t>
            </a:r>
          </a:p>
          <a:p>
            <a:pPr marL="0" indent="0">
              <a:buNone/>
            </a:pPr>
            <a:r>
              <a:rPr lang="ro-RO" sz="2200" dirty="0" smtClean="0"/>
              <a:t>Permite ca </a:t>
            </a:r>
            <a:r>
              <a:rPr lang="vi-VN" sz="2200" dirty="0" smtClean="0"/>
              <a:t>repara</a:t>
            </a:r>
            <a:r>
              <a:rPr lang="ro-RO" sz="2200" dirty="0" smtClean="0"/>
              <a:t>ț</a:t>
            </a:r>
            <a:r>
              <a:rPr lang="vi-VN" sz="2200" dirty="0" smtClean="0"/>
              <a:t>iile </a:t>
            </a:r>
            <a:r>
              <a:rPr lang="vi-VN" sz="2200" dirty="0"/>
              <a:t>să fie </a:t>
            </a:r>
            <a:r>
              <a:rPr lang="vi-VN" sz="2200" dirty="0" smtClean="0"/>
              <a:t>realizate</a:t>
            </a:r>
            <a:r>
              <a:rPr lang="ro-RO" sz="2200" dirty="0" smtClean="0"/>
              <a:t> </a:t>
            </a:r>
            <a:r>
              <a:rPr lang="en-US" sz="2200" dirty="0" err="1" smtClean="0"/>
              <a:t>înainte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en-US" sz="2200" dirty="0" err="1"/>
              <a:t>apariţia</a:t>
            </a:r>
            <a:r>
              <a:rPr lang="en-US" sz="2200" dirty="0"/>
              <a:t> </a:t>
            </a:r>
            <a:r>
              <a:rPr lang="en-US" sz="2200" dirty="0" err="1" smtClean="0"/>
              <a:t>defectului</a:t>
            </a:r>
            <a:r>
              <a:rPr lang="ro-RO" sz="2200" dirty="0"/>
              <a:t>.</a:t>
            </a:r>
            <a:endParaRPr lang="ro-RO" sz="22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51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reptunghi 7"/>
          <p:cNvSpPr/>
          <p:nvPr/>
        </p:nvSpPr>
        <p:spPr>
          <a:xfrm>
            <a:off x="3132" y="1600200"/>
            <a:ext cx="9144000" cy="4038600"/>
          </a:xfrm>
          <a:prstGeom prst="rect">
            <a:avLst/>
          </a:prstGeom>
          <a:solidFill>
            <a:srgbClr val="1A3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o-RO" sz="34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MENTENANȚA </a:t>
            </a:r>
            <a:r>
              <a:rPr lang="ro-RO" sz="34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ȘI </a:t>
            </a:r>
            <a:r>
              <a:rPr lang="ro-RO" sz="34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OPERAREA</a:t>
            </a:r>
          </a:p>
          <a:p>
            <a:pPr algn="r"/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SISTEMELOR ELECTROENERGETICE</a:t>
            </a:r>
            <a:r>
              <a:rPr lang="ro-RO" sz="33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en-US" sz="3300" b="1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endParaRPr lang="ro-RO" sz="34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r"/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abordarea </a:t>
            </a:r>
            <a:r>
              <a:rPr lang="en-US" sz="33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Energo</a:t>
            </a:r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B</a:t>
            </a:r>
            <a:r>
              <a:rPr lang="en-US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it</a:t>
            </a:r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</a:p>
          <a:p>
            <a:pPr algn="r"/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–</a:t>
            </a:r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suport </a:t>
            </a:r>
            <a:r>
              <a:rPr lang="ro-RO" sz="3300" dirty="0">
                <a:solidFill>
                  <a:prstClr val="white"/>
                </a:solidFill>
                <a:latin typeface="Trebuchet MS" panose="020B0603020202020204" pitchFamily="34" charset="0"/>
              </a:rPr>
              <a:t>tehnic </a:t>
            </a:r>
            <a:r>
              <a:rPr lang="ro-RO" sz="33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în managementul performanței </a:t>
            </a:r>
          </a:p>
        </p:txBody>
      </p:sp>
    </p:spTree>
    <p:extLst>
      <p:ext uri="{BB962C8B-B14F-4D97-AF65-F5344CB8AC3E}">
        <p14:creationId xmlns:p14="http://schemas.microsoft.com/office/powerpoint/2010/main" val="7006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6200" y="990600"/>
            <a:ext cx="8991599" cy="838200"/>
          </a:xfrm>
        </p:spPr>
        <p:txBody>
          <a:bodyPr>
            <a:normAutofit fontScale="90000"/>
          </a:bodyPr>
          <a:lstStyle/>
          <a:p>
            <a:pPr lvl="0"/>
            <a:r>
              <a:rPr lang="ro-RO" sz="31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Povestea </a:t>
            </a:r>
            <a:r>
              <a:rPr lang="ro-RO" sz="3100" b="1" dirty="0" err="1">
                <a:solidFill>
                  <a:schemeClr val="accent5">
                    <a:lumMod val="75000"/>
                  </a:schemeClr>
                </a:solidFill>
                <a:effectLst/>
              </a:rPr>
              <a:t>EnergoBit</a:t>
            </a:r>
            <a:r>
              <a:rPr lang="en-US" sz="2800" dirty="0">
                <a:effectLst/>
              </a:rPr>
              <a:t/>
            </a:r>
            <a:br>
              <a:rPr lang="en-US" sz="2800" dirty="0">
                <a:effectLst/>
              </a:rPr>
            </a:br>
            <a:endParaRPr lang="en-US" sz="3000" dirty="0"/>
          </a:p>
        </p:txBody>
      </p:sp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stituent conținut 6"/>
          <p:cNvSpPr>
            <a:spLocks noGrp="1"/>
          </p:cNvSpPr>
          <p:nvPr>
            <p:ph idx="1"/>
          </p:nvPr>
        </p:nvSpPr>
        <p:spPr>
          <a:xfrm>
            <a:off x="76200" y="1752600"/>
            <a:ext cx="8991600" cy="4525963"/>
          </a:xfrm>
        </p:spPr>
        <p:txBody>
          <a:bodyPr>
            <a:normAutofit/>
          </a:bodyPr>
          <a:lstStyle/>
          <a:p>
            <a:r>
              <a:rPr lang="ro-RO" sz="2400" dirty="0"/>
              <a:t>De </a:t>
            </a:r>
            <a:r>
              <a:rPr lang="ro-RO" sz="2400" dirty="0" smtClean="0"/>
              <a:t>30 de </a:t>
            </a:r>
            <a:r>
              <a:rPr lang="ro-RO" sz="2400" dirty="0" smtClean="0"/>
              <a:t>ani de activitate</a:t>
            </a:r>
            <a:r>
              <a:rPr lang="ro-RO" sz="2400" dirty="0" smtClean="0"/>
              <a:t> ne clădim </a:t>
            </a:r>
            <a:r>
              <a:rPr lang="ro-RO" sz="2400" dirty="0"/>
              <a:t>renumele cu profesionalism </a:t>
            </a:r>
            <a:r>
              <a:rPr lang="ro-RO" sz="2400" dirty="0" smtClean="0"/>
              <a:t>și eleganță într-o </a:t>
            </a:r>
            <a:r>
              <a:rPr lang="ro-RO" sz="2400" dirty="0"/>
              <a:t>lume a marilor </a:t>
            </a:r>
            <a:r>
              <a:rPr lang="ro-RO" sz="2400" dirty="0" smtClean="0"/>
              <a:t>jucători </a:t>
            </a:r>
            <a:r>
              <a:rPr lang="ro-RO" sz="2400" dirty="0"/>
              <a:t>din domeniul energiei electrice </a:t>
            </a:r>
            <a:r>
              <a:rPr lang="ro-RO" sz="2400" dirty="0" smtClean="0"/>
              <a:t>și continuăm să </a:t>
            </a:r>
            <a:r>
              <a:rPr lang="ro-RO" sz="2400" dirty="0"/>
              <a:t>o facem </a:t>
            </a:r>
            <a:r>
              <a:rPr lang="ro-RO" sz="2400" dirty="0" smtClean="0"/>
              <a:t>în </a:t>
            </a:r>
            <a:r>
              <a:rPr lang="ro-RO" sz="2400" dirty="0"/>
              <a:t>stilul </a:t>
            </a:r>
            <a:r>
              <a:rPr lang="ro-RO" sz="2400" dirty="0" smtClean="0"/>
              <a:t>nostru propriu </a:t>
            </a:r>
            <a:r>
              <a:rPr lang="ro-RO" sz="2400" dirty="0" smtClean="0"/>
              <a:t>urmându-ne </a:t>
            </a:r>
            <a:r>
              <a:rPr lang="ro-RO" sz="2400" dirty="0"/>
              <a:t>viziunea de a face energia mai </a:t>
            </a:r>
            <a:r>
              <a:rPr lang="ro-RO" sz="2400" dirty="0" smtClean="0"/>
              <a:t>sigură, </a:t>
            </a:r>
            <a:r>
              <a:rPr lang="ro-RO" sz="2400" dirty="0"/>
              <a:t>mai </a:t>
            </a:r>
            <a:r>
              <a:rPr lang="ro-RO" sz="2400" dirty="0" smtClean="0"/>
              <a:t>economică și </a:t>
            </a:r>
            <a:r>
              <a:rPr lang="ro-RO" sz="2400" dirty="0"/>
              <a:t>mai </a:t>
            </a:r>
            <a:r>
              <a:rPr lang="ro-RO" sz="2400" dirty="0" smtClean="0"/>
              <a:t>ecologică.</a:t>
            </a:r>
            <a:endParaRPr lang="en-US" sz="24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20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6200" y="990600"/>
            <a:ext cx="8991599" cy="8382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Prezen</a:t>
            </a:r>
            <a:r>
              <a:rPr lang="ro-RO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ță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na</a:t>
            </a:r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ț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ional</a:t>
            </a:r>
            <a:r>
              <a:rPr lang="ro-RO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ă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stituent conținut 2"/>
          <p:cNvSpPr txBox="1">
            <a:spLocks/>
          </p:cNvSpPr>
          <p:nvPr/>
        </p:nvSpPr>
        <p:spPr>
          <a:xfrm>
            <a:off x="6172200" y="1661318"/>
            <a:ext cx="24384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u="sng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Cluj-Napoca</a:t>
            </a: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București</a:t>
            </a:r>
            <a:endParaRPr lang="ro-RO" sz="2200" b="1" dirty="0" smtClean="0">
              <a:solidFill>
                <a:srgbClr val="263E58"/>
              </a:solidFill>
              <a:latin typeface="Trebuchet MS" panose="020B0603020202020204" pitchFamily="34" charset="0"/>
            </a:endParaRP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Bacău</a:t>
            </a:r>
            <a:endParaRPr lang="ro-RO" sz="2200" b="1" dirty="0" smtClean="0">
              <a:solidFill>
                <a:srgbClr val="263E58"/>
              </a:solidFill>
              <a:latin typeface="Trebuchet MS" panose="020B0603020202020204" pitchFamily="34" charset="0"/>
            </a:endParaRP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Brașov</a:t>
            </a:r>
            <a:endParaRPr lang="ro-RO" sz="2200" b="1" dirty="0" smtClean="0">
              <a:solidFill>
                <a:srgbClr val="263E58"/>
              </a:solidFill>
              <a:latin typeface="Trebuchet MS" panose="020B0603020202020204" pitchFamily="34" charset="0"/>
            </a:endParaRP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Constanța</a:t>
            </a:r>
            <a:endParaRPr lang="en-US" sz="2200" b="1" dirty="0" smtClean="0">
              <a:solidFill>
                <a:srgbClr val="263E58"/>
              </a:solidFill>
              <a:latin typeface="Trebuchet MS" panose="020B0603020202020204" pitchFamily="34" charset="0"/>
            </a:endParaRP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en-US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Craiova</a:t>
            </a: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en-US" sz="2200" b="1" dirty="0" err="1" smtClean="0">
                <a:solidFill>
                  <a:srgbClr val="263E58"/>
                </a:solidFill>
                <a:latin typeface="Trebuchet MS" panose="020B0603020202020204" pitchFamily="34" charset="0"/>
              </a:rPr>
              <a:t>Timi</a:t>
            </a:r>
            <a:r>
              <a:rPr lang="ro-RO" sz="2200" b="1" dirty="0" err="1" smtClean="0">
                <a:solidFill>
                  <a:srgbClr val="263E58"/>
                </a:solidFill>
                <a:latin typeface="Trebuchet MS" panose="020B0603020202020204" pitchFamily="34" charset="0"/>
              </a:rPr>
              <a:t>șoara</a:t>
            </a:r>
            <a:endParaRPr lang="ro-RO" sz="2200" b="1" dirty="0" smtClean="0">
              <a:solidFill>
                <a:srgbClr val="263E58"/>
              </a:solidFill>
              <a:latin typeface="Trebuchet MS" panose="020B0603020202020204" pitchFamily="34" charset="0"/>
            </a:endParaRPr>
          </a:p>
          <a:p>
            <a:pPr marL="365760" indent="-256032" algn="just">
              <a:spcBef>
                <a:spcPct val="0"/>
              </a:spcBef>
              <a:spcAft>
                <a:spcPts val="1200"/>
              </a:spcAft>
              <a:buClr>
                <a:srgbClr val="08A1D9"/>
              </a:buClr>
            </a:pPr>
            <a:r>
              <a:rPr lang="ro-RO" sz="2200" b="1" dirty="0" smtClean="0">
                <a:solidFill>
                  <a:srgbClr val="263E58"/>
                </a:solidFill>
                <a:latin typeface="Trebuchet MS" panose="020B0603020202020204" pitchFamily="34" charset="0"/>
              </a:rPr>
              <a:t>Jibou</a:t>
            </a:r>
          </a:p>
          <a:p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2" descr="C:\Users\andreea.csuka\AppData\Local\Microsoft\Windows\Temporary Internet Files\Content.Outlook\WWDET5HJ\Untitl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6200" y="990600"/>
            <a:ext cx="8991599" cy="838200"/>
          </a:xfrm>
        </p:spPr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Activit</a:t>
            </a:r>
            <a:r>
              <a:rPr lang="ro-RO" sz="31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ă</a:t>
            </a:r>
            <a:r>
              <a:rPr lang="ro-RO" sz="3100" b="1" dirty="0" err="1">
                <a:solidFill>
                  <a:schemeClr val="accent5">
                    <a:lumMod val="75000"/>
                  </a:schemeClr>
                </a:solidFill>
                <a:effectLst/>
              </a:rPr>
              <a:t>ț</a:t>
            </a:r>
            <a:r>
              <a:rPr lang="en-US" sz="3100" b="1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i</a:t>
            </a:r>
            <a:r>
              <a:rPr lang="ro-RO" sz="31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le</a:t>
            </a:r>
            <a:r>
              <a:rPr lang="en-US" sz="31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effectLst/>
              </a:rPr>
              <a:t>EnergoBit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4" name="Substituent conținut 2"/>
          <p:cNvSpPr txBox="1">
            <a:spLocks/>
          </p:cNvSpPr>
          <p:nvPr/>
        </p:nvSpPr>
        <p:spPr>
          <a:xfrm>
            <a:off x="-17478229" y="-8420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stituent conținut 6"/>
          <p:cNvSpPr>
            <a:spLocks noGrp="1"/>
          </p:cNvSpPr>
          <p:nvPr>
            <p:ph idx="1"/>
          </p:nvPr>
        </p:nvSpPr>
        <p:spPr>
          <a:xfrm>
            <a:off x="76200" y="1752600"/>
            <a:ext cx="8991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500" dirty="0" err="1" smtClean="0"/>
              <a:t>Produc</a:t>
            </a:r>
            <a:r>
              <a:rPr lang="ro-RO" sz="2500" dirty="0" smtClean="0"/>
              <a:t>ț</a:t>
            </a:r>
            <a:r>
              <a:rPr lang="en-US" sz="2500" dirty="0" err="1" smtClean="0"/>
              <a:t>ia</a:t>
            </a:r>
            <a:r>
              <a:rPr lang="en-US" sz="2500" dirty="0" smtClean="0"/>
              <a:t> </a:t>
            </a:r>
            <a:r>
              <a:rPr lang="en-US" sz="2500" dirty="0"/>
              <a:t>de </a:t>
            </a:r>
            <a:r>
              <a:rPr lang="en-US" sz="2500" dirty="0" err="1"/>
              <a:t>posturi</a:t>
            </a:r>
            <a:r>
              <a:rPr lang="en-US" sz="2500" dirty="0"/>
              <a:t> de </a:t>
            </a:r>
            <a:r>
              <a:rPr lang="en-US" sz="2500" dirty="0" err="1"/>
              <a:t>transformare</a:t>
            </a:r>
            <a:r>
              <a:rPr lang="en-US" sz="2500" dirty="0"/>
              <a:t> prefabricate MT/JT, </a:t>
            </a:r>
            <a:r>
              <a:rPr lang="en-US" sz="2500" dirty="0" err="1"/>
              <a:t>celule</a:t>
            </a:r>
            <a:r>
              <a:rPr lang="en-US" sz="2500" dirty="0"/>
              <a:t> de MT </a:t>
            </a:r>
            <a:r>
              <a:rPr lang="en-US" sz="2500" dirty="0" err="1"/>
              <a:t>pentru</a:t>
            </a:r>
            <a:r>
              <a:rPr lang="en-US" sz="2500" dirty="0"/>
              <a:t>  </a:t>
            </a:r>
            <a:r>
              <a:rPr lang="en-US" sz="2500" dirty="0" err="1" smtClean="0"/>
              <a:t>distribu</a:t>
            </a:r>
            <a:r>
              <a:rPr lang="ro-RO" sz="2500" dirty="0" smtClean="0"/>
              <a:t>ț</a:t>
            </a:r>
            <a:r>
              <a:rPr lang="en-US" sz="2500" dirty="0" err="1" smtClean="0"/>
              <a:t>ie</a:t>
            </a:r>
            <a:r>
              <a:rPr lang="en-US" sz="2500" dirty="0" smtClean="0"/>
              <a:t> </a:t>
            </a:r>
            <a:r>
              <a:rPr lang="en-US" sz="2500" dirty="0" err="1" smtClean="0"/>
              <a:t>primar</a:t>
            </a:r>
            <a:r>
              <a:rPr lang="ro-RO" sz="2500" dirty="0" smtClean="0"/>
              <a:t>ă</a:t>
            </a:r>
            <a:r>
              <a:rPr lang="en-US" sz="2500" dirty="0" smtClean="0"/>
              <a:t> </a:t>
            </a:r>
            <a:r>
              <a:rPr lang="ro-RO" sz="2500" dirty="0" smtClean="0"/>
              <a:t>ș</a:t>
            </a:r>
            <a:r>
              <a:rPr lang="en-US" sz="2500" dirty="0" err="1" smtClean="0"/>
              <a:t>i</a:t>
            </a:r>
            <a:r>
              <a:rPr lang="en-US" sz="2500" dirty="0" smtClean="0"/>
              <a:t> </a:t>
            </a:r>
            <a:r>
              <a:rPr lang="en-US" sz="2500" dirty="0" err="1" smtClean="0"/>
              <a:t>secundar</a:t>
            </a:r>
            <a:r>
              <a:rPr lang="ro-RO" sz="2500" dirty="0" smtClean="0"/>
              <a:t>ă</a:t>
            </a:r>
            <a:r>
              <a:rPr lang="en-US" sz="2500" dirty="0" smtClean="0"/>
              <a:t>, </a:t>
            </a:r>
            <a:r>
              <a:rPr lang="en-US" sz="2500" dirty="0" err="1"/>
              <a:t>transformatoare</a:t>
            </a:r>
            <a:r>
              <a:rPr lang="en-US" sz="2500" dirty="0"/>
              <a:t> </a:t>
            </a:r>
            <a:r>
              <a:rPr lang="ro-RO" sz="2500" dirty="0"/>
              <a:t>î</a:t>
            </a:r>
            <a:r>
              <a:rPr lang="en-US" sz="2500" dirty="0" smtClean="0"/>
              <a:t>n </a:t>
            </a:r>
            <a:r>
              <a:rPr lang="en-US" sz="2500" dirty="0" err="1"/>
              <a:t>ulei</a:t>
            </a:r>
            <a:r>
              <a:rPr lang="en-US" sz="2500" dirty="0"/>
              <a:t> MT/JT cu </a:t>
            </a:r>
            <a:r>
              <a:rPr lang="en-US" sz="2500" dirty="0" err="1"/>
              <a:t>pierderi</a:t>
            </a:r>
            <a:r>
              <a:rPr lang="en-US" sz="2500" dirty="0"/>
              <a:t> </a:t>
            </a:r>
            <a:r>
              <a:rPr lang="en-US" sz="2500" dirty="0" err="1"/>
              <a:t>reduse</a:t>
            </a:r>
            <a:r>
              <a:rPr lang="en-US" sz="2500" dirty="0"/>
              <a:t> </a:t>
            </a:r>
            <a:r>
              <a:rPr lang="ro-RO" sz="2500" dirty="0" smtClean="0"/>
              <a:t>ș</a:t>
            </a:r>
            <a:r>
              <a:rPr lang="en-US" sz="2500" dirty="0" err="1" smtClean="0"/>
              <a:t>i</a:t>
            </a:r>
            <a:r>
              <a:rPr lang="en-US" sz="2500" dirty="0" smtClean="0"/>
              <a:t> </a:t>
            </a:r>
            <a:r>
              <a:rPr lang="en-US" sz="2500" dirty="0" err="1"/>
              <a:t>ultrareduse</a:t>
            </a:r>
            <a:r>
              <a:rPr lang="en-US" sz="2500" dirty="0"/>
              <a:t>, </a:t>
            </a:r>
            <a:r>
              <a:rPr lang="en-US" sz="2500" dirty="0" err="1"/>
              <a:t>tablouri</a:t>
            </a:r>
            <a:r>
              <a:rPr lang="en-US" sz="2500" dirty="0"/>
              <a:t> </a:t>
            </a:r>
            <a:r>
              <a:rPr lang="en-US" sz="2500" dirty="0" err="1"/>
              <a:t>electrice</a:t>
            </a:r>
            <a:r>
              <a:rPr lang="en-US" sz="2500" dirty="0"/>
              <a:t> de JT (</a:t>
            </a:r>
            <a:r>
              <a:rPr lang="en-US" sz="2500" dirty="0" err="1" smtClean="0"/>
              <a:t>distribu</a:t>
            </a:r>
            <a:r>
              <a:rPr lang="ro-RO" sz="2500" dirty="0" smtClean="0"/>
              <a:t>ț</a:t>
            </a:r>
            <a:r>
              <a:rPr lang="en-US" sz="2500" dirty="0" err="1" smtClean="0"/>
              <a:t>ie</a:t>
            </a:r>
            <a:r>
              <a:rPr lang="en-US" sz="2500" dirty="0"/>
              <a:t>, </a:t>
            </a:r>
            <a:r>
              <a:rPr lang="en-US" sz="2500" dirty="0" err="1" smtClean="0"/>
              <a:t>protec</a:t>
            </a:r>
            <a:r>
              <a:rPr lang="ro-RO" sz="2500" dirty="0" smtClean="0"/>
              <a:t>ț</a:t>
            </a:r>
            <a:r>
              <a:rPr lang="en-US" sz="2500" dirty="0" err="1" smtClean="0"/>
              <a:t>ie</a:t>
            </a:r>
            <a:r>
              <a:rPr lang="en-US" sz="2500" dirty="0"/>
              <a:t>, </a:t>
            </a:r>
            <a:r>
              <a:rPr lang="en-US" sz="2500" dirty="0" err="1"/>
              <a:t>automatizare</a:t>
            </a:r>
            <a:r>
              <a:rPr lang="en-US" sz="2500" dirty="0"/>
              <a:t>, </a:t>
            </a:r>
            <a:r>
              <a:rPr lang="en-US" sz="2500" dirty="0" smtClean="0"/>
              <a:t>m</a:t>
            </a:r>
            <a:r>
              <a:rPr lang="ro-RO" sz="2500" dirty="0" smtClean="0"/>
              <a:t>ă</a:t>
            </a:r>
            <a:r>
              <a:rPr lang="en-US" sz="2500" dirty="0" err="1" smtClean="0"/>
              <a:t>surarea</a:t>
            </a:r>
            <a:r>
              <a:rPr lang="en-US" sz="2500" dirty="0" smtClean="0"/>
              <a:t> </a:t>
            </a:r>
            <a:r>
              <a:rPr lang="en-US" sz="2500" dirty="0" err="1"/>
              <a:t>energiei</a:t>
            </a:r>
            <a:r>
              <a:rPr lang="en-US" sz="2500" dirty="0"/>
              <a:t> </a:t>
            </a:r>
            <a:r>
              <a:rPr lang="en-US" sz="2500" dirty="0" err="1"/>
              <a:t>electrice</a:t>
            </a:r>
            <a:r>
              <a:rPr lang="en-US" sz="2500" dirty="0" smtClean="0"/>
              <a:t>)</a:t>
            </a:r>
          </a:p>
          <a:p>
            <a:endParaRPr lang="en-US" sz="2500" dirty="0">
              <a:solidFill>
                <a:srgbClr val="2DA997"/>
              </a:solidFill>
            </a:endParaRPr>
          </a:p>
          <a:p>
            <a:r>
              <a:rPr lang="en-US" sz="2500" dirty="0" err="1" smtClean="0"/>
              <a:t>Solu</a:t>
            </a:r>
            <a:r>
              <a:rPr lang="ro-RO" sz="2500" dirty="0" smtClean="0"/>
              <a:t>ț</a:t>
            </a:r>
            <a:r>
              <a:rPr lang="en-US" sz="2500" dirty="0" smtClean="0"/>
              <a:t>ii </a:t>
            </a:r>
            <a:r>
              <a:rPr lang="en-US" sz="2500" dirty="0" err="1"/>
              <a:t>pentru</a:t>
            </a:r>
            <a:r>
              <a:rPr lang="en-US" sz="2500" dirty="0"/>
              <a:t> </a:t>
            </a:r>
            <a:r>
              <a:rPr lang="en-US" sz="2500" dirty="0" err="1"/>
              <a:t>sisteme</a:t>
            </a:r>
            <a:r>
              <a:rPr lang="en-US" sz="2500" dirty="0"/>
              <a:t> de </a:t>
            </a:r>
            <a:r>
              <a:rPr lang="en-US" sz="2500" dirty="0" err="1"/>
              <a:t>monitorizare</a:t>
            </a:r>
            <a:r>
              <a:rPr lang="en-US" sz="2500" dirty="0"/>
              <a:t> a </a:t>
            </a:r>
            <a:r>
              <a:rPr lang="en-US" sz="2500" dirty="0" err="1"/>
              <a:t>consumului</a:t>
            </a:r>
            <a:r>
              <a:rPr lang="en-US" sz="2500" dirty="0"/>
              <a:t> de </a:t>
            </a:r>
            <a:r>
              <a:rPr lang="en-US" sz="2500" dirty="0" err="1"/>
              <a:t>energie</a:t>
            </a:r>
            <a:r>
              <a:rPr lang="en-US" sz="2500" dirty="0"/>
              <a:t>, </a:t>
            </a:r>
            <a:r>
              <a:rPr lang="en-US" sz="2500" dirty="0" err="1" smtClean="0"/>
              <a:t>protec</a:t>
            </a:r>
            <a:r>
              <a:rPr lang="ro-RO" sz="2500" dirty="0" smtClean="0"/>
              <a:t>ț</a:t>
            </a:r>
            <a:r>
              <a:rPr lang="en-US" sz="2500" dirty="0" smtClean="0"/>
              <a:t>ii </a:t>
            </a:r>
            <a:r>
              <a:rPr lang="en-US" sz="2500" dirty="0" err="1"/>
              <a:t>prin</a:t>
            </a:r>
            <a:r>
              <a:rPr lang="en-US" sz="2500" dirty="0"/>
              <a:t> </a:t>
            </a:r>
            <a:r>
              <a:rPr lang="en-US" sz="2500" dirty="0" err="1"/>
              <a:t>relee</a:t>
            </a:r>
            <a:r>
              <a:rPr lang="en-US" sz="2500" dirty="0"/>
              <a:t> </a:t>
            </a:r>
            <a:r>
              <a:rPr lang="ro-RO" sz="2500" dirty="0" err="1"/>
              <a:t>ș</a:t>
            </a:r>
            <a:r>
              <a:rPr lang="en-US" sz="2500" dirty="0" err="1" smtClean="0"/>
              <a:t>i</a:t>
            </a:r>
            <a:r>
              <a:rPr lang="en-US" sz="2500" dirty="0" smtClean="0"/>
              <a:t> </a:t>
            </a:r>
            <a:r>
              <a:rPr lang="en-US" sz="2500" dirty="0" err="1"/>
              <a:t>sisteme</a:t>
            </a:r>
            <a:r>
              <a:rPr lang="en-US" sz="2500" dirty="0"/>
              <a:t> SCADA </a:t>
            </a:r>
            <a:endParaRPr lang="en-US" sz="2500" dirty="0" smtClean="0"/>
          </a:p>
          <a:p>
            <a:endParaRPr lang="en-US" sz="2500" dirty="0"/>
          </a:p>
          <a:p>
            <a:r>
              <a:rPr lang="ro-RO" sz="2500" dirty="0" err="1"/>
              <a:t>A</a:t>
            </a:r>
            <a:r>
              <a:rPr lang="en-US" sz="2500" dirty="0" err="1" smtClean="0"/>
              <a:t>ntreprenoriat</a:t>
            </a:r>
            <a:r>
              <a:rPr lang="en-US" sz="2500" dirty="0" smtClean="0"/>
              <a:t> </a:t>
            </a:r>
            <a:r>
              <a:rPr lang="en-US" sz="2500" dirty="0"/>
              <a:t>general </a:t>
            </a:r>
            <a:r>
              <a:rPr lang="en-US" sz="2500" dirty="0" err="1"/>
              <a:t>pentru</a:t>
            </a:r>
            <a:r>
              <a:rPr lang="en-US" sz="2500" dirty="0"/>
              <a:t> </a:t>
            </a:r>
            <a:r>
              <a:rPr lang="en-US" sz="2500" dirty="0" err="1" smtClean="0"/>
              <a:t>lucr</a:t>
            </a:r>
            <a:r>
              <a:rPr lang="ro-RO" sz="2500" dirty="0" smtClean="0"/>
              <a:t>ă</a:t>
            </a:r>
            <a:r>
              <a:rPr lang="en-US" sz="2500" dirty="0" err="1" smtClean="0"/>
              <a:t>ri</a:t>
            </a:r>
            <a:r>
              <a:rPr lang="en-US" sz="2500" dirty="0" smtClean="0"/>
              <a:t> </a:t>
            </a:r>
            <a:r>
              <a:rPr lang="en-US" sz="2500" dirty="0" err="1" smtClean="0"/>
              <a:t>electrice</a:t>
            </a:r>
            <a:endParaRPr lang="en-US" sz="2500" dirty="0" smtClean="0"/>
          </a:p>
          <a:p>
            <a:endParaRPr lang="en-US" sz="2500" dirty="0"/>
          </a:p>
          <a:p>
            <a:r>
              <a:rPr lang="ro-RO" sz="2500" dirty="0" smtClean="0"/>
              <a:t>O</a:t>
            </a:r>
            <a:r>
              <a:rPr lang="en-US" sz="2500" dirty="0" err="1" smtClean="0"/>
              <a:t>perare</a:t>
            </a:r>
            <a:r>
              <a:rPr lang="en-US" sz="2500" dirty="0" smtClean="0"/>
              <a:t> </a:t>
            </a:r>
            <a:r>
              <a:rPr lang="ro-RO" sz="2500" dirty="0" smtClean="0"/>
              <a:t>ș</a:t>
            </a:r>
            <a:r>
              <a:rPr lang="en-US" sz="2500" dirty="0" err="1" smtClean="0"/>
              <a:t>i</a:t>
            </a:r>
            <a:r>
              <a:rPr lang="en-US" sz="2500" dirty="0" smtClean="0"/>
              <a:t> </a:t>
            </a:r>
            <a:r>
              <a:rPr lang="en-US" sz="2500" dirty="0" err="1" smtClean="0"/>
              <a:t>mentenan</a:t>
            </a:r>
            <a:r>
              <a:rPr lang="ro-RO" sz="2500" dirty="0" err="1" smtClean="0"/>
              <a:t>ță</a:t>
            </a:r>
            <a:r>
              <a:rPr lang="ro-RO" sz="2500" dirty="0" smtClean="0"/>
              <a:t> pentru</a:t>
            </a:r>
            <a:r>
              <a:rPr lang="en-US" sz="2500" dirty="0" smtClean="0"/>
              <a:t> </a:t>
            </a:r>
            <a:r>
              <a:rPr lang="ro-RO" sz="2500" dirty="0" smtClean="0"/>
              <a:t>sisteme</a:t>
            </a:r>
            <a:r>
              <a:rPr lang="en-US" sz="2500" dirty="0" smtClean="0"/>
              <a:t> </a:t>
            </a:r>
            <a:r>
              <a:rPr lang="en-US" sz="2500" dirty="0" err="1"/>
              <a:t>electrice</a:t>
            </a:r>
            <a:endParaRPr lang="en-US" sz="25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042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4528</TotalTime>
  <Words>1793</Words>
  <Application>Microsoft Office PowerPoint</Application>
  <PresentationFormat>Expunere pe ecran (4:3)</PresentationFormat>
  <Paragraphs>682</Paragraphs>
  <Slides>27</Slides>
  <Notes>17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28" baseType="lpstr"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Povestea EnergoBit </vt:lpstr>
      <vt:lpstr>Prezență națională</vt:lpstr>
      <vt:lpstr>Activitățile EnergoBit  </vt:lpstr>
      <vt:lpstr>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SZABO Anna Reka</dc:creator>
  <cp:lastModifiedBy>COROIU Mihaela Adela</cp:lastModifiedBy>
  <cp:revision>68</cp:revision>
  <dcterms:created xsi:type="dcterms:W3CDTF">2016-03-15T14:13:52Z</dcterms:created>
  <dcterms:modified xsi:type="dcterms:W3CDTF">2020-05-24T17:25:13Z</dcterms:modified>
</cp:coreProperties>
</file>