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5" r:id="rId5"/>
    <p:sldId id="263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ca Budu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Reference price PEGAS CEGH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</c:dPt>
          <c:dPt>
            <c:idx val="16"/>
            <c:invertIfNegative val="0"/>
            <c:bubble3D val="0"/>
          </c:dPt>
          <c:cat>
            <c:strRef>
              <c:f>Tabelle1!$A$2:$A$3</c:f>
              <c:strCache>
                <c:ptCount val="2"/>
                <c:pt idx="0">
                  <c:v>March</c:v>
                </c:pt>
                <c:pt idx="1">
                  <c:v>April</c:v>
                </c:pt>
              </c:strCache>
            </c:strRef>
          </c:cat>
          <c:val>
            <c:numRef>
              <c:f>Tabelle1!$B$2:$B$3</c:f>
              <c:numCache>
                <c:formatCode>0.0000</c:formatCode>
                <c:ptCount val="2"/>
                <c:pt idx="0">
                  <c:v>1110.27</c:v>
                </c:pt>
                <c:pt idx="1">
                  <c:v>1281.54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Weighted average price BRM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Tabelle1!$A$2:$A$3</c:f>
              <c:strCache>
                <c:ptCount val="2"/>
                <c:pt idx="0">
                  <c:v>March</c:v>
                </c:pt>
                <c:pt idx="1">
                  <c:v>April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835.06799999999998</c:v>
                </c:pt>
                <c:pt idx="1">
                  <c:v>835.06799999999998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4324016"/>
        <c:axId val="-64335984"/>
      </c:barChart>
      <c:catAx>
        <c:axId val="-6432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940000"/>
          <a:lstStyle/>
          <a:p>
            <a:pPr>
              <a:defRPr/>
            </a:pPr>
            <a:endParaRPr lang="en-US"/>
          </a:p>
        </c:txPr>
        <c:crossAx val="-64335984"/>
        <c:crosses val="autoZero"/>
        <c:auto val="1"/>
        <c:lblAlgn val="ctr"/>
        <c:lblOffset val="100"/>
        <c:noMultiLvlLbl val="0"/>
      </c:catAx>
      <c:valAx>
        <c:axId val="-64335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 smtClean="0"/>
                  <a:t>Lei/1000 mc</a:t>
                </a:r>
                <a:endParaRPr lang="de-DE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-643240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lang="ro-RO" noProof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66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82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80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409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888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752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6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31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279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89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27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AA348-F8EB-4B7D-9040-67F385F2247E}" type="datetimeFigureOut">
              <a:rPr lang="de-DE" smtClean="0"/>
              <a:t>28.03.2018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4769-CDC4-4D75-9410-B1E92368B8A8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17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-31297"/>
            <a:ext cx="9937104" cy="687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91744"/>
          </a:xfrm>
          <a:prstGeom prst="rect">
            <a:avLst/>
          </a:prstGeom>
          <a:solidFill>
            <a:srgbClr val="0E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797" y="284262"/>
            <a:ext cx="784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ROPEPCA members’ key figures</a:t>
            </a:r>
            <a:r>
              <a:rPr kumimoji="0" lang="ro-RO" sz="2800" b="1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(2014-2016)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661248"/>
            <a:ext cx="3188459" cy="8341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710"/>
            <a:ext cx="1147594" cy="4132580"/>
          </a:xfrm>
          <a:prstGeom prst="rect">
            <a:avLst/>
          </a:prstGeom>
        </p:spPr>
      </p:pic>
      <p:graphicFrame>
        <p:nvGraphicFramePr>
          <p:cNvPr id="2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34771"/>
              </p:ext>
            </p:extLst>
          </p:nvPr>
        </p:nvGraphicFramePr>
        <p:xfrm>
          <a:off x="179512" y="1560810"/>
          <a:ext cx="8784976" cy="393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981578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Contributions to the state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jobs</a:t>
                      </a:r>
                      <a:endParaRPr lang="en-US" dirty="0"/>
                    </a:p>
                  </a:txBody>
                  <a:tcPr/>
                </a:tc>
              </a:tr>
              <a:tr h="738226">
                <a:tc>
                  <a:txBody>
                    <a:bodyPr/>
                    <a:lstStyle/>
                    <a:p>
                      <a:r>
                        <a:rPr lang="ro-RO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1</a:t>
                      </a:r>
                      <a:r>
                        <a:rPr lang="en-US" dirty="0" smtClean="0"/>
                        <a:t>.</a:t>
                      </a:r>
                      <a:r>
                        <a:rPr lang="ro-RO" dirty="0" smtClean="0"/>
                        <a:t>6 </a:t>
                      </a:r>
                      <a:r>
                        <a:rPr lang="en-US" dirty="0" err="1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2</a:t>
                      </a:r>
                      <a:r>
                        <a:rPr lang="en-US" dirty="0" smtClean="0"/>
                        <a:t>.</a:t>
                      </a:r>
                      <a:r>
                        <a:rPr lang="ro-RO" dirty="0" smtClean="0"/>
                        <a:t>5 </a:t>
                      </a:r>
                      <a:r>
                        <a:rPr lang="en-US" dirty="0" err="1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18</a:t>
                      </a:r>
                      <a:r>
                        <a:rPr lang="en-US" dirty="0" smtClean="0"/>
                        <a:t> </a:t>
                      </a:r>
                      <a:r>
                        <a:rPr lang="ro-RO" dirty="0" smtClean="0"/>
                        <a:t>197</a:t>
                      </a:r>
                      <a:endParaRPr lang="en-US" dirty="0"/>
                    </a:p>
                  </a:txBody>
                  <a:tcPr/>
                </a:tc>
              </a:tr>
              <a:tr h="738226">
                <a:tc>
                  <a:txBody>
                    <a:bodyPr/>
                    <a:lstStyle/>
                    <a:p>
                      <a:r>
                        <a:rPr lang="ro-RO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1</a:t>
                      </a:r>
                      <a:r>
                        <a:rPr lang="en-US" dirty="0" smtClean="0"/>
                        <a:t>.</a:t>
                      </a:r>
                      <a:r>
                        <a:rPr lang="ro-RO" dirty="0" smtClean="0"/>
                        <a:t>0 </a:t>
                      </a:r>
                      <a:r>
                        <a:rPr lang="en-US" dirty="0" err="1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2</a:t>
                      </a:r>
                      <a:r>
                        <a:rPr lang="en-US" dirty="0" smtClean="0"/>
                        <a:t>.</a:t>
                      </a:r>
                      <a:r>
                        <a:rPr lang="ro-RO" dirty="0" smtClean="0"/>
                        <a:t>4 </a:t>
                      </a:r>
                      <a:r>
                        <a:rPr lang="en-US" dirty="0" err="1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16</a:t>
                      </a:r>
                      <a:r>
                        <a:rPr lang="en-US" dirty="0" smtClean="0"/>
                        <a:t> </a:t>
                      </a:r>
                      <a:r>
                        <a:rPr lang="ro-RO" dirty="0" smtClean="0"/>
                        <a:t>527</a:t>
                      </a:r>
                      <a:endParaRPr lang="en-US" dirty="0"/>
                    </a:p>
                  </a:txBody>
                  <a:tcPr/>
                </a:tc>
              </a:tr>
              <a:tr h="738226">
                <a:tc>
                  <a:txBody>
                    <a:bodyPr/>
                    <a:lstStyle/>
                    <a:p>
                      <a:r>
                        <a:rPr lang="ro-RO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r>
                        <a:rPr lang="ro-RO" baseline="0" dirty="0" smtClean="0"/>
                        <a:t> </a:t>
                      </a:r>
                      <a:r>
                        <a:rPr lang="en-US" baseline="0" dirty="0" err="1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</a:t>
                      </a:r>
                      <a:r>
                        <a:rPr lang="ro-RO" dirty="0" smtClean="0"/>
                        <a:t>3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14</a:t>
                      </a:r>
                      <a:r>
                        <a:rPr lang="en-US" dirty="0" smtClean="0"/>
                        <a:t> </a:t>
                      </a:r>
                      <a:r>
                        <a:rPr lang="ro-RO" dirty="0" smtClean="0"/>
                        <a:t>671</a:t>
                      </a:r>
                      <a:endParaRPr lang="en-US" dirty="0"/>
                    </a:p>
                  </a:txBody>
                  <a:tcPr/>
                </a:tc>
              </a:tr>
              <a:tr h="738226">
                <a:tc>
                  <a:txBody>
                    <a:bodyPr/>
                    <a:lstStyle/>
                    <a:p>
                      <a:r>
                        <a:rPr lang="ro-RO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b="1" dirty="0" smtClean="0"/>
                        <a:t>3</a:t>
                      </a:r>
                      <a:r>
                        <a:rPr lang="en-US" b="1" dirty="0" smtClean="0"/>
                        <a:t>.</a:t>
                      </a:r>
                      <a:r>
                        <a:rPr lang="ro-RO" b="1" dirty="0" smtClean="0"/>
                        <a:t>2 </a:t>
                      </a:r>
                      <a:r>
                        <a:rPr lang="en-US" b="1" dirty="0" err="1" smtClean="0"/>
                        <a:t>bn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b="1" dirty="0" smtClean="0"/>
                        <a:t>5</a:t>
                      </a:r>
                      <a:r>
                        <a:rPr lang="en-US" b="1" dirty="0" smtClean="0"/>
                        <a:t>.</a:t>
                      </a:r>
                      <a:r>
                        <a:rPr lang="ro-RO" b="1" dirty="0" smtClean="0"/>
                        <a:t>2 </a:t>
                      </a:r>
                      <a:r>
                        <a:rPr lang="en-US" b="1" dirty="0" err="1" smtClean="0"/>
                        <a:t>bn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2424" y="56099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Figures in €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25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91744"/>
          </a:xfrm>
          <a:prstGeom prst="rect">
            <a:avLst/>
          </a:prstGeom>
          <a:solidFill>
            <a:srgbClr val="0E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797" y="137637"/>
            <a:ext cx="7844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Challenges of the natural gas market liberalization process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661248"/>
            <a:ext cx="3188459" cy="8341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710"/>
            <a:ext cx="1147594" cy="41325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124744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u="sng" dirty="0" smtClean="0"/>
              <a:t>Windfall tax on supplementary income</a:t>
            </a:r>
            <a:endParaRPr lang="ro-RO" b="1" u="sng" dirty="0" smtClean="0"/>
          </a:p>
          <a:p>
            <a:pPr marL="342900" indent="-342900">
              <a:buAutoNum type="arabicPeriod"/>
            </a:pPr>
            <a:endParaRPr lang="ro-RO" dirty="0"/>
          </a:p>
          <a:p>
            <a:pPr marL="285750" indent="-285750">
              <a:buFontTx/>
              <a:buChar char="-"/>
            </a:pPr>
            <a:r>
              <a:rPr lang="en-US" dirty="0" smtClean="0"/>
              <a:t>Temporarily introduced through OG 7/2013, introducing a tax of 60% on the supplementary income (supplementary income = the difference between the realized price and the price of RON 45.71/MWh);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Annually extended through emergency ordinances;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Became permanent through Law no. 78/23.03.2018, introducing a 60% tax on the supplementary income for prices up to RON 85/MWh and 80% on the difference between the realized price and the price of RON 85/MWh.</a:t>
            </a:r>
            <a:endParaRPr lang="ro-RO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0" y="3893707"/>
            <a:ext cx="89751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b="1" u="sng" dirty="0" smtClean="0"/>
              <a:t>The obligation to trade natural gas on the centralized market (</a:t>
            </a:r>
            <a:r>
              <a:rPr lang="ro-RO" b="1" u="sng" dirty="0" smtClean="0"/>
              <a:t>OUG 64/2016)</a:t>
            </a:r>
          </a:p>
          <a:p>
            <a:pPr marL="342900" indent="-342900">
              <a:buAutoNum type="arabicPeriod" startAt="2"/>
            </a:pPr>
            <a:endParaRPr lang="ro-RO" dirty="0"/>
          </a:p>
          <a:p>
            <a:pPr marL="285750" indent="-285750">
              <a:buFontTx/>
              <a:buChar char="-"/>
            </a:pPr>
            <a:r>
              <a:rPr lang="ro-RO" dirty="0" smtClean="0"/>
              <a:t>OUG 64/2016 </a:t>
            </a:r>
            <a:r>
              <a:rPr lang="en-US" dirty="0" smtClean="0"/>
              <a:t>provides for the obligation of producers to trade 30% of their production on the centralized markets – BRM and OPCOM;</a:t>
            </a:r>
          </a:p>
          <a:p>
            <a:pPr marL="285750" indent="-285750">
              <a:buFontTx/>
              <a:buChar char="-"/>
            </a:pPr>
            <a:r>
              <a:rPr lang="en-US" u="sng" dirty="0" smtClean="0"/>
              <a:t>Initiative</a:t>
            </a:r>
            <a:r>
              <a:rPr lang="en-US" dirty="0" smtClean="0"/>
              <a:t>: Transposing the OUG into law, with a minimum of 70% obligation, to trade on one single centralized market – OPCOM; This obligation might be extended up to 100%.</a:t>
            </a:r>
            <a:endParaRPr lang="ro-RO" u="sng" dirty="0" smtClean="0"/>
          </a:p>
          <a:p>
            <a:pPr marL="285750" indent="-285750">
              <a:buFontTx/>
              <a:buChar char="-"/>
            </a:pPr>
            <a:r>
              <a:rPr lang="en-US" b="1" dirty="0" smtClean="0"/>
              <a:t>ROPEPCA advocates for a voluntary quota and for the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use of both exchanges. The European Commission has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expressed its concern over such initiative. </a:t>
            </a:r>
            <a:endParaRPr lang="ro-RO" b="1" dirty="0" smtClean="0"/>
          </a:p>
        </p:txBody>
      </p:sp>
    </p:spTree>
    <p:extLst>
      <p:ext uri="{BB962C8B-B14F-4D97-AF65-F5344CB8AC3E}">
        <p14:creationId xmlns:p14="http://schemas.microsoft.com/office/powerpoint/2010/main" val="34753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91744"/>
          </a:xfrm>
          <a:prstGeom prst="rect">
            <a:avLst/>
          </a:prstGeom>
          <a:solidFill>
            <a:srgbClr val="0E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670" y="68818"/>
            <a:ext cx="7844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Natural gas reference price according to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ANRM Order </a:t>
            </a:r>
            <a:r>
              <a:rPr lang="ro-RO" sz="2800" b="1" dirty="0" smtClean="0">
                <a:solidFill>
                  <a:prstClr val="white"/>
                </a:solidFill>
                <a:latin typeface="Calibri" panose="020F0502020204030204"/>
              </a:rPr>
              <a:t>nr</a:t>
            </a:r>
            <a:r>
              <a:rPr lang="ro-RO" sz="2800" b="1" dirty="0">
                <a:solidFill>
                  <a:prstClr val="white"/>
                </a:solidFill>
                <a:latin typeface="Calibri" panose="020F0502020204030204"/>
              </a:rPr>
              <a:t>.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32/09.02.2018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661248"/>
            <a:ext cx="3188459" cy="8341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710"/>
            <a:ext cx="1147594" cy="4132580"/>
          </a:xfrm>
          <a:prstGeom prst="rect">
            <a:avLst/>
          </a:prstGeom>
        </p:spPr>
      </p:pic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73120495"/>
              </p:ext>
            </p:extLst>
          </p:nvPr>
        </p:nvGraphicFramePr>
        <p:xfrm>
          <a:off x="1147594" y="1590669"/>
          <a:ext cx="7182489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83968" y="149901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091744"/>
          </a:xfrm>
          <a:prstGeom prst="rect">
            <a:avLst/>
          </a:prstGeom>
          <a:solidFill>
            <a:srgbClr val="0E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797" y="284262"/>
            <a:ext cx="7844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ROPEPCA Priorities for 2018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661248"/>
            <a:ext cx="3188459" cy="8341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2710"/>
            <a:ext cx="1147594" cy="41325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2948" y="2354807"/>
            <a:ext cx="849810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/>
              <a:t>Amending the Petroleum Law no. 238/2004</a:t>
            </a:r>
          </a:p>
          <a:p>
            <a:pPr marL="342900" indent="-342900">
              <a:buAutoNum type="arabicPeriod"/>
            </a:pPr>
            <a:endParaRPr lang="ro-RO" sz="2000" b="1" dirty="0" smtClean="0"/>
          </a:p>
          <a:p>
            <a:pPr marL="342900" indent="-342900">
              <a:buAutoNum type="arabicPeriod"/>
            </a:pPr>
            <a:r>
              <a:rPr lang="en-US" sz="2000" b="1" dirty="0" smtClean="0"/>
              <a:t>Streamlining the bureaucratic procedures specific to Romanian institutions</a:t>
            </a:r>
          </a:p>
          <a:p>
            <a:pPr marL="342900" indent="-342900">
              <a:buAutoNum type="arabicPeriod"/>
            </a:pPr>
            <a:endParaRPr lang="ro-RO" sz="2000" b="1" dirty="0"/>
          </a:p>
          <a:p>
            <a:pPr marL="342900" indent="-342900">
              <a:buAutoNum type="arabicPeriod"/>
            </a:pPr>
            <a:r>
              <a:rPr lang="en-US" sz="2000" b="1" dirty="0" smtClean="0"/>
              <a:t>The 11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licensing round organized by NAMR</a:t>
            </a:r>
            <a:r>
              <a:rPr lang="ro-RO" sz="2000" b="1" dirty="0" smtClean="0"/>
              <a:t/>
            </a:r>
            <a:br>
              <a:rPr lang="ro-RO" sz="2000" b="1" dirty="0" smtClean="0"/>
            </a:br>
            <a:endParaRPr lang="ro-RO" sz="2000" b="1" dirty="0" smtClean="0"/>
          </a:p>
          <a:p>
            <a:pPr marL="342900" indent="-342900">
              <a:buAutoNum type="arabicPeriod"/>
            </a:pPr>
            <a:r>
              <a:rPr lang="en-US" sz="2000" b="1" dirty="0" smtClean="0"/>
              <a:t>Educating the general public and the political class on the benefits having a performing petroleum industry</a:t>
            </a:r>
            <a:endParaRPr lang="ro-RO" dirty="0" smtClean="0"/>
          </a:p>
          <a:p>
            <a:pPr marL="342900" indent="-342900">
              <a:buAutoNum type="arabicPeriod"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12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294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Harald Kraft</dc:creator>
  <cp:lastModifiedBy>Anca Budu</cp:lastModifiedBy>
  <cp:revision>40</cp:revision>
  <dcterms:created xsi:type="dcterms:W3CDTF">2018-03-25T14:01:44Z</dcterms:created>
  <dcterms:modified xsi:type="dcterms:W3CDTF">2018-03-28T10:08:02Z</dcterms:modified>
</cp:coreProperties>
</file>