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7" r:id="rId3"/>
    <p:sldId id="290" r:id="rId4"/>
    <p:sldId id="259" r:id="rId5"/>
    <p:sldId id="260" r:id="rId6"/>
    <p:sldId id="288" r:id="rId7"/>
    <p:sldId id="289" r:id="rId8"/>
    <p:sldId id="264" r:id="rId9"/>
    <p:sldId id="267" r:id="rId10"/>
    <p:sldId id="265" r:id="rId11"/>
    <p:sldId id="269" r:id="rId12"/>
    <p:sldId id="270" r:id="rId13"/>
    <p:sldId id="271" r:id="rId14"/>
    <p:sldId id="284" r:id="rId15"/>
    <p:sldId id="286" r:id="rId16"/>
    <p:sldId id="280"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89" d="100"/>
          <a:sy n="89" d="100"/>
        </p:scale>
        <p:origin x="61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8A569B-BB0A-42D1-80A9-C47E542211F3}" type="datetimeFigureOut">
              <a:rPr lang="ro-RO" smtClean="0"/>
              <a:pPr/>
              <a:t>12.03.2018</a:t>
            </a:fld>
            <a:endParaRPr lang="ro-RO"/>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EECC4-3797-4428-93E8-D3FBBF88F1F1}" type="slidenum">
              <a:rPr lang="ro-RO" smtClean="0"/>
              <a:pPr/>
              <a:t>‹#›</a:t>
            </a:fld>
            <a:endParaRPr lang="ro-RO"/>
          </a:p>
        </p:txBody>
      </p:sp>
    </p:spTree>
    <p:extLst>
      <p:ext uri="{BB962C8B-B14F-4D97-AF65-F5344CB8AC3E}">
        <p14:creationId xmlns:p14="http://schemas.microsoft.com/office/powerpoint/2010/main" val="1094274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ro-RO" altLang="ro-RO" smtClean="0"/>
          </a:p>
        </p:txBody>
      </p:sp>
      <p:sp>
        <p:nvSpPr>
          <p:cNvPr id="19460" name="Slide Number Placeholder 3"/>
          <p:cNvSpPr>
            <a:spLocks noGrp="1"/>
          </p:cNvSpPr>
          <p:nvPr>
            <p:ph type="sldNum" sz="quarter" idx="5"/>
          </p:nvPr>
        </p:nvSpPr>
        <p:spPr bwMode="auto">
          <a:noFill/>
          <a:ln>
            <a:miter lim="800000"/>
            <a:headEnd/>
            <a:tailEnd/>
          </a:ln>
        </p:spPr>
        <p:txBody>
          <a:bodyPr/>
          <a:lstStyle/>
          <a:p>
            <a:fld id="{629B5E90-49BB-44CE-807C-18B3C5E0E2D6}" type="slidenum">
              <a:rPr lang="ro-RO" altLang="ro-RO"/>
              <a:pPr/>
              <a:t>13</a:t>
            </a:fld>
            <a:endParaRPr lang="ro-RO" altLang="ro-RO"/>
          </a:p>
        </p:txBody>
      </p:sp>
      <p:sp>
        <p:nvSpPr>
          <p:cNvPr id="2" name="Footer Placeholder 1"/>
          <p:cNvSpPr>
            <a:spLocks noGrp="1"/>
          </p:cNvSpPr>
          <p:nvPr>
            <p:ph type="ftr" sz="quarter" idx="4"/>
          </p:nvPr>
        </p:nvSpPr>
        <p:spPr/>
        <p:txBody>
          <a:bodyPr/>
          <a:lstStyle/>
          <a:p>
            <a:pPr>
              <a:defRPr/>
            </a:pPr>
            <a:r>
              <a:rPr lang="ro-RO"/>
              <a:t>www.anre</a:t>
            </a:r>
          </a:p>
        </p:txBody>
      </p:sp>
      <p:sp>
        <p:nvSpPr>
          <p:cNvPr id="3" name="Header Placeholder 2"/>
          <p:cNvSpPr>
            <a:spLocks noGrp="1"/>
          </p:cNvSpPr>
          <p:nvPr>
            <p:ph type="hdr" sz="quarter"/>
          </p:nvPr>
        </p:nvSpPr>
        <p:spPr/>
        <p:txBody>
          <a:bodyPr/>
          <a:lstStyle/>
          <a:p>
            <a:pPr>
              <a:defRPr/>
            </a:pPr>
            <a:endParaRPr lang="ro-RO"/>
          </a:p>
        </p:txBody>
      </p:sp>
    </p:spTree>
    <p:extLst>
      <p:ext uri="{BB962C8B-B14F-4D97-AF65-F5344CB8AC3E}">
        <p14:creationId xmlns:p14="http://schemas.microsoft.com/office/powerpoint/2010/main" val="2414971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502370"/>
            <a:ext cx="9144000" cy="2387600"/>
          </a:xfrm>
        </p:spPr>
        <p:txBody>
          <a:bodyPr anchor="b"/>
          <a:lstStyle>
            <a:lvl1pPr algn="l">
              <a:defRPr sz="6000">
                <a:latin typeface="+mn-lt"/>
              </a:defRPr>
            </a:lvl1pPr>
          </a:lstStyle>
          <a:p>
            <a:r>
              <a:rPr lang="ro-RO" dirty="0" smtClean="0"/>
              <a:t>Titlul </a:t>
            </a:r>
            <a:br>
              <a:rPr lang="ro-RO" dirty="0" smtClean="0"/>
            </a:br>
            <a:r>
              <a:rPr lang="ro-RO" dirty="0" smtClean="0"/>
              <a:t>prezentării</a:t>
            </a:r>
            <a:endParaRPr lang="en-GB" dirty="0"/>
          </a:p>
        </p:txBody>
      </p:sp>
      <p:sp>
        <p:nvSpPr>
          <p:cNvPr id="3" name="Subtitle 2"/>
          <p:cNvSpPr>
            <a:spLocks noGrp="1"/>
          </p:cNvSpPr>
          <p:nvPr>
            <p:ph type="subTitle" idx="1" hasCustomPrompt="1"/>
          </p:nvPr>
        </p:nvSpPr>
        <p:spPr>
          <a:xfrm>
            <a:off x="1524000" y="4100801"/>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dirty="0" smtClean="0"/>
              <a:t>Subtitlul prezentării</a:t>
            </a:r>
            <a:endParaRPr lang="en-GB" dirty="0"/>
          </a:p>
        </p:txBody>
      </p:sp>
      <p:sp>
        <p:nvSpPr>
          <p:cNvPr id="4" name="Date Placeholder 3"/>
          <p:cNvSpPr>
            <a:spLocks noGrp="1"/>
          </p:cNvSpPr>
          <p:nvPr>
            <p:ph type="dt" sz="half" idx="10"/>
          </p:nvPr>
        </p:nvSpPr>
        <p:spPr/>
        <p:txBody>
          <a:bodyPr/>
          <a:lstStyle/>
          <a:p>
            <a:r>
              <a:rPr lang="ro-RO" dirty="0" smtClean="0"/>
              <a:t>www.anre.ro</a:t>
            </a:r>
            <a:endParaRPr lang="en-GB" dirty="0"/>
          </a:p>
        </p:txBody>
      </p:sp>
      <p:sp>
        <p:nvSpPr>
          <p:cNvPr id="5" name="Footer Placeholder 4"/>
          <p:cNvSpPr>
            <a:spLocks noGrp="1"/>
          </p:cNvSpPr>
          <p:nvPr>
            <p:ph type="ftr" sz="quarter" idx="11"/>
          </p:nvPr>
        </p:nvSpPr>
        <p:spPr/>
        <p:txBody>
          <a:bodyPr/>
          <a:lstStyle/>
          <a:p>
            <a:endParaRPr lang="ro-RO" dirty="0" smtClean="0"/>
          </a:p>
          <a:p>
            <a:endParaRPr lang="en-GB" dirty="0" smtClean="0"/>
          </a:p>
          <a:p>
            <a:endParaRPr lang="en-GB" dirty="0"/>
          </a:p>
        </p:txBody>
      </p:sp>
      <p:sp>
        <p:nvSpPr>
          <p:cNvPr id="6" name="Slide Number Placeholder 5"/>
          <p:cNvSpPr>
            <a:spLocks noGrp="1"/>
          </p:cNvSpPr>
          <p:nvPr>
            <p:ph type="sldNum" sz="quarter" idx="12"/>
          </p:nvPr>
        </p:nvSpPr>
        <p:spPr/>
        <p:txBody>
          <a:bodyPr/>
          <a:lstStyle/>
          <a:p>
            <a:endParaRPr lang="en-GB" dirty="0" smtClean="0"/>
          </a:p>
        </p:txBody>
      </p:sp>
    </p:spTree>
    <p:extLst>
      <p:ext uri="{BB962C8B-B14F-4D97-AF65-F5344CB8AC3E}">
        <p14:creationId xmlns:p14="http://schemas.microsoft.com/office/powerpoint/2010/main" val="2220763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270658"/>
            <a:ext cx="10515600" cy="360000"/>
          </a:xfrm>
        </p:spPr>
        <p:txBody>
          <a:bodyPr/>
          <a:lstStyle>
            <a:lvl1pPr>
              <a:defRPr sz="1800">
                <a:latin typeface="+mn-lt"/>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838200" y="1757548"/>
            <a:ext cx="10515600" cy="4419415"/>
          </a:xfrm>
        </p:spPr>
        <p:txBody>
          <a:bodyPr/>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solidFill>
                  <a:schemeClr val="tx1"/>
                </a:solidFill>
              </a:defRPr>
            </a:lvl1pPr>
          </a:lstStyle>
          <a:p>
            <a:r>
              <a:rPr lang="ro-RO" dirty="0" smtClean="0"/>
              <a:t>www.anre.ro</a:t>
            </a:r>
            <a:endParaRPr lang="en-GB" dirty="0"/>
          </a:p>
        </p:txBody>
      </p:sp>
      <p:sp>
        <p:nvSpPr>
          <p:cNvPr id="5" name="Footer Placeholder 4"/>
          <p:cNvSpPr>
            <a:spLocks noGrp="1"/>
          </p:cNvSpPr>
          <p:nvPr>
            <p:ph type="ftr" sz="quarter" idx="11"/>
          </p:nvPr>
        </p:nvSpPr>
        <p:spPr/>
        <p:txBody>
          <a:bodyPr/>
          <a:lstStyle/>
          <a:p>
            <a:endParaRPr lang="ro-RO" dirty="0" smtClean="0"/>
          </a:p>
          <a:p>
            <a:endParaRPr lang="en-GB" dirty="0" smtClean="0"/>
          </a:p>
          <a:p>
            <a:endParaRPr lang="en-GB" dirty="0"/>
          </a:p>
        </p:txBody>
      </p:sp>
      <p:sp>
        <p:nvSpPr>
          <p:cNvPr id="6" name="Slide Number Placeholder 5"/>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3294331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270661"/>
            <a:ext cx="10515600" cy="360000"/>
          </a:xfrm>
        </p:spPr>
        <p:txBody>
          <a:bodyPr/>
          <a:lstStyle>
            <a:lvl1pPr>
              <a:defRPr sz="1800">
                <a:latin typeface="+mn-lt"/>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r>
              <a:rPr lang="ro-RO" dirty="0" smtClean="0"/>
              <a:t>www.anre.ro</a:t>
            </a:r>
            <a:endParaRPr lang="en-GB" dirty="0"/>
          </a:p>
        </p:txBody>
      </p:sp>
      <p:sp>
        <p:nvSpPr>
          <p:cNvPr id="6" name="Footer Placeholder 5"/>
          <p:cNvSpPr>
            <a:spLocks noGrp="1"/>
          </p:cNvSpPr>
          <p:nvPr>
            <p:ph type="ftr" sz="quarter" idx="11"/>
          </p:nvPr>
        </p:nvSpPr>
        <p:spPr/>
        <p:txBody>
          <a:bodyPr/>
          <a:lstStyle/>
          <a:p>
            <a:endParaRPr lang="ro-RO" dirty="0" smtClean="0"/>
          </a:p>
          <a:p>
            <a:endParaRPr lang="en-GB" dirty="0" smtClean="0"/>
          </a:p>
          <a:p>
            <a:endParaRPr lang="en-GB" dirty="0"/>
          </a:p>
        </p:txBody>
      </p:sp>
      <p:sp>
        <p:nvSpPr>
          <p:cNvPr id="7" name="Slide Number Placeholder 6"/>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189849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270658"/>
            <a:ext cx="10515600" cy="360000"/>
          </a:xfrm>
        </p:spPr>
        <p:txBody>
          <a:bodyPr/>
          <a:lstStyle>
            <a:lvl1pPr>
              <a:defRPr sz="1800">
                <a:latin typeface="+mn-lt"/>
                <a:cs typeface="Arial" panose="020B0604020202020204" pitchFamily="34" charset="0"/>
              </a:defRPr>
            </a:lvl1pPr>
          </a:lstStyle>
          <a:p>
            <a:r>
              <a:rPr lang="ro-RO" dirty="0" smtClean="0"/>
              <a:t/>
            </a:r>
            <a:br>
              <a:rPr lang="ro-RO" dirty="0" smtClean="0"/>
            </a:br>
            <a:r>
              <a:rPr lang="ro-RO" dirty="0" smtClean="0"/>
              <a:t/>
            </a:r>
            <a:br>
              <a:rPr lang="ro-RO" dirty="0" smtClean="0"/>
            </a:br>
            <a:r>
              <a:rPr lang="en-US" dirty="0" smtClean="0"/>
              <a:t>Click to edit Master title style</a:t>
            </a:r>
            <a:r>
              <a:rPr lang="ro-RO" dirty="0" smtClean="0"/>
              <a:t/>
            </a:r>
            <a:br>
              <a:rPr lang="ro-RO" dirty="0" smtClean="0"/>
            </a:br>
            <a:r>
              <a:rPr lang="ro-RO" dirty="0" smtClean="0"/>
              <a:t/>
            </a:r>
            <a:br>
              <a:rPr lang="ro-RO" dirty="0" smtClean="0"/>
            </a:br>
            <a:endParaRPr lang="en-GB" dirty="0"/>
          </a:p>
        </p:txBody>
      </p:sp>
      <p:sp>
        <p:nvSpPr>
          <p:cNvPr id="3" name="Date Placeholder 2"/>
          <p:cNvSpPr>
            <a:spLocks noGrp="1"/>
          </p:cNvSpPr>
          <p:nvPr>
            <p:ph type="dt" sz="half" idx="10"/>
          </p:nvPr>
        </p:nvSpPr>
        <p:spPr/>
        <p:txBody>
          <a:bodyPr/>
          <a:lstStyle/>
          <a:p>
            <a:r>
              <a:rPr lang="ro-RO" dirty="0" smtClean="0"/>
              <a:t>www.anre.ro</a:t>
            </a:r>
            <a:endParaRPr lang="en-GB" dirty="0"/>
          </a:p>
        </p:txBody>
      </p:sp>
      <p:sp>
        <p:nvSpPr>
          <p:cNvPr id="4" name="Footer Placeholder 3"/>
          <p:cNvSpPr>
            <a:spLocks noGrp="1"/>
          </p:cNvSpPr>
          <p:nvPr>
            <p:ph type="ftr" sz="quarter" idx="11"/>
          </p:nvPr>
        </p:nvSpPr>
        <p:spPr/>
        <p:txBody>
          <a:bodyPr/>
          <a:lstStyle/>
          <a:p>
            <a:endParaRPr lang="ro-RO" dirty="0" smtClean="0"/>
          </a:p>
          <a:p>
            <a:endParaRPr lang="en-GB" dirty="0" smtClean="0"/>
          </a:p>
          <a:p>
            <a:endParaRPr lang="en-GB" dirty="0"/>
          </a:p>
        </p:txBody>
      </p:sp>
      <p:sp>
        <p:nvSpPr>
          <p:cNvPr id="5" name="Slide Number Placeholder 4"/>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404927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282534"/>
            <a:ext cx="3932237" cy="774865"/>
          </a:xfrm>
        </p:spPr>
        <p:txBody>
          <a:bodyPr anchor="b">
            <a:noAutofit/>
          </a:bodyPr>
          <a:lstStyle>
            <a:lvl1pPr>
              <a:defRPr sz="2000">
                <a:latin typeface="+mn-lt"/>
                <a:cs typeface="Arial" panose="020B0604020202020204"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5183188" y="1282535"/>
            <a:ext cx="6172200" cy="4578515"/>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ro-RO" dirty="0" smtClean="0"/>
              <a:t>www.anre.ro</a:t>
            </a:r>
            <a:endParaRPr lang="en-GB" dirty="0"/>
          </a:p>
        </p:txBody>
      </p:sp>
      <p:sp>
        <p:nvSpPr>
          <p:cNvPr id="6" name="Footer Placeholder 5"/>
          <p:cNvSpPr>
            <a:spLocks noGrp="1"/>
          </p:cNvSpPr>
          <p:nvPr>
            <p:ph type="ftr" sz="quarter" idx="11"/>
          </p:nvPr>
        </p:nvSpPr>
        <p:spPr/>
        <p:txBody>
          <a:bodyPr/>
          <a:lstStyle/>
          <a:p>
            <a:endParaRPr lang="ro-RO" dirty="0" smtClean="0"/>
          </a:p>
          <a:p>
            <a:endParaRPr lang="en-GB" dirty="0" smtClean="0"/>
          </a:p>
          <a:p>
            <a:endParaRPr lang="en-GB" dirty="0"/>
          </a:p>
        </p:txBody>
      </p:sp>
      <p:sp>
        <p:nvSpPr>
          <p:cNvPr id="7" name="Slide Number Placeholder 6"/>
          <p:cNvSpPr>
            <a:spLocks noGrp="1"/>
          </p:cNvSpPr>
          <p:nvPr>
            <p:ph type="sldNum" sz="quarter" idx="12"/>
          </p:nvPr>
        </p:nvSpPr>
        <p:spPr/>
        <p:txBody>
          <a:bodyPr/>
          <a:lstStyle/>
          <a:p>
            <a:endParaRPr lang="ro-RO" dirty="0" smtClean="0"/>
          </a:p>
          <a:p>
            <a:endParaRPr lang="en-GB" dirty="0" smtClean="0"/>
          </a:p>
          <a:p>
            <a:endParaRPr lang="en-GB" dirty="0"/>
          </a:p>
        </p:txBody>
      </p:sp>
    </p:spTree>
    <p:extLst>
      <p:ext uri="{BB962C8B-B14F-4D97-AF65-F5344CB8AC3E}">
        <p14:creationId xmlns:p14="http://schemas.microsoft.com/office/powerpoint/2010/main" val="308218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ro-RO" dirty="0" smtClean="0"/>
              <a:t>www.anre.ro</a:t>
            </a:r>
            <a:endParaRPr lang="en-GB" dirty="0"/>
          </a:p>
        </p:txBody>
      </p:sp>
      <p:sp>
        <p:nvSpPr>
          <p:cNvPr id="3" name="Footer Placeholder 2"/>
          <p:cNvSpPr>
            <a:spLocks noGrp="1"/>
          </p:cNvSpPr>
          <p:nvPr>
            <p:ph type="ftr" sz="quarter" idx="11"/>
          </p:nvPr>
        </p:nvSpPr>
        <p:spPr/>
        <p:txBody>
          <a:bodyPr/>
          <a:lstStyle/>
          <a:p>
            <a:endParaRPr lang="ro-RO" dirty="0" smtClean="0"/>
          </a:p>
          <a:p>
            <a:endParaRPr lang="en-GB" dirty="0" smtClean="0"/>
          </a:p>
          <a:p>
            <a:endParaRPr lang="en-GB" dirty="0"/>
          </a:p>
        </p:txBody>
      </p:sp>
      <p:sp>
        <p:nvSpPr>
          <p:cNvPr id="4" name="Slide Number Placeholder 3"/>
          <p:cNvSpPr>
            <a:spLocks noGrp="1"/>
          </p:cNvSpPr>
          <p:nvPr>
            <p:ph type="sldNum" sz="quarter" idx="12"/>
          </p:nvPr>
        </p:nvSpPr>
        <p:spPr/>
        <p:txBody>
          <a:bodyPr/>
          <a:lstStyle/>
          <a:p>
            <a:endParaRPr lang="en-GB" dirty="0"/>
          </a:p>
        </p:txBody>
      </p:sp>
      <p:sp>
        <p:nvSpPr>
          <p:cNvPr id="5" name="Subtitle 2"/>
          <p:cNvSpPr>
            <a:spLocks noGrp="1"/>
          </p:cNvSpPr>
          <p:nvPr>
            <p:ph type="subTitle" idx="1" hasCustomPrompt="1"/>
          </p:nvPr>
        </p:nvSpPr>
        <p:spPr>
          <a:xfrm>
            <a:off x="838200" y="3800104"/>
            <a:ext cx="9144000" cy="2101932"/>
          </a:xfrm>
        </p:spPr>
        <p:txBody>
          <a:bodyPr/>
          <a:lstStyle>
            <a:lvl1pPr marL="0" indent="0" algn="l">
              <a:buNone/>
              <a:defRPr sz="2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smtClean="0"/>
              <a:t>V</a:t>
            </a:r>
            <a:r>
              <a:rPr lang="ro-RO" dirty="0" smtClean="0"/>
              <a:t>ă mulţumim pentru atenţie!</a:t>
            </a:r>
          </a:p>
          <a:p>
            <a:endParaRPr lang="ro-RO" dirty="0" smtClean="0"/>
          </a:p>
          <a:p>
            <a:endParaRPr lang="en-GB" dirty="0" smtClean="0"/>
          </a:p>
          <a:p>
            <a:r>
              <a:rPr lang="ro-RO" dirty="0" smtClean="0"/>
              <a:t>Str. Constantin Nacu, nr.3, Sector 2, Bucureşti, România</a:t>
            </a:r>
          </a:p>
          <a:p>
            <a:r>
              <a:rPr lang="ro-RO" dirty="0" smtClean="0"/>
              <a:t>Tel:</a:t>
            </a:r>
            <a:r>
              <a:rPr lang="en-GB" dirty="0" smtClean="0"/>
              <a:t> +4021 327 8100. Fax: +4021 312 4365. E-mail: anre@anre.ro</a:t>
            </a:r>
            <a:endParaRPr lang="en-GB" dirty="0"/>
          </a:p>
        </p:txBody>
      </p:sp>
    </p:spTree>
    <p:extLst>
      <p:ext uri="{BB962C8B-B14F-4D97-AF65-F5344CB8AC3E}">
        <p14:creationId xmlns:p14="http://schemas.microsoft.com/office/powerpoint/2010/main" val="138221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ro-RO"/>
              <a:t>16.03.2017</a:t>
            </a:r>
          </a:p>
        </p:txBody>
      </p:sp>
      <p:sp>
        <p:nvSpPr>
          <p:cNvPr id="3" name="Footer Placeholder 4"/>
          <p:cNvSpPr>
            <a:spLocks noGrp="1"/>
          </p:cNvSpPr>
          <p:nvPr>
            <p:ph type="ftr" sz="quarter" idx="11"/>
          </p:nvPr>
        </p:nvSpPr>
        <p:spPr/>
        <p:txBody>
          <a:bodyPr/>
          <a:lstStyle>
            <a:lvl1pPr>
              <a:defRPr/>
            </a:lvl1pPr>
          </a:lstStyle>
          <a:p>
            <a:pPr>
              <a:defRPr/>
            </a:pPr>
            <a:r>
              <a:rPr lang="en-US"/>
              <a:t>www.anre.ro</a:t>
            </a:r>
          </a:p>
        </p:txBody>
      </p:sp>
      <p:sp>
        <p:nvSpPr>
          <p:cNvPr id="4" name="Slide Number Placeholder 5"/>
          <p:cNvSpPr>
            <a:spLocks noGrp="1"/>
          </p:cNvSpPr>
          <p:nvPr>
            <p:ph type="sldNum" sz="quarter" idx="12"/>
          </p:nvPr>
        </p:nvSpPr>
        <p:spPr/>
        <p:txBody>
          <a:bodyPr/>
          <a:lstStyle>
            <a:lvl1pPr>
              <a:defRPr/>
            </a:lvl1pPr>
          </a:lstStyle>
          <a:p>
            <a:fld id="{E8582E25-B5C5-4EF4-BD54-7C75A38C9E16}" type="slidenum">
              <a:rPr lang="ro-RO" altLang="ro-RO"/>
              <a:pPr/>
              <a:t>‹#›</a:t>
            </a:fld>
            <a:endParaRPr lang="ro-RO" alt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71811"/>
            <a:ext cx="10515600" cy="360000"/>
          </a:xfrm>
          <a:prstGeom prst="rect">
            <a:avLst/>
          </a:prstGeom>
        </p:spPr>
        <p:txBody>
          <a:bodyPr vert="horz" lIns="91440" tIns="45720" rIns="91440" bIns="45720" rtlCol="0" anchor="ctr">
            <a:normAutofit/>
          </a:bodyPr>
          <a:lstStyle/>
          <a:p>
            <a:r>
              <a:rPr lang="en-GB" dirty="0" smtClean="0"/>
              <a:t>           </a:t>
            </a:r>
            <a:r>
              <a:rPr lang="ro-RO" dirty="0" smtClean="0"/>
              <a:t>         </a:t>
            </a:r>
            <a:r>
              <a:rPr lang="en-GB" dirty="0" smtClean="0"/>
              <a:t>   </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dirty="0"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r>
              <a:rPr lang="ro-RO" dirty="0" smtClean="0"/>
              <a:t>www.anre.ro</a:t>
            </a:r>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smtClean="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GB" dirty="0" smtClean="0"/>
          </a:p>
          <a:p>
            <a:endParaRPr lang="en-GB" dirty="0"/>
          </a:p>
        </p:txBody>
      </p:sp>
      <p:pic>
        <p:nvPicPr>
          <p:cNvPr id="7" name="Picture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24395" y="340428"/>
            <a:ext cx="853798" cy="745571"/>
          </a:xfrm>
          <a:prstGeom prst="rect">
            <a:avLst/>
          </a:prstGeom>
        </p:spPr>
      </p:pic>
      <p:pic>
        <p:nvPicPr>
          <p:cNvPr id="8" name="Picture 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800681" y="342130"/>
            <a:ext cx="563880" cy="790657"/>
          </a:xfrm>
          <a:prstGeom prst="rect">
            <a:avLst/>
          </a:prstGeom>
        </p:spPr>
      </p:pic>
      <p:sp>
        <p:nvSpPr>
          <p:cNvPr id="9" name="TextBox 8"/>
          <p:cNvSpPr txBox="1"/>
          <p:nvPr userDrawn="1"/>
        </p:nvSpPr>
        <p:spPr>
          <a:xfrm>
            <a:off x="3087445" y="591263"/>
            <a:ext cx="6508376" cy="307777"/>
          </a:xfrm>
          <a:prstGeom prst="rect">
            <a:avLst/>
          </a:prstGeom>
          <a:noFill/>
        </p:spPr>
        <p:txBody>
          <a:bodyPr wrap="square" rtlCol="0">
            <a:spAutoFit/>
          </a:bodyPr>
          <a:lstStyle/>
          <a:p>
            <a:r>
              <a:rPr lang="en-GB" sz="1400" b="1" dirty="0" smtClean="0">
                <a:latin typeface="Arial" panose="020B0604020202020204" pitchFamily="34" charset="0"/>
                <a:cs typeface="Arial" panose="020B0604020202020204" pitchFamily="34" charset="0"/>
              </a:rPr>
              <a:t>AUTORITATEA NA</a:t>
            </a:r>
            <a:r>
              <a:rPr lang="ro-RO" sz="1400" b="1" dirty="0" smtClean="0">
                <a:latin typeface="Arial" panose="020B0604020202020204" pitchFamily="34" charset="0"/>
                <a:cs typeface="Arial" panose="020B0604020202020204" pitchFamily="34" charset="0"/>
              </a:rPr>
              <a:t>ŢIONALĂ DE REGLEMENTARE ÎN DOMENIUL ENERGIEI</a:t>
            </a:r>
            <a:endParaRPr lang="en-GB" sz="1400" b="1" dirty="0">
              <a:latin typeface="Arial" panose="020B0604020202020204" pitchFamily="34" charset="0"/>
              <a:cs typeface="Arial" panose="020B0604020202020204" pitchFamily="34" charset="0"/>
            </a:endParaRPr>
          </a:p>
        </p:txBody>
      </p:sp>
      <p:cxnSp>
        <p:nvCxnSpPr>
          <p:cNvPr id="11" name="Straight Connector 10"/>
          <p:cNvCxnSpPr/>
          <p:nvPr userDrawn="1"/>
        </p:nvCxnSpPr>
        <p:spPr>
          <a:xfrm>
            <a:off x="838200" y="1161823"/>
            <a:ext cx="10515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838200" y="6315987"/>
            <a:ext cx="10515600" cy="0"/>
          </a:xfrm>
          <a:prstGeom prst="line">
            <a:avLst/>
          </a:prstGeom>
          <a:ln w="25400">
            <a:solidFill>
              <a:srgbClr val="002B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6139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7" r:id="rId5"/>
    <p:sldLayoutId id="2147483655" r:id="rId6"/>
    <p:sldLayoutId id="2147483658" r:id="rId7"/>
  </p:sldLayoutIdLst>
  <p:txStyles>
    <p:titleStyle>
      <a:lvl1pPr algn="l" defTabSz="914400" rtl="0" eaLnBrk="1" latinLnBrk="0" hangingPunct="1">
        <a:lnSpc>
          <a:spcPct val="90000"/>
        </a:lnSpc>
        <a:spcBef>
          <a:spcPct val="0"/>
        </a:spcBef>
        <a:buNone/>
        <a:defRPr sz="1600" b="1" kern="1200" baseline="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59969" y="6371927"/>
            <a:ext cx="1034143" cy="276999"/>
          </a:xfrm>
          <a:prstGeom prst="rect">
            <a:avLst/>
          </a:prstGeom>
          <a:noFill/>
        </p:spPr>
        <p:txBody>
          <a:bodyPr wrap="square" rtlCol="0">
            <a:spAutoFit/>
          </a:bodyPr>
          <a:lstStyle/>
          <a:p>
            <a:r>
              <a:rPr lang="ro-RO" sz="1200" dirty="0" smtClean="0"/>
              <a:t>www.anre.ro</a:t>
            </a:r>
            <a:endParaRPr lang="en-GB" sz="1200" dirty="0"/>
          </a:p>
        </p:txBody>
      </p:sp>
      <p:sp>
        <p:nvSpPr>
          <p:cNvPr id="5" name="Title 4"/>
          <p:cNvSpPr>
            <a:spLocks noGrp="1"/>
          </p:cNvSpPr>
          <p:nvPr>
            <p:ph type="ctrTitle"/>
          </p:nvPr>
        </p:nvSpPr>
        <p:spPr>
          <a:xfrm>
            <a:off x="1490809" y="5049323"/>
            <a:ext cx="9449718" cy="480131"/>
          </a:xfrm>
          <a:prstGeom prst="rect">
            <a:avLst/>
          </a:prstGeom>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ro-RO" sz="2800" dirty="0" smtClean="0">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Prevederi</a:t>
            </a:r>
            <a:r>
              <a:rPr lang="ro-RO" altLang="ro-RO" sz="2800" b="1" dirty="0" smtClean="0">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legislative privind eficiența energetică in industrie</a:t>
            </a:r>
            <a:endParaRPr lang="ro-RO" altLang="ro-RO" sz="2800" dirty="0" smtClean="0">
              <a:solidFill>
                <a:srgbClr val="FF0000"/>
              </a:solidFill>
              <a:effectLst>
                <a:outerShdw blurRad="38100" dist="38100" dir="2700000" algn="tl">
                  <a:srgbClr val="C0C0C0"/>
                </a:outerShdw>
              </a:effectLst>
            </a:endParaRPr>
          </a:p>
        </p:txBody>
      </p:sp>
      <p:pic>
        <p:nvPicPr>
          <p:cNvPr id="1026" name="Picture 2" descr="http://www.energynomics.ro/wp-content/uploads/2018/03/Slider-Campanie-Iasi-2018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946" y="1522290"/>
            <a:ext cx="7166871" cy="231906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Users\Work\AppData\Local\Microsoft\Windows\INetCache\Content.Word\hora-541x33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extLst>
      <p:ext uri="{BB962C8B-B14F-4D97-AF65-F5344CB8AC3E}">
        <p14:creationId xmlns:p14="http://schemas.microsoft.com/office/powerpoint/2010/main" val="1062849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9969" y="6371927"/>
            <a:ext cx="1034143" cy="276999"/>
          </a:xfrm>
          <a:prstGeom prst="rect">
            <a:avLst/>
          </a:prstGeom>
          <a:noFill/>
        </p:spPr>
        <p:txBody>
          <a:bodyPr wrap="square" rtlCol="0">
            <a:spAutoFit/>
          </a:bodyPr>
          <a:lstStyle/>
          <a:p>
            <a:r>
              <a:rPr lang="ro-RO" sz="1200" dirty="0" smtClean="0"/>
              <a:t>www.anre.ro</a:t>
            </a:r>
            <a:endParaRPr lang="en-GB" sz="1200" dirty="0"/>
          </a:p>
        </p:txBody>
      </p:sp>
      <p:sp>
        <p:nvSpPr>
          <p:cNvPr id="4" name="Rectangle 1"/>
          <p:cNvSpPr>
            <a:spLocks noChangeArrowheads="1"/>
          </p:cNvSpPr>
          <p:nvPr/>
        </p:nvSpPr>
        <p:spPr bwMode="auto">
          <a:xfrm>
            <a:off x="6389542" y="1911494"/>
            <a:ext cx="5102225" cy="2585323"/>
          </a:xfrm>
          <a:prstGeom prst="rect">
            <a:avLst/>
          </a:prstGeom>
          <a:noFill/>
          <a:ln w="9525">
            <a:noFill/>
            <a:miter lim="800000"/>
            <a:headEnd/>
            <a:tailEnd/>
          </a:ln>
        </p:spPr>
        <p:txBody>
          <a:bodyPr wrap="square">
            <a:spAutoFit/>
          </a:bodyPr>
          <a:lstStyle/>
          <a:p>
            <a:pPr algn="just"/>
            <a:r>
              <a:rPr lang="ro-RO" altLang="ro-RO" b="1" dirty="0">
                <a:cs typeface="Calibri" pitchFamily="34" charset="0"/>
              </a:rPr>
              <a:t>Consumul final de energie</a:t>
            </a:r>
            <a:r>
              <a:rPr lang="ro-RO" altLang="ro-RO" dirty="0">
                <a:cs typeface="Calibri" pitchFamily="34" charset="0"/>
              </a:rPr>
              <a:t> a crescut in anul 2015 fata de anul precedent cu 0,8% , in condițiile   creșterii eficienţei energetice în sectoarele de consum final </a:t>
            </a:r>
            <a:endParaRPr lang="en-US" altLang="ro-RO" dirty="0">
              <a:cs typeface="Calibri" pitchFamily="34" charset="0"/>
            </a:endParaRPr>
          </a:p>
          <a:p>
            <a:pPr algn="just"/>
            <a:r>
              <a:rPr lang="ro-RO" altLang="ro-RO" dirty="0">
                <a:cs typeface="Arial" charset="0"/>
              </a:rPr>
              <a:t>Scăderea consumului de energie finală în termeni de creștere a PIB-ului reflectă o creștere a eficienței energetice în  sectoarele de utilizare finală datorită atât măsurilor de restructurare din economie cât și programelor de eficiență energetică întreprinse.</a:t>
            </a:r>
            <a:endParaRPr lang="ro-RO" altLang="ro-RO" dirty="0"/>
          </a:p>
        </p:txBody>
      </p:sp>
      <p:pic>
        <p:nvPicPr>
          <p:cNvPr id="5" name="Picture 1"/>
          <p:cNvPicPr>
            <a:picLocks noChangeAspect="1"/>
          </p:cNvPicPr>
          <p:nvPr/>
        </p:nvPicPr>
        <p:blipFill>
          <a:blip r:embed="rId2" cstate="print"/>
          <a:srcRect/>
          <a:stretch>
            <a:fillRect/>
          </a:stretch>
        </p:blipFill>
        <p:spPr bwMode="auto">
          <a:xfrm>
            <a:off x="920527" y="1565945"/>
            <a:ext cx="5172075" cy="3590925"/>
          </a:xfrm>
          <a:prstGeom prst="rect">
            <a:avLst/>
          </a:prstGeom>
          <a:noFill/>
          <a:ln w="9525">
            <a:noFill/>
            <a:miter lim="800000"/>
            <a:headEnd/>
            <a:tailEnd/>
          </a:ln>
        </p:spPr>
      </p:pic>
      <p:pic>
        <p:nvPicPr>
          <p:cNvPr id="6" name="Picture 5" descr="C:\Users\Work\AppData\Local\Microsoft\Windows\INetCache\Content.Word\hora-541x33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Chart 1"/>
          <p:cNvPicPr>
            <a:picLocks noChangeArrowheads="1"/>
          </p:cNvPicPr>
          <p:nvPr/>
        </p:nvPicPr>
        <p:blipFill>
          <a:blip r:embed="rId2" cstate="print"/>
          <a:srcRect/>
          <a:stretch>
            <a:fillRect/>
          </a:stretch>
        </p:blipFill>
        <p:spPr bwMode="auto">
          <a:xfrm>
            <a:off x="582360" y="1888738"/>
            <a:ext cx="6568018" cy="3024188"/>
          </a:xfrm>
          <a:prstGeom prst="rect">
            <a:avLst/>
          </a:prstGeom>
          <a:noFill/>
          <a:ln w="9525">
            <a:noFill/>
            <a:miter lim="800000"/>
            <a:headEnd/>
            <a:tailEnd/>
          </a:ln>
        </p:spPr>
      </p:pic>
      <p:sp>
        <p:nvSpPr>
          <p:cNvPr id="16388" name="Rectangle 1"/>
          <p:cNvSpPr>
            <a:spLocks noChangeArrowheads="1"/>
          </p:cNvSpPr>
          <p:nvPr/>
        </p:nvSpPr>
        <p:spPr bwMode="auto">
          <a:xfrm>
            <a:off x="7049366" y="1488931"/>
            <a:ext cx="4976284" cy="3211648"/>
          </a:xfrm>
          <a:prstGeom prst="rect">
            <a:avLst/>
          </a:prstGeom>
          <a:noFill/>
          <a:ln w="9525">
            <a:noFill/>
            <a:miter lim="800000"/>
            <a:headEnd/>
            <a:tailEnd/>
          </a:ln>
        </p:spPr>
        <p:txBody>
          <a:bodyPr wrap="square">
            <a:spAutoFit/>
          </a:bodyPr>
          <a:lstStyle/>
          <a:p>
            <a:pPr marL="457200" algn="just">
              <a:lnSpc>
                <a:spcPct val="115000"/>
              </a:lnSpc>
              <a:tabLst>
                <a:tab pos="114300" algn="l"/>
              </a:tabLst>
            </a:pPr>
            <a:r>
              <a:rPr lang="ro-RO" altLang="ro-RO" dirty="0">
                <a:solidFill>
                  <a:srgbClr val="FFC000"/>
                </a:solidFill>
                <a:ea typeface="Calibri" pitchFamily="34" charset="0"/>
                <a:cs typeface="Times New Roman" pitchFamily="18" charset="0"/>
              </a:rPr>
              <a:t> </a:t>
            </a:r>
            <a:endParaRPr lang="ro-RO" altLang="ro-RO" sz="1600" dirty="0">
              <a:latin typeface="Calibri" pitchFamily="34" charset="0"/>
              <a:ea typeface="Calibri" pitchFamily="34" charset="0"/>
              <a:cs typeface="Times New Roman" pitchFamily="18" charset="0"/>
            </a:endParaRPr>
          </a:p>
          <a:p>
            <a:pPr marL="457200" algn="just">
              <a:tabLst>
                <a:tab pos="114300" algn="l"/>
              </a:tabLst>
            </a:pPr>
            <a:r>
              <a:rPr lang="ro-RO" altLang="ro-RO" sz="1400" dirty="0">
                <a:ea typeface="Calibri" pitchFamily="34" charset="0"/>
                <a:cs typeface="Times New Roman" pitchFamily="18" charset="0"/>
              </a:rPr>
              <a:t>În perioada 2010-2015 intensitatea energiei primare a scăzut: </a:t>
            </a:r>
            <a:endParaRPr lang="ro-RO" altLang="ro-RO" sz="1400" dirty="0">
              <a:latin typeface="Calibri" pitchFamily="34" charset="0"/>
              <a:ea typeface="Calibri" pitchFamily="34" charset="0"/>
              <a:cs typeface="Times New Roman" pitchFamily="18" charset="0"/>
            </a:endParaRPr>
          </a:p>
          <a:p>
            <a:pPr marL="457200" algn="just">
              <a:tabLst>
                <a:tab pos="114300" algn="l"/>
              </a:tabLst>
            </a:pPr>
            <a:r>
              <a:rPr lang="ro-RO" altLang="ro-RO" sz="1400" dirty="0">
                <a:ea typeface="Calibri" pitchFamily="34" charset="0"/>
                <a:cs typeface="Times New Roman" pitchFamily="18" charset="0"/>
              </a:rPr>
              <a:t> </a:t>
            </a:r>
            <a:endParaRPr lang="ro-RO" altLang="ro-RO" sz="1400" dirty="0">
              <a:latin typeface="Calibri" pitchFamily="34" charset="0"/>
              <a:ea typeface="Calibri" pitchFamily="34" charset="0"/>
              <a:cs typeface="Times New Roman" pitchFamily="18" charset="0"/>
            </a:endParaRPr>
          </a:p>
          <a:p>
            <a:pPr marL="457200" algn="just">
              <a:buFont typeface="Wingdings" pitchFamily="2" charset="2"/>
              <a:buChar char=""/>
              <a:tabLst>
                <a:tab pos="114300" algn="l"/>
              </a:tabLst>
            </a:pPr>
            <a:r>
              <a:rPr lang="ro-RO" altLang="ro-RO" sz="1400" dirty="0">
                <a:ea typeface="Calibri" pitchFamily="34" charset="0"/>
                <a:cs typeface="Times New Roman" pitchFamily="18" charset="0"/>
              </a:rPr>
              <a:t>cu 30,5 % daca se calculează în tep/1000 Euro sau în tep/1000 Euro PPC,</a:t>
            </a:r>
            <a:endParaRPr lang="ro-RO" altLang="ro-RO" sz="1400" dirty="0">
              <a:latin typeface="Calibri" pitchFamily="34" charset="0"/>
              <a:ea typeface="Calibri" pitchFamily="34" charset="0"/>
              <a:cs typeface="Times New Roman" pitchFamily="18" charset="0"/>
            </a:endParaRPr>
          </a:p>
          <a:p>
            <a:pPr marL="457200" algn="just">
              <a:tabLst>
                <a:tab pos="114300" algn="l"/>
              </a:tabLst>
            </a:pPr>
            <a:r>
              <a:rPr lang="ro-RO" altLang="ro-RO" sz="1400" dirty="0">
                <a:ea typeface="Calibri" pitchFamily="34" charset="0"/>
                <a:cs typeface="Times New Roman" pitchFamily="18" charset="0"/>
              </a:rPr>
              <a:t> </a:t>
            </a:r>
            <a:endParaRPr lang="ro-RO" altLang="ro-RO" sz="1400" dirty="0">
              <a:latin typeface="Calibri" pitchFamily="34" charset="0"/>
              <a:ea typeface="Calibri" pitchFamily="34" charset="0"/>
              <a:cs typeface="Times New Roman" pitchFamily="18" charset="0"/>
            </a:endParaRPr>
          </a:p>
          <a:p>
            <a:pPr marL="457200" algn="just">
              <a:buFont typeface="Wingdings" pitchFamily="2" charset="2"/>
              <a:buChar char=""/>
              <a:tabLst>
                <a:tab pos="114300" algn="l"/>
              </a:tabLst>
            </a:pPr>
            <a:r>
              <a:rPr lang="ro-RO" altLang="ro-RO" sz="1400" dirty="0">
                <a:ea typeface="Calibri" pitchFamily="34" charset="0"/>
                <a:cs typeface="Times New Roman" pitchFamily="18" charset="0"/>
              </a:rPr>
              <a:t>cu 22,1 % daca se calculează în tep/1000 Euro 2005 sau în tep/1000 Euro 2010 </a:t>
            </a:r>
            <a:endParaRPr lang="ro-RO" altLang="ro-RO" sz="1400" dirty="0">
              <a:latin typeface="Calibri" pitchFamily="34" charset="0"/>
              <a:ea typeface="Calibri" pitchFamily="34" charset="0"/>
              <a:cs typeface="Times New Roman" pitchFamily="18" charset="0"/>
            </a:endParaRPr>
          </a:p>
          <a:p>
            <a:pPr marL="457200" algn="just">
              <a:tabLst>
                <a:tab pos="114300" algn="l"/>
              </a:tabLst>
            </a:pPr>
            <a:r>
              <a:rPr lang="ro-RO" altLang="ro-RO" sz="1400" dirty="0">
                <a:ea typeface="Calibri" pitchFamily="34" charset="0"/>
                <a:cs typeface="Times New Roman" pitchFamily="18" charset="0"/>
              </a:rPr>
              <a:t> </a:t>
            </a:r>
            <a:endParaRPr lang="ro-RO" altLang="ro-RO" sz="1400" dirty="0">
              <a:latin typeface="Calibri" pitchFamily="34" charset="0"/>
              <a:ea typeface="Calibri" pitchFamily="34" charset="0"/>
              <a:cs typeface="Times New Roman" pitchFamily="18" charset="0"/>
            </a:endParaRPr>
          </a:p>
          <a:p>
            <a:pPr marL="457200" algn="just">
              <a:tabLst>
                <a:tab pos="114300" algn="l"/>
              </a:tabLst>
            </a:pPr>
            <a:r>
              <a:rPr lang="ro-RO" altLang="ro-RO" sz="1400" dirty="0">
                <a:ea typeface="Calibri" pitchFamily="34" charset="0"/>
                <a:cs typeface="Times New Roman" pitchFamily="18" charset="0"/>
              </a:rPr>
              <a:t>Această scădere este superioară valorii medii la nivel UE. Conform EUROSTAT, intensitatea energiei primare la nivel UE 28, calculata in tep/1000 Euro 2010, a scăzut cu 11,5% în intervalul de timp analizat. </a:t>
            </a:r>
            <a:endParaRPr lang="ro-RO" altLang="ro-RO" sz="1400" dirty="0">
              <a:latin typeface="Calibri" pitchFamily="34" charset="0"/>
              <a:ea typeface="Calibri" pitchFamily="34" charset="0"/>
              <a:cs typeface="Times New Roman" pitchFamily="18" charset="0"/>
            </a:endParaRPr>
          </a:p>
        </p:txBody>
      </p:sp>
      <p:sp>
        <p:nvSpPr>
          <p:cNvPr id="16390" name="Footer Placeholder 2"/>
          <p:cNvSpPr>
            <a:spLocks noGrp="1"/>
          </p:cNvSpPr>
          <p:nvPr>
            <p:ph type="ftr" sz="quarter" idx="11"/>
          </p:nvPr>
        </p:nvSpPr>
        <p:spPr bwMode="auto">
          <a:xfrm>
            <a:off x="609600" y="6408305"/>
            <a:ext cx="1333500" cy="365125"/>
          </a:xfrm>
          <a:noFill/>
          <a:ln>
            <a:miter lim="800000"/>
            <a:headEnd/>
            <a:tailEnd/>
          </a:ln>
        </p:spPr>
        <p:txBody>
          <a:bodyPr/>
          <a:lstStyle/>
          <a:p>
            <a:r>
              <a:rPr lang="en-US" dirty="0"/>
              <a:t>www.anre.ro</a:t>
            </a:r>
          </a:p>
        </p:txBody>
      </p:sp>
      <p:sp>
        <p:nvSpPr>
          <p:cNvPr id="16391" name="Slide Number Placeholder 3"/>
          <p:cNvSpPr>
            <a:spLocks noGrp="1"/>
          </p:cNvSpPr>
          <p:nvPr>
            <p:ph type="sldNum" sz="quarter" idx="12"/>
          </p:nvPr>
        </p:nvSpPr>
        <p:spPr bwMode="auto">
          <a:noFill/>
          <a:ln>
            <a:miter lim="800000"/>
            <a:headEnd/>
            <a:tailEnd/>
          </a:ln>
        </p:spPr>
        <p:txBody>
          <a:bodyPr/>
          <a:lstStyle/>
          <a:p>
            <a:fld id="{DCF68C23-185E-4870-A439-8579B8E4B32B}" type="slidenum">
              <a:rPr lang="ro-RO" altLang="ro-RO"/>
              <a:pPr/>
              <a:t>11</a:t>
            </a:fld>
            <a:endParaRPr lang="ro-RO" altLang="ro-RO"/>
          </a:p>
        </p:txBody>
      </p:sp>
      <p:pic>
        <p:nvPicPr>
          <p:cNvPr id="6" name="Picture 5" descr="C:\Users\Work\AppData\Local\Microsoft\Windows\INetCache\Content.Word\hora-541x33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1887009" y="1295401"/>
            <a:ext cx="9503833" cy="369332"/>
          </a:xfrm>
          <a:prstGeom prst="rect">
            <a:avLst/>
          </a:prstGeom>
          <a:noFill/>
          <a:ln w="9525">
            <a:noFill/>
            <a:miter lim="800000"/>
            <a:headEnd/>
            <a:tailEnd/>
          </a:ln>
        </p:spPr>
        <p:txBody>
          <a:bodyPr>
            <a:spAutoFit/>
          </a:bodyPr>
          <a:lstStyle/>
          <a:p>
            <a:r>
              <a:rPr lang="ro-RO" altLang="ro-RO" b="1" i="1" dirty="0">
                <a:solidFill>
                  <a:srgbClr val="FF0000"/>
                </a:solidFill>
              </a:rPr>
              <a:t>LOCUL ROMÂNIEI ÎN EUROPA DIN PUNCT DE VEDERE AL EFICIENŢEI ENERGETICE </a:t>
            </a:r>
            <a:endParaRPr lang="ro-RO" altLang="ro-RO" i="1" dirty="0">
              <a:solidFill>
                <a:srgbClr val="FF0000"/>
              </a:solidFill>
            </a:endParaRPr>
          </a:p>
        </p:txBody>
      </p:sp>
      <p:pic>
        <p:nvPicPr>
          <p:cNvPr id="17412" name="Chart 1"/>
          <p:cNvPicPr>
            <a:picLocks noChangeArrowheads="1"/>
          </p:cNvPicPr>
          <p:nvPr/>
        </p:nvPicPr>
        <p:blipFill>
          <a:blip r:embed="rId2" cstate="print"/>
          <a:srcRect/>
          <a:stretch>
            <a:fillRect/>
          </a:stretch>
        </p:blipFill>
        <p:spPr bwMode="auto">
          <a:xfrm>
            <a:off x="1852084" y="1884363"/>
            <a:ext cx="9313333" cy="3097212"/>
          </a:xfrm>
          <a:prstGeom prst="rect">
            <a:avLst/>
          </a:prstGeom>
          <a:noFill/>
          <a:ln w="9525">
            <a:noFill/>
            <a:miter lim="800000"/>
            <a:headEnd/>
            <a:tailEnd/>
          </a:ln>
        </p:spPr>
      </p:pic>
      <p:sp>
        <p:nvSpPr>
          <p:cNvPr id="17413" name="Rectangle 1"/>
          <p:cNvSpPr>
            <a:spLocks noChangeArrowheads="1"/>
          </p:cNvSpPr>
          <p:nvPr/>
        </p:nvSpPr>
        <p:spPr bwMode="auto">
          <a:xfrm>
            <a:off x="719668" y="5073651"/>
            <a:ext cx="10824633" cy="1051057"/>
          </a:xfrm>
          <a:prstGeom prst="rect">
            <a:avLst/>
          </a:prstGeom>
          <a:noFill/>
          <a:ln w="9525">
            <a:noFill/>
            <a:miter lim="800000"/>
            <a:headEnd/>
            <a:tailEnd/>
          </a:ln>
        </p:spPr>
        <p:txBody>
          <a:bodyPr>
            <a:spAutoFit/>
          </a:bodyPr>
          <a:lstStyle/>
          <a:p>
            <a:pPr algn="just">
              <a:tabLst>
                <a:tab pos="630238" algn="l"/>
              </a:tabLst>
            </a:pPr>
            <a:r>
              <a:rPr lang="it-IT" altLang="ro-RO" sz="1400" b="1" dirty="0">
                <a:solidFill>
                  <a:srgbClr val="000000"/>
                </a:solidFill>
                <a:cs typeface="Calibri" pitchFamily="34" charset="0"/>
              </a:rPr>
              <a:t>Intensitatea energiei primare</a:t>
            </a:r>
            <a:r>
              <a:rPr lang="it-IT" altLang="ro-RO" sz="1400" dirty="0">
                <a:solidFill>
                  <a:srgbClr val="000000"/>
                </a:solidFill>
                <a:cs typeface="Calibri" pitchFamily="34" charset="0"/>
              </a:rPr>
              <a:t> este considerată indicatorul sintetic cel mai reprezentativ privind eficienţa de utilizare a energiei la nivel naţional.</a:t>
            </a:r>
            <a:endParaRPr lang="ro-RO" altLang="ro-RO" sz="1400" dirty="0">
              <a:solidFill>
                <a:srgbClr val="000000"/>
              </a:solidFill>
              <a:latin typeface="Times New Roman" pitchFamily="18" charset="0"/>
              <a:cs typeface="Calibri" pitchFamily="34" charset="0"/>
            </a:endParaRPr>
          </a:p>
          <a:p>
            <a:pPr algn="just">
              <a:lnSpc>
                <a:spcPct val="115000"/>
              </a:lnSpc>
              <a:tabLst>
                <a:tab pos="630238" algn="l"/>
              </a:tabLst>
            </a:pPr>
            <a:r>
              <a:rPr lang="ro-RO" altLang="ro-RO" sz="1400" dirty="0">
                <a:ea typeface="Calibri" pitchFamily="34" charset="0"/>
                <a:cs typeface="Times New Roman" pitchFamily="18" charset="0"/>
              </a:rPr>
              <a:t> </a:t>
            </a:r>
            <a:endParaRPr lang="ro-RO" altLang="ro-RO" sz="1400" dirty="0">
              <a:latin typeface="Calibri" pitchFamily="34" charset="0"/>
              <a:ea typeface="Calibri" pitchFamily="34" charset="0"/>
              <a:cs typeface="Times New Roman" pitchFamily="18" charset="0"/>
            </a:endParaRPr>
          </a:p>
          <a:p>
            <a:pPr algn="just">
              <a:lnSpc>
                <a:spcPct val="115000"/>
              </a:lnSpc>
              <a:tabLst>
                <a:tab pos="630238" algn="l"/>
              </a:tabLst>
            </a:pPr>
            <a:r>
              <a:rPr lang="ro-RO" altLang="ro-RO" sz="1400" dirty="0">
                <a:ea typeface="Calibri" pitchFamily="34" charset="0"/>
                <a:cs typeface="Times New Roman" pitchFamily="18" charset="0"/>
              </a:rPr>
              <a:t>Valoarea acestui indicator depinde de modul de calcul si exprimare al PIB-ului și afectează comparațiile care se fac cu situația existentă pe plan internațional.</a:t>
            </a:r>
            <a:endParaRPr lang="ro-RO" altLang="ro-RO" sz="1400" dirty="0">
              <a:latin typeface="Calibri" pitchFamily="34" charset="0"/>
              <a:ea typeface="Calibri" pitchFamily="34" charset="0"/>
              <a:cs typeface="Times New Roman" pitchFamily="18" charset="0"/>
            </a:endParaRPr>
          </a:p>
        </p:txBody>
      </p:sp>
      <p:sp>
        <p:nvSpPr>
          <p:cNvPr id="17415" name="Footer Placeholder 2"/>
          <p:cNvSpPr>
            <a:spLocks noGrp="1"/>
          </p:cNvSpPr>
          <p:nvPr>
            <p:ph type="ftr" sz="quarter" idx="11"/>
          </p:nvPr>
        </p:nvSpPr>
        <p:spPr bwMode="auto">
          <a:xfrm>
            <a:off x="765464" y="6397913"/>
            <a:ext cx="1354281" cy="365125"/>
          </a:xfrm>
          <a:noFill/>
          <a:ln>
            <a:miter lim="800000"/>
            <a:headEnd/>
            <a:tailEnd/>
          </a:ln>
        </p:spPr>
        <p:txBody>
          <a:bodyPr/>
          <a:lstStyle/>
          <a:p>
            <a:r>
              <a:rPr lang="en-US" dirty="0"/>
              <a:t>www.anre.ro</a:t>
            </a:r>
          </a:p>
        </p:txBody>
      </p:sp>
      <p:sp>
        <p:nvSpPr>
          <p:cNvPr id="17416" name="Slide Number Placeholder 3"/>
          <p:cNvSpPr>
            <a:spLocks noGrp="1"/>
          </p:cNvSpPr>
          <p:nvPr>
            <p:ph type="sldNum" sz="quarter" idx="12"/>
          </p:nvPr>
        </p:nvSpPr>
        <p:spPr bwMode="auto">
          <a:noFill/>
          <a:ln>
            <a:miter lim="800000"/>
            <a:headEnd/>
            <a:tailEnd/>
          </a:ln>
        </p:spPr>
        <p:txBody>
          <a:bodyPr/>
          <a:lstStyle/>
          <a:p>
            <a:fld id="{E194F5D4-0EFB-47E4-A729-B9F19BF6D514}" type="slidenum">
              <a:rPr lang="ro-RO" altLang="ro-RO"/>
              <a:pPr/>
              <a:t>12</a:t>
            </a:fld>
            <a:endParaRPr lang="ro-RO" altLang="ro-RO"/>
          </a:p>
        </p:txBody>
      </p:sp>
      <p:pic>
        <p:nvPicPr>
          <p:cNvPr id="7" name="Picture 6" descr="C:\Users\Work\AppData\Local\Microsoft\Windows\INetCache\Content.Word\hora-541x33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bject 2"/>
          <p:cNvSpPr txBox="1">
            <a:spLocks noChangeArrowheads="1"/>
          </p:cNvSpPr>
          <p:nvPr/>
        </p:nvSpPr>
        <p:spPr bwMode="auto">
          <a:xfrm>
            <a:off x="2226733" y="2662238"/>
            <a:ext cx="7831667" cy="754062"/>
          </a:xfrm>
          <a:prstGeom prst="rect">
            <a:avLst/>
          </a:prstGeom>
          <a:noFill/>
          <a:ln w="9525">
            <a:noFill/>
            <a:miter lim="800000"/>
            <a:headEnd/>
            <a:tailEnd/>
          </a:ln>
        </p:spPr>
        <p:txBody>
          <a:bodyPr lIns="0" tIns="0" rIns="0" bIns="0"/>
          <a:lstStyle/>
          <a:p>
            <a:pPr marL="9525"/>
            <a:endParaRPr lang="ro-RO" altLang="ro-RO" sz="2400">
              <a:solidFill>
                <a:srgbClr val="000000"/>
              </a:solidFill>
              <a:cs typeface="Arial" charset="0"/>
            </a:endParaRPr>
          </a:p>
        </p:txBody>
      </p:sp>
      <p:sp>
        <p:nvSpPr>
          <p:cNvPr id="18435" name="object 12"/>
          <p:cNvSpPr txBox="1">
            <a:spLocks noChangeArrowheads="1"/>
          </p:cNvSpPr>
          <p:nvPr/>
        </p:nvSpPr>
        <p:spPr bwMode="auto">
          <a:xfrm>
            <a:off x="2092326" y="1272672"/>
            <a:ext cx="8089900" cy="255587"/>
          </a:xfrm>
          <a:prstGeom prst="rect">
            <a:avLst/>
          </a:prstGeom>
          <a:noFill/>
          <a:ln w="9525">
            <a:noFill/>
            <a:miter lim="800000"/>
            <a:headEnd/>
            <a:tailEnd/>
          </a:ln>
        </p:spPr>
        <p:txBody>
          <a:bodyPr lIns="0" tIns="0" rIns="0" bIns="0"/>
          <a:lstStyle/>
          <a:p>
            <a:pPr algn="ctr"/>
            <a:r>
              <a:rPr lang="ro-RO" altLang="ro-RO" b="1" i="1" dirty="0">
                <a:solidFill>
                  <a:srgbClr val="FF0000"/>
                </a:solidFill>
              </a:rPr>
              <a:t>Legislația de eficiență energetică</a:t>
            </a:r>
          </a:p>
        </p:txBody>
      </p:sp>
      <p:sp>
        <p:nvSpPr>
          <p:cNvPr id="18436" name="object 14"/>
          <p:cNvSpPr txBox="1">
            <a:spLocks noChangeArrowheads="1"/>
          </p:cNvSpPr>
          <p:nvPr/>
        </p:nvSpPr>
        <p:spPr bwMode="auto">
          <a:xfrm>
            <a:off x="3566584" y="4046539"/>
            <a:ext cx="5154083" cy="1354137"/>
          </a:xfrm>
          <a:prstGeom prst="rect">
            <a:avLst/>
          </a:prstGeom>
          <a:noFill/>
          <a:ln w="9525">
            <a:noFill/>
            <a:miter lim="800000"/>
            <a:headEnd/>
            <a:tailEnd/>
          </a:ln>
        </p:spPr>
        <p:txBody>
          <a:bodyPr lIns="0" tIns="0" rIns="0" bIns="0"/>
          <a:lstStyle/>
          <a:p>
            <a:pPr algn="ctr">
              <a:spcBef>
                <a:spcPts val="175"/>
              </a:spcBef>
            </a:pPr>
            <a:endParaRPr lang="ro-RO" altLang="ro-RO" sz="1500">
              <a:solidFill>
                <a:srgbClr val="000000"/>
              </a:solidFill>
              <a:latin typeface="Arial Narrow" pitchFamily="34" charset="0"/>
              <a:ea typeface="Arial Narrow" pitchFamily="34" charset="0"/>
              <a:cs typeface="Arial Narrow" pitchFamily="34" charset="0"/>
            </a:endParaRPr>
          </a:p>
        </p:txBody>
      </p:sp>
      <p:sp>
        <p:nvSpPr>
          <p:cNvPr id="18437" name="Rectangle 14"/>
          <p:cNvSpPr>
            <a:spLocks noChangeArrowheads="1"/>
          </p:cNvSpPr>
          <p:nvPr/>
        </p:nvSpPr>
        <p:spPr bwMode="auto">
          <a:xfrm>
            <a:off x="415217" y="1611575"/>
            <a:ext cx="11425767" cy="4799263"/>
          </a:xfrm>
          <a:prstGeom prst="rect">
            <a:avLst/>
          </a:prstGeom>
          <a:noFill/>
          <a:ln w="9525">
            <a:noFill/>
            <a:miter lim="800000"/>
            <a:headEnd/>
            <a:tailEnd/>
          </a:ln>
        </p:spPr>
        <p:txBody>
          <a:bodyPr>
            <a:spAutoFit/>
          </a:bodyPr>
          <a:lstStyle/>
          <a:p>
            <a:pPr marL="171450" indent="-171450" algn="just" defTabSz="685800" eaLnBrk="1" hangingPunct="1">
              <a:lnSpc>
                <a:spcPct val="90000"/>
              </a:lnSpc>
              <a:spcBef>
                <a:spcPts val="750"/>
              </a:spcBef>
              <a:buFont typeface="Arial" charset="0"/>
              <a:buChar char="•"/>
            </a:pPr>
            <a:r>
              <a:rPr lang="ro-RO" altLang="ro-RO" b="1" dirty="0">
                <a:solidFill>
                  <a:srgbClr val="FF0000"/>
                </a:solidFill>
              </a:rPr>
              <a:t>Legea </a:t>
            </a:r>
            <a:r>
              <a:rPr lang="en-US" altLang="ro-RO" b="1" dirty="0">
                <a:solidFill>
                  <a:srgbClr val="FF0000"/>
                </a:solidFill>
              </a:rPr>
              <a:t>nr. </a:t>
            </a:r>
            <a:r>
              <a:rPr lang="ro-RO" altLang="ro-RO" b="1" dirty="0">
                <a:solidFill>
                  <a:srgbClr val="FF0000"/>
                </a:solidFill>
              </a:rPr>
              <a:t>160/2016</a:t>
            </a:r>
            <a:r>
              <a:rPr lang="en-US" altLang="ro-RO" b="1" dirty="0">
                <a:solidFill>
                  <a:srgbClr val="FF0000"/>
                </a:solidFill>
              </a:rPr>
              <a:t> </a:t>
            </a:r>
            <a:r>
              <a:rPr lang="en-US" altLang="ro-RO" dirty="0">
                <a:ea typeface="Calibri" pitchFamily="34" charset="0"/>
                <a:cs typeface="Times New Roman" pitchFamily="18" charset="0"/>
              </a:rPr>
              <a:t>pentru </a:t>
            </a:r>
            <a:r>
              <a:rPr lang="ro-RO" altLang="ro-RO" dirty="0">
                <a:ea typeface="Calibri" pitchFamily="34" charset="0"/>
                <a:cs typeface="Times New Roman" pitchFamily="18" charset="0"/>
              </a:rPr>
              <a:t>modifica</a:t>
            </a:r>
            <a:r>
              <a:rPr lang="en-US" altLang="ro-RO" dirty="0">
                <a:ea typeface="Calibri" pitchFamily="34" charset="0"/>
                <a:cs typeface="Times New Roman" pitchFamily="18" charset="0"/>
              </a:rPr>
              <a:t>re</a:t>
            </a:r>
            <a:r>
              <a:rPr lang="ro-RO" altLang="ro-RO" dirty="0">
                <a:ea typeface="Calibri" pitchFamily="34" charset="0"/>
                <a:cs typeface="Times New Roman" pitchFamily="18" charset="0"/>
              </a:rPr>
              <a:t>a si completa</a:t>
            </a:r>
            <a:r>
              <a:rPr lang="en-US" altLang="ro-RO" dirty="0">
                <a:ea typeface="Calibri" pitchFamily="34" charset="0"/>
                <a:cs typeface="Times New Roman" pitchFamily="18" charset="0"/>
              </a:rPr>
              <a:t>re</a:t>
            </a:r>
            <a:r>
              <a:rPr lang="ro-RO" altLang="ro-RO" dirty="0">
                <a:ea typeface="Calibri" pitchFamily="34" charset="0"/>
                <a:cs typeface="Times New Roman" pitchFamily="18" charset="0"/>
              </a:rPr>
              <a:t>a</a:t>
            </a:r>
            <a:r>
              <a:rPr lang="en-US" altLang="ro-RO" dirty="0">
                <a:ea typeface="Calibri" pitchFamily="34" charset="0"/>
                <a:cs typeface="Times New Roman" pitchFamily="18" charset="0"/>
              </a:rPr>
              <a:t> </a:t>
            </a:r>
            <a:r>
              <a:rPr lang="ro-RO" altLang="ro-RO" dirty="0">
                <a:ea typeface="Calibri" pitchFamily="34" charset="0"/>
                <a:cs typeface="Times New Roman" pitchFamily="18" charset="0"/>
              </a:rPr>
              <a:t>Leg</a:t>
            </a:r>
            <a:r>
              <a:rPr lang="en-US" altLang="ro-RO" dirty="0">
                <a:ea typeface="Calibri" pitchFamily="34" charset="0"/>
                <a:cs typeface="Times New Roman" pitchFamily="18" charset="0"/>
              </a:rPr>
              <a:t>ii nr. </a:t>
            </a:r>
            <a:r>
              <a:rPr lang="ro-RO" altLang="ro-RO" dirty="0">
                <a:ea typeface="Calibri" pitchFamily="34" charset="0"/>
                <a:cs typeface="Times New Roman" pitchFamily="18" charset="0"/>
              </a:rPr>
              <a:t>121/2014  privind eficienta energetică </a:t>
            </a:r>
            <a:r>
              <a:rPr lang="ro-RO" altLang="ro-RO" dirty="0" smtClean="0">
                <a:ea typeface="Calibri" pitchFamily="34" charset="0"/>
                <a:cs typeface="Times New Roman" pitchFamily="18" charset="0"/>
              </a:rPr>
              <a:t> </a:t>
            </a:r>
            <a:endParaRPr lang="en-US" altLang="ro-RO" dirty="0" smtClean="0">
              <a:ea typeface="Calibri" pitchFamily="34" charset="0"/>
              <a:cs typeface="Times New Roman" pitchFamily="18" charset="0"/>
            </a:endParaRPr>
          </a:p>
          <a:p>
            <a:pPr marL="171450" indent="-171450" algn="just" defTabSz="685800">
              <a:lnSpc>
                <a:spcPct val="90000"/>
              </a:lnSpc>
              <a:spcBef>
                <a:spcPts val="750"/>
              </a:spcBef>
              <a:buFont typeface="Arial" charset="0"/>
              <a:buChar char="•"/>
            </a:pPr>
            <a:r>
              <a:rPr lang="ro-RO" b="1" dirty="0">
                <a:solidFill>
                  <a:srgbClr val="FF0000"/>
                </a:solidFill>
              </a:rPr>
              <a:t>Decizia </a:t>
            </a:r>
            <a:r>
              <a:rPr lang="ro-RO" b="1" dirty="0" smtClean="0">
                <a:solidFill>
                  <a:srgbClr val="FF0000"/>
                </a:solidFill>
              </a:rPr>
              <a:t>ANRE nr. 1111/2017 </a:t>
            </a:r>
            <a:r>
              <a:rPr lang="ro-RO" dirty="0"/>
              <a:t>privind modificarea si completarea </a:t>
            </a:r>
            <a:r>
              <a:rPr lang="ro-RO" b="1" dirty="0"/>
              <a:t>Deciziei ANRE nr. 2794/2014 </a:t>
            </a:r>
            <a:r>
              <a:rPr lang="ro-RO" dirty="0"/>
              <a:t>privind aprobarea Regulamentului pentru atestarea managerilor energetici </a:t>
            </a:r>
            <a:r>
              <a:rPr lang="ro-RO" dirty="0" err="1"/>
              <a:t>şi</a:t>
            </a:r>
            <a:r>
              <a:rPr lang="ro-RO" dirty="0"/>
              <a:t> </a:t>
            </a:r>
            <a:r>
              <a:rPr lang="ro-RO" dirty="0" err="1"/>
              <a:t>agreerea</a:t>
            </a:r>
            <a:r>
              <a:rPr lang="ro-RO" dirty="0"/>
              <a:t> societăților prestatoare de servicii energetice </a:t>
            </a:r>
            <a:r>
              <a:rPr lang="ro-RO" dirty="0" smtClean="0"/>
              <a:t>și </a:t>
            </a:r>
            <a:r>
              <a:rPr lang="ro-RO" dirty="0"/>
              <a:t>a Regulamentului pentru autorizarea auditorilor energetici din </a:t>
            </a:r>
            <a:r>
              <a:rPr lang="ro-RO" dirty="0" smtClean="0"/>
              <a:t>industrie</a:t>
            </a:r>
            <a:endParaRPr lang="en-US" dirty="0" smtClean="0"/>
          </a:p>
          <a:p>
            <a:pPr marL="171450" indent="-171450" algn="just" defTabSz="685800">
              <a:lnSpc>
                <a:spcPct val="90000"/>
              </a:lnSpc>
              <a:spcBef>
                <a:spcPts val="750"/>
              </a:spcBef>
              <a:buFont typeface="Arial" charset="0"/>
              <a:buChar char="•"/>
            </a:pPr>
            <a:r>
              <a:rPr lang="ro-RO" b="1" dirty="0" smtClean="0">
                <a:solidFill>
                  <a:srgbClr val="FF0000"/>
                </a:solidFill>
              </a:rPr>
              <a:t>Decizi</a:t>
            </a:r>
            <a:r>
              <a:rPr lang="en-US" b="1" dirty="0" smtClean="0">
                <a:solidFill>
                  <a:srgbClr val="FF0000"/>
                </a:solidFill>
              </a:rPr>
              <a:t>a</a:t>
            </a:r>
            <a:r>
              <a:rPr lang="ro-RO" b="1" dirty="0">
                <a:solidFill>
                  <a:srgbClr val="FF0000"/>
                </a:solidFill>
              </a:rPr>
              <a:t> </a:t>
            </a:r>
            <a:r>
              <a:rPr lang="ro-RO" b="1" dirty="0" smtClean="0">
                <a:solidFill>
                  <a:srgbClr val="FF0000"/>
                </a:solidFill>
              </a:rPr>
              <a:t>ANRE</a:t>
            </a:r>
            <a:r>
              <a:rPr lang="en-US" b="1" dirty="0" smtClean="0">
                <a:solidFill>
                  <a:srgbClr val="FF0000"/>
                </a:solidFill>
              </a:rPr>
              <a:t> nr.</a:t>
            </a:r>
            <a:r>
              <a:rPr lang="ro-RO" b="1" dirty="0" smtClean="0">
                <a:solidFill>
                  <a:srgbClr val="FF0000"/>
                </a:solidFill>
              </a:rPr>
              <a:t> 860</a:t>
            </a:r>
            <a:r>
              <a:rPr lang="en-US" b="1" dirty="0" smtClean="0">
                <a:solidFill>
                  <a:srgbClr val="FF0000"/>
                </a:solidFill>
              </a:rPr>
              <a:t>/ </a:t>
            </a:r>
            <a:r>
              <a:rPr lang="ro-RO" b="1" dirty="0" smtClean="0">
                <a:solidFill>
                  <a:srgbClr val="FF0000"/>
                </a:solidFill>
              </a:rPr>
              <a:t>2017</a:t>
            </a:r>
            <a:r>
              <a:rPr lang="en-US" b="1" dirty="0" smtClean="0">
                <a:solidFill>
                  <a:srgbClr val="FF0000"/>
                </a:solidFill>
              </a:rPr>
              <a:t> </a:t>
            </a:r>
            <a:r>
              <a:rPr lang="ro-RO" dirty="0" smtClean="0"/>
              <a:t>privind </a:t>
            </a:r>
            <a:r>
              <a:rPr lang="ro-RO" dirty="0"/>
              <a:t>aprobarea machetelor pentru </a:t>
            </a:r>
            <a:r>
              <a:rPr lang="ro-RO" dirty="0" smtClean="0"/>
              <a:t>Declarația </a:t>
            </a:r>
            <a:r>
              <a:rPr lang="ro-RO" dirty="0"/>
              <a:t>de consum total anual de energie </a:t>
            </a:r>
            <a:r>
              <a:rPr lang="ro-RO" dirty="0" err="1"/>
              <a:t>şi</a:t>
            </a:r>
            <a:r>
              <a:rPr lang="ro-RO" dirty="0"/>
              <a:t> pentru Chestionarul de analiză energetică a consumatorului de energie</a:t>
            </a:r>
          </a:p>
          <a:p>
            <a:pPr marL="171450" indent="-171450" algn="just" defTabSz="685800" eaLnBrk="1" hangingPunct="1">
              <a:lnSpc>
                <a:spcPct val="90000"/>
              </a:lnSpc>
              <a:spcBef>
                <a:spcPts val="750"/>
              </a:spcBef>
              <a:buFont typeface="Arial" charset="0"/>
              <a:buChar char="•"/>
            </a:pPr>
            <a:r>
              <a:rPr lang="ro-RO" altLang="ro-RO" b="1" dirty="0" smtClean="0">
                <a:solidFill>
                  <a:srgbClr val="FF0000"/>
                </a:solidFill>
                <a:ea typeface="Calibri" pitchFamily="34" charset="0"/>
                <a:cs typeface="Times New Roman" pitchFamily="18" charset="0"/>
              </a:rPr>
              <a:t>Decizia </a:t>
            </a:r>
            <a:r>
              <a:rPr lang="ro-RO" altLang="ro-RO" b="1" dirty="0">
                <a:solidFill>
                  <a:srgbClr val="FF0000"/>
                </a:solidFill>
                <a:ea typeface="Calibri" pitchFamily="34" charset="0"/>
                <a:cs typeface="Times New Roman" pitchFamily="18" charset="0"/>
              </a:rPr>
              <a:t>ANRE nr.1033/2016 </a:t>
            </a:r>
            <a:r>
              <a:rPr lang="ro-RO" altLang="ro-RO" dirty="0">
                <a:cs typeface="Calibri" pitchFamily="34" charset="0"/>
              </a:rPr>
              <a:t>au fost aprobate clauzele minime care trebuie introduse în contractele de  prestări servicii de management energetic pentru operatorii economici şi în contractele de  prestări servicii de management energetic pentru autoritățile administrației publice locale aplicabile societăţilor</a:t>
            </a:r>
            <a:r>
              <a:rPr lang="en-US" altLang="ro-RO" dirty="0">
                <a:cs typeface="Calibri" pitchFamily="34" charset="0"/>
              </a:rPr>
              <a:t> </a:t>
            </a:r>
            <a:r>
              <a:rPr lang="ro-RO" altLang="ro-RO" dirty="0">
                <a:cs typeface="Calibri" pitchFamily="34" charset="0"/>
              </a:rPr>
              <a:t>prestatoare de servicii energetice şi</a:t>
            </a:r>
            <a:r>
              <a:rPr lang="en-US" altLang="ro-RO" dirty="0">
                <a:cs typeface="Calibri" pitchFamily="34" charset="0"/>
              </a:rPr>
              <a:t> </a:t>
            </a:r>
            <a:r>
              <a:rPr lang="ro-RO" altLang="ro-RO" dirty="0">
                <a:cs typeface="Calibri" pitchFamily="34" charset="0"/>
              </a:rPr>
              <a:t>persoanelor fizice autorizate</a:t>
            </a:r>
            <a:endParaRPr lang="ro-RO" altLang="ro-RO" dirty="0"/>
          </a:p>
          <a:p>
            <a:pPr marL="171450" indent="-171450" algn="just" defTabSz="685800" eaLnBrk="1" hangingPunct="1">
              <a:lnSpc>
                <a:spcPct val="90000"/>
              </a:lnSpc>
              <a:spcBef>
                <a:spcPts val="750"/>
              </a:spcBef>
              <a:buFont typeface="Arial" charset="0"/>
              <a:buChar char="•"/>
            </a:pPr>
            <a:r>
              <a:rPr lang="ro-RO" altLang="ro-RO" b="1" dirty="0">
                <a:solidFill>
                  <a:srgbClr val="FF0000"/>
                </a:solidFill>
              </a:rPr>
              <a:t>Hotărârea Guvernului nr. 122/2015</a:t>
            </a:r>
            <a:r>
              <a:rPr lang="ro-RO" altLang="ro-RO" dirty="0">
                <a:solidFill>
                  <a:srgbClr val="FF0000"/>
                </a:solidFill>
              </a:rPr>
              <a:t> </a:t>
            </a:r>
            <a:r>
              <a:rPr lang="ro-RO" altLang="ro-RO" dirty="0">
                <a:cs typeface="Calibri" pitchFamily="34" charset="0"/>
              </a:rPr>
              <a:t>pentru aprobarea Planului național de acțiune în domeniul eficienţei </a:t>
            </a:r>
            <a:r>
              <a:rPr lang="ro-RO" altLang="ro-RO" dirty="0" smtClean="0">
                <a:cs typeface="Calibri" pitchFamily="34" charset="0"/>
              </a:rPr>
              <a:t>energetice</a:t>
            </a:r>
            <a:endParaRPr lang="ro-RO" altLang="ro-RO" dirty="0">
              <a:cs typeface="Calibri" pitchFamily="34" charset="0"/>
            </a:endParaRPr>
          </a:p>
          <a:p>
            <a:pPr marL="171450" indent="-171450" algn="just" defTabSz="685800" eaLnBrk="1" hangingPunct="1">
              <a:lnSpc>
                <a:spcPct val="90000"/>
              </a:lnSpc>
              <a:spcBef>
                <a:spcPts val="750"/>
              </a:spcBef>
              <a:buFont typeface="Arial" charset="0"/>
              <a:buChar char="•"/>
            </a:pPr>
            <a:r>
              <a:rPr lang="ro-RO" altLang="ro-RO" b="1" dirty="0">
                <a:solidFill>
                  <a:srgbClr val="FF0000"/>
                </a:solidFill>
              </a:rPr>
              <a:t>Decizia nr. 8/2015 </a:t>
            </a:r>
            <a:r>
              <a:rPr lang="ro-RO" altLang="ro-RO" dirty="0"/>
              <a:t>privind aprobarea Modelului pentru întocmirea programului de îmbunătățire a eficienţei energetice pentru unități industriale </a:t>
            </a:r>
            <a:endParaRPr lang="en-US" altLang="ro-RO" dirty="0"/>
          </a:p>
          <a:p>
            <a:pPr marL="171450" indent="-171450" algn="just" defTabSz="685800" eaLnBrk="1" hangingPunct="1">
              <a:lnSpc>
                <a:spcPct val="90000"/>
              </a:lnSpc>
              <a:spcBef>
                <a:spcPts val="750"/>
              </a:spcBef>
              <a:buFont typeface="Arial" charset="0"/>
              <a:buChar char="•"/>
            </a:pPr>
            <a:r>
              <a:rPr lang="ro-RO" altLang="ro-RO" b="1" dirty="0">
                <a:solidFill>
                  <a:srgbClr val="FF0000"/>
                </a:solidFill>
              </a:rPr>
              <a:t>Decizi</a:t>
            </a:r>
            <a:r>
              <a:rPr lang="en-US" altLang="ro-RO" b="1" dirty="0">
                <a:solidFill>
                  <a:srgbClr val="FF0000"/>
                </a:solidFill>
              </a:rPr>
              <a:t>a</a:t>
            </a:r>
            <a:r>
              <a:rPr lang="ro-RO" altLang="ro-RO" b="1" dirty="0">
                <a:solidFill>
                  <a:srgbClr val="FF0000"/>
                </a:solidFill>
              </a:rPr>
              <a:t> nr. 7/2015 </a:t>
            </a:r>
            <a:r>
              <a:rPr lang="ro-RO" altLang="ro-RO" dirty="0">
                <a:cs typeface="Calibri" pitchFamily="34" charset="0"/>
              </a:rPr>
              <a:t>privind</a:t>
            </a:r>
            <a:r>
              <a:rPr lang="en-US" altLang="ro-RO" dirty="0">
                <a:cs typeface="Calibri" pitchFamily="34" charset="0"/>
              </a:rPr>
              <a:t> </a:t>
            </a:r>
            <a:r>
              <a:rPr lang="ro-RO" altLang="ro-RO" dirty="0">
                <a:cs typeface="Calibri" pitchFamily="34" charset="0"/>
              </a:rPr>
              <a:t>aprobarea Modelului pentru întocmirea Programului de îmbunătățire a eficienţei energetice aferent localităților cu o populație mai mare de 5</a:t>
            </a:r>
            <a:r>
              <a:rPr lang="en-US" altLang="ro-RO" dirty="0">
                <a:cs typeface="Calibri" pitchFamily="34" charset="0"/>
              </a:rPr>
              <a:t>.</a:t>
            </a:r>
            <a:r>
              <a:rPr lang="ro-RO" altLang="ro-RO" dirty="0">
                <a:cs typeface="Calibri" pitchFamily="34" charset="0"/>
              </a:rPr>
              <a:t>000 locuitori</a:t>
            </a:r>
            <a:endParaRPr lang="en-US" altLang="ro-RO" dirty="0">
              <a:cs typeface="Calibri" pitchFamily="34" charset="0"/>
            </a:endParaRPr>
          </a:p>
          <a:p>
            <a:pPr marL="171450" indent="-171450" algn="just" defTabSz="685800" eaLnBrk="1" hangingPunct="1">
              <a:lnSpc>
                <a:spcPct val="90000"/>
              </a:lnSpc>
              <a:spcBef>
                <a:spcPts val="750"/>
              </a:spcBef>
              <a:buFont typeface="Arial" charset="0"/>
              <a:buChar char="•"/>
            </a:pPr>
            <a:r>
              <a:rPr lang="ro-RO" altLang="ro-RO" b="1" dirty="0">
                <a:solidFill>
                  <a:srgbClr val="FF0000"/>
                </a:solidFill>
              </a:rPr>
              <a:t>Decizia</a:t>
            </a:r>
            <a:r>
              <a:rPr lang="en-US" altLang="ro-RO" b="1" dirty="0">
                <a:solidFill>
                  <a:srgbClr val="FF0000"/>
                </a:solidFill>
              </a:rPr>
              <a:t> nr.</a:t>
            </a:r>
            <a:r>
              <a:rPr lang="ro-RO" altLang="ro-RO" b="1" dirty="0">
                <a:solidFill>
                  <a:srgbClr val="FF0000"/>
                </a:solidFill>
              </a:rPr>
              <a:t> 2123/2014 </a:t>
            </a:r>
            <a:r>
              <a:rPr lang="ro-RO" altLang="ro-RO" dirty="0">
                <a:cs typeface="Calibri" pitchFamily="34" charset="0"/>
              </a:rPr>
              <a:t>privind aprobarea Ghidului de elaborare a auditurilor </a:t>
            </a:r>
            <a:r>
              <a:rPr lang="ro-RO" altLang="ro-RO" dirty="0" smtClean="0">
                <a:cs typeface="Calibri" pitchFamily="34" charset="0"/>
              </a:rPr>
              <a:t>energetice</a:t>
            </a:r>
            <a:endParaRPr lang="ro-RO" altLang="ro-RO" dirty="0">
              <a:cs typeface="Calibri" pitchFamily="34" charset="0"/>
            </a:endParaRPr>
          </a:p>
        </p:txBody>
      </p:sp>
      <p:sp>
        <p:nvSpPr>
          <p:cNvPr id="18440" name="Footer Placeholder 2"/>
          <p:cNvSpPr>
            <a:spLocks noGrp="1"/>
          </p:cNvSpPr>
          <p:nvPr>
            <p:ph type="ftr" sz="quarter" idx="11"/>
          </p:nvPr>
        </p:nvSpPr>
        <p:spPr bwMode="auto">
          <a:xfrm>
            <a:off x="685799" y="6325178"/>
            <a:ext cx="1288473" cy="365125"/>
          </a:xfrm>
          <a:noFill/>
          <a:ln>
            <a:miter lim="800000"/>
            <a:headEnd/>
            <a:tailEnd/>
          </a:ln>
        </p:spPr>
        <p:txBody>
          <a:bodyPr/>
          <a:lstStyle/>
          <a:p>
            <a:r>
              <a:rPr lang="en-US" dirty="0"/>
              <a:t>www.anre.ro</a:t>
            </a:r>
          </a:p>
        </p:txBody>
      </p:sp>
      <p:sp>
        <p:nvSpPr>
          <p:cNvPr id="18441" name="Slide Number Placeholder 3"/>
          <p:cNvSpPr>
            <a:spLocks noGrp="1"/>
          </p:cNvSpPr>
          <p:nvPr>
            <p:ph type="sldNum" sz="quarter" idx="12"/>
          </p:nvPr>
        </p:nvSpPr>
        <p:spPr bwMode="auto">
          <a:noFill/>
          <a:ln>
            <a:miter lim="800000"/>
            <a:headEnd/>
            <a:tailEnd/>
          </a:ln>
        </p:spPr>
        <p:txBody>
          <a:bodyPr/>
          <a:lstStyle/>
          <a:p>
            <a:fld id="{6ACC6D97-74B4-4413-A59D-F7818B91D947}" type="slidenum">
              <a:rPr lang="ro-RO" altLang="ro-RO"/>
              <a:pPr/>
              <a:t>13</a:t>
            </a:fld>
            <a:endParaRPr lang="ro-RO" altLang="ro-RO"/>
          </a:p>
        </p:txBody>
      </p:sp>
      <p:pic>
        <p:nvPicPr>
          <p:cNvPr id="8" name="Picture 7" descr="C:\Users\Work\AppData\Local\Microsoft\Windows\INetCache\Content.Word\hora-541x33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ChangeArrowheads="1"/>
          </p:cNvSpPr>
          <p:nvPr/>
        </p:nvSpPr>
        <p:spPr bwMode="auto">
          <a:xfrm>
            <a:off x="1036109" y="1333500"/>
            <a:ext cx="10850033" cy="369332"/>
          </a:xfrm>
          <a:prstGeom prst="rect">
            <a:avLst/>
          </a:prstGeom>
          <a:noFill/>
          <a:ln w="9525">
            <a:noFill/>
            <a:miter lim="800000"/>
            <a:headEnd/>
            <a:tailEnd/>
          </a:ln>
        </p:spPr>
        <p:txBody>
          <a:bodyPr>
            <a:spAutoFit/>
          </a:bodyPr>
          <a:lstStyle/>
          <a:p>
            <a:pPr algn="just" eaLnBrk="1" hangingPunct="1">
              <a:lnSpc>
                <a:spcPct val="90000"/>
              </a:lnSpc>
              <a:spcBef>
                <a:spcPts val="750"/>
              </a:spcBef>
            </a:pPr>
            <a:r>
              <a:rPr lang="ro-RO" altLang="ro-RO" sz="2000" b="1" dirty="0">
                <a:solidFill>
                  <a:srgbClr val="FF0000"/>
                </a:solidFill>
              </a:rPr>
              <a:t>Decizia nr. 8/2015 </a:t>
            </a:r>
            <a:r>
              <a:rPr lang="ro-RO" altLang="ro-RO" dirty="0"/>
              <a:t>privind aprobarea Modelului pentru întocmirea </a:t>
            </a:r>
            <a:r>
              <a:rPr lang="en-US" altLang="ro-RO" dirty="0" smtClean="0"/>
              <a:t>PIEE </a:t>
            </a:r>
            <a:r>
              <a:rPr lang="ro-RO" altLang="ro-RO" dirty="0" smtClean="0"/>
              <a:t>pentru </a:t>
            </a:r>
            <a:r>
              <a:rPr lang="ro-RO" altLang="ro-RO" dirty="0"/>
              <a:t>unități industriale </a:t>
            </a:r>
            <a:endParaRPr lang="en-US" altLang="ro-RO" dirty="0"/>
          </a:p>
        </p:txBody>
      </p:sp>
      <p:pic>
        <p:nvPicPr>
          <p:cNvPr id="24580" name="Picture 4"/>
          <p:cNvPicPr>
            <a:picLocks noChangeAspect="1"/>
          </p:cNvPicPr>
          <p:nvPr/>
        </p:nvPicPr>
        <p:blipFill>
          <a:blip r:embed="rId2" cstate="print"/>
          <a:srcRect/>
          <a:stretch>
            <a:fillRect/>
          </a:stretch>
        </p:blipFill>
        <p:spPr bwMode="auto">
          <a:xfrm>
            <a:off x="301336" y="2038823"/>
            <a:ext cx="7739494" cy="1315132"/>
          </a:xfrm>
          <a:prstGeom prst="rect">
            <a:avLst/>
          </a:prstGeom>
          <a:noFill/>
          <a:ln w="9525">
            <a:noFill/>
            <a:miter lim="800000"/>
            <a:headEnd/>
            <a:tailEnd/>
          </a:ln>
        </p:spPr>
      </p:pic>
      <p:pic>
        <p:nvPicPr>
          <p:cNvPr id="24581" name="Picture 6"/>
          <p:cNvPicPr>
            <a:picLocks noChangeAspect="1"/>
          </p:cNvPicPr>
          <p:nvPr/>
        </p:nvPicPr>
        <p:blipFill>
          <a:blip r:embed="rId3" cstate="print"/>
          <a:srcRect/>
          <a:stretch>
            <a:fillRect/>
          </a:stretch>
        </p:blipFill>
        <p:spPr bwMode="auto">
          <a:xfrm>
            <a:off x="394854" y="4217868"/>
            <a:ext cx="7335982" cy="1192622"/>
          </a:xfrm>
          <a:prstGeom prst="rect">
            <a:avLst/>
          </a:prstGeom>
          <a:noFill/>
          <a:ln w="9525">
            <a:noFill/>
            <a:miter lim="800000"/>
            <a:headEnd/>
            <a:tailEnd/>
          </a:ln>
        </p:spPr>
      </p:pic>
      <p:sp>
        <p:nvSpPr>
          <p:cNvPr id="24583" name="Footer Placeholder 2"/>
          <p:cNvSpPr>
            <a:spLocks noGrp="1"/>
          </p:cNvSpPr>
          <p:nvPr>
            <p:ph type="ftr" sz="quarter" idx="11"/>
          </p:nvPr>
        </p:nvSpPr>
        <p:spPr bwMode="auto">
          <a:xfrm>
            <a:off x="696190" y="6335568"/>
            <a:ext cx="1357745" cy="365125"/>
          </a:xfrm>
          <a:noFill/>
          <a:ln>
            <a:miter lim="800000"/>
            <a:headEnd/>
            <a:tailEnd/>
          </a:ln>
        </p:spPr>
        <p:txBody>
          <a:bodyPr/>
          <a:lstStyle/>
          <a:p>
            <a:r>
              <a:rPr lang="en-US" dirty="0"/>
              <a:t>www.anre.ro</a:t>
            </a:r>
          </a:p>
        </p:txBody>
      </p:sp>
      <p:sp>
        <p:nvSpPr>
          <p:cNvPr id="7" name="Rectangle 2"/>
          <p:cNvSpPr>
            <a:spLocks noChangeArrowheads="1"/>
          </p:cNvSpPr>
          <p:nvPr/>
        </p:nvSpPr>
        <p:spPr bwMode="auto">
          <a:xfrm>
            <a:off x="8146472" y="2045568"/>
            <a:ext cx="3927769" cy="3294235"/>
          </a:xfrm>
          <a:prstGeom prst="rect">
            <a:avLst/>
          </a:prstGeom>
          <a:noFill/>
          <a:ln w="9525">
            <a:noFill/>
            <a:miter lim="800000"/>
            <a:headEnd/>
            <a:tailEnd/>
          </a:ln>
        </p:spPr>
        <p:txBody>
          <a:bodyPr wrap="square">
            <a:spAutoFit/>
          </a:bodyPr>
          <a:lstStyle/>
          <a:p>
            <a:pPr algn="just"/>
            <a:r>
              <a:rPr lang="ro-RO" altLang="ro-RO" b="1" dirty="0">
                <a:solidFill>
                  <a:srgbClr val="FF0000"/>
                </a:solidFill>
                <a:cs typeface="Times New Roman" pitchFamily="18" charset="0"/>
              </a:rPr>
              <a:t>ANEXA </a:t>
            </a:r>
            <a:r>
              <a:rPr lang="ro-RO" altLang="ro-RO" b="1" dirty="0" smtClean="0">
                <a:solidFill>
                  <a:srgbClr val="FF0000"/>
                </a:solidFill>
                <a:cs typeface="Times New Roman" pitchFamily="18" charset="0"/>
              </a:rPr>
              <a:t>II</a:t>
            </a:r>
            <a:r>
              <a:rPr lang="en-US" altLang="ro-RO" b="1" dirty="0" smtClean="0">
                <a:solidFill>
                  <a:srgbClr val="FF0000"/>
                </a:solidFill>
                <a:cs typeface="Times New Roman" pitchFamily="18" charset="0"/>
              </a:rPr>
              <a:t> : </a:t>
            </a:r>
            <a:r>
              <a:rPr lang="ro-RO" altLang="ro-RO" b="1" dirty="0">
                <a:solidFill>
                  <a:srgbClr val="FF0000"/>
                </a:solidFill>
              </a:rPr>
              <a:t>măsuri posibile de eficiență energetică pentru principalele tipuri de instalații consumatoare de </a:t>
            </a:r>
            <a:r>
              <a:rPr lang="ro-RO" altLang="ro-RO" b="1" dirty="0" smtClean="0">
                <a:solidFill>
                  <a:srgbClr val="FF0000"/>
                </a:solidFill>
              </a:rPr>
              <a:t>energie</a:t>
            </a:r>
            <a:endParaRPr lang="en-US" altLang="ro-RO" b="1" dirty="0" smtClean="0">
              <a:solidFill>
                <a:srgbClr val="FF0000"/>
              </a:solidFill>
            </a:endParaRPr>
          </a:p>
          <a:p>
            <a:pPr marL="342900" indent="-342900">
              <a:lnSpc>
                <a:spcPct val="107000"/>
              </a:lnSpc>
              <a:buFont typeface="Symbol" pitchFamily="18" charset="2"/>
              <a:buChar char=""/>
            </a:pPr>
            <a:r>
              <a:rPr lang="en-US" altLang="ro-RO" b="1" dirty="0" smtClean="0">
                <a:cs typeface="Times New Roman" pitchFamily="18" charset="0"/>
              </a:rPr>
              <a:t> </a:t>
            </a:r>
            <a:r>
              <a:rPr lang="en-US" altLang="ro-RO" b="1" dirty="0">
                <a:ea typeface="Calibri" pitchFamily="34" charset="0"/>
                <a:cs typeface="Times New Roman" pitchFamily="18" charset="0"/>
              </a:rPr>
              <a:t>MOTOARE</a:t>
            </a:r>
            <a:endParaRPr lang="ro-RO" altLang="ro-RO" sz="1600" dirty="0">
              <a:ea typeface="Calibri" pitchFamily="34" charset="0"/>
              <a:cs typeface="Times New Roman" pitchFamily="18" charset="0"/>
            </a:endParaRPr>
          </a:p>
          <a:p>
            <a:pPr marL="342900" indent="-342900">
              <a:lnSpc>
                <a:spcPct val="107000"/>
              </a:lnSpc>
              <a:buFont typeface="Symbol" pitchFamily="18" charset="2"/>
              <a:buChar char=""/>
            </a:pPr>
            <a:r>
              <a:rPr lang="en-US" altLang="ro-RO" b="1" dirty="0">
                <a:ea typeface="Calibri" pitchFamily="34" charset="0"/>
                <a:cs typeface="Times New Roman" pitchFamily="18" charset="0"/>
              </a:rPr>
              <a:t>AER COMPRIMAT</a:t>
            </a:r>
            <a:endParaRPr lang="ro-RO" altLang="ro-RO" sz="1600" dirty="0">
              <a:ea typeface="Calibri" pitchFamily="34" charset="0"/>
              <a:cs typeface="Times New Roman" pitchFamily="18" charset="0"/>
            </a:endParaRPr>
          </a:p>
          <a:p>
            <a:pPr marL="342900" indent="-342900">
              <a:lnSpc>
                <a:spcPct val="107000"/>
              </a:lnSpc>
              <a:buFont typeface="Symbol" pitchFamily="18" charset="2"/>
              <a:buChar char=""/>
            </a:pPr>
            <a:r>
              <a:rPr lang="en-US" altLang="ro-RO" b="1" dirty="0">
                <a:ea typeface="Calibri" pitchFamily="34" charset="0"/>
                <a:cs typeface="Times New Roman" pitchFamily="18" charset="0"/>
              </a:rPr>
              <a:t>COMPRESOARE</a:t>
            </a:r>
            <a:endParaRPr lang="ro-RO" altLang="ro-RO" sz="1600" dirty="0">
              <a:ea typeface="Calibri" pitchFamily="34" charset="0"/>
              <a:cs typeface="Times New Roman" pitchFamily="18" charset="0"/>
            </a:endParaRPr>
          </a:p>
          <a:p>
            <a:pPr marL="342900" indent="-342900">
              <a:lnSpc>
                <a:spcPct val="107000"/>
              </a:lnSpc>
              <a:buFont typeface="Symbol" pitchFamily="18" charset="2"/>
              <a:buChar char=""/>
            </a:pPr>
            <a:r>
              <a:rPr lang="en-US" altLang="ro-RO" b="1" dirty="0">
                <a:ea typeface="Calibri" pitchFamily="34" charset="0"/>
                <a:cs typeface="Times New Roman" pitchFamily="18" charset="0"/>
              </a:rPr>
              <a:t>VENTILATOARE</a:t>
            </a:r>
            <a:endParaRPr lang="ro-RO" altLang="ro-RO" sz="1600" dirty="0">
              <a:ea typeface="Calibri" pitchFamily="34" charset="0"/>
              <a:cs typeface="Times New Roman" pitchFamily="18" charset="0"/>
            </a:endParaRPr>
          </a:p>
          <a:p>
            <a:pPr marL="342900" indent="-342900">
              <a:lnSpc>
                <a:spcPct val="107000"/>
              </a:lnSpc>
              <a:buFont typeface="Symbol" pitchFamily="18" charset="2"/>
              <a:buChar char=""/>
            </a:pPr>
            <a:r>
              <a:rPr lang="en-US" altLang="ro-RO" b="1" dirty="0">
                <a:ea typeface="Calibri" pitchFamily="34" charset="0"/>
                <a:cs typeface="Times New Roman" pitchFamily="18" charset="0"/>
              </a:rPr>
              <a:t>POMPE</a:t>
            </a:r>
            <a:endParaRPr lang="ro-RO" altLang="ro-RO" sz="1600" dirty="0">
              <a:ea typeface="Calibri" pitchFamily="34" charset="0"/>
              <a:cs typeface="Times New Roman" pitchFamily="18" charset="0"/>
            </a:endParaRPr>
          </a:p>
          <a:p>
            <a:pPr marL="342900" indent="-342900">
              <a:lnSpc>
                <a:spcPct val="107000"/>
              </a:lnSpc>
              <a:buFont typeface="Symbol" pitchFamily="18" charset="2"/>
              <a:buChar char=""/>
            </a:pPr>
            <a:r>
              <a:rPr lang="en-US" altLang="ro-RO" b="1" dirty="0">
                <a:ea typeface="Calibri" pitchFamily="34" charset="0"/>
                <a:cs typeface="Times New Roman" pitchFamily="18" charset="0"/>
              </a:rPr>
              <a:t>CUPTOARE</a:t>
            </a:r>
            <a:endParaRPr lang="ro-RO" altLang="ro-RO" sz="1600" dirty="0">
              <a:ea typeface="Calibri" pitchFamily="34" charset="0"/>
              <a:cs typeface="Times New Roman" pitchFamily="18" charset="0"/>
            </a:endParaRPr>
          </a:p>
          <a:p>
            <a:pPr marL="342900" indent="-342900">
              <a:lnSpc>
                <a:spcPct val="107000"/>
              </a:lnSpc>
              <a:buFont typeface="Symbol" pitchFamily="18" charset="2"/>
              <a:buChar char=""/>
            </a:pPr>
            <a:r>
              <a:rPr lang="en-US" altLang="ro-RO" b="1" dirty="0">
                <a:ea typeface="Calibri" pitchFamily="34" charset="0"/>
                <a:cs typeface="Times New Roman" pitchFamily="18" charset="0"/>
              </a:rPr>
              <a:t>CAZANE</a:t>
            </a:r>
            <a:endParaRPr lang="ro-RO" altLang="ro-RO" sz="1600" dirty="0">
              <a:ea typeface="Calibri" pitchFamily="34" charset="0"/>
              <a:cs typeface="Times New Roman" pitchFamily="18" charset="0"/>
            </a:endParaRPr>
          </a:p>
          <a:p>
            <a:pPr marL="342900" indent="-342900">
              <a:lnSpc>
                <a:spcPct val="107000"/>
              </a:lnSpc>
              <a:spcAft>
                <a:spcPts val="800"/>
              </a:spcAft>
              <a:buFont typeface="Symbol" pitchFamily="18" charset="2"/>
              <a:buChar char=""/>
            </a:pPr>
            <a:r>
              <a:rPr lang="en-US" altLang="ro-RO" b="1" dirty="0" smtClean="0">
                <a:ea typeface="Calibri" pitchFamily="34" charset="0"/>
                <a:cs typeface="Times New Roman" pitchFamily="18" charset="0"/>
              </a:rPr>
              <a:t>ILUMINAT</a:t>
            </a:r>
            <a:endParaRPr lang="ro-RO" altLang="ro-RO" sz="1400" dirty="0">
              <a:ea typeface="Calibri" pitchFamily="34" charset="0"/>
              <a:cs typeface="Times New Roman" pitchFamily="18" charset="0"/>
            </a:endParaRPr>
          </a:p>
        </p:txBody>
      </p:sp>
      <p:pic>
        <p:nvPicPr>
          <p:cNvPr id="8" name="Picture 7" descr="C:\Users\Work\AppData\Local\Microsoft\Windows\INetCache\Content.Word\hora-541x330.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extLst>
      <p:ext uri="{BB962C8B-B14F-4D97-AF65-F5344CB8AC3E}">
        <p14:creationId xmlns:p14="http://schemas.microsoft.com/office/powerpoint/2010/main" val="1665824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1544350" y="2131003"/>
            <a:ext cx="9812914" cy="3139321"/>
          </a:xfrm>
          <a:prstGeom prst="rect">
            <a:avLst/>
          </a:prstGeom>
          <a:noFill/>
          <a:ln w="9525">
            <a:noFill/>
            <a:miter lim="800000"/>
            <a:headEnd/>
            <a:tailEnd/>
          </a:ln>
          <a:effec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defRPr/>
            </a:pPr>
            <a:r>
              <a:rPr lang="ro-RO" altLang="en-US" b="1" dirty="0" smtClean="0">
                <a:effectLst>
                  <a:outerShdw blurRad="38100" dist="38100" dir="2700000" algn="tl">
                    <a:srgbClr val="C0C0C0"/>
                  </a:outerShdw>
                </a:effectLst>
                <a:latin typeface="+mn-lt"/>
              </a:rPr>
              <a:t> </a:t>
            </a:r>
            <a:r>
              <a:rPr lang="ro-RO" altLang="ro-RO" dirty="0" smtClean="0">
                <a:latin typeface="+mn-lt"/>
              </a:rPr>
              <a:t>Autoritățile administrației publice locale din localitățile cu o populație mai mare de </a:t>
            </a:r>
            <a:r>
              <a:rPr lang="ro-RO" altLang="ro-RO" i="1" u="sng" dirty="0" smtClean="0">
                <a:solidFill>
                  <a:srgbClr val="FF0000"/>
                </a:solidFill>
                <a:latin typeface="+mn-lt"/>
              </a:rPr>
              <a:t>5.000 de locuitori</a:t>
            </a:r>
            <a:r>
              <a:rPr lang="ro-RO" altLang="ro-RO" dirty="0" smtClean="0">
                <a:solidFill>
                  <a:srgbClr val="FF0000"/>
                </a:solidFill>
                <a:latin typeface="+mn-lt"/>
              </a:rPr>
              <a:t> </a:t>
            </a:r>
            <a:r>
              <a:rPr lang="ro-RO" altLang="ro-RO" dirty="0" smtClean="0">
                <a:latin typeface="+mn-lt"/>
              </a:rPr>
              <a:t>au obligația să întocmească </a:t>
            </a:r>
            <a:r>
              <a:rPr lang="ro-RO" altLang="ro-RO" i="1" dirty="0" smtClean="0">
                <a:latin typeface="+mn-lt"/>
              </a:rPr>
              <a:t>programe de îmbunătățire</a:t>
            </a:r>
            <a:r>
              <a:rPr lang="ro-RO" altLang="ro-RO" dirty="0" smtClean="0">
                <a:latin typeface="+mn-lt"/>
              </a:rPr>
              <a:t> a eficienţei energetice în care includ măsuri pe termen scurt </a:t>
            </a:r>
            <a:r>
              <a:rPr lang="ro-RO" altLang="ro-RO" dirty="0" err="1" smtClean="0">
                <a:latin typeface="+mn-lt"/>
              </a:rPr>
              <a:t>şi</a:t>
            </a:r>
            <a:r>
              <a:rPr lang="ro-RO" altLang="ro-RO" dirty="0" smtClean="0">
                <a:latin typeface="+mn-lt"/>
              </a:rPr>
              <a:t> măsuri pe termen de 3-6 ani.</a:t>
            </a:r>
          </a:p>
          <a:p>
            <a:pPr algn="just">
              <a:defRPr/>
            </a:pPr>
            <a:endParaRPr lang="ro-RO" altLang="ro-RO" dirty="0" smtClean="0">
              <a:latin typeface="+mn-lt"/>
            </a:endParaRPr>
          </a:p>
          <a:p>
            <a:pPr algn="just">
              <a:defRPr/>
            </a:pPr>
            <a:r>
              <a:rPr lang="ro-RO" altLang="ro-RO" dirty="0" smtClean="0">
                <a:latin typeface="+mn-lt"/>
              </a:rPr>
              <a:t> Autoritățile administrației publice locale din localitățile cu o populație mai mare de</a:t>
            </a:r>
            <a:r>
              <a:rPr lang="ro-RO" altLang="ro-RO" dirty="0" smtClean="0">
                <a:solidFill>
                  <a:srgbClr val="FF0000"/>
                </a:solidFill>
                <a:latin typeface="+mn-lt"/>
              </a:rPr>
              <a:t> </a:t>
            </a:r>
            <a:r>
              <a:rPr lang="ro-RO" altLang="ro-RO" i="1" u="sng" dirty="0" smtClean="0">
                <a:solidFill>
                  <a:srgbClr val="FF0000"/>
                </a:solidFill>
                <a:latin typeface="+mn-lt"/>
              </a:rPr>
              <a:t>20.000 de locuitori</a:t>
            </a:r>
            <a:r>
              <a:rPr lang="ro-RO" altLang="ro-RO" dirty="0" smtClean="0">
                <a:solidFill>
                  <a:srgbClr val="FF0000"/>
                </a:solidFill>
                <a:latin typeface="+mn-lt"/>
              </a:rPr>
              <a:t> </a:t>
            </a:r>
            <a:r>
              <a:rPr lang="ro-RO" altLang="ro-RO" dirty="0" smtClean="0">
                <a:latin typeface="+mn-lt"/>
              </a:rPr>
              <a:t>au</a:t>
            </a:r>
            <a:r>
              <a:rPr lang="ro-RO" altLang="ro-RO" dirty="0" smtClean="0">
                <a:solidFill>
                  <a:srgbClr val="FF0000"/>
                </a:solidFill>
                <a:latin typeface="+mn-lt"/>
              </a:rPr>
              <a:t> </a:t>
            </a:r>
            <a:r>
              <a:rPr lang="ro-RO" altLang="ro-RO" dirty="0" smtClean="0">
                <a:latin typeface="+mn-lt"/>
              </a:rPr>
              <a:t>obligația:</a:t>
            </a:r>
          </a:p>
          <a:p>
            <a:pPr algn="just">
              <a:defRPr/>
            </a:pPr>
            <a:r>
              <a:rPr lang="ro-RO" altLang="ro-RO" dirty="0" smtClean="0">
                <a:latin typeface="+mn-lt"/>
              </a:rPr>
              <a:t>a) să întocmească </a:t>
            </a:r>
            <a:r>
              <a:rPr lang="ro-RO" altLang="ro-RO" i="1" dirty="0" smtClean="0">
                <a:latin typeface="+mn-lt"/>
              </a:rPr>
              <a:t>programe de îmbunătățire</a:t>
            </a:r>
            <a:r>
              <a:rPr lang="ro-RO" altLang="ro-RO" dirty="0" smtClean="0">
                <a:latin typeface="+mn-lt"/>
              </a:rPr>
              <a:t> a eficienţei energetice în care includ măsuri pe termen scurt </a:t>
            </a:r>
            <a:r>
              <a:rPr lang="ro-RO" altLang="ro-RO" dirty="0" err="1" smtClean="0">
                <a:latin typeface="+mn-lt"/>
              </a:rPr>
              <a:t>şi</a:t>
            </a:r>
            <a:r>
              <a:rPr lang="ro-RO" altLang="ro-RO" dirty="0" smtClean="0">
                <a:latin typeface="+mn-lt"/>
              </a:rPr>
              <a:t> măsuri pe termen de 3-6 ani;</a:t>
            </a:r>
          </a:p>
          <a:p>
            <a:pPr algn="just">
              <a:defRPr/>
            </a:pPr>
            <a:r>
              <a:rPr lang="ro-RO" altLang="ro-RO" dirty="0" smtClean="0">
                <a:latin typeface="+mn-lt"/>
              </a:rPr>
              <a:t>b) să numească un </a:t>
            </a:r>
            <a:r>
              <a:rPr lang="ro-RO" altLang="ro-RO" i="1" dirty="0" smtClean="0">
                <a:latin typeface="+mn-lt"/>
              </a:rPr>
              <a:t>manager energetic</a:t>
            </a:r>
            <a:r>
              <a:rPr lang="ro-RO" altLang="ro-RO" dirty="0" smtClean="0">
                <a:latin typeface="+mn-lt"/>
              </a:rPr>
              <a:t>, atestat conform legislației în vigoare, sau să încheie un contract de management energetic cu o persoană fizică atestată în condițiile legii sau cu o persoană juridică prestatoare de servicii energetice agreată în condițiile legii.</a:t>
            </a:r>
          </a:p>
        </p:txBody>
      </p:sp>
      <p:sp>
        <p:nvSpPr>
          <p:cNvPr id="3" name="Rectangle 2"/>
          <p:cNvSpPr/>
          <p:nvPr/>
        </p:nvSpPr>
        <p:spPr>
          <a:xfrm>
            <a:off x="3375590" y="1342797"/>
            <a:ext cx="4075090" cy="369332"/>
          </a:xfrm>
          <a:prstGeom prst="rect">
            <a:avLst/>
          </a:prstGeom>
        </p:spPr>
        <p:txBody>
          <a:bodyPr wrap="none">
            <a:spAutoFit/>
          </a:bodyPr>
          <a:lstStyle/>
          <a:p>
            <a:r>
              <a:rPr lang="ro-RO" altLang="ro-RO" b="1" dirty="0">
                <a:solidFill>
                  <a:srgbClr val="FF0000"/>
                </a:solidFill>
              </a:rPr>
              <a:t>Autoritățile administrației publice locale </a:t>
            </a:r>
            <a:endParaRPr lang="ro-RO" b="1" dirty="0">
              <a:solidFill>
                <a:srgbClr val="FF0000"/>
              </a:solidFill>
            </a:endParaRPr>
          </a:p>
        </p:txBody>
      </p:sp>
      <p:pic>
        <p:nvPicPr>
          <p:cNvPr id="4" name="Picture 3" descr="C:\Users\Work\AppData\Local\Microsoft\Windows\INetCache\Content.Word\hora-541x33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extLst>
      <p:ext uri="{BB962C8B-B14F-4D97-AF65-F5344CB8AC3E}">
        <p14:creationId xmlns:p14="http://schemas.microsoft.com/office/powerpoint/2010/main" val="3927603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
          <p:cNvSpPr>
            <a:spLocks noGrp="1"/>
          </p:cNvSpPr>
          <p:nvPr>
            <p:ph type="sldNum" sz="quarter" idx="12"/>
          </p:nvPr>
        </p:nvSpPr>
        <p:spPr bwMode="auto">
          <a:noFill/>
          <a:ln>
            <a:miter lim="800000"/>
            <a:headEnd/>
            <a:tailEnd/>
          </a:ln>
        </p:spPr>
        <p:txBody>
          <a:bodyPr/>
          <a:lstStyle/>
          <a:p>
            <a:fld id="{1D2803C4-65EC-4A55-9796-A8C047136DE6}" type="slidenum">
              <a:rPr lang="ro-RO" altLang="ro-RO"/>
              <a:pPr/>
              <a:t>16</a:t>
            </a:fld>
            <a:endParaRPr lang="ro-RO" altLang="ro-RO"/>
          </a:p>
        </p:txBody>
      </p:sp>
      <p:pic>
        <p:nvPicPr>
          <p:cNvPr id="26627" name="Picture 3"/>
          <p:cNvPicPr>
            <a:picLocks noChangeAspect="1"/>
          </p:cNvPicPr>
          <p:nvPr/>
        </p:nvPicPr>
        <p:blipFill>
          <a:blip r:embed="rId2" cstate="print"/>
          <a:srcRect/>
          <a:stretch>
            <a:fillRect/>
          </a:stretch>
        </p:blipFill>
        <p:spPr bwMode="auto">
          <a:xfrm>
            <a:off x="1602889" y="1556715"/>
            <a:ext cx="7712561" cy="4585901"/>
          </a:xfrm>
          <a:prstGeom prst="rect">
            <a:avLst/>
          </a:prstGeom>
          <a:noFill/>
          <a:ln w="9525">
            <a:noFill/>
            <a:miter lim="800000"/>
            <a:headEnd/>
            <a:tailEnd/>
          </a:ln>
        </p:spPr>
      </p:pic>
      <p:sp>
        <p:nvSpPr>
          <p:cNvPr id="26628" name="Rectangle 5"/>
          <p:cNvSpPr>
            <a:spLocks noChangeArrowheads="1"/>
          </p:cNvSpPr>
          <p:nvPr/>
        </p:nvSpPr>
        <p:spPr bwMode="auto">
          <a:xfrm>
            <a:off x="2559050" y="1231900"/>
            <a:ext cx="5289974" cy="369332"/>
          </a:xfrm>
          <a:prstGeom prst="rect">
            <a:avLst/>
          </a:prstGeom>
          <a:noFill/>
          <a:ln w="9525">
            <a:noFill/>
            <a:miter lim="800000"/>
            <a:headEnd/>
            <a:tailEnd/>
          </a:ln>
        </p:spPr>
        <p:txBody>
          <a:bodyPr wrap="none">
            <a:spAutoFit/>
          </a:bodyPr>
          <a:lstStyle/>
          <a:p>
            <a:r>
              <a:rPr lang="en-US" altLang="ro-RO" b="1" dirty="0" err="1">
                <a:solidFill>
                  <a:srgbClr val="FF0000"/>
                </a:solidFill>
              </a:rPr>
              <a:t>Structura</a:t>
            </a:r>
            <a:r>
              <a:rPr lang="en-US" altLang="ro-RO" b="1" dirty="0">
                <a:solidFill>
                  <a:srgbClr val="FF0000"/>
                </a:solidFill>
              </a:rPr>
              <a:t> PIEE – mod de </a:t>
            </a:r>
            <a:r>
              <a:rPr lang="en-US" altLang="ro-RO" b="1" dirty="0" err="1">
                <a:solidFill>
                  <a:srgbClr val="FF0000"/>
                </a:solidFill>
              </a:rPr>
              <a:t>abordare</a:t>
            </a:r>
            <a:r>
              <a:rPr lang="en-US" altLang="ro-RO" b="1" dirty="0">
                <a:solidFill>
                  <a:srgbClr val="FF0000"/>
                </a:solidFill>
              </a:rPr>
              <a:t>-  </a:t>
            </a:r>
            <a:r>
              <a:rPr lang="en-US" altLang="ro-RO" b="1" dirty="0" err="1">
                <a:solidFill>
                  <a:srgbClr val="FF0000"/>
                </a:solidFill>
              </a:rPr>
              <a:t>Decizia</a:t>
            </a:r>
            <a:r>
              <a:rPr lang="en-US" altLang="ro-RO" b="1" dirty="0">
                <a:solidFill>
                  <a:srgbClr val="FF0000"/>
                </a:solidFill>
              </a:rPr>
              <a:t> nr. 7/2015</a:t>
            </a:r>
          </a:p>
        </p:txBody>
      </p:sp>
      <p:sp>
        <p:nvSpPr>
          <p:cNvPr id="26630" name="Footer Placeholder 2"/>
          <p:cNvSpPr>
            <a:spLocks noGrp="1"/>
          </p:cNvSpPr>
          <p:nvPr>
            <p:ph type="ftr" sz="quarter" idx="11"/>
          </p:nvPr>
        </p:nvSpPr>
        <p:spPr bwMode="auto">
          <a:xfrm>
            <a:off x="817419" y="6345959"/>
            <a:ext cx="1146463" cy="365125"/>
          </a:xfrm>
          <a:noFill/>
          <a:ln>
            <a:miter lim="800000"/>
            <a:headEnd/>
            <a:tailEnd/>
          </a:ln>
        </p:spPr>
        <p:txBody>
          <a:bodyPr/>
          <a:lstStyle/>
          <a:p>
            <a:r>
              <a:rPr lang="en-US" dirty="0"/>
              <a:t>www.anre.ro</a:t>
            </a:r>
          </a:p>
        </p:txBody>
      </p:sp>
      <p:pic>
        <p:nvPicPr>
          <p:cNvPr id="6" name="Picture 5" descr="C:\Users\Work\AppData\Local\Microsoft\Windows\INetCache\Content.Word\hora-541x33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9969" y="6371927"/>
            <a:ext cx="1034143" cy="276999"/>
          </a:xfrm>
          <a:prstGeom prst="rect">
            <a:avLst/>
          </a:prstGeom>
          <a:noFill/>
        </p:spPr>
        <p:txBody>
          <a:bodyPr wrap="square" rtlCol="0">
            <a:spAutoFit/>
          </a:bodyPr>
          <a:lstStyle/>
          <a:p>
            <a:r>
              <a:rPr lang="ro-RO" sz="1200" dirty="0" smtClean="0"/>
              <a:t>www.anre.ro</a:t>
            </a:r>
            <a:endParaRPr lang="en-GB" sz="1200" dirty="0"/>
          </a:p>
        </p:txBody>
      </p:sp>
      <p:sp>
        <p:nvSpPr>
          <p:cNvPr id="4" name="Rectangle 3"/>
          <p:cNvSpPr/>
          <p:nvPr/>
        </p:nvSpPr>
        <p:spPr>
          <a:xfrm>
            <a:off x="1371600" y="3785711"/>
            <a:ext cx="6096000" cy="1754326"/>
          </a:xfrm>
          <a:prstGeom prst="rect">
            <a:avLst/>
          </a:prstGeom>
        </p:spPr>
        <p:txBody>
          <a:bodyPr>
            <a:spAutoFit/>
          </a:bodyPr>
          <a:lstStyle/>
          <a:p>
            <a:endParaRPr lang="en-US" altLang="ro-RO" b="1" dirty="0" smtClean="0">
              <a:latin typeface="Calibri" pitchFamily="34" charset="0"/>
            </a:endParaRPr>
          </a:p>
          <a:p>
            <a:r>
              <a:rPr lang="en-US" altLang="ro-RO" b="1" dirty="0" smtClean="0">
                <a:latin typeface="Calibri" pitchFamily="34" charset="0"/>
              </a:rPr>
              <a:t>Irina </a:t>
            </a:r>
            <a:r>
              <a:rPr lang="en-US" altLang="ro-RO" b="1" dirty="0" err="1" smtClean="0">
                <a:latin typeface="Calibri" pitchFamily="34" charset="0"/>
              </a:rPr>
              <a:t>Nicolau</a:t>
            </a:r>
            <a:endParaRPr lang="ro-RO" altLang="ro-RO" b="1" dirty="0" smtClean="0">
              <a:latin typeface="Calibri" pitchFamily="34" charset="0"/>
            </a:endParaRPr>
          </a:p>
          <a:p>
            <a:r>
              <a:rPr lang="en-US" altLang="ro-RO" b="1" dirty="0" smtClean="0">
                <a:latin typeface="Calibri" pitchFamily="34" charset="0"/>
              </a:rPr>
              <a:t>ANRE</a:t>
            </a:r>
            <a:endParaRPr lang="ro-RO" altLang="ro-RO" b="1" dirty="0" smtClean="0">
              <a:latin typeface="Calibri" pitchFamily="34" charset="0"/>
            </a:endParaRPr>
          </a:p>
          <a:p>
            <a:r>
              <a:rPr lang="ro-RO" altLang="ro-RO" b="1" dirty="0" smtClean="0">
                <a:latin typeface="Calibri" pitchFamily="34" charset="0"/>
              </a:rPr>
              <a:t>DEPARTAMENTUL PENTRU EFICIENŢĂ ENERGETICĂ</a:t>
            </a:r>
          </a:p>
          <a:p>
            <a:r>
              <a:rPr lang="ro-RO" altLang="ro-RO" dirty="0" smtClean="0">
                <a:latin typeface="Calibri" pitchFamily="34" charset="0"/>
              </a:rPr>
              <a:t>Sos. Cotroceni, nr.4, sector 6, Bucureşti</a:t>
            </a:r>
          </a:p>
          <a:p>
            <a:r>
              <a:rPr lang="fr-FR" altLang="ro-RO" dirty="0" smtClean="0">
                <a:latin typeface="Calibri" pitchFamily="34" charset="0"/>
              </a:rPr>
              <a:t>E-mail: irina.nicolau@anre.ro </a:t>
            </a:r>
            <a:endParaRPr lang="ro-RO" dirty="0"/>
          </a:p>
        </p:txBody>
      </p:sp>
      <p:sp>
        <p:nvSpPr>
          <p:cNvPr id="5" name="Subtitle 4"/>
          <p:cNvSpPr>
            <a:spLocks noGrp="1"/>
          </p:cNvSpPr>
          <p:nvPr>
            <p:ph type="subTitle" idx="1"/>
          </p:nvPr>
        </p:nvSpPr>
        <p:spPr>
          <a:xfrm>
            <a:off x="2724150" y="2876550"/>
            <a:ext cx="4686300" cy="844260"/>
          </a:xfrm>
        </p:spPr>
        <p:txBody>
          <a:bodyPr/>
          <a:lstStyle/>
          <a:p>
            <a:endParaRPr lang="ro-RO" b="1" dirty="0"/>
          </a:p>
        </p:txBody>
      </p:sp>
      <p:pic>
        <p:nvPicPr>
          <p:cNvPr id="6" name="Picture 5" descr="C:\Users\Work\AppData\Local\Microsoft\Windows\INetCache\Content.Word\hora-541x33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pic>
        <p:nvPicPr>
          <p:cNvPr id="7" name="Picture 2" descr="http://lorylex.files.wordpress.com/2009/03/steagul-ro-ue.jpg"/>
          <p:cNvPicPr>
            <a:picLocks noChangeAspect="1" noChangeArrowheads="1"/>
          </p:cNvPicPr>
          <p:nvPr/>
        </p:nvPicPr>
        <p:blipFill>
          <a:blip r:embed="rId3" cstate="print"/>
          <a:srcRect/>
          <a:stretch>
            <a:fillRect/>
          </a:stretch>
        </p:blipFill>
        <p:spPr bwMode="auto">
          <a:xfrm flipH="1">
            <a:off x="8261387" y="1835362"/>
            <a:ext cx="2597150" cy="1785950"/>
          </a:xfrm>
          <a:prstGeom prst="rect">
            <a:avLst/>
          </a:prstGeom>
          <a:ln>
            <a:noFill/>
          </a:ln>
          <a:effectLst>
            <a:softEdge rad="112500"/>
          </a:effectLst>
        </p:spPr>
      </p:pic>
    </p:spTree>
    <p:extLst>
      <p:ext uri="{BB962C8B-B14F-4D97-AF65-F5344CB8AC3E}">
        <p14:creationId xmlns:p14="http://schemas.microsoft.com/office/powerpoint/2010/main" val="3004982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Callout 13"/>
          <p:cNvSpPr/>
          <p:nvPr/>
        </p:nvSpPr>
        <p:spPr>
          <a:xfrm rot="5400000">
            <a:off x="2794299" y="2456105"/>
            <a:ext cx="914400" cy="914400"/>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7" name="TextBox 16"/>
          <p:cNvSpPr txBox="1"/>
          <p:nvPr/>
        </p:nvSpPr>
        <p:spPr>
          <a:xfrm>
            <a:off x="2825899" y="2700169"/>
            <a:ext cx="935915" cy="261610"/>
          </a:xfrm>
          <a:prstGeom prst="rect">
            <a:avLst/>
          </a:prstGeom>
          <a:noFill/>
        </p:spPr>
        <p:txBody>
          <a:bodyPr wrap="square" rtlCol="0">
            <a:spAutoFit/>
          </a:bodyPr>
          <a:lstStyle/>
          <a:p>
            <a:pPr algn="ctr"/>
            <a:r>
              <a:rPr lang="ro-RO" sz="1100" b="1" dirty="0">
                <a:latin typeface="Times New Roman" panose="02020603050405020304" pitchFamily="18" charset="0"/>
                <a:cs typeface="Times New Roman" panose="02020603050405020304" pitchFamily="18" charset="0"/>
              </a:rPr>
              <a:t>Cartea </a:t>
            </a:r>
            <a:r>
              <a:rPr lang="ro-RO" sz="1100" b="1" dirty="0" smtClean="0">
                <a:latin typeface="Times New Roman" panose="02020603050405020304" pitchFamily="18" charset="0"/>
                <a:cs typeface="Times New Roman" panose="02020603050405020304" pitchFamily="18" charset="0"/>
              </a:rPr>
              <a:t>albă</a:t>
            </a:r>
            <a:endParaRPr lang="en-US" sz="1100" b="1" dirty="0" smtClean="0">
              <a:latin typeface="Times New Roman" panose="02020603050405020304" pitchFamily="18" charset="0"/>
              <a:cs typeface="Times New Roman" panose="02020603050405020304" pitchFamily="18" charset="0"/>
            </a:endParaRPr>
          </a:p>
        </p:txBody>
      </p:sp>
      <p:sp>
        <p:nvSpPr>
          <p:cNvPr id="19" name="Right Arrow Callout 18"/>
          <p:cNvSpPr/>
          <p:nvPr/>
        </p:nvSpPr>
        <p:spPr>
          <a:xfrm rot="5400000">
            <a:off x="4248342" y="2442839"/>
            <a:ext cx="914400" cy="914400"/>
          </a:xfrm>
          <a:prstGeom prst="rightArrow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1" name="Right Arrow Callout 20"/>
          <p:cNvSpPr/>
          <p:nvPr/>
        </p:nvSpPr>
        <p:spPr>
          <a:xfrm rot="16200000">
            <a:off x="3817576" y="3915296"/>
            <a:ext cx="1061948" cy="914400"/>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2" name="Right Arrow 21"/>
          <p:cNvSpPr/>
          <p:nvPr/>
        </p:nvSpPr>
        <p:spPr>
          <a:xfrm>
            <a:off x="2279252" y="3440430"/>
            <a:ext cx="9162178" cy="377190"/>
          </a:xfrm>
          <a:prstGeom prst="rightArrow">
            <a:avLst/>
          </a:prstGeom>
          <a:gradFill>
            <a:gsLst>
              <a:gs pos="37000">
                <a:srgbClr val="D6E6F5"/>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8" name="TextBox 17"/>
          <p:cNvSpPr txBox="1"/>
          <p:nvPr/>
        </p:nvSpPr>
        <p:spPr>
          <a:xfrm>
            <a:off x="4168793" y="2592491"/>
            <a:ext cx="1073584" cy="430887"/>
          </a:xfrm>
          <a:prstGeom prst="rect">
            <a:avLst/>
          </a:prstGeom>
          <a:noFill/>
        </p:spPr>
        <p:txBody>
          <a:bodyPr wrap="square" rtlCol="0">
            <a:spAutoFit/>
          </a:bodyPr>
          <a:lstStyle/>
          <a:p>
            <a:pPr algn="ctr"/>
            <a:r>
              <a:rPr lang="en-US" sz="1100" dirty="0" smtClean="0">
                <a:latin typeface="Times New Roman" panose="02020603050405020304" pitchFamily="18" charset="0"/>
                <a:cs typeface="Times New Roman" panose="02020603050405020304" pitchFamily="18" charset="0"/>
              </a:rPr>
              <a:t>Primul Pachet Energie</a:t>
            </a:r>
            <a:endParaRPr lang="ro-RO" sz="1100" b="1" dirty="0">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3976951" y="4300022"/>
            <a:ext cx="824430" cy="430887"/>
          </a:xfrm>
          <a:prstGeom prst="rect">
            <a:avLst/>
          </a:prstGeom>
          <a:noFill/>
        </p:spPr>
        <p:txBody>
          <a:bodyPr wrap="square" rtlCol="0">
            <a:spAutoFit/>
          </a:bodyPr>
          <a:lstStyle/>
          <a:p>
            <a:pPr algn="ctr"/>
            <a:r>
              <a:rPr lang="en-US" sz="1100" dirty="0" smtClean="0">
                <a:latin typeface="Times New Roman" panose="02020603050405020304" pitchFamily="18" charset="0"/>
                <a:cs typeface="Times New Roman" panose="02020603050405020304" pitchFamily="18" charset="0"/>
              </a:rPr>
              <a:t>Protocolul Kyoto</a:t>
            </a:r>
          </a:p>
        </p:txBody>
      </p:sp>
      <p:sp>
        <p:nvSpPr>
          <p:cNvPr id="23" name="Right Arrow Callout 22"/>
          <p:cNvSpPr/>
          <p:nvPr/>
        </p:nvSpPr>
        <p:spPr>
          <a:xfrm rot="5400000">
            <a:off x="5498022" y="2458079"/>
            <a:ext cx="914400" cy="914400"/>
          </a:xfrm>
          <a:prstGeom prst="rightArrow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4" name="TextBox 23"/>
          <p:cNvSpPr txBox="1"/>
          <p:nvPr/>
        </p:nvSpPr>
        <p:spPr>
          <a:xfrm>
            <a:off x="5418473" y="2573441"/>
            <a:ext cx="1073584" cy="430887"/>
          </a:xfrm>
          <a:prstGeom prst="rect">
            <a:avLst/>
          </a:prstGeom>
          <a:noFill/>
        </p:spPr>
        <p:txBody>
          <a:bodyPr wrap="square" rtlCol="0">
            <a:spAutoFit/>
          </a:bodyPr>
          <a:lstStyle/>
          <a:p>
            <a:pPr algn="ctr"/>
            <a:r>
              <a:rPr lang="en-US" sz="1100" dirty="0" smtClean="0">
                <a:latin typeface="Times New Roman" panose="02020603050405020304" pitchFamily="18" charset="0"/>
                <a:cs typeface="Times New Roman" panose="02020603050405020304" pitchFamily="18" charset="0"/>
              </a:rPr>
              <a:t>Al doilea  Pachet Energie</a:t>
            </a:r>
          </a:p>
        </p:txBody>
      </p:sp>
      <p:sp>
        <p:nvSpPr>
          <p:cNvPr id="25" name="Right Arrow Callout 24"/>
          <p:cNvSpPr/>
          <p:nvPr/>
        </p:nvSpPr>
        <p:spPr>
          <a:xfrm rot="5400000">
            <a:off x="7559232" y="2450459"/>
            <a:ext cx="914400" cy="914400"/>
          </a:xfrm>
          <a:prstGeom prst="rightArrow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6" name="TextBox 25"/>
          <p:cNvSpPr txBox="1"/>
          <p:nvPr/>
        </p:nvSpPr>
        <p:spPr>
          <a:xfrm>
            <a:off x="7502543" y="2542961"/>
            <a:ext cx="1073584" cy="430887"/>
          </a:xfrm>
          <a:prstGeom prst="rect">
            <a:avLst/>
          </a:prstGeom>
          <a:noFill/>
        </p:spPr>
        <p:txBody>
          <a:bodyPr wrap="square" rtlCol="0">
            <a:spAutoFit/>
          </a:bodyPr>
          <a:lstStyle/>
          <a:p>
            <a:pPr algn="ctr"/>
            <a:r>
              <a:rPr lang="en-US" sz="1100" dirty="0" smtClean="0">
                <a:latin typeface="Times New Roman" panose="02020603050405020304" pitchFamily="18" charset="0"/>
                <a:cs typeface="Times New Roman" panose="02020603050405020304" pitchFamily="18" charset="0"/>
              </a:rPr>
              <a:t>Al treilea  Pachet Energie</a:t>
            </a:r>
          </a:p>
        </p:txBody>
      </p:sp>
      <p:sp>
        <p:nvSpPr>
          <p:cNvPr id="28" name="Horizontal Scroll 27"/>
          <p:cNvSpPr/>
          <p:nvPr/>
        </p:nvSpPr>
        <p:spPr>
          <a:xfrm>
            <a:off x="9818370" y="2286000"/>
            <a:ext cx="1143000" cy="1033272"/>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9" name="TextBox 28"/>
          <p:cNvSpPr txBox="1"/>
          <p:nvPr/>
        </p:nvSpPr>
        <p:spPr>
          <a:xfrm>
            <a:off x="9906653" y="2569631"/>
            <a:ext cx="1073584" cy="430887"/>
          </a:xfrm>
          <a:prstGeom prst="rect">
            <a:avLst/>
          </a:prstGeom>
          <a:noFill/>
        </p:spPr>
        <p:txBody>
          <a:bodyPr wrap="square" rtlCol="0">
            <a:spAutoFit/>
          </a:bodyPr>
          <a:lstStyle/>
          <a:p>
            <a:pPr algn="ctr"/>
            <a:r>
              <a:rPr lang="en-US" sz="1100" dirty="0" smtClean="0">
                <a:latin typeface="Times New Roman" panose="02020603050405020304" pitchFamily="18" charset="0"/>
                <a:cs typeface="Times New Roman" panose="02020603050405020304" pitchFamily="18" charset="0"/>
              </a:rPr>
              <a:t>UNIUNEA ENERGETICA</a:t>
            </a:r>
          </a:p>
        </p:txBody>
      </p:sp>
      <p:sp>
        <p:nvSpPr>
          <p:cNvPr id="30" name="Horizontal Scroll 29"/>
          <p:cNvSpPr/>
          <p:nvPr/>
        </p:nvSpPr>
        <p:spPr>
          <a:xfrm>
            <a:off x="9982200" y="3924300"/>
            <a:ext cx="1143000" cy="1033272"/>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1" name="TextBox 30"/>
          <p:cNvSpPr txBox="1"/>
          <p:nvPr/>
        </p:nvSpPr>
        <p:spPr>
          <a:xfrm>
            <a:off x="10104773" y="4093631"/>
            <a:ext cx="1073584" cy="769441"/>
          </a:xfrm>
          <a:prstGeom prst="rect">
            <a:avLst/>
          </a:prstGeom>
          <a:noFill/>
        </p:spPr>
        <p:txBody>
          <a:bodyPr wrap="square" rtlCol="0">
            <a:spAutoFit/>
          </a:bodyPr>
          <a:lstStyle/>
          <a:p>
            <a:pPr algn="ctr"/>
            <a:r>
              <a:rPr lang="en-US" sz="1100" dirty="0" smtClean="0">
                <a:latin typeface="Times New Roman" panose="02020603050405020304" pitchFamily="18" charset="0"/>
                <a:cs typeface="Times New Roman" panose="02020603050405020304" pitchFamily="18" charset="0"/>
              </a:rPr>
              <a:t>ACORDUL </a:t>
            </a:r>
          </a:p>
          <a:p>
            <a:pPr algn="ctr"/>
            <a:r>
              <a:rPr lang="en-US" sz="1100" dirty="0" smtClean="0">
                <a:latin typeface="Times New Roman" panose="02020603050405020304" pitchFamily="18" charset="0"/>
                <a:cs typeface="Times New Roman" panose="02020603050405020304" pitchFamily="18" charset="0"/>
              </a:rPr>
              <a:t>de la </a:t>
            </a:r>
          </a:p>
          <a:p>
            <a:pPr algn="ctr"/>
            <a:r>
              <a:rPr lang="en-US" sz="1100" dirty="0" smtClean="0">
                <a:latin typeface="Times New Roman" panose="02020603050405020304" pitchFamily="18" charset="0"/>
                <a:cs typeface="Times New Roman" panose="02020603050405020304" pitchFamily="18" charset="0"/>
              </a:rPr>
              <a:t>PARIS</a:t>
            </a:r>
          </a:p>
          <a:p>
            <a:pPr algn="ctr"/>
            <a:endParaRPr lang="ro-RO" sz="1100" b="1" dirty="0">
              <a:solidFill>
                <a:srgbClr val="FF0000"/>
              </a:solidFill>
              <a:latin typeface="Times New Roman" panose="02020603050405020304" pitchFamily="18" charset="0"/>
              <a:cs typeface="Times New Roman" panose="02020603050405020304" pitchFamily="18" charset="0"/>
            </a:endParaRPr>
          </a:p>
        </p:txBody>
      </p:sp>
      <p:sp>
        <p:nvSpPr>
          <p:cNvPr id="33" name="Right Arrow Callout 32"/>
          <p:cNvSpPr/>
          <p:nvPr/>
        </p:nvSpPr>
        <p:spPr>
          <a:xfrm rot="16200000">
            <a:off x="5012011" y="3940061"/>
            <a:ext cx="1012418" cy="914400"/>
          </a:xfrm>
          <a:prstGeom prst="rightArrow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2" name="TextBox 31"/>
          <p:cNvSpPr txBox="1"/>
          <p:nvPr/>
        </p:nvSpPr>
        <p:spPr>
          <a:xfrm>
            <a:off x="5112330" y="4235252"/>
            <a:ext cx="922709" cy="600164"/>
          </a:xfrm>
          <a:prstGeom prst="rect">
            <a:avLst/>
          </a:prstGeom>
          <a:noFill/>
        </p:spPr>
        <p:txBody>
          <a:bodyPr wrap="square" rtlCol="0">
            <a:spAutoFit/>
          </a:bodyPr>
          <a:lstStyle/>
          <a:p>
            <a:pPr algn="ctr"/>
            <a:r>
              <a:rPr lang="en-US" sz="1100" dirty="0" smtClean="0">
                <a:latin typeface="Times New Roman" panose="02020603050405020304" pitchFamily="18" charset="0"/>
                <a:cs typeface="Times New Roman" panose="02020603050405020304" pitchFamily="18" charset="0"/>
              </a:rPr>
              <a:t>Programul de schimbari climatice</a:t>
            </a:r>
          </a:p>
        </p:txBody>
      </p:sp>
      <p:sp>
        <p:nvSpPr>
          <p:cNvPr id="36" name="Right Arrow Callout 35"/>
          <p:cNvSpPr/>
          <p:nvPr/>
        </p:nvSpPr>
        <p:spPr>
          <a:xfrm rot="16200000">
            <a:off x="7164661" y="3932441"/>
            <a:ext cx="1012418" cy="914400"/>
          </a:xfrm>
          <a:prstGeom prst="rightArrow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4" name="TextBox 33"/>
          <p:cNvSpPr txBox="1"/>
          <p:nvPr/>
        </p:nvSpPr>
        <p:spPr>
          <a:xfrm>
            <a:off x="7162110" y="4296212"/>
            <a:ext cx="1021770" cy="430887"/>
          </a:xfrm>
          <a:prstGeom prst="rect">
            <a:avLst/>
          </a:prstGeom>
          <a:noFill/>
        </p:spPr>
        <p:txBody>
          <a:bodyPr wrap="square" rtlCol="0">
            <a:spAutoFit/>
          </a:bodyPr>
          <a:lstStyle/>
          <a:p>
            <a:pPr algn="ctr"/>
            <a:r>
              <a:rPr lang="en-US" sz="1100" dirty="0" smtClean="0">
                <a:latin typeface="Times New Roman" panose="02020603050405020304" pitchFamily="18" charset="0"/>
                <a:cs typeface="Times New Roman" panose="02020603050405020304" pitchFamily="18" charset="0"/>
              </a:rPr>
              <a:t>STRATEGIA 2020</a:t>
            </a:r>
          </a:p>
        </p:txBody>
      </p:sp>
      <p:sp>
        <p:nvSpPr>
          <p:cNvPr id="37" name="Right Arrow Callout 36"/>
          <p:cNvSpPr/>
          <p:nvPr/>
        </p:nvSpPr>
        <p:spPr>
          <a:xfrm rot="16200000">
            <a:off x="8368621" y="3890531"/>
            <a:ext cx="1012418" cy="914400"/>
          </a:xfrm>
          <a:prstGeom prst="rightArrow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8" name="TextBox 37"/>
          <p:cNvSpPr txBox="1"/>
          <p:nvPr/>
        </p:nvSpPr>
        <p:spPr>
          <a:xfrm>
            <a:off x="8377500" y="4345742"/>
            <a:ext cx="1021770" cy="430887"/>
          </a:xfrm>
          <a:prstGeom prst="rect">
            <a:avLst/>
          </a:prstGeom>
          <a:noFill/>
        </p:spPr>
        <p:txBody>
          <a:bodyPr wrap="square" rtlCol="0">
            <a:spAutoFit/>
          </a:bodyPr>
          <a:lstStyle/>
          <a:p>
            <a:pPr algn="ctr"/>
            <a:r>
              <a:rPr lang="en-US" sz="1100" dirty="0" smtClean="0">
                <a:latin typeface="Times New Roman" panose="02020603050405020304" pitchFamily="18" charset="0"/>
                <a:cs typeface="Times New Roman" panose="02020603050405020304" pitchFamily="18" charset="0"/>
              </a:rPr>
              <a:t>STRATEGIA 2030</a:t>
            </a:r>
          </a:p>
        </p:txBody>
      </p:sp>
      <p:sp>
        <p:nvSpPr>
          <p:cNvPr id="40" name="Horizontal Scroll 39"/>
          <p:cNvSpPr/>
          <p:nvPr/>
        </p:nvSpPr>
        <p:spPr>
          <a:xfrm>
            <a:off x="628650" y="3044190"/>
            <a:ext cx="1485900" cy="1033272"/>
          </a:xfrm>
          <a:prstGeom prst="horizontalScroll">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39" name="Rectangle 38"/>
          <p:cNvSpPr/>
          <p:nvPr/>
        </p:nvSpPr>
        <p:spPr>
          <a:xfrm>
            <a:off x="551267" y="3324344"/>
            <a:ext cx="1641796" cy="523220"/>
          </a:xfrm>
          <a:prstGeom prst="rect">
            <a:avLst/>
          </a:prstGeom>
        </p:spPr>
        <p:txBody>
          <a:bodyPr wrap="none">
            <a:spAutoFit/>
          </a:bodyPr>
          <a:lstStyle/>
          <a:p>
            <a:pPr algn="ctr"/>
            <a:r>
              <a:rPr lang="ro-RO" sz="1400" dirty="0">
                <a:solidFill>
                  <a:schemeClr val="bg1"/>
                </a:solidFill>
                <a:latin typeface="Times New Roman" panose="02020603050405020304" pitchFamily="18" charset="0"/>
                <a:cs typeface="Times New Roman" panose="02020603050405020304" pitchFamily="18" charset="0"/>
              </a:rPr>
              <a:t>Actul unic </a:t>
            </a:r>
            <a:r>
              <a:rPr lang="ro-RO" sz="1400" dirty="0" smtClean="0">
                <a:solidFill>
                  <a:schemeClr val="bg1"/>
                </a:solidFill>
                <a:latin typeface="Times New Roman" panose="02020603050405020304" pitchFamily="18" charset="0"/>
                <a:cs typeface="Times New Roman" panose="02020603050405020304" pitchFamily="18" charset="0"/>
              </a:rPr>
              <a:t>european</a:t>
            </a:r>
            <a:endParaRPr lang="en-US" sz="1400" dirty="0" smtClean="0">
              <a:solidFill>
                <a:schemeClr val="bg1"/>
              </a:solidFill>
              <a:latin typeface="Times New Roman" panose="02020603050405020304" pitchFamily="18" charset="0"/>
              <a:cs typeface="Times New Roman" panose="02020603050405020304" pitchFamily="18" charset="0"/>
            </a:endParaRPr>
          </a:p>
          <a:p>
            <a:pPr algn="ctr"/>
            <a:r>
              <a:rPr lang="en-US" sz="1400" dirty="0" smtClean="0">
                <a:solidFill>
                  <a:schemeClr val="bg1"/>
                </a:solidFill>
                <a:latin typeface="Times New Roman" panose="02020603050405020304" pitchFamily="18" charset="0"/>
                <a:cs typeface="Times New Roman" panose="02020603050405020304" pitchFamily="18" charset="0"/>
              </a:rPr>
              <a:t>1987</a:t>
            </a:r>
            <a:endParaRPr lang="ro-RO" sz="1400" dirty="0">
              <a:solidFill>
                <a:schemeClr val="bg1"/>
              </a:solidFill>
              <a:latin typeface="Times New Roman" panose="02020603050405020304" pitchFamily="18" charset="0"/>
              <a:cs typeface="Times New Roman" panose="02020603050405020304" pitchFamily="18" charset="0"/>
            </a:endParaRPr>
          </a:p>
        </p:txBody>
      </p:sp>
      <p:sp>
        <p:nvSpPr>
          <p:cNvPr id="41" name="Title 5"/>
          <p:cNvSpPr>
            <a:spLocks noGrp="1"/>
          </p:cNvSpPr>
          <p:nvPr>
            <p:ph type="title"/>
          </p:nvPr>
        </p:nvSpPr>
        <p:spPr>
          <a:xfrm>
            <a:off x="3760470" y="1406652"/>
            <a:ext cx="5987414" cy="590931"/>
          </a:xfrm>
          <a:prstGeom prst="rect">
            <a:avLst/>
          </a:prstGeom>
        </p:spPr>
        <p:txBody>
          <a:bodyPr wrap="square">
            <a:spAutoFit/>
          </a:bodyPr>
          <a:lstStyle/>
          <a:p>
            <a:pPr algn="ctr">
              <a:defRPr/>
            </a:pPr>
            <a:r>
              <a:rPr lang="en-US" dirty="0" smtClean="0">
                <a:solidFill>
                  <a:srgbClr val="0000FF"/>
                </a:solidFill>
                <a:effectLst>
                  <a:outerShdw blurRad="38100" dist="38100" dir="2700000" algn="tl">
                    <a:srgbClr val="000000">
                      <a:alpha val="43137"/>
                    </a:srgbClr>
                  </a:outerShdw>
                </a:effectLst>
              </a:rPr>
              <a:t>Repere majore in politicile climatice si energetice ale UE </a:t>
            </a:r>
            <a:br>
              <a:rPr lang="en-US" dirty="0" smtClean="0">
                <a:solidFill>
                  <a:srgbClr val="0000FF"/>
                </a:solidFill>
                <a:effectLst>
                  <a:outerShdw blurRad="38100" dist="38100" dir="2700000" algn="tl">
                    <a:srgbClr val="000000">
                      <a:alpha val="43137"/>
                    </a:srgbClr>
                  </a:outerShdw>
                </a:effectLst>
              </a:rPr>
            </a:br>
            <a:endParaRPr lang="ro-RO" dirty="0">
              <a:solidFill>
                <a:srgbClr val="0000FF"/>
              </a:solidFill>
              <a:effectLst>
                <a:outerShdw blurRad="38100" dist="38100" dir="2700000" algn="tl">
                  <a:srgbClr val="000000">
                    <a:alpha val="43137"/>
                  </a:srgbClr>
                </a:outerShdw>
              </a:effectLst>
            </a:endParaRPr>
          </a:p>
        </p:txBody>
      </p:sp>
      <p:sp>
        <p:nvSpPr>
          <p:cNvPr id="42" name="TextBox 41"/>
          <p:cNvSpPr txBox="1"/>
          <p:nvPr/>
        </p:nvSpPr>
        <p:spPr>
          <a:xfrm>
            <a:off x="2783989" y="3332629"/>
            <a:ext cx="935915" cy="261610"/>
          </a:xfrm>
          <a:prstGeom prst="rect">
            <a:avLst/>
          </a:prstGeom>
          <a:noFill/>
        </p:spPr>
        <p:txBody>
          <a:bodyPr wrap="square" rtlCol="0">
            <a:spAutoFit/>
          </a:bodyPr>
          <a:lstStyle/>
          <a:p>
            <a:pPr algn="ctr"/>
            <a:r>
              <a:rPr lang="en-US" sz="1100" b="1" dirty="0" smtClean="0">
                <a:solidFill>
                  <a:srgbClr val="FF0000"/>
                </a:solidFill>
                <a:latin typeface="Times New Roman" panose="02020603050405020304" pitchFamily="18" charset="0"/>
                <a:cs typeface="Times New Roman" panose="02020603050405020304" pitchFamily="18" charset="0"/>
              </a:rPr>
              <a:t>1988</a:t>
            </a:r>
            <a:endParaRPr lang="ro-RO" sz="1100" b="1" dirty="0">
              <a:solidFill>
                <a:srgbClr val="FF0000"/>
              </a:solidFill>
              <a:latin typeface="Times New Roman" panose="02020603050405020304" pitchFamily="18" charset="0"/>
              <a:cs typeface="Times New Roman" panose="02020603050405020304" pitchFamily="18" charset="0"/>
            </a:endParaRPr>
          </a:p>
        </p:txBody>
      </p:sp>
      <p:sp>
        <p:nvSpPr>
          <p:cNvPr id="43" name="TextBox 42"/>
          <p:cNvSpPr txBox="1"/>
          <p:nvPr/>
        </p:nvSpPr>
        <p:spPr>
          <a:xfrm>
            <a:off x="4262269" y="3336439"/>
            <a:ext cx="935915" cy="261610"/>
          </a:xfrm>
          <a:prstGeom prst="rect">
            <a:avLst/>
          </a:prstGeom>
          <a:noFill/>
        </p:spPr>
        <p:txBody>
          <a:bodyPr wrap="square" rtlCol="0">
            <a:spAutoFit/>
          </a:bodyPr>
          <a:lstStyle/>
          <a:p>
            <a:pPr algn="ctr"/>
            <a:r>
              <a:rPr lang="en-US" sz="1100" b="1" dirty="0" smtClean="0">
                <a:solidFill>
                  <a:srgbClr val="FF0000"/>
                </a:solidFill>
                <a:latin typeface="Times New Roman" panose="02020603050405020304" pitchFamily="18" charset="0"/>
                <a:cs typeface="Times New Roman" panose="02020603050405020304" pitchFamily="18" charset="0"/>
              </a:rPr>
              <a:t>1997- 1998</a:t>
            </a:r>
            <a:endParaRPr lang="ro-RO" sz="1100" b="1" dirty="0">
              <a:solidFill>
                <a:srgbClr val="FF0000"/>
              </a:solidFill>
              <a:latin typeface="Times New Roman" panose="02020603050405020304" pitchFamily="18" charset="0"/>
              <a:cs typeface="Times New Roman" panose="02020603050405020304" pitchFamily="18" charset="0"/>
            </a:endParaRPr>
          </a:p>
        </p:txBody>
      </p:sp>
      <p:sp>
        <p:nvSpPr>
          <p:cNvPr id="44" name="TextBox 43"/>
          <p:cNvSpPr txBox="1"/>
          <p:nvPr/>
        </p:nvSpPr>
        <p:spPr>
          <a:xfrm>
            <a:off x="5580529" y="3371849"/>
            <a:ext cx="763121" cy="261610"/>
          </a:xfrm>
          <a:prstGeom prst="rect">
            <a:avLst/>
          </a:prstGeom>
          <a:noFill/>
        </p:spPr>
        <p:txBody>
          <a:bodyPr wrap="square" rtlCol="0">
            <a:spAutoFit/>
          </a:bodyPr>
          <a:lstStyle/>
          <a:p>
            <a:pPr algn="ctr"/>
            <a:r>
              <a:rPr lang="en-US" sz="1100" b="1" dirty="0">
                <a:solidFill>
                  <a:srgbClr val="FF0000"/>
                </a:solidFill>
                <a:latin typeface="Times New Roman" panose="02020603050405020304" pitchFamily="18" charset="0"/>
                <a:cs typeface="Times New Roman" panose="02020603050405020304" pitchFamily="18" charset="0"/>
              </a:rPr>
              <a:t>2003</a:t>
            </a:r>
            <a:endParaRPr lang="ro-RO" sz="1100" b="1" dirty="0">
              <a:solidFill>
                <a:srgbClr val="FF0000"/>
              </a:solidFill>
              <a:latin typeface="Times New Roman" panose="02020603050405020304" pitchFamily="18" charset="0"/>
              <a:cs typeface="Times New Roman" panose="02020603050405020304" pitchFamily="18" charset="0"/>
            </a:endParaRPr>
          </a:p>
        </p:txBody>
      </p:sp>
      <p:sp>
        <p:nvSpPr>
          <p:cNvPr id="45" name="TextBox 44"/>
          <p:cNvSpPr txBox="1"/>
          <p:nvPr/>
        </p:nvSpPr>
        <p:spPr>
          <a:xfrm>
            <a:off x="7538869" y="3355489"/>
            <a:ext cx="935915" cy="261610"/>
          </a:xfrm>
          <a:prstGeom prst="rect">
            <a:avLst/>
          </a:prstGeom>
          <a:noFill/>
        </p:spPr>
        <p:txBody>
          <a:bodyPr wrap="square" rtlCol="0">
            <a:spAutoFit/>
          </a:bodyPr>
          <a:lstStyle/>
          <a:p>
            <a:pPr algn="ctr"/>
            <a:r>
              <a:rPr lang="en-US" sz="1100" b="1" dirty="0" smtClean="0">
                <a:solidFill>
                  <a:srgbClr val="FF0000"/>
                </a:solidFill>
                <a:latin typeface="Times New Roman" panose="02020603050405020304" pitchFamily="18" charset="0"/>
                <a:cs typeface="Times New Roman" panose="02020603050405020304" pitchFamily="18" charset="0"/>
              </a:rPr>
              <a:t>2009</a:t>
            </a:r>
            <a:endParaRPr lang="ro-RO" sz="1100" b="1" dirty="0">
              <a:solidFill>
                <a:srgbClr val="FF0000"/>
              </a:solidFill>
              <a:latin typeface="Times New Roman" panose="02020603050405020304" pitchFamily="18" charset="0"/>
              <a:cs typeface="Times New Roman" panose="02020603050405020304" pitchFamily="18" charset="0"/>
            </a:endParaRPr>
          </a:p>
        </p:txBody>
      </p:sp>
      <p:sp>
        <p:nvSpPr>
          <p:cNvPr id="46" name="TextBox 45"/>
          <p:cNvSpPr txBox="1"/>
          <p:nvPr/>
        </p:nvSpPr>
        <p:spPr>
          <a:xfrm>
            <a:off x="5069989" y="3684269"/>
            <a:ext cx="862181" cy="261610"/>
          </a:xfrm>
          <a:prstGeom prst="rect">
            <a:avLst/>
          </a:prstGeom>
          <a:noFill/>
        </p:spPr>
        <p:txBody>
          <a:bodyPr wrap="square" rtlCol="0">
            <a:spAutoFit/>
          </a:bodyPr>
          <a:lstStyle/>
          <a:p>
            <a:pPr algn="ctr"/>
            <a:r>
              <a:rPr lang="en-US" sz="1100" b="1" dirty="0" smtClean="0">
                <a:solidFill>
                  <a:srgbClr val="FF0000"/>
                </a:solidFill>
                <a:latin typeface="Times New Roman" panose="02020603050405020304" pitchFamily="18" charset="0"/>
                <a:cs typeface="Times New Roman" panose="02020603050405020304" pitchFamily="18" charset="0"/>
              </a:rPr>
              <a:t>2000 - 2003</a:t>
            </a:r>
            <a:endParaRPr lang="ro-RO" sz="1100" b="1" dirty="0">
              <a:solidFill>
                <a:srgbClr val="FF0000"/>
              </a:solidFill>
              <a:latin typeface="Times New Roman" panose="02020603050405020304" pitchFamily="18" charset="0"/>
              <a:cs typeface="Times New Roman" panose="02020603050405020304" pitchFamily="18" charset="0"/>
            </a:endParaRPr>
          </a:p>
        </p:txBody>
      </p:sp>
      <p:sp>
        <p:nvSpPr>
          <p:cNvPr id="47" name="TextBox 46"/>
          <p:cNvSpPr txBox="1"/>
          <p:nvPr/>
        </p:nvSpPr>
        <p:spPr>
          <a:xfrm>
            <a:off x="7188349" y="3630929"/>
            <a:ext cx="862181" cy="261610"/>
          </a:xfrm>
          <a:prstGeom prst="rect">
            <a:avLst/>
          </a:prstGeom>
          <a:noFill/>
        </p:spPr>
        <p:txBody>
          <a:bodyPr wrap="square" rtlCol="0">
            <a:spAutoFit/>
          </a:bodyPr>
          <a:lstStyle/>
          <a:p>
            <a:pPr algn="ctr"/>
            <a:r>
              <a:rPr lang="en-US" sz="1100" b="1" dirty="0" smtClean="0">
                <a:solidFill>
                  <a:srgbClr val="FF0000"/>
                </a:solidFill>
                <a:latin typeface="Times New Roman" panose="02020603050405020304" pitchFamily="18" charset="0"/>
                <a:cs typeface="Times New Roman" panose="02020603050405020304" pitchFamily="18" charset="0"/>
              </a:rPr>
              <a:t>2007- 2009</a:t>
            </a:r>
            <a:endParaRPr lang="ro-RO" sz="1100" b="1" dirty="0">
              <a:solidFill>
                <a:srgbClr val="FF0000"/>
              </a:solidFill>
              <a:latin typeface="Times New Roman" panose="02020603050405020304" pitchFamily="18" charset="0"/>
              <a:cs typeface="Times New Roman" panose="02020603050405020304" pitchFamily="18" charset="0"/>
            </a:endParaRPr>
          </a:p>
        </p:txBody>
      </p:sp>
      <p:sp>
        <p:nvSpPr>
          <p:cNvPr id="48" name="TextBox 47"/>
          <p:cNvSpPr txBox="1"/>
          <p:nvPr/>
        </p:nvSpPr>
        <p:spPr>
          <a:xfrm>
            <a:off x="3874769" y="3623309"/>
            <a:ext cx="744295" cy="261610"/>
          </a:xfrm>
          <a:prstGeom prst="rect">
            <a:avLst/>
          </a:prstGeom>
          <a:noFill/>
        </p:spPr>
        <p:txBody>
          <a:bodyPr wrap="square" rtlCol="0">
            <a:spAutoFit/>
          </a:bodyPr>
          <a:lstStyle/>
          <a:p>
            <a:pPr algn="ctr"/>
            <a:r>
              <a:rPr lang="en-US" sz="1100" b="1" dirty="0" smtClean="0">
                <a:solidFill>
                  <a:srgbClr val="FF0000"/>
                </a:solidFill>
                <a:latin typeface="Times New Roman" panose="02020603050405020304" pitchFamily="18" charset="0"/>
                <a:cs typeface="Times New Roman" panose="02020603050405020304" pitchFamily="18" charset="0"/>
              </a:rPr>
              <a:t>1997</a:t>
            </a:r>
            <a:endParaRPr lang="ro-RO" sz="1100" b="1" dirty="0">
              <a:solidFill>
                <a:srgbClr val="FF0000"/>
              </a:solidFill>
              <a:latin typeface="Times New Roman" panose="02020603050405020304" pitchFamily="18" charset="0"/>
              <a:cs typeface="Times New Roman" panose="02020603050405020304" pitchFamily="18" charset="0"/>
            </a:endParaRPr>
          </a:p>
        </p:txBody>
      </p:sp>
      <p:sp>
        <p:nvSpPr>
          <p:cNvPr id="49" name="Rectangle 48"/>
          <p:cNvSpPr/>
          <p:nvPr/>
        </p:nvSpPr>
        <p:spPr>
          <a:xfrm>
            <a:off x="8605802" y="3621524"/>
            <a:ext cx="466794" cy="261610"/>
          </a:xfrm>
          <a:prstGeom prst="rect">
            <a:avLst/>
          </a:prstGeom>
        </p:spPr>
        <p:txBody>
          <a:bodyPr wrap="none">
            <a:spAutoFit/>
          </a:bodyPr>
          <a:lstStyle/>
          <a:p>
            <a:pPr algn="ctr"/>
            <a:r>
              <a:rPr lang="en-US" sz="1100" b="1" dirty="0">
                <a:solidFill>
                  <a:srgbClr val="FF0000"/>
                </a:solidFill>
                <a:latin typeface="Times New Roman" panose="02020603050405020304" pitchFamily="18" charset="0"/>
                <a:cs typeface="Times New Roman" panose="02020603050405020304" pitchFamily="18" charset="0"/>
              </a:rPr>
              <a:t>2014</a:t>
            </a:r>
            <a:endParaRPr lang="ro-RO" sz="1100" b="1" dirty="0">
              <a:solidFill>
                <a:srgbClr val="FF0000"/>
              </a:solidFill>
              <a:latin typeface="Times New Roman" panose="02020603050405020304" pitchFamily="18" charset="0"/>
              <a:cs typeface="Times New Roman" panose="02020603050405020304" pitchFamily="18" charset="0"/>
            </a:endParaRPr>
          </a:p>
        </p:txBody>
      </p:sp>
      <p:sp>
        <p:nvSpPr>
          <p:cNvPr id="50" name="Rectangle 49"/>
          <p:cNvSpPr/>
          <p:nvPr/>
        </p:nvSpPr>
        <p:spPr>
          <a:xfrm>
            <a:off x="10250328" y="3461504"/>
            <a:ext cx="492443" cy="276999"/>
          </a:xfrm>
          <a:prstGeom prst="rect">
            <a:avLst/>
          </a:prstGeom>
        </p:spPr>
        <p:txBody>
          <a:bodyPr wrap="none">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2015</a:t>
            </a:r>
            <a:endParaRPr lang="ro-RO" sz="1200" b="1" dirty="0">
              <a:solidFill>
                <a:srgbClr val="FF0000"/>
              </a:solidFill>
              <a:latin typeface="Times New Roman" panose="02020603050405020304" pitchFamily="18" charset="0"/>
              <a:cs typeface="Times New Roman" panose="02020603050405020304" pitchFamily="18" charset="0"/>
            </a:endParaRPr>
          </a:p>
        </p:txBody>
      </p:sp>
      <p:sp>
        <p:nvSpPr>
          <p:cNvPr id="51" name="Right Arrow Callout 50"/>
          <p:cNvSpPr/>
          <p:nvPr/>
        </p:nvSpPr>
        <p:spPr>
          <a:xfrm rot="16200000">
            <a:off x="6116911" y="3924821"/>
            <a:ext cx="1012418" cy="914400"/>
          </a:xfrm>
          <a:prstGeom prst="right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3" name="TextBox 52"/>
          <p:cNvSpPr txBox="1"/>
          <p:nvPr/>
        </p:nvSpPr>
        <p:spPr>
          <a:xfrm>
            <a:off x="6178699" y="4292749"/>
            <a:ext cx="935915" cy="430887"/>
          </a:xfrm>
          <a:prstGeom prst="rect">
            <a:avLst/>
          </a:prstGeom>
          <a:noFill/>
        </p:spPr>
        <p:txBody>
          <a:bodyPr wrap="square" rtlCol="0">
            <a:spAutoFit/>
          </a:bodyPr>
          <a:lstStyle/>
          <a:p>
            <a:pPr algn="ctr"/>
            <a:r>
              <a:rPr lang="ro-RO" sz="1100" b="1" dirty="0">
                <a:solidFill>
                  <a:schemeClr val="bg1"/>
                </a:solidFill>
                <a:latin typeface="Times New Roman" panose="02020603050405020304" pitchFamily="18" charset="0"/>
                <a:cs typeface="Times New Roman" panose="02020603050405020304" pitchFamily="18" charset="0"/>
              </a:rPr>
              <a:t>Cartea </a:t>
            </a:r>
            <a:r>
              <a:rPr lang="en-US" sz="1100" b="1" dirty="0" smtClean="0">
                <a:solidFill>
                  <a:schemeClr val="bg1"/>
                </a:solidFill>
                <a:latin typeface="Times New Roman" panose="02020603050405020304" pitchFamily="18" charset="0"/>
                <a:cs typeface="Times New Roman" panose="02020603050405020304" pitchFamily="18" charset="0"/>
              </a:rPr>
              <a:t>verde</a:t>
            </a:r>
          </a:p>
        </p:txBody>
      </p:sp>
      <p:sp>
        <p:nvSpPr>
          <p:cNvPr id="54" name="TextBox 53"/>
          <p:cNvSpPr txBox="1"/>
          <p:nvPr/>
        </p:nvSpPr>
        <p:spPr>
          <a:xfrm>
            <a:off x="6235849" y="3672839"/>
            <a:ext cx="763121" cy="261610"/>
          </a:xfrm>
          <a:prstGeom prst="rect">
            <a:avLst/>
          </a:prstGeom>
          <a:noFill/>
        </p:spPr>
        <p:txBody>
          <a:bodyPr wrap="square" rtlCol="0">
            <a:spAutoFit/>
          </a:bodyPr>
          <a:lstStyle/>
          <a:p>
            <a:pPr algn="ctr"/>
            <a:r>
              <a:rPr lang="en-US" sz="1100" b="1" dirty="0" smtClean="0">
                <a:solidFill>
                  <a:srgbClr val="FF0000"/>
                </a:solidFill>
                <a:latin typeface="Times New Roman" panose="02020603050405020304" pitchFamily="18" charset="0"/>
                <a:cs typeface="Times New Roman" panose="02020603050405020304" pitchFamily="18" charset="0"/>
              </a:rPr>
              <a:t>2005</a:t>
            </a:r>
            <a:endParaRPr lang="ro-RO" sz="1100" b="1" dirty="0">
              <a:solidFill>
                <a:srgbClr val="FF0000"/>
              </a:solidFill>
              <a:latin typeface="Times New Roman" panose="02020603050405020304" pitchFamily="18" charset="0"/>
              <a:cs typeface="Times New Roman" panose="02020603050405020304" pitchFamily="18" charset="0"/>
            </a:endParaRPr>
          </a:p>
        </p:txBody>
      </p:sp>
      <p:sp>
        <p:nvSpPr>
          <p:cNvPr id="52" name="TextBox 51"/>
          <p:cNvSpPr txBox="1"/>
          <p:nvPr/>
        </p:nvSpPr>
        <p:spPr>
          <a:xfrm>
            <a:off x="859969" y="6371927"/>
            <a:ext cx="1034143" cy="276999"/>
          </a:xfrm>
          <a:prstGeom prst="rect">
            <a:avLst/>
          </a:prstGeom>
          <a:noFill/>
        </p:spPr>
        <p:txBody>
          <a:bodyPr wrap="square" rtlCol="0">
            <a:spAutoFit/>
          </a:bodyPr>
          <a:lstStyle/>
          <a:p>
            <a:r>
              <a:rPr lang="ro-RO" sz="1200" dirty="0" smtClean="0"/>
              <a:t>www.anre.ro</a:t>
            </a:r>
            <a:endParaRPr lang="en-GB" sz="1200" dirty="0"/>
          </a:p>
        </p:txBody>
      </p:sp>
      <p:pic>
        <p:nvPicPr>
          <p:cNvPr id="55" name="Picture 54" descr="C:\Users\Work\AppData\Local\Microsoft\Windows\INetCache\Content.Word\hora-541x33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extLst>
      <p:ext uri="{BB962C8B-B14F-4D97-AF65-F5344CB8AC3E}">
        <p14:creationId xmlns:p14="http://schemas.microsoft.com/office/powerpoint/2010/main" val="1650903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859969" y="6371927"/>
            <a:ext cx="1034143" cy="276999"/>
          </a:xfrm>
          <a:prstGeom prst="rect">
            <a:avLst/>
          </a:prstGeom>
          <a:noFill/>
        </p:spPr>
        <p:txBody>
          <a:bodyPr wrap="square" rtlCol="0">
            <a:spAutoFit/>
          </a:bodyPr>
          <a:lstStyle/>
          <a:p>
            <a:r>
              <a:rPr lang="ro-RO" sz="1200" dirty="0" smtClean="0"/>
              <a:t>www.anre.ro</a:t>
            </a:r>
            <a:endParaRPr lang="en-GB" sz="1200" dirty="0"/>
          </a:p>
        </p:txBody>
      </p:sp>
      <p:sp>
        <p:nvSpPr>
          <p:cNvPr id="6" name="Title 5"/>
          <p:cNvSpPr>
            <a:spLocks noGrp="1"/>
          </p:cNvSpPr>
          <p:nvPr>
            <p:ph type="title"/>
          </p:nvPr>
        </p:nvSpPr>
        <p:spPr>
          <a:xfrm>
            <a:off x="809625" y="1383792"/>
            <a:ext cx="10515600" cy="590931"/>
          </a:xfrm>
          <a:prstGeom prst="rect">
            <a:avLst/>
          </a:prstGeom>
        </p:spPr>
        <p:txBody>
          <a:bodyPr>
            <a:spAutoFit/>
          </a:bodyPr>
          <a:lstStyle/>
          <a:p>
            <a:pPr algn="ctr">
              <a:defRPr/>
            </a:pPr>
            <a:r>
              <a:rPr lang="ro-RO" dirty="0">
                <a:solidFill>
                  <a:srgbClr val="0000FF"/>
                </a:solidFill>
                <a:effectLst>
                  <a:outerShdw blurRad="38100" dist="38100" dir="2700000" algn="tl">
                    <a:srgbClr val="000000">
                      <a:alpha val="43137"/>
                    </a:srgbClr>
                  </a:outerShdw>
                </a:effectLst>
              </a:rPr>
              <a:t>2030 </a:t>
            </a:r>
            <a:endParaRPr lang="en-US" dirty="0">
              <a:solidFill>
                <a:srgbClr val="0000FF"/>
              </a:solidFill>
              <a:effectLst>
                <a:outerShdw blurRad="38100" dist="38100" dir="2700000" algn="tl">
                  <a:srgbClr val="000000">
                    <a:alpha val="43137"/>
                  </a:srgbClr>
                </a:outerShdw>
              </a:effectLst>
            </a:endParaRPr>
          </a:p>
          <a:p>
            <a:pPr algn="ctr">
              <a:defRPr/>
            </a:pPr>
            <a:r>
              <a:rPr lang="ro-RO" dirty="0">
                <a:solidFill>
                  <a:srgbClr val="0000FF"/>
                </a:solidFill>
                <a:effectLst>
                  <a:outerShdw blurRad="38100" dist="38100" dir="2700000" algn="tl">
                    <a:srgbClr val="000000">
                      <a:alpha val="43137"/>
                    </a:srgbClr>
                  </a:outerShdw>
                </a:effectLst>
              </a:rPr>
              <a:t>Cadru</a:t>
            </a:r>
            <a:r>
              <a:rPr lang="en-US" dirty="0">
                <a:solidFill>
                  <a:srgbClr val="0000FF"/>
                </a:solidFill>
                <a:effectLst>
                  <a:outerShdw blurRad="38100" dist="38100" dir="2700000" algn="tl">
                    <a:srgbClr val="000000">
                      <a:alpha val="43137"/>
                    </a:srgbClr>
                  </a:outerShdw>
                </a:effectLst>
              </a:rPr>
              <a:t> </a:t>
            </a:r>
            <a:r>
              <a:rPr lang="ro-RO" dirty="0">
                <a:solidFill>
                  <a:srgbClr val="0000FF"/>
                </a:solidFill>
                <a:effectLst>
                  <a:outerShdw blurRad="38100" dist="38100" dir="2700000" algn="tl">
                    <a:srgbClr val="000000">
                      <a:alpha val="43137"/>
                    </a:srgbClr>
                  </a:outerShdw>
                </a:effectLst>
              </a:rPr>
              <a:t>pentru politicile climatice și energetice</a:t>
            </a:r>
          </a:p>
        </p:txBody>
      </p:sp>
      <p:pic>
        <p:nvPicPr>
          <p:cNvPr id="7" name="Picture 6"/>
          <p:cNvPicPr>
            <a:picLocks noChangeAspect="1"/>
          </p:cNvPicPr>
          <p:nvPr/>
        </p:nvPicPr>
        <p:blipFill>
          <a:blip r:embed="rId2"/>
          <a:stretch>
            <a:fillRect/>
          </a:stretch>
        </p:blipFill>
        <p:spPr>
          <a:xfrm>
            <a:off x="1753497" y="2256417"/>
            <a:ext cx="8907723" cy="3205778"/>
          </a:xfrm>
          <a:prstGeom prst="rect">
            <a:avLst/>
          </a:prstGeom>
        </p:spPr>
      </p:pic>
      <p:pic>
        <p:nvPicPr>
          <p:cNvPr id="5" name="Picture 4" descr="C:\Users\Work\AppData\Local\Microsoft\Windows\INetCache\Content.Word\hora-541x33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extLst>
      <p:ext uri="{BB962C8B-B14F-4D97-AF65-F5344CB8AC3E}">
        <p14:creationId xmlns:p14="http://schemas.microsoft.com/office/powerpoint/2010/main" val="2069083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59969" y="6371927"/>
            <a:ext cx="1034143" cy="276999"/>
          </a:xfrm>
          <a:prstGeom prst="rect">
            <a:avLst/>
          </a:prstGeom>
          <a:noFill/>
        </p:spPr>
        <p:txBody>
          <a:bodyPr wrap="square" rtlCol="0">
            <a:spAutoFit/>
          </a:bodyPr>
          <a:lstStyle/>
          <a:p>
            <a:r>
              <a:rPr lang="ro-RO" sz="1200" dirty="0" smtClean="0"/>
              <a:t>www.anre.ro</a:t>
            </a:r>
            <a:endParaRPr lang="en-GB" sz="1200" dirty="0"/>
          </a:p>
        </p:txBody>
      </p:sp>
      <p:pic>
        <p:nvPicPr>
          <p:cNvPr id="8" name="Picture 4"/>
          <p:cNvPicPr>
            <a:picLocks noChangeAspect="1"/>
          </p:cNvPicPr>
          <p:nvPr/>
        </p:nvPicPr>
        <p:blipFill>
          <a:blip r:embed="rId2" cstate="print"/>
          <a:srcRect/>
          <a:stretch>
            <a:fillRect/>
          </a:stretch>
        </p:blipFill>
        <p:spPr bwMode="auto">
          <a:xfrm>
            <a:off x="1943100" y="1871219"/>
            <a:ext cx="8477250" cy="4063774"/>
          </a:xfrm>
          <a:prstGeom prst="rect">
            <a:avLst/>
          </a:prstGeom>
          <a:noFill/>
          <a:ln w="9525">
            <a:noFill/>
            <a:miter lim="800000"/>
            <a:headEnd/>
            <a:tailEnd/>
          </a:ln>
        </p:spPr>
      </p:pic>
      <p:sp>
        <p:nvSpPr>
          <p:cNvPr id="9" name="Title 8"/>
          <p:cNvSpPr>
            <a:spLocks noGrp="1"/>
          </p:cNvSpPr>
          <p:nvPr>
            <p:ph type="title"/>
          </p:nvPr>
        </p:nvSpPr>
        <p:spPr>
          <a:xfrm>
            <a:off x="4656727" y="1279845"/>
            <a:ext cx="2878545" cy="341632"/>
          </a:xfrm>
          <a:prstGeom prst="rect">
            <a:avLst/>
          </a:prstGeom>
        </p:spPr>
        <p:txBody>
          <a:bodyPr wrap="none">
            <a:spAutoFit/>
          </a:bodyPr>
          <a:lstStyle/>
          <a:p>
            <a:pPr algn="ctr">
              <a:defRPr/>
            </a:pPr>
            <a:r>
              <a:rPr lang="ro-RO" dirty="0">
                <a:solidFill>
                  <a:srgbClr val="0000FF"/>
                </a:solidFill>
                <a:effectLst>
                  <a:outerShdw blurRad="38100" dist="38100" dir="2700000" algn="tl">
                    <a:srgbClr val="000000">
                      <a:alpha val="43137"/>
                    </a:srgbClr>
                  </a:outerShdw>
                </a:effectLst>
              </a:rPr>
              <a:t>Revizuirea legislației în 2016</a:t>
            </a:r>
          </a:p>
        </p:txBody>
      </p:sp>
      <p:pic>
        <p:nvPicPr>
          <p:cNvPr id="5" name="Picture 4" descr="C:\Users\Work\AppData\Local\Microsoft\Windows\INetCache\Content.Word\hora-541x33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extLst>
      <p:ext uri="{BB962C8B-B14F-4D97-AF65-F5344CB8AC3E}">
        <p14:creationId xmlns:p14="http://schemas.microsoft.com/office/powerpoint/2010/main" val="994660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59969" y="6371927"/>
            <a:ext cx="1034143" cy="276999"/>
          </a:xfrm>
          <a:prstGeom prst="rect">
            <a:avLst/>
          </a:prstGeom>
          <a:noFill/>
        </p:spPr>
        <p:txBody>
          <a:bodyPr wrap="square" rtlCol="0">
            <a:spAutoFit/>
          </a:bodyPr>
          <a:lstStyle/>
          <a:p>
            <a:r>
              <a:rPr lang="ro-RO" sz="1200" dirty="0" smtClean="0"/>
              <a:t>www.anre.ro</a:t>
            </a:r>
            <a:endParaRPr lang="en-GB" sz="1200" dirty="0"/>
          </a:p>
        </p:txBody>
      </p:sp>
      <p:sp>
        <p:nvSpPr>
          <p:cNvPr id="9" name="Rectangle 8"/>
          <p:cNvSpPr/>
          <p:nvPr/>
        </p:nvSpPr>
        <p:spPr>
          <a:xfrm>
            <a:off x="3753339" y="1392238"/>
            <a:ext cx="3864583" cy="369332"/>
          </a:xfrm>
          <a:prstGeom prst="rect">
            <a:avLst/>
          </a:prstGeom>
        </p:spPr>
        <p:txBody>
          <a:bodyPr wrap="none">
            <a:spAutoFit/>
          </a:bodyPr>
          <a:lstStyle/>
          <a:p>
            <a:pPr algn="ctr">
              <a:defRPr/>
            </a:pPr>
            <a:r>
              <a:rPr lang="en-US" dirty="0">
                <a:solidFill>
                  <a:srgbClr val="0000FF"/>
                </a:solidFill>
                <a:effectLst>
                  <a:outerShdw blurRad="38100" dist="38100" dir="2700000" algn="tl">
                    <a:srgbClr val="000000">
                      <a:alpha val="43137"/>
                    </a:srgbClr>
                  </a:outerShdw>
                </a:effectLst>
              </a:rPr>
              <a:t>Investitii necesare</a:t>
            </a:r>
            <a:r>
              <a:rPr lang="ro-RO" dirty="0">
                <a:solidFill>
                  <a:srgbClr val="0000FF"/>
                </a:solidFill>
                <a:effectLst>
                  <a:outerShdw blurRad="38100" dist="38100" dir="2700000" algn="tl">
                    <a:srgbClr val="000000">
                      <a:alpha val="43137"/>
                    </a:srgbClr>
                  </a:outerShdw>
                </a:effectLst>
              </a:rPr>
              <a:t> în </a:t>
            </a:r>
            <a:r>
              <a:rPr lang="en-US" dirty="0">
                <a:solidFill>
                  <a:srgbClr val="0000FF"/>
                </a:solidFill>
                <a:effectLst>
                  <a:outerShdw blurRad="38100" dist="38100" dir="2700000" algn="tl">
                    <a:srgbClr val="000000">
                      <a:alpha val="43137"/>
                    </a:srgbClr>
                  </a:outerShdw>
                </a:effectLst>
              </a:rPr>
              <a:t>sistemul energetic</a:t>
            </a:r>
            <a:endParaRPr lang="ro-RO" dirty="0">
              <a:solidFill>
                <a:srgbClr val="0000FF"/>
              </a:solidFill>
              <a:effectLst>
                <a:outerShdw blurRad="38100" dist="38100" dir="2700000" algn="tl">
                  <a:srgbClr val="000000">
                    <a:alpha val="43137"/>
                  </a:srgbClr>
                </a:outerShdw>
              </a:effectLst>
            </a:endParaRPr>
          </a:p>
        </p:txBody>
      </p:sp>
      <p:pic>
        <p:nvPicPr>
          <p:cNvPr id="10" name="Picture 1"/>
          <p:cNvPicPr>
            <a:picLocks noChangeAspect="1"/>
          </p:cNvPicPr>
          <p:nvPr/>
        </p:nvPicPr>
        <p:blipFill>
          <a:blip r:embed="rId2" cstate="print"/>
          <a:srcRect/>
          <a:stretch>
            <a:fillRect/>
          </a:stretch>
        </p:blipFill>
        <p:spPr bwMode="auto">
          <a:xfrm>
            <a:off x="1379538" y="1871663"/>
            <a:ext cx="9064625" cy="3916362"/>
          </a:xfrm>
          <a:prstGeom prst="rect">
            <a:avLst/>
          </a:prstGeom>
          <a:noFill/>
          <a:ln w="9525">
            <a:noFill/>
            <a:miter lim="800000"/>
            <a:headEnd/>
            <a:tailEnd/>
          </a:ln>
        </p:spPr>
      </p:pic>
      <p:sp>
        <p:nvSpPr>
          <p:cNvPr id="11" name="Rectangle 10"/>
          <p:cNvSpPr/>
          <p:nvPr/>
        </p:nvSpPr>
        <p:spPr>
          <a:xfrm>
            <a:off x="1547813" y="5732463"/>
            <a:ext cx="6840537" cy="254000"/>
          </a:xfrm>
          <a:prstGeom prst="rect">
            <a:avLst/>
          </a:prstGeom>
        </p:spPr>
        <p:txBody>
          <a:bodyPr>
            <a:spAutoFit/>
          </a:bodyPr>
          <a:lstStyle/>
          <a:p>
            <a:pPr>
              <a:defRPr/>
            </a:pPr>
            <a:r>
              <a:rPr lang="en-US" sz="1050" dirty="0">
                <a:latin typeface="Arial" panose="020B0604020202020204" pitchFamily="34" charset="0"/>
              </a:rPr>
              <a:t>Source: SPECIAL TASK FORCE (MEMBER STATES, COMMISSION, EIB) ON INVESTMENT IN THE EU </a:t>
            </a:r>
            <a:endParaRPr lang="ro-RO" sz="1050" dirty="0">
              <a:latin typeface="Arial" panose="020B0604020202020204" pitchFamily="34" charset="0"/>
            </a:endParaRPr>
          </a:p>
        </p:txBody>
      </p:sp>
      <p:pic>
        <p:nvPicPr>
          <p:cNvPr id="6" name="Picture 5" descr="C:\Users\Work\AppData\Local\Microsoft\Windows\INetCache\Content.Word\hora-541x33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extLst>
      <p:ext uri="{BB962C8B-B14F-4D97-AF65-F5344CB8AC3E}">
        <p14:creationId xmlns:p14="http://schemas.microsoft.com/office/powerpoint/2010/main" val="2498724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7881" y="1290918"/>
            <a:ext cx="10962042" cy="4920065"/>
          </a:xfrm>
          <a:prstGeom prst="rect">
            <a:avLst/>
          </a:prstGeom>
        </p:spPr>
        <p:txBody>
          <a:bodyPr wrap="square">
            <a:spAutoFit/>
          </a:bodyPr>
          <a:lstStyle/>
          <a:p>
            <a:pPr fontAlgn="base">
              <a:spcAft>
                <a:spcPts val="0"/>
              </a:spcAft>
            </a:pPr>
            <a:r>
              <a:rPr lang="ro-RO" sz="16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In perioada 2014-2020, România va investi în toate cele 11 obiective tematice ale strategiei Europa 2020, folosind resursele fondurilor europene structurale </a:t>
            </a:r>
            <a:r>
              <a:rPr lang="ro-RO" sz="1600"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şi</a:t>
            </a:r>
            <a:r>
              <a:rPr lang="ro-RO" sz="16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de </a:t>
            </a:r>
            <a:r>
              <a:rPr lang="ro-RO" sz="1600"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investiții </a:t>
            </a:r>
            <a:r>
              <a:rPr lang="ro-RO" sz="16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(fondurilor ESI), prin intermediul programelor operaționale 2014-2020</a:t>
            </a:r>
            <a:endParaRPr lang="ro-RO" sz="16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spcAft>
                <a:spcPts val="0"/>
              </a:spcAft>
            </a:pPr>
            <a:r>
              <a:rPr lang="ro-RO"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endParaRPr>
          </a:p>
          <a:p>
            <a:pPr fontAlgn="base">
              <a:spcAft>
                <a:spcPts val="0"/>
              </a:spcAft>
            </a:pPr>
            <a:r>
              <a:rPr lang="ro-RO" sz="1400"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Obiectivele </a:t>
            </a: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tematice pentru cadrul financiar 2014-2020 sunt </a:t>
            </a:r>
            <a:r>
              <a:rPr lang="ro-RO" sz="1400"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următoarele:</a:t>
            </a:r>
            <a:endParaRPr lang="en-US" sz="1400"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endParaRPr>
          </a:p>
          <a:p>
            <a:pPr fontAlgn="base">
              <a:spcAft>
                <a:spcPts val="0"/>
              </a:spcAft>
            </a:pP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07000"/>
              </a:lnSpc>
              <a:spcAft>
                <a:spcPts val="750"/>
              </a:spcAft>
            </a:pP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1. Consolidarea cercetării, dezvoltării tehnologice și inovări</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07000"/>
              </a:lnSpc>
              <a:spcAft>
                <a:spcPts val="750"/>
              </a:spcAft>
            </a:pP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2. Îmbunătățirea accesului și a utilizării și creșterea calității TIC</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07000"/>
              </a:lnSpc>
              <a:spcAft>
                <a:spcPts val="750"/>
              </a:spcAft>
            </a:pP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3. Îmbunătățirea competitivității IMM-urilor, a sectorului agricol (în cazul FEADR) și a sectorului pescuitului și acvaculturii (pentru FEPAM)</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07000"/>
              </a:lnSpc>
              <a:spcAft>
                <a:spcPts val="750"/>
              </a:spcAft>
            </a:pP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4. Sprijinirea </a:t>
            </a:r>
            <a:r>
              <a:rPr lang="ro-RO" sz="1400"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tranziției </a:t>
            </a: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către o economie cu emisii scăzute de carbon în toate sectoarele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07000"/>
              </a:lnSpc>
              <a:spcAft>
                <a:spcPts val="750"/>
              </a:spcAft>
            </a:pP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5. Promovarea adaptării la schimbările climatice, prevenirea </a:t>
            </a:r>
            <a:r>
              <a:rPr lang="ro-RO" sz="1400" dirty="0" err="1">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şi</a:t>
            </a: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gestionarea riscurilor</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07000"/>
              </a:lnSpc>
              <a:spcAft>
                <a:spcPts val="750"/>
              </a:spcAft>
            </a:pP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6. </a:t>
            </a:r>
            <a:r>
              <a:rPr lang="ro-RO" sz="1400"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Protecția </a:t>
            </a: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mediului </a:t>
            </a:r>
            <a:r>
              <a:rPr lang="ro-RO" sz="1400"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și </a:t>
            </a: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promovarea utilizării eficiente a resurselor</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07000"/>
              </a:lnSpc>
              <a:spcAft>
                <a:spcPts val="750"/>
              </a:spcAft>
            </a:pP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7. Promovarea sistemelor de transport durabile </a:t>
            </a:r>
            <a:r>
              <a:rPr lang="ro-RO" sz="1400"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și </a:t>
            </a: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eliminarea blocajelor din cadrul infrastructurilor </a:t>
            </a:r>
            <a:r>
              <a:rPr lang="ro-RO" sz="1400"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rețelelor </a:t>
            </a: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majore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07000"/>
              </a:lnSpc>
              <a:spcAft>
                <a:spcPts val="750"/>
              </a:spcAft>
            </a:pP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8. Promovarea sustenabilității și calității locurilor de muncă și sprijinirea mobilității forței de muncă</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07000"/>
              </a:lnSpc>
              <a:spcAft>
                <a:spcPts val="750"/>
              </a:spcAft>
            </a:pP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9. Promovarea incluziunii sociale, combaterea sărăciei și a oricărei forme de discriminare</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07000"/>
              </a:lnSpc>
              <a:spcAft>
                <a:spcPts val="750"/>
              </a:spcAft>
            </a:pP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10. Investițiile în educație, formare și formare profesională pentru competențe și învățare pe tot parcursul vieții</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07000"/>
              </a:lnSpc>
              <a:spcAft>
                <a:spcPts val="750"/>
              </a:spcAft>
            </a:pPr>
            <a:r>
              <a:rPr lang="ro-RO" sz="1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11. Consolidarea capacității instituționale a autorităților publice și a părților interesate și o administrație publică </a:t>
            </a:r>
            <a:r>
              <a:rPr lang="ro-RO" sz="1400" dirty="0" smtClean="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eficientă</a:t>
            </a:r>
            <a:r>
              <a:rPr lang="ro-RO"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o-RO"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Picture 3" descr="C:\Users\Work\AppData\Local\Microsoft\Windows\INetCache\Content.Word\hora-541x33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extLst>
      <p:ext uri="{BB962C8B-B14F-4D97-AF65-F5344CB8AC3E}">
        <p14:creationId xmlns:p14="http://schemas.microsoft.com/office/powerpoint/2010/main" val="2446017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49101" y="1182445"/>
            <a:ext cx="9154758" cy="5111310"/>
          </a:xfrm>
          <a:prstGeom prst="rect">
            <a:avLst/>
          </a:prstGeom>
        </p:spPr>
      </p:pic>
      <p:pic>
        <p:nvPicPr>
          <p:cNvPr id="3" name="Picture 2" descr="C:\Users\Work\AppData\Local\Microsoft\Windows\INetCache\Content.Word\hora-541x33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extLst>
      <p:ext uri="{BB962C8B-B14F-4D97-AF65-F5344CB8AC3E}">
        <p14:creationId xmlns:p14="http://schemas.microsoft.com/office/powerpoint/2010/main" val="3069606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9969" y="6371927"/>
            <a:ext cx="1034143" cy="276999"/>
          </a:xfrm>
          <a:prstGeom prst="rect">
            <a:avLst/>
          </a:prstGeom>
          <a:noFill/>
        </p:spPr>
        <p:txBody>
          <a:bodyPr wrap="square" rtlCol="0">
            <a:spAutoFit/>
          </a:bodyPr>
          <a:lstStyle/>
          <a:p>
            <a:r>
              <a:rPr lang="ro-RO" sz="1200" dirty="0" smtClean="0"/>
              <a:t>www.anre.ro</a:t>
            </a:r>
            <a:endParaRPr lang="en-GB" sz="1200" dirty="0"/>
          </a:p>
        </p:txBody>
      </p:sp>
      <p:pic>
        <p:nvPicPr>
          <p:cNvPr id="4" name="Picture 1"/>
          <p:cNvPicPr>
            <a:picLocks noChangeAspect="1"/>
          </p:cNvPicPr>
          <p:nvPr/>
        </p:nvPicPr>
        <p:blipFill>
          <a:blip r:embed="rId2" cstate="print"/>
          <a:srcRect/>
          <a:stretch>
            <a:fillRect/>
          </a:stretch>
        </p:blipFill>
        <p:spPr bwMode="auto">
          <a:xfrm>
            <a:off x="1804095" y="1547813"/>
            <a:ext cx="9068693" cy="4367212"/>
          </a:xfrm>
          <a:prstGeom prst="rect">
            <a:avLst/>
          </a:prstGeom>
          <a:noFill/>
          <a:ln w="9525">
            <a:noFill/>
            <a:miter lim="800000"/>
            <a:headEnd/>
            <a:tailEnd/>
          </a:ln>
        </p:spPr>
      </p:pic>
      <p:pic>
        <p:nvPicPr>
          <p:cNvPr id="5" name="Picture 4" descr="C:\Users\Work\AppData\Local\Microsoft\Windows\INetCache\Content.Word\hora-541x33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ChangeArrowheads="1"/>
          </p:cNvSpPr>
          <p:nvPr/>
        </p:nvSpPr>
        <p:spPr bwMode="auto">
          <a:xfrm>
            <a:off x="2413001" y="1360488"/>
            <a:ext cx="3466142" cy="369332"/>
          </a:xfrm>
          <a:prstGeom prst="rect">
            <a:avLst/>
          </a:prstGeom>
          <a:noFill/>
          <a:ln w="9525">
            <a:noFill/>
            <a:miter lim="800000"/>
            <a:headEnd/>
            <a:tailEnd/>
          </a:ln>
        </p:spPr>
        <p:txBody>
          <a:bodyPr wrap="none">
            <a:spAutoFit/>
          </a:bodyPr>
          <a:lstStyle/>
          <a:p>
            <a:r>
              <a:rPr lang="ro-RO" altLang="ro-RO" b="1" i="1" dirty="0">
                <a:solidFill>
                  <a:srgbClr val="FF0000"/>
                </a:solidFill>
              </a:rPr>
              <a:t>Tendințele de eficiență energetica </a:t>
            </a:r>
          </a:p>
        </p:txBody>
      </p:sp>
      <p:pic>
        <p:nvPicPr>
          <p:cNvPr id="14340" name="Picture 2"/>
          <p:cNvPicPr>
            <a:picLocks noChangeAspect="1"/>
          </p:cNvPicPr>
          <p:nvPr/>
        </p:nvPicPr>
        <p:blipFill>
          <a:blip r:embed="rId2" cstate="print"/>
          <a:srcRect/>
          <a:stretch>
            <a:fillRect/>
          </a:stretch>
        </p:blipFill>
        <p:spPr bwMode="auto">
          <a:xfrm>
            <a:off x="514350" y="2300762"/>
            <a:ext cx="5507567" cy="2928464"/>
          </a:xfrm>
          <a:prstGeom prst="rect">
            <a:avLst/>
          </a:prstGeom>
          <a:noFill/>
          <a:ln w="9525">
            <a:noFill/>
            <a:miter lim="800000"/>
            <a:headEnd/>
            <a:tailEnd/>
          </a:ln>
        </p:spPr>
      </p:pic>
      <p:pic>
        <p:nvPicPr>
          <p:cNvPr id="14341" name="Picture 3"/>
          <p:cNvPicPr>
            <a:picLocks noChangeAspect="1"/>
          </p:cNvPicPr>
          <p:nvPr/>
        </p:nvPicPr>
        <p:blipFill>
          <a:blip r:embed="rId3" cstate="print"/>
          <a:srcRect/>
          <a:stretch>
            <a:fillRect/>
          </a:stretch>
        </p:blipFill>
        <p:spPr bwMode="auto">
          <a:xfrm>
            <a:off x="6489885" y="3467099"/>
            <a:ext cx="5025840" cy="2435225"/>
          </a:xfrm>
          <a:prstGeom prst="rect">
            <a:avLst/>
          </a:prstGeom>
          <a:noFill/>
          <a:ln w="9525">
            <a:noFill/>
            <a:miter lim="800000"/>
            <a:headEnd/>
            <a:tailEnd/>
          </a:ln>
        </p:spPr>
      </p:pic>
      <p:sp>
        <p:nvSpPr>
          <p:cNvPr id="14342" name="Rectangle 1"/>
          <p:cNvSpPr>
            <a:spLocks noChangeArrowheads="1"/>
          </p:cNvSpPr>
          <p:nvPr/>
        </p:nvSpPr>
        <p:spPr bwMode="auto">
          <a:xfrm>
            <a:off x="6000751" y="1268414"/>
            <a:ext cx="5808133" cy="1508105"/>
          </a:xfrm>
          <a:prstGeom prst="rect">
            <a:avLst/>
          </a:prstGeom>
          <a:noFill/>
          <a:ln w="9525">
            <a:noFill/>
            <a:miter lim="800000"/>
            <a:headEnd/>
            <a:tailEnd/>
          </a:ln>
        </p:spPr>
        <p:txBody>
          <a:bodyPr>
            <a:spAutoFit/>
          </a:bodyPr>
          <a:lstStyle/>
          <a:p>
            <a:pPr marL="457200" indent="269875" algn="just">
              <a:lnSpc>
                <a:spcPct val="115000"/>
              </a:lnSpc>
              <a:tabLst>
                <a:tab pos="114300" algn="l"/>
              </a:tabLst>
            </a:pPr>
            <a:r>
              <a:rPr lang="ro-RO" altLang="ro-RO" sz="1600" dirty="0">
                <a:ea typeface="Calibri" pitchFamily="34" charset="0"/>
                <a:cs typeface="Times New Roman" pitchFamily="18" charset="0"/>
              </a:rPr>
              <a:t>După trei ani consecutivi de scădere, consumul de energie primară a crescut cu 2,1% în anul 2015 faţă de anul precedent, în condiţiile creşterii PIB cu 3,9 %. In comparaţie cu anul 2011, consumul de energie primară a scazut cu 10,2% in timp ce PIB a crescut cu 11,6 </a:t>
            </a:r>
            <a:r>
              <a:rPr lang="ro-RO" altLang="ro-RO" sz="1600" b="1" dirty="0">
                <a:ea typeface="Calibri" pitchFamily="34" charset="0"/>
                <a:cs typeface="Times New Roman" pitchFamily="18" charset="0"/>
              </a:rPr>
              <a:t>%</a:t>
            </a:r>
            <a:r>
              <a:rPr lang="ro-RO" altLang="ro-RO" sz="1600" dirty="0">
                <a:ea typeface="Calibri" pitchFamily="34" charset="0"/>
                <a:cs typeface="Times New Roman" pitchFamily="18" charset="0"/>
              </a:rPr>
              <a:t>. </a:t>
            </a:r>
            <a:endParaRPr lang="ro-RO" altLang="ro-RO" sz="1600" dirty="0">
              <a:latin typeface="Calibri" pitchFamily="34" charset="0"/>
              <a:ea typeface="Calibri" pitchFamily="34" charset="0"/>
              <a:cs typeface="Times New Roman" pitchFamily="18" charset="0"/>
            </a:endParaRPr>
          </a:p>
        </p:txBody>
      </p:sp>
      <p:sp>
        <p:nvSpPr>
          <p:cNvPr id="14344" name="Footer Placeholder 2"/>
          <p:cNvSpPr>
            <a:spLocks noGrp="1"/>
          </p:cNvSpPr>
          <p:nvPr>
            <p:ph type="ftr" sz="quarter" idx="11"/>
          </p:nvPr>
        </p:nvSpPr>
        <p:spPr bwMode="auto">
          <a:xfrm>
            <a:off x="671946" y="6387523"/>
            <a:ext cx="2258291" cy="365125"/>
          </a:xfrm>
          <a:noFill/>
          <a:ln>
            <a:miter lim="800000"/>
            <a:headEnd/>
            <a:tailEnd/>
          </a:ln>
        </p:spPr>
        <p:txBody>
          <a:bodyPr/>
          <a:lstStyle/>
          <a:p>
            <a:r>
              <a:rPr lang="en-US" dirty="0"/>
              <a:t>www.anre.ro</a:t>
            </a:r>
          </a:p>
        </p:txBody>
      </p:sp>
      <p:sp>
        <p:nvSpPr>
          <p:cNvPr id="14345" name="Slide Number Placeholder 3"/>
          <p:cNvSpPr>
            <a:spLocks noGrp="1"/>
          </p:cNvSpPr>
          <p:nvPr>
            <p:ph type="sldNum" sz="quarter" idx="12"/>
          </p:nvPr>
        </p:nvSpPr>
        <p:spPr bwMode="auto">
          <a:noFill/>
          <a:ln>
            <a:miter lim="800000"/>
            <a:headEnd/>
            <a:tailEnd/>
          </a:ln>
        </p:spPr>
        <p:txBody>
          <a:bodyPr/>
          <a:lstStyle/>
          <a:p>
            <a:fld id="{B2680930-5F4B-4426-B24A-B41213B416DB}" type="slidenum">
              <a:rPr lang="ro-RO" altLang="ro-RO"/>
              <a:pPr/>
              <a:t>9</a:t>
            </a:fld>
            <a:endParaRPr lang="ro-RO" altLang="ro-RO"/>
          </a:p>
        </p:txBody>
      </p:sp>
      <p:pic>
        <p:nvPicPr>
          <p:cNvPr id="8" name="Picture 7" descr="C:\Users\Work\AppData\Local\Microsoft\Windows\INetCache\Content.Word\hora-541x330.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99002" y="322728"/>
            <a:ext cx="1178299" cy="714059"/>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cheta ANRE" id="{718FEDF5-87A6-48CB-BFCB-84B632DDEAE4}" vid="{48FE45D5-F73E-484F-80D5-210EDFF24F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Macheta ANRE</Template>
  <TotalTime>233</TotalTime>
  <Words>615</Words>
  <Application>Microsoft Office PowerPoint</Application>
  <PresentationFormat>Widescreen</PresentationFormat>
  <Paragraphs>116</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Calibri</vt:lpstr>
      <vt:lpstr>Symbol</vt:lpstr>
      <vt:lpstr>Times New Roman</vt:lpstr>
      <vt:lpstr>Wingdings</vt:lpstr>
      <vt:lpstr>Office Theme</vt:lpstr>
      <vt:lpstr>Prevederi legislative privind eficiența energetică in industrie</vt:lpstr>
      <vt:lpstr>Repere majore in politicile climatice si energetice ale UE  </vt:lpstr>
      <vt:lpstr>2030  Cadru pentru politicile climatice și energetice</vt:lpstr>
      <vt:lpstr>Revizuirea legislației în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Manuela NISTOR</dc:creator>
  <cp:lastModifiedBy>Irina NICOLAU</cp:lastModifiedBy>
  <cp:revision>39</cp:revision>
  <dcterms:created xsi:type="dcterms:W3CDTF">2016-12-29T14:41:45Z</dcterms:created>
  <dcterms:modified xsi:type="dcterms:W3CDTF">2018-03-12T08:14:18Z</dcterms:modified>
</cp:coreProperties>
</file>