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handoutMasterIdLst>
    <p:handoutMasterId r:id="rId39"/>
  </p:handoutMasterIdLst>
  <p:sldIdLst>
    <p:sldId id="256" r:id="rId2"/>
    <p:sldId id="295" r:id="rId3"/>
    <p:sldId id="345" r:id="rId4"/>
    <p:sldId id="344" r:id="rId5"/>
    <p:sldId id="346" r:id="rId6"/>
    <p:sldId id="321" r:id="rId7"/>
    <p:sldId id="262" r:id="rId8"/>
    <p:sldId id="290" r:id="rId9"/>
    <p:sldId id="322" r:id="rId10"/>
    <p:sldId id="332" r:id="rId11"/>
    <p:sldId id="323" r:id="rId12"/>
    <p:sldId id="326" r:id="rId13"/>
    <p:sldId id="349" r:id="rId14"/>
    <p:sldId id="325" r:id="rId15"/>
    <p:sldId id="347" r:id="rId16"/>
    <p:sldId id="286" r:id="rId17"/>
    <p:sldId id="313" r:id="rId18"/>
    <p:sldId id="351" r:id="rId19"/>
    <p:sldId id="350" r:id="rId20"/>
    <p:sldId id="334" r:id="rId21"/>
    <p:sldId id="335" r:id="rId22"/>
    <p:sldId id="336" r:id="rId23"/>
    <p:sldId id="339" r:id="rId24"/>
    <p:sldId id="287" r:id="rId25"/>
    <p:sldId id="285" r:id="rId26"/>
    <p:sldId id="337" r:id="rId27"/>
    <p:sldId id="354" r:id="rId28"/>
    <p:sldId id="338" r:id="rId29"/>
    <p:sldId id="318" r:id="rId30"/>
    <p:sldId id="341" r:id="rId31"/>
    <p:sldId id="342" r:id="rId32"/>
    <p:sldId id="343" r:id="rId33"/>
    <p:sldId id="340" r:id="rId34"/>
    <p:sldId id="333" r:id="rId35"/>
    <p:sldId id="353" r:id="rId36"/>
    <p:sldId id="260" r:id="rId3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rin Salamac" initials="D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6CA2"/>
    <a:srgbClr val="CFFFB7"/>
    <a:srgbClr val="C83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3443" autoAdjust="0"/>
  </p:normalViewPr>
  <p:slideViewPr>
    <p:cSldViewPr>
      <p:cViewPr varScale="1">
        <p:scale>
          <a:sx n="63" d="100"/>
          <a:sy n="63" d="100"/>
        </p:scale>
        <p:origin x="138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95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CA746E-9A64-4ADC-B2E0-C703C5A953F2}" type="datetimeFigureOut">
              <a:rPr lang="en-US" smtClean="0"/>
              <a:pPr/>
              <a:t>27-Feb-18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29DD3-AFD6-45C1-993E-7441723A2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901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98D88F-57F8-4D3F-80FC-6E3CC61251AA}" type="datetimeFigureOut">
              <a:rPr lang="en-US" smtClean="0"/>
              <a:pPr/>
              <a:t>27-Feb-18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47AD5-A268-4226-8CED-C53BF229C4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49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31">
            <a:extLst>
              <a:ext uri="{FF2B5EF4-FFF2-40B4-BE49-F238E27FC236}">
                <a16:creationId xmlns:a16="http://schemas.microsoft.com/office/drawing/2014/main" id="{1412A6FA-F785-457F-9570-A59BF042AD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8AE12A0-AB6A-49F3-BC1F-FDD7CC88D1E7}" type="slidenum">
              <a:rPr lang="en-US" altLang="cs-CZ" smtClean="0"/>
              <a:pPr>
                <a:spcBef>
                  <a:spcPct val="0"/>
                </a:spcBef>
              </a:pPr>
              <a:t>33</a:t>
            </a:fld>
            <a:endParaRPr lang="en-US" altLang="cs-CZ"/>
          </a:p>
        </p:txBody>
      </p:sp>
      <p:sp>
        <p:nvSpPr>
          <p:cNvPr id="23555" name="Rectangle 1026">
            <a:extLst>
              <a:ext uri="{FF2B5EF4-FFF2-40B4-BE49-F238E27FC236}">
                <a16:creationId xmlns:a16="http://schemas.microsoft.com/office/drawing/2014/main" id="{AD99C444-A567-4221-8759-3A213B7E8B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1027">
            <a:extLst>
              <a:ext uri="{FF2B5EF4-FFF2-40B4-BE49-F238E27FC236}">
                <a16:creationId xmlns:a16="http://schemas.microsoft.com/office/drawing/2014/main" id="{3700CA7A-0B83-491D-9436-C686BA3B30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8035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31">
            <a:extLst>
              <a:ext uri="{FF2B5EF4-FFF2-40B4-BE49-F238E27FC236}">
                <a16:creationId xmlns:a16="http://schemas.microsoft.com/office/drawing/2014/main" id="{1412A6FA-F785-457F-9570-A59BF042AD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8AE12A0-AB6A-49F3-BC1F-FDD7CC88D1E7}" type="slidenum">
              <a:rPr lang="en-US" altLang="cs-CZ" smtClean="0"/>
              <a:pPr>
                <a:spcBef>
                  <a:spcPct val="0"/>
                </a:spcBef>
              </a:pPr>
              <a:t>34</a:t>
            </a:fld>
            <a:endParaRPr lang="en-US" altLang="cs-CZ"/>
          </a:p>
        </p:txBody>
      </p:sp>
      <p:sp>
        <p:nvSpPr>
          <p:cNvPr id="23555" name="Rectangle 1026">
            <a:extLst>
              <a:ext uri="{FF2B5EF4-FFF2-40B4-BE49-F238E27FC236}">
                <a16:creationId xmlns:a16="http://schemas.microsoft.com/office/drawing/2014/main" id="{AD99C444-A567-4221-8759-3A213B7E8B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1027">
            <a:extLst>
              <a:ext uri="{FF2B5EF4-FFF2-40B4-BE49-F238E27FC236}">
                <a16:creationId xmlns:a16="http://schemas.microsoft.com/office/drawing/2014/main" id="{3700CA7A-0B83-491D-9436-C686BA3B30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7942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31">
            <a:extLst>
              <a:ext uri="{FF2B5EF4-FFF2-40B4-BE49-F238E27FC236}">
                <a16:creationId xmlns:a16="http://schemas.microsoft.com/office/drawing/2014/main" id="{1412A6FA-F785-457F-9570-A59BF042AD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8AE12A0-AB6A-49F3-BC1F-FDD7CC88D1E7}" type="slidenum">
              <a:rPr lang="en-US" altLang="cs-CZ" smtClean="0"/>
              <a:pPr>
                <a:spcBef>
                  <a:spcPct val="0"/>
                </a:spcBef>
              </a:pPr>
              <a:t>35</a:t>
            </a:fld>
            <a:endParaRPr lang="en-US" altLang="cs-CZ"/>
          </a:p>
        </p:txBody>
      </p:sp>
      <p:sp>
        <p:nvSpPr>
          <p:cNvPr id="23555" name="Rectangle 1026">
            <a:extLst>
              <a:ext uri="{FF2B5EF4-FFF2-40B4-BE49-F238E27FC236}">
                <a16:creationId xmlns:a16="http://schemas.microsoft.com/office/drawing/2014/main" id="{AD99C444-A567-4221-8759-3A213B7E8B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1027">
            <a:extLst>
              <a:ext uri="{FF2B5EF4-FFF2-40B4-BE49-F238E27FC236}">
                <a16:creationId xmlns:a16="http://schemas.microsoft.com/office/drawing/2014/main" id="{3700CA7A-0B83-491D-9436-C686BA3B30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8035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EC1D4A-A796-47C3-A63E-CE236FB377E2}" type="datetimeFigureOut">
              <a:rPr lang="cs-CZ" smtClean="0"/>
              <a:pPr/>
              <a:t>27.02.2018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8365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EC1D4A-A796-47C3-A63E-CE236FB377E2}" type="datetimeFigureOut">
              <a:rPr lang="cs-CZ" smtClean="0"/>
              <a:pPr/>
              <a:t>27.02.2018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3167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EC1D4A-A796-47C3-A63E-CE236FB377E2}" type="datetimeFigureOut">
              <a:rPr lang="cs-CZ" smtClean="0"/>
              <a:pPr/>
              <a:t>27.02.2018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371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EC1D4A-A796-47C3-A63E-CE236FB377E2}" type="datetimeFigureOut">
              <a:rPr lang="cs-CZ" smtClean="0"/>
              <a:pPr/>
              <a:t>27.02.2018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1880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EC1D4A-A796-47C3-A63E-CE236FB377E2}" type="datetimeFigureOut">
              <a:rPr lang="cs-CZ" smtClean="0"/>
              <a:pPr/>
              <a:t>27.02.2018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8378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EC1D4A-A796-47C3-A63E-CE236FB377E2}" type="datetimeFigureOut">
              <a:rPr lang="cs-CZ" smtClean="0"/>
              <a:pPr/>
              <a:t>27.02.2018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6599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EC1D4A-A796-47C3-A63E-CE236FB377E2}" type="datetimeFigureOut">
              <a:rPr lang="cs-CZ" smtClean="0"/>
              <a:pPr/>
              <a:t>27.02.2018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8856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EC1D4A-A796-47C3-A63E-CE236FB377E2}" type="datetimeFigureOut">
              <a:rPr lang="cs-CZ" smtClean="0"/>
              <a:pPr/>
              <a:t>27.02.2018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6038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EC1D4A-A796-47C3-A63E-CE236FB377E2}" type="datetimeFigureOut">
              <a:rPr lang="cs-CZ" smtClean="0"/>
              <a:pPr/>
              <a:t>27.02.2018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8351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EC1D4A-A796-47C3-A63E-CE236FB377E2}" type="datetimeFigureOut">
              <a:rPr lang="cs-CZ" smtClean="0"/>
              <a:pPr/>
              <a:t>27.02.2018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0565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EC1D4A-A796-47C3-A63E-CE236FB377E2}" type="datetimeFigureOut">
              <a:rPr lang="cs-CZ" smtClean="0"/>
              <a:pPr/>
              <a:t>27.02.2018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9617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ackground_ppt_2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5" rIns="91428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5" rIns="91428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5" rIns="91428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95EC1D4A-A796-47C3-A63E-CE236FB377E2}" type="datetimeFigureOut">
              <a:rPr lang="cs-CZ" smtClean="0"/>
              <a:pPr/>
              <a:t>27.02.2018</a:t>
            </a:fld>
            <a:endParaRPr lang="cs-CZ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5" rIns="91428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5" rIns="91428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7" Type="http://schemas.openxmlformats.org/officeDocument/2006/relationships/image" Target="../media/image35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tiff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7.png"/><Relationship Id="rId7" Type="http://schemas.openxmlformats.org/officeDocument/2006/relationships/image" Target="../media/image28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10" Type="http://schemas.openxmlformats.org/officeDocument/2006/relationships/image" Target="../media/image50.png"/><Relationship Id="rId4" Type="http://schemas.openxmlformats.org/officeDocument/2006/relationships/image" Target="../media/image26.png"/><Relationship Id="rId9" Type="http://schemas.openxmlformats.org/officeDocument/2006/relationships/image" Target="../media/image49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titul_p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387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background_ppt_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53" y="3286809"/>
            <a:ext cx="9144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8207375" y="60769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52400" y="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pPr eaLnBrk="1" hangingPunct="1"/>
            <a:r>
              <a:rPr lang="cs-CZ" sz="2400" b="1" dirty="0" err="1">
                <a:solidFill>
                  <a:srgbClr val="003D81"/>
                </a:solidFill>
              </a:rPr>
              <a:t>Kitchen</a:t>
            </a:r>
            <a:r>
              <a:rPr lang="cs-CZ" sz="2400" b="1" dirty="0">
                <a:solidFill>
                  <a:srgbClr val="003D81"/>
                </a:solidFill>
              </a:rPr>
              <a:t> line</a:t>
            </a:r>
            <a:endParaRPr lang="en-US" sz="2400" b="1" dirty="0">
              <a:solidFill>
                <a:srgbClr val="003D8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685800" y="2636912"/>
            <a:ext cx="3810000" cy="3459088"/>
          </a:xfrm>
        </p:spPr>
        <p:txBody>
          <a:bodyPr/>
          <a:lstStyle/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/>
          </a:p>
          <a:p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2" name="Imagine 1">
            <a:extLst>
              <a:ext uri="{FF2B5EF4-FFF2-40B4-BE49-F238E27FC236}">
                <a16:creationId xmlns:a16="http://schemas.microsoft.com/office/drawing/2014/main" id="{27165E88-9B9A-4E9E-AEBA-7870A45C1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34" y="836711"/>
            <a:ext cx="5072330" cy="3116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setăText 12">
            <a:extLst>
              <a:ext uri="{FF2B5EF4-FFF2-40B4-BE49-F238E27FC236}">
                <a16:creationId xmlns:a16="http://schemas.microsoft.com/office/drawing/2014/main" id="{9E9FF2D3-F86F-45A9-AFE5-8AEA11128062}"/>
              </a:ext>
            </a:extLst>
          </p:cNvPr>
          <p:cNvSpPr txBox="1"/>
          <p:nvPr/>
        </p:nvSpPr>
        <p:spPr>
          <a:xfrm>
            <a:off x="5292080" y="4869160"/>
            <a:ext cx="3587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Restaurant: Burger King</a:t>
            </a:r>
          </a:p>
          <a:p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Locatia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A</a:t>
            </a:r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eroport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Praga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Suprafata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</a:t>
            </a:r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fonului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80 m2</a:t>
            </a:r>
          </a:p>
        </p:txBody>
      </p:sp>
      <p:pic>
        <p:nvPicPr>
          <p:cNvPr id="5122" name="Picture 2" descr="\\STW\S_spolecny\10_Propagace\00_NOVE_PRACOVNI\_8_reference\2017_06_TPV_Burger_King_Praha_LVH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614" y="2961525"/>
            <a:ext cx="933450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STW\S_spolecny\10_Propagace\00_NOVE_PRACOVNI\_8_reference\2017_06_TPV_Burger_King_Praha_LVH\IMG_119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7" t="3299" r="6140" b="9552"/>
          <a:stretch/>
        </p:blipFill>
        <p:spPr bwMode="auto">
          <a:xfrm>
            <a:off x="5940152" y="908720"/>
            <a:ext cx="2632933" cy="2122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\\STW\S_spolecny\10_Propagace\00_NOVE_PRACOVNI\_8_reference\2017_05_TPV_Airest_LVH\Letiště_Praha_exterié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63" y="4215242"/>
            <a:ext cx="3715072" cy="2466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76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background_ppt_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53" y="3286809"/>
            <a:ext cx="9144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8207375" y="60769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52400" y="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pPr eaLnBrk="1" hangingPunct="1"/>
            <a:r>
              <a:rPr lang="cs-CZ" sz="2400" b="1" dirty="0" err="1">
                <a:solidFill>
                  <a:srgbClr val="003D81"/>
                </a:solidFill>
              </a:rPr>
              <a:t>Kitchen</a:t>
            </a:r>
            <a:r>
              <a:rPr lang="cs-CZ" sz="2400" b="1" dirty="0">
                <a:solidFill>
                  <a:srgbClr val="003D81"/>
                </a:solidFill>
              </a:rPr>
              <a:t> line</a:t>
            </a:r>
            <a:endParaRPr lang="en-US" sz="2400" b="1" dirty="0">
              <a:solidFill>
                <a:srgbClr val="003D8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685800" y="2636912"/>
            <a:ext cx="3810000" cy="3459088"/>
          </a:xfrm>
        </p:spPr>
        <p:txBody>
          <a:bodyPr/>
          <a:lstStyle/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/>
          </a:p>
          <a:p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11" name="Imagine 10">
            <a:extLst>
              <a:ext uri="{FF2B5EF4-FFF2-40B4-BE49-F238E27FC236}">
                <a16:creationId xmlns:a16="http://schemas.microsoft.com/office/drawing/2014/main" id="{DFD591A5-8C35-4C70-A4A0-FD11E9CC8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50" y="908720"/>
            <a:ext cx="5911486" cy="3745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asetăText 12">
            <a:extLst>
              <a:ext uri="{FF2B5EF4-FFF2-40B4-BE49-F238E27FC236}">
                <a16:creationId xmlns:a16="http://schemas.microsoft.com/office/drawing/2014/main" id="{9E9FF2D3-F86F-45A9-AFE5-8AEA11128062}"/>
              </a:ext>
            </a:extLst>
          </p:cNvPr>
          <p:cNvSpPr txBox="1"/>
          <p:nvPr/>
        </p:nvSpPr>
        <p:spPr>
          <a:xfrm>
            <a:off x="4716016" y="4869160"/>
            <a:ext cx="4091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Restaurant CZECH HOUSE</a:t>
            </a:r>
          </a:p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Moscova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Suprafata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plafonului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145 m2</a:t>
            </a:r>
          </a:p>
        </p:txBody>
      </p:sp>
    </p:spTree>
    <p:extLst>
      <p:ext uri="{BB962C8B-B14F-4D97-AF65-F5344CB8AC3E}">
        <p14:creationId xmlns:p14="http://schemas.microsoft.com/office/powerpoint/2010/main" val="414890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869304"/>
            <a:ext cx="2878088" cy="798977"/>
          </a:xfrm>
        </p:spPr>
        <p:txBody>
          <a:bodyPr/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b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/>
              <a:t>VARIANT		</a:t>
            </a:r>
            <a:endParaRPr lang="en-US" sz="2000" b="1" dirty="0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8207375" y="60769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52400" y="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pPr eaLnBrk="1" hangingPunct="1"/>
            <a:r>
              <a:rPr lang="cs-CZ" sz="2400" b="1" dirty="0" err="1">
                <a:solidFill>
                  <a:srgbClr val="003D81"/>
                </a:solidFill>
              </a:rPr>
              <a:t>Kitchen</a:t>
            </a:r>
            <a:r>
              <a:rPr lang="cs-CZ" sz="2400" b="1" dirty="0">
                <a:solidFill>
                  <a:srgbClr val="003D81"/>
                </a:solidFill>
              </a:rPr>
              <a:t> line</a:t>
            </a:r>
            <a:endParaRPr lang="en-US" sz="2400" b="1" dirty="0">
              <a:solidFill>
                <a:srgbClr val="003D81"/>
              </a:solidFill>
            </a:endParaRPr>
          </a:p>
        </p:txBody>
      </p:sp>
      <p:pic>
        <p:nvPicPr>
          <p:cNvPr id="8" name="Picture 10" descr="background_ppt_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53" y="3286809"/>
            <a:ext cx="9144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685800" y="2636912"/>
            <a:ext cx="3810000" cy="3459088"/>
          </a:xfrm>
        </p:spPr>
        <p:txBody>
          <a:bodyPr/>
          <a:lstStyle/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/>
          </a:p>
          <a:p>
            <a:endParaRPr lang="cs-CZ" sz="2400" dirty="0">
              <a:solidFill>
                <a:schemeClr val="bg1"/>
              </a:solidFill>
            </a:endParaRPr>
          </a:p>
        </p:txBody>
      </p:sp>
      <p:cxnSp>
        <p:nvCxnSpPr>
          <p:cNvPr id="17" name="Přímá spojnice 16"/>
          <p:cNvCxnSpPr/>
          <p:nvPr/>
        </p:nvCxnSpPr>
        <p:spPr bwMode="auto">
          <a:xfrm>
            <a:off x="4572000" y="1988840"/>
            <a:ext cx="0" cy="431671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12" y="1762004"/>
            <a:ext cx="3130592" cy="187671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112" y="6076950"/>
            <a:ext cx="632002" cy="632002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4EB2A0C2-C018-4119-BFAF-A0FF74A1BE54}"/>
              </a:ext>
            </a:extLst>
          </p:cNvPr>
          <p:cNvSpPr txBox="1">
            <a:spLocks/>
          </p:cNvSpPr>
          <p:nvPr/>
        </p:nvSpPr>
        <p:spPr bwMode="auto">
          <a:xfrm>
            <a:off x="5316914" y="869303"/>
            <a:ext cx="2878088" cy="79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5" rIns="91428" bIns="45715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dirty="0" err="1"/>
              <a:t>DiNER</a:t>
            </a:r>
            <a:endParaRPr lang="en-US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C39A51AC-7095-48C1-B454-F02596EAA1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465" y="1858266"/>
            <a:ext cx="3507981" cy="1763803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CE2B5206-2E56-4F3F-969E-C83475D2DBA8}"/>
              </a:ext>
            </a:extLst>
          </p:cNvPr>
          <p:cNvSpPr/>
          <p:nvPr/>
        </p:nvSpPr>
        <p:spPr>
          <a:xfrm>
            <a:off x="4901391" y="3885581"/>
            <a:ext cx="3581070" cy="219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30000"/>
              </a:spcAft>
            </a:pPr>
            <a:r>
              <a:rPr lang="cs-CZ" altLang="cs-CZ" sz="2200" dirty="0">
                <a:solidFill>
                  <a:schemeClr val="accent3"/>
                </a:solidFill>
              </a:rPr>
              <a:t>1)Air </a:t>
            </a:r>
            <a:r>
              <a:rPr lang="cs-CZ" altLang="cs-CZ" sz="2200" dirty="0" err="1">
                <a:solidFill>
                  <a:schemeClr val="accent3"/>
                </a:solidFill>
              </a:rPr>
              <a:t>extraction</a:t>
            </a:r>
            <a:endParaRPr lang="cs-CZ" altLang="cs-CZ" sz="2200" dirty="0">
              <a:solidFill>
                <a:schemeClr val="accent3"/>
              </a:solidFill>
            </a:endParaRPr>
          </a:p>
          <a:p>
            <a:pPr eaLnBrk="0" hangingPunct="0">
              <a:spcBef>
                <a:spcPct val="0"/>
              </a:spcBef>
              <a:spcAft>
                <a:spcPct val="30000"/>
              </a:spcAft>
            </a:pPr>
            <a:r>
              <a:rPr lang="cs-CZ" altLang="cs-CZ" sz="2200" dirty="0">
                <a:solidFill>
                  <a:schemeClr val="accent3"/>
                </a:solidFill>
              </a:rPr>
              <a:t>2)</a:t>
            </a:r>
            <a:r>
              <a:rPr lang="cs-CZ" altLang="cs-CZ" sz="2200" dirty="0" err="1">
                <a:solidFill>
                  <a:schemeClr val="accent3"/>
                </a:solidFill>
              </a:rPr>
              <a:t>Filtration</a:t>
            </a:r>
            <a:endParaRPr lang="cs-CZ" altLang="cs-CZ" sz="2200" dirty="0">
              <a:solidFill>
                <a:schemeClr val="accent3"/>
              </a:solidFill>
            </a:endParaRPr>
          </a:p>
          <a:p>
            <a:pPr eaLnBrk="0" hangingPunct="0">
              <a:spcBef>
                <a:spcPct val="0"/>
              </a:spcBef>
              <a:spcAft>
                <a:spcPct val="30000"/>
              </a:spcAft>
            </a:pPr>
            <a:r>
              <a:rPr lang="cs-CZ" altLang="cs-CZ" sz="2200" dirty="0">
                <a:solidFill>
                  <a:schemeClr val="accent3"/>
                </a:solidFill>
              </a:rPr>
              <a:t>3)</a:t>
            </a:r>
            <a:r>
              <a:rPr lang="cs-CZ" altLang="cs-CZ" sz="2200" dirty="0" err="1">
                <a:solidFill>
                  <a:schemeClr val="accent3"/>
                </a:solidFill>
              </a:rPr>
              <a:t>Lighting</a:t>
            </a:r>
            <a:endParaRPr lang="cs-CZ" altLang="cs-CZ" sz="2200" dirty="0">
              <a:solidFill>
                <a:schemeClr val="accent3"/>
              </a:solidFill>
            </a:endParaRPr>
          </a:p>
          <a:p>
            <a:pPr eaLnBrk="0" hangingPunct="0">
              <a:spcBef>
                <a:spcPct val="0"/>
              </a:spcBef>
              <a:spcAft>
                <a:spcPct val="30000"/>
              </a:spcAft>
            </a:pPr>
            <a:r>
              <a:rPr lang="cs-CZ" altLang="cs-CZ" sz="2200" dirty="0">
                <a:solidFill>
                  <a:schemeClr val="accent3"/>
                </a:solidFill>
              </a:rPr>
              <a:t>4)Air </a:t>
            </a:r>
            <a:r>
              <a:rPr lang="cs-CZ" altLang="cs-CZ" sz="2200" dirty="0" err="1">
                <a:solidFill>
                  <a:schemeClr val="accent3"/>
                </a:solidFill>
              </a:rPr>
              <a:t>supply</a:t>
            </a:r>
            <a:endParaRPr lang="cs-CZ" altLang="cs-CZ" sz="2200" dirty="0">
              <a:solidFill>
                <a:schemeClr val="accent3"/>
              </a:solidFill>
            </a:endParaRPr>
          </a:p>
          <a:p>
            <a:pPr eaLnBrk="0" hangingPunct="0">
              <a:spcBef>
                <a:spcPct val="0"/>
              </a:spcBef>
              <a:spcAft>
                <a:spcPct val="30000"/>
              </a:spcAft>
            </a:pPr>
            <a:r>
              <a:rPr lang="cs-CZ" altLang="cs-CZ" sz="2200" dirty="0">
                <a:solidFill>
                  <a:schemeClr val="accent3"/>
                </a:solidFill>
              </a:rPr>
              <a:t>5)Heat </a:t>
            </a:r>
            <a:r>
              <a:rPr lang="cs-CZ" altLang="cs-CZ" sz="2200" dirty="0" err="1">
                <a:solidFill>
                  <a:schemeClr val="accent3"/>
                </a:solidFill>
              </a:rPr>
              <a:t>recovery</a:t>
            </a:r>
            <a:endParaRPr lang="cs-CZ" altLang="cs-CZ" sz="2200" dirty="0">
              <a:solidFill>
                <a:schemeClr val="accent3"/>
              </a:solidFill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F8E670E3-C325-4C5A-BE72-D57810931A78}"/>
              </a:ext>
            </a:extLst>
          </p:cNvPr>
          <p:cNvSpPr/>
          <p:nvPr/>
        </p:nvSpPr>
        <p:spPr>
          <a:xfrm>
            <a:off x="379328" y="3991733"/>
            <a:ext cx="3581070" cy="1751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30000"/>
              </a:spcAft>
            </a:pPr>
            <a:r>
              <a:rPr lang="cs-CZ" altLang="cs-CZ" sz="2200" dirty="0">
                <a:solidFill>
                  <a:schemeClr val="accent3"/>
                </a:solidFill>
              </a:rPr>
              <a:t>1)Air </a:t>
            </a:r>
            <a:r>
              <a:rPr lang="cs-CZ" altLang="cs-CZ" sz="2200" dirty="0" err="1">
                <a:solidFill>
                  <a:schemeClr val="accent3"/>
                </a:solidFill>
              </a:rPr>
              <a:t>extraction</a:t>
            </a:r>
            <a:endParaRPr lang="cs-CZ" altLang="cs-CZ" sz="2200" dirty="0">
              <a:solidFill>
                <a:schemeClr val="accent3"/>
              </a:solidFill>
            </a:endParaRPr>
          </a:p>
          <a:p>
            <a:pPr eaLnBrk="0" hangingPunct="0">
              <a:spcBef>
                <a:spcPct val="0"/>
              </a:spcBef>
              <a:spcAft>
                <a:spcPct val="30000"/>
              </a:spcAft>
            </a:pPr>
            <a:r>
              <a:rPr lang="cs-CZ" altLang="cs-CZ" sz="2200" dirty="0">
                <a:solidFill>
                  <a:schemeClr val="accent3"/>
                </a:solidFill>
              </a:rPr>
              <a:t>2)</a:t>
            </a:r>
            <a:r>
              <a:rPr lang="cs-CZ" altLang="cs-CZ" sz="2200" dirty="0" err="1">
                <a:solidFill>
                  <a:schemeClr val="accent3"/>
                </a:solidFill>
              </a:rPr>
              <a:t>Filtration</a:t>
            </a:r>
            <a:endParaRPr lang="cs-CZ" altLang="cs-CZ" sz="2200" dirty="0">
              <a:solidFill>
                <a:schemeClr val="accent3"/>
              </a:solidFill>
            </a:endParaRPr>
          </a:p>
          <a:p>
            <a:pPr eaLnBrk="0" hangingPunct="0">
              <a:spcBef>
                <a:spcPct val="0"/>
              </a:spcBef>
              <a:spcAft>
                <a:spcPct val="30000"/>
              </a:spcAft>
            </a:pPr>
            <a:r>
              <a:rPr lang="cs-CZ" altLang="cs-CZ" sz="2200" dirty="0">
                <a:solidFill>
                  <a:schemeClr val="accent3"/>
                </a:solidFill>
              </a:rPr>
              <a:t>3)</a:t>
            </a:r>
            <a:r>
              <a:rPr lang="cs-CZ" altLang="cs-CZ" sz="2200" dirty="0" err="1">
                <a:solidFill>
                  <a:schemeClr val="accent3"/>
                </a:solidFill>
              </a:rPr>
              <a:t>Lighting</a:t>
            </a:r>
            <a:endParaRPr lang="cs-CZ" altLang="cs-CZ" sz="2200" dirty="0">
              <a:solidFill>
                <a:schemeClr val="accent3"/>
              </a:solidFill>
            </a:endParaRPr>
          </a:p>
          <a:p>
            <a:pPr eaLnBrk="0" hangingPunct="0">
              <a:spcBef>
                <a:spcPct val="0"/>
              </a:spcBef>
              <a:spcAft>
                <a:spcPct val="30000"/>
              </a:spcAft>
            </a:pPr>
            <a:r>
              <a:rPr lang="cs-CZ" altLang="cs-CZ" sz="2200" dirty="0">
                <a:solidFill>
                  <a:schemeClr val="accent3"/>
                </a:solidFill>
              </a:rPr>
              <a:t>4)Air </a:t>
            </a:r>
            <a:r>
              <a:rPr lang="cs-CZ" altLang="cs-CZ" sz="2200" dirty="0" err="1">
                <a:solidFill>
                  <a:schemeClr val="accent3"/>
                </a:solidFill>
              </a:rPr>
              <a:t>supply</a:t>
            </a:r>
            <a:endParaRPr lang="cs-CZ" altLang="cs-CZ" sz="22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83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 descr="background_ppt_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9144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8207375" y="60769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52400" y="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pPr eaLnBrk="1" hangingPunct="1"/>
            <a:r>
              <a:rPr lang="cs-CZ" sz="2400" b="1" dirty="0" err="1">
                <a:solidFill>
                  <a:srgbClr val="003D81"/>
                </a:solidFill>
              </a:rPr>
              <a:t>Kitchen</a:t>
            </a:r>
            <a:r>
              <a:rPr lang="cs-CZ" sz="2400" b="1" dirty="0">
                <a:solidFill>
                  <a:srgbClr val="003D81"/>
                </a:solidFill>
              </a:rPr>
              <a:t> line</a:t>
            </a:r>
            <a:endParaRPr lang="en-US" sz="2400" b="1" dirty="0">
              <a:solidFill>
                <a:srgbClr val="003D81"/>
              </a:solidFill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094" y="6079717"/>
            <a:ext cx="566299" cy="566299"/>
          </a:xfrm>
          <a:prstGeom prst="rect">
            <a:avLst/>
          </a:prstGeom>
        </p:spPr>
      </p:pic>
      <p:sp>
        <p:nvSpPr>
          <p:cNvPr id="12" name="CasetăText 12">
            <a:extLst>
              <a:ext uri="{FF2B5EF4-FFF2-40B4-BE49-F238E27FC236}">
                <a16:creationId xmlns:a16="http://schemas.microsoft.com/office/drawing/2014/main" id="{9E9FF2D3-F86F-45A9-AFE5-8AEA11128062}"/>
              </a:ext>
            </a:extLst>
          </p:cNvPr>
          <p:cNvSpPr txBox="1"/>
          <p:nvPr/>
        </p:nvSpPr>
        <p:spPr>
          <a:xfrm>
            <a:off x="4038600" y="4869160"/>
            <a:ext cx="4769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Restaurant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Kindergarten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Ctyrlistek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Czech 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DiNER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5" r="15276" b="28058"/>
          <a:stretch/>
        </p:blipFill>
        <p:spPr>
          <a:xfrm>
            <a:off x="251520" y="857250"/>
            <a:ext cx="7034400" cy="370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495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 descr="background_ppt_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9144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8207375" y="60769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52400" y="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pPr eaLnBrk="1" hangingPunct="1"/>
            <a:r>
              <a:rPr lang="cs-CZ" sz="2400" b="1" dirty="0" err="1">
                <a:solidFill>
                  <a:srgbClr val="003D81"/>
                </a:solidFill>
              </a:rPr>
              <a:t>Kitchen</a:t>
            </a:r>
            <a:r>
              <a:rPr lang="cs-CZ" sz="2400" b="1" dirty="0">
                <a:solidFill>
                  <a:srgbClr val="003D81"/>
                </a:solidFill>
              </a:rPr>
              <a:t> line</a:t>
            </a:r>
            <a:endParaRPr lang="en-US" sz="2400" b="1" dirty="0">
              <a:solidFill>
                <a:srgbClr val="003D81"/>
              </a:solidFill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094" y="6079717"/>
            <a:ext cx="566299" cy="566299"/>
          </a:xfrm>
          <a:prstGeom prst="rect">
            <a:avLst/>
          </a:prstGeom>
        </p:spPr>
      </p:pic>
      <p:pic>
        <p:nvPicPr>
          <p:cNvPr id="10" name="Picture 2" descr="S:\90_Fotografie\99_Realizace\DD Paseky nad Jizerou\Paseky nad Jizerou předěláno na VARIANT-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8" r="19779" b="12636"/>
          <a:stretch/>
        </p:blipFill>
        <p:spPr bwMode="auto">
          <a:xfrm>
            <a:off x="395535" y="980728"/>
            <a:ext cx="5373963" cy="3705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2" name="CasetăText 12">
            <a:extLst>
              <a:ext uri="{FF2B5EF4-FFF2-40B4-BE49-F238E27FC236}">
                <a16:creationId xmlns:a16="http://schemas.microsoft.com/office/drawing/2014/main" id="{9E9FF2D3-F86F-45A9-AFE5-8AEA11128062}"/>
              </a:ext>
            </a:extLst>
          </p:cNvPr>
          <p:cNvSpPr txBox="1"/>
          <p:nvPr/>
        </p:nvSpPr>
        <p:spPr>
          <a:xfrm>
            <a:off x="4716016" y="4869160"/>
            <a:ext cx="4091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Restaurant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PASEKY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Czech 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Variant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082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 descr="background_ppt_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9144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4474" y="764704"/>
            <a:ext cx="7772400" cy="1523256"/>
          </a:xfrm>
        </p:spPr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</a:rPr>
              <a:t>CONTROL SYSTEM</a:t>
            </a:r>
            <a:br>
              <a:rPr lang="cs-CZ" sz="2400" b="1" dirty="0">
                <a:solidFill>
                  <a:schemeClr val="tx1"/>
                </a:solidFill>
              </a:rPr>
            </a:br>
            <a:r>
              <a:rPr lang="cs-CZ" sz="2400" b="1" dirty="0" err="1">
                <a:solidFill>
                  <a:schemeClr val="tx1"/>
                </a:solidFill>
              </a:rPr>
              <a:t>for</a:t>
            </a:r>
            <a:r>
              <a:rPr lang="cs-CZ" sz="2400" b="1" dirty="0">
                <a:solidFill>
                  <a:schemeClr val="tx1"/>
                </a:solidFill>
              </a:rPr>
              <a:t> commercial </a:t>
            </a:r>
            <a:r>
              <a:rPr lang="cs-CZ" sz="2400" b="1" dirty="0" err="1">
                <a:solidFill>
                  <a:schemeClr val="tx1"/>
                </a:solidFill>
              </a:rPr>
              <a:t>kitchens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8207375" y="60769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52400" y="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pPr eaLnBrk="1" hangingPunct="1"/>
            <a:r>
              <a:rPr lang="cs-CZ" sz="2400" b="1" dirty="0" err="1">
                <a:solidFill>
                  <a:srgbClr val="003D81"/>
                </a:solidFill>
              </a:rPr>
              <a:t>Kitchen</a:t>
            </a:r>
            <a:r>
              <a:rPr lang="cs-CZ" sz="2400" b="1" dirty="0">
                <a:solidFill>
                  <a:srgbClr val="003D81"/>
                </a:solidFill>
              </a:rPr>
              <a:t> line</a:t>
            </a:r>
            <a:endParaRPr lang="en-US" sz="2400" b="1" dirty="0">
              <a:solidFill>
                <a:srgbClr val="003D81"/>
              </a:solidFill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xfrm>
            <a:off x="3938930" y="2743200"/>
            <a:ext cx="4822304" cy="4114800"/>
          </a:xfrm>
        </p:spPr>
        <p:txBody>
          <a:bodyPr/>
          <a:lstStyle/>
          <a:p>
            <a:pPr marL="0" indent="0" eaLnBrk="0" hangingPunct="0">
              <a:spcBef>
                <a:spcPct val="0"/>
              </a:spcBef>
              <a:spcAft>
                <a:spcPct val="30000"/>
              </a:spcAft>
              <a:buNone/>
            </a:pPr>
            <a:endParaRPr lang="cs-CZ" altLang="cs-CZ" sz="2000" b="1" dirty="0">
              <a:solidFill>
                <a:schemeClr val="bg1"/>
              </a:solidFill>
            </a:endParaRPr>
          </a:p>
          <a:p>
            <a:pPr marL="0" indent="0" eaLnBrk="0" hangingPunct="0">
              <a:spcBef>
                <a:spcPct val="0"/>
              </a:spcBef>
              <a:spcAft>
                <a:spcPct val="30000"/>
              </a:spcAft>
              <a:buNone/>
            </a:pPr>
            <a:endParaRPr lang="cs-CZ" altLang="cs-CZ" sz="2000" b="1" dirty="0">
              <a:solidFill>
                <a:schemeClr val="bg1"/>
              </a:solidFill>
            </a:endParaRPr>
          </a:p>
          <a:p>
            <a:pPr eaLnBrk="0" hangingPunct="0">
              <a:spcBef>
                <a:spcPct val="0"/>
              </a:spcBef>
              <a:spcAft>
                <a:spcPct val="30000"/>
              </a:spcAft>
            </a:pPr>
            <a:r>
              <a:rPr lang="cs-CZ" altLang="cs-CZ" sz="2000" b="1" dirty="0" err="1">
                <a:solidFill>
                  <a:schemeClr val="bg1"/>
                </a:solidFill>
              </a:rPr>
              <a:t>available</a:t>
            </a:r>
            <a:r>
              <a:rPr lang="cs-CZ" altLang="cs-CZ" sz="2000" b="1" dirty="0">
                <a:solidFill>
                  <a:schemeClr val="bg1"/>
                </a:solidFill>
              </a:rPr>
              <a:t> </a:t>
            </a:r>
            <a:r>
              <a:rPr lang="cs-CZ" altLang="cs-CZ" sz="2000" b="1" dirty="0" err="1">
                <a:solidFill>
                  <a:schemeClr val="bg1"/>
                </a:solidFill>
              </a:rPr>
              <a:t>with</a:t>
            </a:r>
            <a:r>
              <a:rPr lang="cs-CZ" altLang="cs-CZ" sz="2000" b="1" dirty="0">
                <a:solidFill>
                  <a:schemeClr val="bg1"/>
                </a:solidFill>
              </a:rPr>
              <a:t> ATREA </a:t>
            </a:r>
            <a:r>
              <a:rPr lang="cs-CZ" altLang="cs-CZ" sz="2000" b="1" dirty="0" err="1">
                <a:solidFill>
                  <a:schemeClr val="bg1"/>
                </a:solidFill>
              </a:rPr>
              <a:t>products</a:t>
            </a:r>
            <a:r>
              <a:rPr lang="cs-CZ" altLang="cs-CZ" sz="2000" b="1" dirty="0">
                <a:solidFill>
                  <a:schemeClr val="bg1"/>
                </a:solidFill>
              </a:rPr>
              <a:t> as a </a:t>
            </a:r>
            <a:r>
              <a:rPr lang="cs-CZ" altLang="cs-CZ" sz="2000" b="1" dirty="0" err="1">
                <a:solidFill>
                  <a:schemeClr val="bg1"/>
                </a:solidFill>
              </a:rPr>
              <a:t>complete</a:t>
            </a:r>
            <a:r>
              <a:rPr lang="cs-CZ" altLang="cs-CZ" sz="2000" b="1" dirty="0">
                <a:solidFill>
                  <a:schemeClr val="bg1"/>
                </a:solidFill>
              </a:rPr>
              <a:t> </a:t>
            </a:r>
            <a:r>
              <a:rPr lang="cs-CZ" altLang="cs-CZ" sz="2000" b="1" dirty="0" err="1">
                <a:solidFill>
                  <a:schemeClr val="bg1"/>
                </a:solidFill>
              </a:rPr>
              <a:t>package</a:t>
            </a:r>
            <a:endParaRPr lang="cs-CZ" altLang="cs-CZ" sz="2000" b="1" dirty="0">
              <a:solidFill>
                <a:schemeClr val="bg1"/>
              </a:solidFill>
            </a:endParaRPr>
          </a:p>
          <a:p>
            <a:pPr eaLnBrk="0" hangingPunct="0">
              <a:spcBef>
                <a:spcPct val="0"/>
              </a:spcBef>
              <a:spcAft>
                <a:spcPct val="30000"/>
              </a:spcAft>
            </a:pPr>
            <a:r>
              <a:rPr lang="cs-CZ" altLang="cs-CZ" sz="2000" dirty="0" err="1">
                <a:solidFill>
                  <a:schemeClr val="bg1"/>
                </a:solidFill>
              </a:rPr>
              <a:t>possibility</a:t>
            </a:r>
            <a:r>
              <a:rPr lang="cs-CZ" altLang="cs-CZ" sz="2000" dirty="0">
                <a:solidFill>
                  <a:schemeClr val="bg1"/>
                </a:solidFill>
              </a:rPr>
              <a:t> to </a:t>
            </a:r>
            <a:r>
              <a:rPr lang="cs-CZ" altLang="cs-CZ" sz="2000" dirty="0" err="1">
                <a:solidFill>
                  <a:schemeClr val="bg1"/>
                </a:solidFill>
              </a:rPr>
              <a:t>ventilate</a:t>
            </a:r>
            <a:r>
              <a:rPr lang="cs-CZ" altLang="cs-CZ" sz="2000" dirty="0">
                <a:solidFill>
                  <a:schemeClr val="bg1"/>
                </a:solidFill>
              </a:rPr>
              <a:t> </a:t>
            </a:r>
            <a:r>
              <a:rPr lang="cs-CZ" altLang="cs-CZ" sz="2000" dirty="0" err="1">
                <a:solidFill>
                  <a:schemeClr val="bg1"/>
                </a:solidFill>
              </a:rPr>
              <a:t>zones</a:t>
            </a:r>
            <a:r>
              <a:rPr lang="cs-CZ" altLang="cs-CZ" sz="2000" dirty="0">
                <a:solidFill>
                  <a:schemeClr val="bg1"/>
                </a:solidFill>
              </a:rPr>
              <a:t> </a:t>
            </a:r>
          </a:p>
          <a:p>
            <a:pPr eaLnBrk="0" hangingPunct="0">
              <a:spcBef>
                <a:spcPct val="0"/>
              </a:spcBef>
              <a:spcAft>
                <a:spcPct val="30000"/>
              </a:spcAft>
            </a:pPr>
            <a:r>
              <a:rPr lang="cs-CZ" altLang="cs-CZ" sz="2000" dirty="0">
                <a:solidFill>
                  <a:schemeClr val="bg1"/>
                </a:solidFill>
              </a:rPr>
              <a:t>controlling via web server</a:t>
            </a:r>
            <a:endParaRPr lang="cs-CZ" sz="2000" dirty="0">
              <a:solidFill>
                <a:schemeClr val="bg1"/>
              </a:solidFill>
            </a:endParaRPr>
          </a:p>
          <a:p>
            <a:pPr marL="0" indent="0" eaLnBrk="0" hangingPunct="0">
              <a:spcBef>
                <a:spcPct val="0"/>
              </a:spcBef>
              <a:spcAft>
                <a:spcPct val="30000"/>
              </a:spcAft>
              <a:buNone/>
            </a:pPr>
            <a:endParaRPr lang="cs-CZ" altLang="cs-CZ" sz="2000" dirty="0">
              <a:solidFill>
                <a:schemeClr val="bg1"/>
              </a:solidFill>
            </a:endParaRPr>
          </a:p>
          <a:p>
            <a:endParaRPr lang="cs-CZ" sz="2000" dirty="0"/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094" y="6079717"/>
            <a:ext cx="566299" cy="56629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AD67063-2249-4208-A66D-0000DDE23D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72" y="3212976"/>
            <a:ext cx="2731268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0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8207375" y="60769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52400" y="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pPr eaLnBrk="1" hangingPunct="1"/>
            <a:r>
              <a:rPr lang="cs-CZ" sz="2400" b="1" dirty="0" err="1">
                <a:solidFill>
                  <a:srgbClr val="003D81"/>
                </a:solidFill>
              </a:rPr>
              <a:t>Commercial</a:t>
            </a:r>
            <a:r>
              <a:rPr lang="cs-CZ" sz="2400" b="1" dirty="0">
                <a:solidFill>
                  <a:srgbClr val="003D81"/>
                </a:solidFill>
              </a:rPr>
              <a:t> line</a:t>
            </a:r>
            <a:endParaRPr lang="en-US" sz="2400" b="1" dirty="0">
              <a:solidFill>
                <a:srgbClr val="003D81"/>
              </a:solidFill>
            </a:endParaRPr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980768"/>
          </a:xfrm>
        </p:spPr>
        <p:txBody>
          <a:bodyPr/>
          <a:lstStyle/>
          <a:p>
            <a:pPr algn="ctr"/>
            <a:endParaRPr lang="en-US" dirty="0"/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half" idx="2"/>
          </p:nvPr>
        </p:nvSpPr>
        <p:spPr>
          <a:xfrm flipV="1">
            <a:off x="4038600" y="5895975"/>
            <a:ext cx="3240088" cy="3619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Zástupný symbol pro obrázek 1"/>
          <p:cNvSpPr>
            <a:spLocks noGrp="1"/>
          </p:cNvSpPr>
          <p:nvPr>
            <p:ph type="pic" idx="1"/>
          </p:nvPr>
        </p:nvSpPr>
        <p:spPr/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" y="616097"/>
            <a:ext cx="9036495" cy="367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0" y="2852936"/>
            <a:ext cx="2202929" cy="2202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794" y="3270683"/>
            <a:ext cx="2164432" cy="2164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112" y="3270683"/>
            <a:ext cx="2142024" cy="2142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964" y="2897230"/>
            <a:ext cx="2094850" cy="2094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205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background_ppt_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8845"/>
            <a:ext cx="9144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52400" y="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pPr eaLnBrk="1" hangingPunct="1"/>
            <a:r>
              <a:rPr lang="cs-CZ" sz="2400" b="1" dirty="0" err="1">
                <a:solidFill>
                  <a:srgbClr val="003D81"/>
                </a:solidFill>
              </a:rPr>
              <a:t>Commercial</a:t>
            </a:r>
            <a:r>
              <a:rPr lang="cs-CZ" sz="2400" b="1" dirty="0">
                <a:solidFill>
                  <a:srgbClr val="003D81"/>
                </a:solidFill>
              </a:rPr>
              <a:t> line</a:t>
            </a:r>
            <a:endParaRPr lang="en-US" sz="2400" b="1" dirty="0">
              <a:solidFill>
                <a:srgbClr val="003D8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027595" y="1238064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DUPLEX </a:t>
            </a:r>
            <a:r>
              <a:rPr lang="cs-CZ" sz="2400" dirty="0" err="1"/>
              <a:t>units</a:t>
            </a:r>
            <a:r>
              <a:rPr lang="cs-CZ" sz="2400" dirty="0"/>
              <a:t> </a:t>
            </a:r>
          </a:p>
          <a:p>
            <a:r>
              <a:rPr lang="cs-CZ" sz="2400" b="1" dirty="0"/>
              <a:t>500 – 15 100 m</a:t>
            </a:r>
            <a:r>
              <a:rPr lang="cs-CZ" sz="2400" b="1" baseline="30000" dirty="0"/>
              <a:t>3</a:t>
            </a:r>
            <a:r>
              <a:rPr lang="cs-CZ" sz="2400" b="1" dirty="0"/>
              <a:t>/h</a:t>
            </a:r>
            <a:endParaRPr lang="cs-CZ" sz="2400" dirty="0"/>
          </a:p>
        </p:txBody>
      </p:sp>
      <p:sp>
        <p:nvSpPr>
          <p:cNvPr id="19" name="Zástupný symbol pro obsah 3"/>
          <p:cNvSpPr>
            <a:spLocks noGrp="1"/>
          </p:cNvSpPr>
          <p:nvPr>
            <p:ph sz="half" idx="1"/>
          </p:nvPr>
        </p:nvSpPr>
        <p:spPr>
          <a:xfrm>
            <a:off x="2699792" y="2708920"/>
            <a:ext cx="4176464" cy="1518073"/>
          </a:xfrm>
        </p:spPr>
        <p:txBody>
          <a:bodyPr/>
          <a:lstStyle/>
          <a:p>
            <a:pPr marL="180000" indent="-180000">
              <a:spcBef>
                <a:spcPts val="600"/>
              </a:spcBef>
            </a:pPr>
            <a:endParaRPr lang="cs-CZ" sz="2000" dirty="0">
              <a:solidFill>
                <a:schemeClr val="bg1"/>
              </a:solidFill>
            </a:endParaRPr>
          </a:p>
          <a:p>
            <a:pPr marL="180000" indent="-180000">
              <a:spcBef>
                <a:spcPts val="600"/>
              </a:spcBef>
            </a:pPr>
            <a:r>
              <a:rPr lang="cs-CZ" sz="2000" dirty="0" err="1">
                <a:solidFill>
                  <a:schemeClr val="bg1"/>
                </a:solidFill>
              </a:rPr>
              <a:t>Compact</a:t>
            </a:r>
            <a:r>
              <a:rPr lang="cs-CZ" sz="2000" dirty="0">
                <a:solidFill>
                  <a:schemeClr val="bg1"/>
                </a:solidFill>
              </a:rPr>
              <a:t>, </a:t>
            </a:r>
            <a:r>
              <a:rPr lang="cs-CZ" sz="2000" dirty="0" err="1">
                <a:solidFill>
                  <a:schemeClr val="bg1"/>
                </a:solidFill>
              </a:rPr>
              <a:t>small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units</a:t>
            </a:r>
            <a:endParaRPr lang="cs-CZ" sz="2000" dirty="0">
              <a:solidFill>
                <a:schemeClr val="bg1"/>
              </a:solidFill>
            </a:endParaRPr>
          </a:p>
          <a:p>
            <a:pPr marL="180000" indent="-180000">
              <a:spcBef>
                <a:spcPts val="600"/>
              </a:spcBef>
            </a:pPr>
            <a:r>
              <a:rPr lang="cs-CZ" sz="2000" dirty="0" err="1">
                <a:solidFill>
                  <a:schemeClr val="bg1"/>
                </a:solidFill>
              </a:rPr>
              <a:t>Indoor</a:t>
            </a:r>
            <a:r>
              <a:rPr lang="cs-CZ" sz="2000" dirty="0">
                <a:solidFill>
                  <a:schemeClr val="bg1"/>
                </a:solidFill>
              </a:rPr>
              <a:t> / </a:t>
            </a:r>
            <a:r>
              <a:rPr lang="cs-CZ" sz="2000" dirty="0" err="1">
                <a:solidFill>
                  <a:schemeClr val="bg1"/>
                </a:solidFill>
              </a:rPr>
              <a:t>outdoor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installation</a:t>
            </a:r>
            <a:endParaRPr lang="cs-CZ" sz="2000" dirty="0">
              <a:solidFill>
                <a:schemeClr val="bg1"/>
              </a:solidFill>
            </a:endParaRPr>
          </a:p>
          <a:p>
            <a:endParaRPr lang="cs-CZ" sz="2400" dirty="0"/>
          </a:p>
          <a:p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15" y="6122581"/>
            <a:ext cx="534216" cy="534216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285" y="6121235"/>
            <a:ext cx="520020" cy="520020"/>
          </a:xfrm>
          <a:prstGeom prst="rect">
            <a:avLst/>
          </a:prstGeom>
        </p:spPr>
      </p:pic>
      <p:pic>
        <p:nvPicPr>
          <p:cNvPr id="23" name="Picture 2" descr="S:\20_Sablony, loga, fonty\01_Loga_cizi\PHI\Komponenten_gebaeudetechnik_kuehlgemaessigt_EN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640" y="6136242"/>
            <a:ext cx="443726" cy="44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600" y="6074956"/>
            <a:ext cx="566299" cy="566299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5" y="4293096"/>
            <a:ext cx="8739755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2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background_ppt_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8845"/>
            <a:ext cx="9144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52400" y="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pPr eaLnBrk="1" hangingPunct="1"/>
            <a:r>
              <a:rPr lang="cs-CZ" sz="2400" b="1" dirty="0" err="1">
                <a:solidFill>
                  <a:srgbClr val="003D81"/>
                </a:solidFill>
              </a:rPr>
              <a:t>Products</a:t>
            </a:r>
            <a:r>
              <a:rPr lang="cs-CZ" sz="2400" b="1" dirty="0">
                <a:solidFill>
                  <a:srgbClr val="003D81"/>
                </a:solidFill>
              </a:rPr>
              <a:t> </a:t>
            </a:r>
            <a:endParaRPr lang="en-US" sz="2400" b="1" dirty="0">
              <a:solidFill>
                <a:srgbClr val="003D8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555776" y="1238063"/>
            <a:ext cx="3953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High</a:t>
            </a:r>
            <a:r>
              <a:rPr lang="cs-CZ" sz="2400" b="1" dirty="0"/>
              <a:t> </a:t>
            </a:r>
            <a:r>
              <a:rPr lang="cs-CZ" sz="2400" b="1" dirty="0" err="1"/>
              <a:t>quality</a:t>
            </a:r>
            <a:r>
              <a:rPr lang="cs-CZ" sz="2400" b="1" dirty="0"/>
              <a:t> </a:t>
            </a:r>
            <a:r>
              <a:rPr lang="cs-CZ" sz="2400" b="1" dirty="0" err="1"/>
              <a:t>components</a:t>
            </a:r>
            <a:endParaRPr lang="cs-CZ" sz="2400" b="1" dirty="0"/>
          </a:p>
        </p:txBody>
      </p:sp>
      <p:sp>
        <p:nvSpPr>
          <p:cNvPr id="19" name="Zástupný symbol pro obsah 3"/>
          <p:cNvSpPr>
            <a:spLocks noGrp="1"/>
          </p:cNvSpPr>
          <p:nvPr>
            <p:ph sz="half" idx="1"/>
          </p:nvPr>
        </p:nvSpPr>
        <p:spPr>
          <a:xfrm>
            <a:off x="251520" y="2924944"/>
            <a:ext cx="4392488" cy="1518073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cs-CZ" sz="2000" dirty="0">
                <a:solidFill>
                  <a:schemeClr val="bg1"/>
                </a:solidFill>
              </a:rPr>
              <a:t>HEAT </a:t>
            </a:r>
            <a:r>
              <a:rPr lang="cs-CZ" sz="2000" dirty="0" err="1">
                <a:solidFill>
                  <a:schemeClr val="bg1"/>
                </a:solidFill>
              </a:rPr>
              <a:t>exchangers</a:t>
            </a:r>
            <a:r>
              <a:rPr lang="cs-CZ" sz="2000" dirty="0">
                <a:solidFill>
                  <a:schemeClr val="bg1"/>
                </a:solidFill>
              </a:rPr>
              <a:t> – </a:t>
            </a:r>
            <a:r>
              <a:rPr lang="cs-CZ" sz="2000" dirty="0" err="1">
                <a:solidFill>
                  <a:schemeClr val="bg1"/>
                </a:solidFill>
              </a:rPr>
              <a:t>own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production</a:t>
            </a:r>
            <a:r>
              <a:rPr lang="cs-CZ" sz="2000" dirty="0">
                <a:solidFill>
                  <a:schemeClr val="bg1"/>
                </a:solidFill>
              </a:rPr>
              <a:t> !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Counterflow (up to 93%)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Rotary (up to 85%)</a:t>
            </a:r>
          </a:p>
          <a:p>
            <a:r>
              <a:rPr lang="cs-CZ" sz="2400" b="1" dirty="0" err="1">
                <a:solidFill>
                  <a:schemeClr val="bg1"/>
                </a:solidFill>
              </a:rPr>
              <a:t>Crossflow</a:t>
            </a:r>
            <a:r>
              <a:rPr lang="cs-CZ" sz="2400" b="1" dirty="0">
                <a:solidFill>
                  <a:schemeClr val="bg1"/>
                </a:solidFill>
              </a:rPr>
              <a:t> (up to 75%)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sz="2400" b="1" dirty="0">
                <a:solidFill>
                  <a:schemeClr val="bg1"/>
                </a:solidFill>
              </a:rPr>
              <a:t>ATREA has them all!</a:t>
            </a:r>
          </a:p>
          <a:p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3074" name="Picture 2" descr="\\STW\S_spolecny\90_Fotografie\98_Vizualizace\Rekuperak-S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271" y="2852936"/>
            <a:ext cx="2165628" cy="310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974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ackground_ppt_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0958"/>
            <a:ext cx="91440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28600" y="668338"/>
            <a:ext cx="85201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/>
          <a:lstStyle/>
          <a:p>
            <a:pPr marL="342900" indent="-342900" eaLnBrk="1" hangingPunct="1">
              <a:spcBef>
                <a:spcPct val="20000"/>
              </a:spcBef>
              <a:defRPr/>
            </a:pPr>
            <a:endParaRPr lang="en-US" sz="1800" u="sng" kern="0" dirty="0">
              <a:solidFill>
                <a:srgbClr val="464847"/>
              </a:solidFill>
              <a:latin typeface="+mn-lt"/>
              <a:ea typeface="+mn-ea"/>
            </a:endParaRPr>
          </a:p>
        </p:txBody>
      </p:sp>
      <p:pic>
        <p:nvPicPr>
          <p:cNvPr id="6" name="Picture 10" descr="background_ppt_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9144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152400" y="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pPr eaLnBrk="1" hangingPunct="1"/>
            <a:r>
              <a:rPr lang="cs-CZ" sz="2400" b="1" dirty="0" err="1">
                <a:solidFill>
                  <a:srgbClr val="003D81"/>
                </a:solidFill>
              </a:rPr>
              <a:t>Certification</a:t>
            </a:r>
            <a:endParaRPr lang="en-US" sz="2400" b="1" dirty="0">
              <a:solidFill>
                <a:srgbClr val="003D81"/>
              </a:solidFill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311943" y="668338"/>
            <a:ext cx="85201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endParaRPr lang="en-US" sz="1800" kern="0" dirty="0">
              <a:solidFill>
                <a:srgbClr val="464847"/>
              </a:solidFill>
              <a:latin typeface="+mn-lt"/>
              <a:ea typeface="+mn-ea"/>
            </a:endParaRPr>
          </a:p>
          <a:p>
            <a:pPr algn="ctr" eaLnBrk="1" hangingPunct="1">
              <a:spcBef>
                <a:spcPct val="20000"/>
              </a:spcBef>
              <a:defRPr/>
            </a:pPr>
            <a:endParaRPr lang="cs-CZ" sz="1800" b="1" kern="0" dirty="0">
              <a:solidFill>
                <a:srgbClr val="464847"/>
              </a:solidFill>
              <a:latin typeface="+mn-lt"/>
              <a:ea typeface="+mn-ea"/>
            </a:endParaRPr>
          </a:p>
          <a:p>
            <a:pPr algn="ctr" eaLnBrk="1" hangingPunct="1">
              <a:spcBef>
                <a:spcPct val="20000"/>
              </a:spcBef>
              <a:defRPr/>
            </a:pPr>
            <a:endParaRPr lang="cs-CZ" b="1" kern="0" dirty="0">
              <a:solidFill>
                <a:srgbClr val="464847"/>
              </a:solidFill>
            </a:endParaRPr>
          </a:p>
        </p:txBody>
      </p:sp>
      <p:sp>
        <p:nvSpPr>
          <p:cNvPr id="18" name="Zástupný symbol pro obsah 17"/>
          <p:cNvSpPr>
            <a:spLocks noGrp="1"/>
          </p:cNvSpPr>
          <p:nvPr>
            <p:ph sz="half" idx="1"/>
          </p:nvPr>
        </p:nvSpPr>
        <p:spPr>
          <a:xfrm>
            <a:off x="683568" y="2514600"/>
            <a:ext cx="8280920" cy="4093096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In </a:t>
            </a:r>
            <a:r>
              <a:rPr lang="cs-CZ" dirty="0" err="1">
                <a:solidFill>
                  <a:schemeClr val="bg1"/>
                </a:solidFill>
              </a:rPr>
              <a:t>compliance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with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Ecodesign</a:t>
            </a:r>
            <a:r>
              <a:rPr lang="cs-CZ" dirty="0">
                <a:solidFill>
                  <a:schemeClr val="bg1"/>
                </a:solidFill>
              </a:rPr>
              <a:t> 2016 and 2018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PHI </a:t>
            </a:r>
            <a:r>
              <a:rPr lang="cs-CZ" dirty="0" err="1">
                <a:solidFill>
                  <a:schemeClr val="bg1"/>
                </a:solidFill>
              </a:rPr>
              <a:t>certificate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TÜV - VDI 6022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 err="1">
                <a:solidFill>
                  <a:schemeClr val="bg1"/>
                </a:solidFill>
              </a:rPr>
              <a:t>Eurovent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3" name="Picture 4" descr="D:\Desktop\PPT FLEXI\TUV_print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072001"/>
            <a:ext cx="1076077" cy="1076077"/>
          </a:xfrm>
          <a:prstGeom prst="rect">
            <a:avLst/>
          </a:prstGeom>
          <a:noFill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378185"/>
            <a:ext cx="1830557" cy="62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300" y="894854"/>
            <a:ext cx="1368152" cy="136815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8" y="913033"/>
            <a:ext cx="1331794" cy="1331794"/>
          </a:xfrm>
          <a:prstGeom prst="rect">
            <a:avLst/>
          </a:prstGeom>
        </p:spPr>
      </p:pic>
      <p:pic>
        <p:nvPicPr>
          <p:cNvPr id="13" name="Picture 2" descr="S:\20_Sablony, loga, fonty\01_Loga_cizi\PHI\Komponenten_gebaeudetechnik_kuehlgemaessigt_EN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064" y="1040891"/>
            <a:ext cx="1138296" cy="113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95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FF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28600" y="668338"/>
            <a:ext cx="85201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/>
          <a:lstStyle/>
          <a:p>
            <a:pPr marL="342900" indent="-342900" eaLnBrk="1" hangingPunct="1">
              <a:spcBef>
                <a:spcPct val="20000"/>
              </a:spcBef>
              <a:defRPr/>
            </a:pPr>
            <a:endParaRPr lang="en-US" sz="1800" u="sng" kern="0" dirty="0">
              <a:solidFill>
                <a:srgbClr val="464847"/>
              </a:solidFill>
              <a:latin typeface="+mn-lt"/>
              <a:ea typeface="+mn-ea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28600" y="3200400"/>
            <a:ext cx="8520113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	+</a:t>
            </a:r>
          </a:p>
          <a:p>
            <a:pPr>
              <a:lnSpc>
                <a:spcPct val="115000"/>
              </a:lnSpc>
            </a:pPr>
            <a:br>
              <a:rPr lang="en-US" sz="1600" dirty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152400" y="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pPr eaLnBrk="1" hangingPunct="1"/>
            <a:r>
              <a:rPr lang="cs-CZ" b="1" dirty="0">
                <a:solidFill>
                  <a:srgbClr val="003D81"/>
                </a:solidFill>
              </a:rPr>
              <a:t>General </a:t>
            </a:r>
            <a:r>
              <a:rPr lang="cs-CZ" b="1" dirty="0" err="1">
                <a:solidFill>
                  <a:srgbClr val="003D81"/>
                </a:solidFill>
              </a:rPr>
              <a:t>info</a:t>
            </a:r>
            <a:endParaRPr lang="en-US" sz="1800" b="1" dirty="0">
              <a:solidFill>
                <a:srgbClr val="003D81"/>
              </a:solidFill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228600" y="668338"/>
            <a:ext cx="85201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endParaRPr lang="en-US" sz="1800" kern="0" dirty="0">
              <a:solidFill>
                <a:srgbClr val="464847"/>
              </a:solidFill>
              <a:latin typeface="+mn-lt"/>
              <a:ea typeface="+mn-ea"/>
            </a:endParaRPr>
          </a:p>
          <a:p>
            <a:pPr algn="ctr" eaLnBrk="1" hangingPunct="1">
              <a:spcBef>
                <a:spcPct val="20000"/>
              </a:spcBef>
              <a:defRPr/>
            </a:pPr>
            <a:endParaRPr lang="cs-CZ" b="1" kern="0" dirty="0">
              <a:solidFill>
                <a:srgbClr val="464847"/>
              </a:solidFill>
            </a:endParaRPr>
          </a:p>
        </p:txBody>
      </p:sp>
      <p:sp>
        <p:nvSpPr>
          <p:cNvPr id="15" name="Nadpis 14"/>
          <p:cNvSpPr>
            <a:spLocks noGrp="1"/>
          </p:cNvSpPr>
          <p:nvPr>
            <p:ph type="title"/>
          </p:nvPr>
        </p:nvSpPr>
        <p:spPr>
          <a:xfrm>
            <a:off x="685800" y="614516"/>
            <a:ext cx="7772400" cy="600745"/>
          </a:xfrm>
        </p:spPr>
        <p:txBody>
          <a:bodyPr/>
          <a:lstStyle/>
          <a:p>
            <a:r>
              <a:rPr lang="cs-CZ" sz="2000" b="1" u="sng" dirty="0"/>
              <a:t> HEADQUARTERS IN THE CZECH REPUBLIC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11560" y="2996952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076056" y="2996952"/>
            <a:ext cx="3312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373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 bwMode="auto">
          <a:xfrm>
            <a:off x="-11113" y="2363738"/>
            <a:ext cx="9144000" cy="4012869"/>
          </a:xfrm>
          <a:prstGeom prst="rect">
            <a:avLst/>
          </a:prstGeom>
          <a:solidFill>
            <a:schemeClr val="accent2">
              <a:lumMod val="20000"/>
              <a:lumOff val="80000"/>
              <a:alpha val="3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2406455"/>
            <a:ext cx="9155113" cy="4012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20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52400" y="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pPr eaLnBrk="1" hangingPunct="1"/>
            <a:r>
              <a:rPr lang="cs-CZ" sz="2400" b="1" dirty="0" err="1">
                <a:solidFill>
                  <a:srgbClr val="003D81"/>
                </a:solidFill>
              </a:rPr>
              <a:t>Commercial</a:t>
            </a:r>
            <a:r>
              <a:rPr lang="cs-CZ" sz="2400" b="1" dirty="0">
                <a:solidFill>
                  <a:srgbClr val="003D81"/>
                </a:solidFill>
              </a:rPr>
              <a:t> line</a:t>
            </a:r>
            <a:endParaRPr lang="en-US" sz="2400" b="1" dirty="0">
              <a:solidFill>
                <a:srgbClr val="003D81"/>
              </a:solidFill>
            </a:endParaRPr>
          </a:p>
        </p:txBody>
      </p:sp>
      <p:pic>
        <p:nvPicPr>
          <p:cNvPr id="13" name="Imagine 12">
            <a:extLst>
              <a:ext uri="{FF2B5EF4-FFF2-40B4-BE49-F238E27FC236}">
                <a16:creationId xmlns:a16="http://schemas.microsoft.com/office/drawing/2014/main" id="{4B7BE33A-20B1-4C3A-B645-E834007DB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1"/>
            <a:ext cx="9144000" cy="4331567"/>
          </a:xfrm>
          <a:prstGeom prst="rect">
            <a:avLst/>
          </a:prstGeom>
        </p:spPr>
      </p:pic>
      <p:sp>
        <p:nvSpPr>
          <p:cNvPr id="23" name="CasetăText 22">
            <a:extLst>
              <a:ext uri="{FF2B5EF4-FFF2-40B4-BE49-F238E27FC236}">
                <a16:creationId xmlns:a16="http://schemas.microsoft.com/office/drawing/2014/main" id="{97F7539F-18B0-4CB1-A394-86A17834367E}"/>
              </a:ext>
            </a:extLst>
          </p:cNvPr>
          <p:cNvSpPr txBox="1"/>
          <p:nvPr/>
        </p:nvSpPr>
        <p:spPr>
          <a:xfrm>
            <a:off x="0" y="5085184"/>
            <a:ext cx="7769446" cy="1537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HOTEL HUTNIK, SLOVACIA</a:t>
            </a:r>
          </a:p>
          <a:p>
            <a:pPr algn="ctr"/>
            <a:r>
              <a:rPr lang="sk-SK" b="1" dirty="0">
                <a:solidFill>
                  <a:schemeClr val="accent6">
                    <a:lumMod val="75000"/>
                  </a:schemeClr>
                </a:solidFill>
              </a:rPr>
              <a:t>                                   DUPLEX 15000 Roto –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camere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de hotel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sk-SK" b="1" dirty="0">
                <a:solidFill>
                  <a:schemeClr val="accent6">
                    <a:lumMod val="75000"/>
                  </a:schemeClr>
                </a:solidFill>
              </a:rPr>
              <a:t>                               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k-SK" b="1" dirty="0">
                <a:solidFill>
                  <a:schemeClr val="accent6">
                    <a:lumMod val="75000"/>
                  </a:schemeClr>
                </a:solidFill>
              </a:rPr>
              <a:t>DUPLEX 4500 Multi ECO  –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restaurant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sk-SK" b="1" dirty="0">
                <a:solidFill>
                  <a:schemeClr val="accent6">
                    <a:lumMod val="75000"/>
                  </a:schemeClr>
                </a:solidFill>
              </a:rPr>
              <a:t>                                     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sk-SK" b="1" dirty="0">
                <a:solidFill>
                  <a:schemeClr val="accent6">
                    <a:lumMod val="75000"/>
                  </a:schemeClr>
                </a:solidFill>
              </a:rPr>
              <a:t>DUPLEX 15100 Basic –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extractie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bucatarie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443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52400" y="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pPr eaLnBrk="1" hangingPunct="1"/>
            <a:r>
              <a:rPr lang="cs-CZ" sz="2400" b="1" dirty="0" err="1">
                <a:solidFill>
                  <a:srgbClr val="003D81"/>
                </a:solidFill>
              </a:rPr>
              <a:t>Commercial</a:t>
            </a:r>
            <a:r>
              <a:rPr lang="cs-CZ" sz="2400" b="1" dirty="0">
                <a:solidFill>
                  <a:srgbClr val="003D81"/>
                </a:solidFill>
              </a:rPr>
              <a:t> line</a:t>
            </a:r>
            <a:endParaRPr lang="en-US" sz="2400" b="1" dirty="0">
              <a:solidFill>
                <a:srgbClr val="003D81"/>
              </a:solidFill>
            </a:endParaRPr>
          </a:p>
        </p:txBody>
      </p:sp>
      <p:pic>
        <p:nvPicPr>
          <p:cNvPr id="2" name="Imagine 1">
            <a:extLst>
              <a:ext uri="{FF2B5EF4-FFF2-40B4-BE49-F238E27FC236}">
                <a16:creationId xmlns:a16="http://schemas.microsoft.com/office/drawing/2014/main" id="{9D120FA9-C66C-42C3-8734-87292D1A9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640" y="579370"/>
            <a:ext cx="6663360" cy="6278630"/>
          </a:xfrm>
          <a:prstGeom prst="rect">
            <a:avLst/>
          </a:prstGeom>
        </p:spPr>
      </p:pic>
      <p:sp>
        <p:nvSpPr>
          <p:cNvPr id="3" name="CasetăText 2">
            <a:extLst>
              <a:ext uri="{FF2B5EF4-FFF2-40B4-BE49-F238E27FC236}">
                <a16:creationId xmlns:a16="http://schemas.microsoft.com/office/drawing/2014/main" id="{81AD58D2-0574-410C-A9EA-9F0A9B69FDED}"/>
              </a:ext>
            </a:extLst>
          </p:cNvPr>
          <p:cNvSpPr txBox="1"/>
          <p:nvPr/>
        </p:nvSpPr>
        <p:spPr>
          <a:xfrm>
            <a:off x="76200" y="2420888"/>
            <a:ext cx="2328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</a:rPr>
              <a:t>Cladire</a:t>
            </a:r>
            <a:r>
              <a:rPr lang="en-US" b="1" dirty="0">
                <a:solidFill>
                  <a:srgbClr val="002060"/>
                </a:solidFill>
              </a:rPr>
              <a:t> de </a:t>
            </a:r>
            <a:r>
              <a:rPr lang="en-US" b="1" dirty="0" err="1">
                <a:solidFill>
                  <a:srgbClr val="002060"/>
                </a:solidFill>
              </a:rPr>
              <a:t>Birouri</a:t>
            </a:r>
            <a:r>
              <a:rPr lang="en-US" b="1" dirty="0">
                <a:solidFill>
                  <a:srgbClr val="002060"/>
                </a:solidFill>
              </a:rPr>
              <a:t>: </a:t>
            </a:r>
            <a:r>
              <a:rPr lang="en-US" b="1" i="1" dirty="0">
                <a:solidFill>
                  <a:srgbClr val="002060"/>
                </a:solidFill>
              </a:rPr>
              <a:t>Dancing Tower</a:t>
            </a:r>
          </a:p>
          <a:p>
            <a:r>
              <a:rPr lang="en-US" b="1" dirty="0" err="1">
                <a:solidFill>
                  <a:srgbClr val="002060"/>
                </a:solidFill>
              </a:rPr>
              <a:t>Locatie</a:t>
            </a:r>
            <a:r>
              <a:rPr lang="en-US" b="1" dirty="0">
                <a:solidFill>
                  <a:srgbClr val="002060"/>
                </a:solidFill>
              </a:rPr>
              <a:t>: Hamburg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Duplex Multi 5000  </a:t>
            </a:r>
            <a:r>
              <a:rPr lang="en-US" b="1" i="1" dirty="0">
                <a:solidFill>
                  <a:srgbClr val="002060"/>
                </a:solidFill>
              </a:rPr>
              <a:t>25 </a:t>
            </a:r>
            <a:r>
              <a:rPr lang="en-US" b="1" i="1" dirty="0" err="1">
                <a:solidFill>
                  <a:srgbClr val="002060"/>
                </a:solidFill>
              </a:rPr>
              <a:t>unitati</a:t>
            </a:r>
            <a:endParaRPr lang="en-US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253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52400" y="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pPr eaLnBrk="1" hangingPunct="1"/>
            <a:r>
              <a:rPr lang="cs-CZ" sz="2400" b="1" dirty="0" err="1">
                <a:solidFill>
                  <a:srgbClr val="003D81"/>
                </a:solidFill>
              </a:rPr>
              <a:t>Commercial</a:t>
            </a:r>
            <a:r>
              <a:rPr lang="cs-CZ" sz="2400" b="1" dirty="0">
                <a:solidFill>
                  <a:srgbClr val="003D81"/>
                </a:solidFill>
              </a:rPr>
              <a:t> line</a:t>
            </a:r>
            <a:endParaRPr lang="en-US" sz="2400" b="1" dirty="0">
              <a:solidFill>
                <a:srgbClr val="003D81"/>
              </a:solidFill>
            </a:endParaRPr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851FE36E-A965-46D7-BF33-EAE9DC27F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2262"/>
            <a:ext cx="9144000" cy="4419316"/>
          </a:xfrm>
          <a:prstGeom prst="rect">
            <a:avLst/>
          </a:prstGeom>
        </p:spPr>
      </p:pic>
      <p:sp>
        <p:nvSpPr>
          <p:cNvPr id="6" name="CasetăText 5">
            <a:extLst>
              <a:ext uri="{FF2B5EF4-FFF2-40B4-BE49-F238E27FC236}">
                <a16:creationId xmlns:a16="http://schemas.microsoft.com/office/drawing/2014/main" id="{855A1192-7445-4774-8A6C-319D5D52E49F}"/>
              </a:ext>
            </a:extLst>
          </p:cNvPr>
          <p:cNvSpPr txBox="1"/>
          <p:nvPr/>
        </p:nvSpPr>
        <p:spPr>
          <a:xfrm>
            <a:off x="161074" y="609600"/>
            <a:ext cx="77694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Stadion de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Fotbal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Locatie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: Paderborn, Germania</a:t>
            </a:r>
          </a:p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Duplex Multi ECO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469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52400" y="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pPr eaLnBrk="1" hangingPunct="1"/>
            <a:r>
              <a:rPr lang="cs-CZ" sz="2400" b="1" dirty="0" err="1">
                <a:solidFill>
                  <a:srgbClr val="003D81"/>
                </a:solidFill>
              </a:rPr>
              <a:t>Commercial</a:t>
            </a:r>
            <a:r>
              <a:rPr lang="cs-CZ" sz="2400" b="1" dirty="0">
                <a:solidFill>
                  <a:srgbClr val="003D81"/>
                </a:solidFill>
              </a:rPr>
              <a:t> line</a:t>
            </a:r>
            <a:endParaRPr lang="en-US" sz="2400" b="1" dirty="0">
              <a:solidFill>
                <a:srgbClr val="003D81"/>
              </a:solidFill>
            </a:endParaRPr>
          </a:p>
        </p:txBody>
      </p:sp>
      <p:pic>
        <p:nvPicPr>
          <p:cNvPr id="2" name="Imagine 1">
            <a:extLst>
              <a:ext uri="{FF2B5EF4-FFF2-40B4-BE49-F238E27FC236}">
                <a16:creationId xmlns:a16="http://schemas.microsoft.com/office/drawing/2014/main" id="{1B1C76D9-AAB2-4D6C-8DE0-BA1BA62BB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808"/>
            <a:ext cx="9143999" cy="4680520"/>
          </a:xfrm>
          <a:prstGeom prst="rect">
            <a:avLst/>
          </a:prstGeom>
        </p:spPr>
      </p:pic>
      <p:sp>
        <p:nvSpPr>
          <p:cNvPr id="8" name="CasetăText 7">
            <a:extLst>
              <a:ext uri="{FF2B5EF4-FFF2-40B4-BE49-F238E27FC236}">
                <a16:creationId xmlns:a16="http://schemas.microsoft.com/office/drawing/2014/main" id="{3CC8C47E-DB5E-4321-AA2D-C407ED465208}"/>
              </a:ext>
            </a:extLst>
          </p:cNvPr>
          <p:cNvSpPr txBox="1"/>
          <p:nvPr/>
        </p:nvSpPr>
        <p:spPr>
          <a:xfrm>
            <a:off x="152399" y="609600"/>
            <a:ext cx="763760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</a:rPr>
              <a:t>Aeroport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 Dusseldorf</a:t>
            </a:r>
          </a:p>
          <a:p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</a:rPr>
              <a:t>Locatie:Germania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Duplex Multi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ECO-N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604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8207375" y="60769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52400" y="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pPr eaLnBrk="1" hangingPunct="1"/>
            <a:r>
              <a:rPr lang="cs-CZ" sz="2400" b="1" dirty="0" err="1">
                <a:solidFill>
                  <a:srgbClr val="003D81"/>
                </a:solidFill>
              </a:rPr>
              <a:t>Domestic</a:t>
            </a:r>
            <a:r>
              <a:rPr lang="cs-CZ" sz="2400" b="1" dirty="0">
                <a:solidFill>
                  <a:srgbClr val="003D81"/>
                </a:solidFill>
              </a:rPr>
              <a:t> line</a:t>
            </a:r>
            <a:endParaRPr lang="en-US" sz="2400" b="1" dirty="0">
              <a:solidFill>
                <a:srgbClr val="003D81"/>
              </a:solidFill>
            </a:endParaRPr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980768"/>
          </a:xfrm>
        </p:spPr>
        <p:txBody>
          <a:bodyPr/>
          <a:lstStyle/>
          <a:p>
            <a:pPr algn="ctr"/>
            <a:endParaRPr lang="en-US" dirty="0"/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half" idx="2"/>
          </p:nvPr>
        </p:nvSpPr>
        <p:spPr>
          <a:xfrm flipV="1">
            <a:off x="4038600" y="5895975"/>
            <a:ext cx="3240088" cy="3619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Zástupný symbol pro obrázek 1"/>
          <p:cNvSpPr>
            <a:spLocks noGrp="1"/>
          </p:cNvSpPr>
          <p:nvPr>
            <p:ph type="pic" idx="1"/>
          </p:nvPr>
        </p:nvSpPr>
        <p:spPr/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" y="616097"/>
            <a:ext cx="9036495" cy="367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0" y="2852936"/>
            <a:ext cx="2202929" cy="2202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794" y="3270683"/>
            <a:ext cx="2164432" cy="2164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112" y="3270683"/>
            <a:ext cx="2142024" cy="2142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964" y="2897230"/>
            <a:ext cx="2094850" cy="2094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205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3281" y="609600"/>
            <a:ext cx="7772400" cy="1451248"/>
          </a:xfrm>
        </p:spPr>
        <p:txBody>
          <a:bodyPr/>
          <a:lstStyle/>
          <a:p>
            <a:pPr algn="l"/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</a:t>
            </a:r>
            <a:b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400" dirty="0"/>
              <a:t>  DUPLEX </a:t>
            </a:r>
            <a:r>
              <a:rPr lang="cs-CZ" sz="2400" b="1" dirty="0"/>
              <a:t>EC5/ECV5                    </a:t>
            </a:r>
            <a:r>
              <a:rPr lang="cs-CZ" sz="2400" dirty="0"/>
              <a:t>DUPLEX </a:t>
            </a:r>
            <a:r>
              <a:rPr lang="cs-CZ" sz="2400" b="1" dirty="0" err="1"/>
              <a:t>Easy</a:t>
            </a:r>
            <a:br>
              <a:rPr lang="cs-CZ" sz="2400" b="1" dirty="0"/>
            </a:br>
            <a:r>
              <a:rPr lang="cs-CZ" sz="2400" b="1" dirty="0"/>
              <a:t>  170 – 580 m</a:t>
            </a:r>
            <a:r>
              <a:rPr lang="cs-CZ" sz="2400" b="1" baseline="30000" dirty="0"/>
              <a:t>3</a:t>
            </a:r>
            <a:r>
              <a:rPr lang="cs-CZ" sz="2400" b="1" dirty="0"/>
              <a:t>/h                            250 - 400 m</a:t>
            </a:r>
            <a:r>
              <a:rPr lang="cs-CZ" sz="2400" b="1" baseline="30000" dirty="0"/>
              <a:t>3</a:t>
            </a:r>
            <a:r>
              <a:rPr lang="cs-CZ" sz="2400" b="1" dirty="0"/>
              <a:t>/h</a:t>
            </a:r>
            <a:r>
              <a:rPr lang="cs-CZ" sz="2400" dirty="0"/>
              <a:t>                 </a:t>
            </a:r>
            <a:endParaRPr lang="en-US" sz="2400" dirty="0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8207375" y="60769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52400" y="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pPr eaLnBrk="1" hangingPunct="1"/>
            <a:r>
              <a:rPr lang="cs-CZ" sz="2400" b="1" dirty="0" err="1">
                <a:solidFill>
                  <a:srgbClr val="003D81"/>
                </a:solidFill>
              </a:rPr>
              <a:t>Residential</a:t>
            </a:r>
            <a:r>
              <a:rPr lang="cs-CZ" sz="2400" b="1" dirty="0">
                <a:solidFill>
                  <a:srgbClr val="003D81"/>
                </a:solidFill>
              </a:rPr>
              <a:t> line</a:t>
            </a:r>
            <a:endParaRPr lang="en-US" sz="2400" b="1" dirty="0">
              <a:solidFill>
                <a:srgbClr val="003D8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685800" y="2636912"/>
            <a:ext cx="3810000" cy="3459088"/>
          </a:xfrm>
        </p:spPr>
        <p:txBody>
          <a:bodyPr/>
          <a:lstStyle/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/>
          </a:p>
          <a:p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4648200" y="2636912"/>
            <a:ext cx="3810000" cy="3459088"/>
          </a:xfrm>
        </p:spPr>
        <p:txBody>
          <a:bodyPr/>
          <a:lstStyle/>
          <a:p>
            <a:endParaRPr lang="cs-CZ" sz="2400" dirty="0"/>
          </a:p>
          <a:p>
            <a:endParaRPr lang="cs-CZ" sz="2400" dirty="0"/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7" name="Přímá spojnice 16"/>
          <p:cNvCxnSpPr/>
          <p:nvPr/>
        </p:nvCxnSpPr>
        <p:spPr bwMode="auto">
          <a:xfrm>
            <a:off x="4572000" y="1268760"/>
            <a:ext cx="0" cy="50367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170" name="Picture 2" descr="S:\90_Fotografie\01_DUPLEX\DUPLEX EASY\DUPLEX-Easy-2013_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861" y="2164291"/>
            <a:ext cx="2876863" cy="388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504" y="5877272"/>
            <a:ext cx="787216" cy="428278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531" y="5888177"/>
            <a:ext cx="787216" cy="42827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64904"/>
            <a:ext cx="4174708" cy="2881690"/>
          </a:xfrm>
          <a:prstGeom prst="rect">
            <a:avLst/>
          </a:prstGeom>
        </p:spPr>
      </p:pic>
      <p:pic>
        <p:nvPicPr>
          <p:cNvPr id="16" name="Picture 2" descr="S:\20_Sablony, loga, fonty\01_Loga_cizi\PHI\Komponenten_gebaeudetechnik_kuehlgemaessigt_EN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724" y="5861824"/>
            <a:ext cx="443726" cy="44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S:\20_Sablony, loga, fonty\01_Loga_cizi\PHI\Komponenten_gebaeudetechnik_kuehlgemaessigt_EN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880453"/>
            <a:ext cx="443726" cy="44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5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52400" y="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pPr eaLnBrk="1" hangingPunct="1"/>
            <a:r>
              <a:rPr lang="cs-CZ" sz="2400" b="1" dirty="0" err="1">
                <a:solidFill>
                  <a:srgbClr val="003D81"/>
                </a:solidFill>
              </a:rPr>
              <a:t>Domestic</a:t>
            </a:r>
            <a:r>
              <a:rPr lang="cs-CZ" sz="2400" b="1" dirty="0">
                <a:solidFill>
                  <a:srgbClr val="003D81"/>
                </a:solidFill>
              </a:rPr>
              <a:t> line</a:t>
            </a:r>
            <a:endParaRPr lang="en-US" sz="2400" b="1" dirty="0">
              <a:solidFill>
                <a:srgbClr val="003D81"/>
              </a:solidFill>
            </a:endParaRPr>
          </a:p>
        </p:txBody>
      </p:sp>
      <p:pic>
        <p:nvPicPr>
          <p:cNvPr id="2" name="Imagine 1">
            <a:extLst>
              <a:ext uri="{FF2B5EF4-FFF2-40B4-BE49-F238E27FC236}">
                <a16:creationId xmlns:a16="http://schemas.microsoft.com/office/drawing/2014/main" id="{895FE8D8-9E23-4472-B1DF-C49A0BDAC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4763616"/>
          </a:xfrm>
          <a:prstGeom prst="rect">
            <a:avLst/>
          </a:prstGeom>
        </p:spPr>
      </p:pic>
      <p:sp>
        <p:nvSpPr>
          <p:cNvPr id="8" name="CasetăText 7">
            <a:extLst>
              <a:ext uri="{FF2B5EF4-FFF2-40B4-BE49-F238E27FC236}">
                <a16:creationId xmlns:a16="http://schemas.microsoft.com/office/drawing/2014/main" id="{2903EEB3-4657-48E8-8B3A-DF746A3C0B1C}"/>
              </a:ext>
            </a:extLst>
          </p:cNvPr>
          <p:cNvSpPr txBox="1"/>
          <p:nvPr/>
        </p:nvSpPr>
        <p:spPr>
          <a:xfrm>
            <a:off x="152400" y="5373216"/>
            <a:ext cx="953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Bloc de </a:t>
            </a:r>
            <a:r>
              <a:rPr lang="en-US" sz="2000" b="1" dirty="0" err="1">
                <a:solidFill>
                  <a:srgbClr val="C00000"/>
                </a:solidFill>
              </a:rPr>
              <a:t>apartamente</a:t>
            </a:r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b="1" dirty="0" err="1">
                <a:solidFill>
                  <a:srgbClr val="C00000"/>
                </a:solidFill>
              </a:rPr>
              <a:t>Locatie</a:t>
            </a:r>
            <a:r>
              <a:rPr lang="en-US" sz="2000" b="1" dirty="0">
                <a:solidFill>
                  <a:srgbClr val="C00000"/>
                </a:solidFill>
              </a:rPr>
              <a:t>: </a:t>
            </a:r>
            <a:r>
              <a:rPr lang="en-US" sz="2000" b="1" dirty="0" err="1">
                <a:solidFill>
                  <a:srgbClr val="C00000"/>
                </a:solidFill>
              </a:rPr>
              <a:t>Copenhaga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Danemarca</a:t>
            </a:r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Duplex EC5 370, RD5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9266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tăText 5">
            <a:extLst>
              <a:ext uri="{FF2B5EF4-FFF2-40B4-BE49-F238E27FC236}">
                <a16:creationId xmlns:a16="http://schemas.microsoft.com/office/drawing/2014/main" id="{0B526424-3A19-4601-95A1-3DE31C90F52B}"/>
              </a:ext>
            </a:extLst>
          </p:cNvPr>
          <p:cNvSpPr txBox="1"/>
          <p:nvPr/>
        </p:nvSpPr>
        <p:spPr>
          <a:xfrm>
            <a:off x="152400" y="5373216"/>
            <a:ext cx="931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</a:t>
            </a:r>
            <a:r>
              <a:rPr lang="ro-RO" sz="2000" b="1" dirty="0" err="1"/>
              <a:t>lădire</a:t>
            </a:r>
            <a:r>
              <a:rPr lang="ro-RO" sz="2000" b="1" dirty="0"/>
              <a:t> de birouri ”</a:t>
            </a:r>
            <a:r>
              <a:rPr lang="cs-CZ" sz="2000" b="1" dirty="0"/>
              <a:t>V </a:t>
            </a:r>
            <a:r>
              <a:rPr lang="cs-CZ" sz="2000" b="1" dirty="0" err="1"/>
              <a:t>Towers</a:t>
            </a:r>
            <a:r>
              <a:rPr lang="ro-RO" sz="2000" b="1" dirty="0"/>
              <a:t>”</a:t>
            </a:r>
            <a:endParaRPr lang="en-US" sz="2000" b="1" dirty="0"/>
          </a:p>
          <a:p>
            <a:r>
              <a:rPr lang="en-US" sz="2000" b="1" dirty="0" err="1"/>
              <a:t>Locatie</a:t>
            </a:r>
            <a:r>
              <a:rPr lang="en-US" sz="2000" b="1" dirty="0"/>
              <a:t>: </a:t>
            </a:r>
            <a:r>
              <a:rPr lang="cs-CZ" sz="2000" b="1" dirty="0"/>
              <a:t>Prague, CZ</a:t>
            </a: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Duplex 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RS5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52400" y="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pPr eaLnBrk="1" hangingPunct="1"/>
            <a:r>
              <a:rPr lang="cs-CZ" sz="2400" b="1" dirty="0" err="1">
                <a:solidFill>
                  <a:srgbClr val="003D81"/>
                </a:solidFill>
              </a:rPr>
              <a:t>Domestic</a:t>
            </a:r>
            <a:r>
              <a:rPr lang="cs-CZ" sz="2400" b="1" dirty="0">
                <a:solidFill>
                  <a:srgbClr val="003D81"/>
                </a:solidFill>
              </a:rPr>
              <a:t> line</a:t>
            </a:r>
            <a:endParaRPr lang="en-US" sz="2400" b="1" dirty="0">
              <a:solidFill>
                <a:srgbClr val="003D8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73" y="764704"/>
            <a:ext cx="6000750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8230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0B624C74-959A-4026-B0F1-B9237E3CC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1"/>
            <a:ext cx="9144000" cy="4763615"/>
          </a:xfrm>
          <a:prstGeom prst="rect">
            <a:avLst/>
          </a:prstGeom>
        </p:spPr>
      </p:pic>
      <p:sp>
        <p:nvSpPr>
          <p:cNvPr id="6" name="CasetăText 5">
            <a:extLst>
              <a:ext uri="{FF2B5EF4-FFF2-40B4-BE49-F238E27FC236}">
                <a16:creationId xmlns:a16="http://schemas.microsoft.com/office/drawing/2014/main" id="{0B526424-3A19-4601-95A1-3DE31C90F52B}"/>
              </a:ext>
            </a:extLst>
          </p:cNvPr>
          <p:cNvSpPr txBox="1"/>
          <p:nvPr/>
        </p:nvSpPr>
        <p:spPr>
          <a:xfrm>
            <a:off x="152400" y="5373216"/>
            <a:ext cx="931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Complex de case </a:t>
            </a:r>
            <a:r>
              <a:rPr lang="en-US" sz="2000" b="1" dirty="0" err="1"/>
              <a:t>pasive</a:t>
            </a:r>
            <a:r>
              <a:rPr lang="ro-RO" sz="2000" b="1" dirty="0"/>
              <a:t> ”</a:t>
            </a:r>
            <a:r>
              <a:rPr lang="en-US" sz="2000" b="1" dirty="0"/>
              <a:t>Amber Gardens</a:t>
            </a:r>
            <a:r>
              <a:rPr lang="ro-RO" sz="2000" b="1" dirty="0"/>
              <a:t>”</a:t>
            </a:r>
            <a:endParaRPr lang="en-US" sz="2000" b="1" dirty="0"/>
          </a:p>
          <a:p>
            <a:r>
              <a:rPr lang="en-US" sz="2000" b="1" dirty="0" err="1"/>
              <a:t>Locatie</a:t>
            </a:r>
            <a:r>
              <a:rPr lang="en-US" sz="2000" b="1" dirty="0"/>
              <a:t>: </a:t>
            </a:r>
            <a:r>
              <a:rPr lang="en-US" sz="2000" b="1" dirty="0" err="1"/>
              <a:t>Otopeni</a:t>
            </a:r>
            <a:r>
              <a:rPr lang="en-US" sz="2000" b="1" dirty="0"/>
              <a:t>, Romania</a:t>
            </a: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Duplex EC5/ECV5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52400" y="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pPr eaLnBrk="1" hangingPunct="1"/>
            <a:r>
              <a:rPr lang="cs-CZ" sz="2400" b="1" dirty="0" err="1">
                <a:solidFill>
                  <a:srgbClr val="003D81"/>
                </a:solidFill>
              </a:rPr>
              <a:t>Domestic</a:t>
            </a:r>
            <a:r>
              <a:rPr lang="cs-CZ" sz="2400" b="1" dirty="0">
                <a:solidFill>
                  <a:srgbClr val="003D81"/>
                </a:solidFill>
              </a:rPr>
              <a:t> line</a:t>
            </a:r>
            <a:endParaRPr lang="en-US" sz="2400" b="1" dirty="0">
              <a:solidFill>
                <a:srgbClr val="003D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253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0" descr="background_ppt_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1" y="5085183"/>
            <a:ext cx="9152471" cy="1702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lus 13"/>
          <p:cNvSpPr/>
          <p:nvPr/>
        </p:nvSpPr>
        <p:spPr bwMode="auto">
          <a:xfrm>
            <a:off x="2967150" y="2832834"/>
            <a:ext cx="450304" cy="512887"/>
          </a:xfrm>
          <a:prstGeom prst="mathPlus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Plus 14"/>
          <p:cNvSpPr/>
          <p:nvPr/>
        </p:nvSpPr>
        <p:spPr bwMode="auto">
          <a:xfrm>
            <a:off x="5703289" y="2832831"/>
            <a:ext cx="450304" cy="512887"/>
          </a:xfrm>
          <a:prstGeom prst="mathPlus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275366" y="1707135"/>
            <a:ext cx="2016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</a:rPr>
              <a:t>entral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 ventilation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ATREA line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3485597" y="1510512"/>
            <a:ext cx="2088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</a:rPr>
              <a:t>eparate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 VAV 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</a:rPr>
              <a:t>egulator</a:t>
            </a:r>
            <a:endParaRPr lang="en-US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ATREA VAV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6750857" y="1584025"/>
            <a:ext cx="20882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cs-CZ" sz="1600" b="1" dirty="0" err="1">
                <a:solidFill>
                  <a:schemeClr val="accent6">
                    <a:lumMod val="75000"/>
                  </a:schemeClr>
                </a:solidFill>
              </a:rPr>
              <a:t>control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 system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ATREA RD5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152400" y="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r>
              <a:rPr lang="cs-CZ" sz="2400" b="1" dirty="0">
                <a:solidFill>
                  <a:srgbClr val="003D81"/>
                </a:solidFill>
              </a:rPr>
              <a:t>SMART box </a:t>
            </a:r>
            <a:r>
              <a:rPr lang="cs-CZ" sz="2400" b="1" dirty="0" err="1">
                <a:solidFill>
                  <a:srgbClr val="003D81"/>
                </a:solidFill>
              </a:rPr>
              <a:t>system</a:t>
            </a:r>
            <a:r>
              <a:rPr lang="cs-CZ" sz="2400" b="1" dirty="0">
                <a:solidFill>
                  <a:srgbClr val="003D81"/>
                </a:solidFill>
              </a:rPr>
              <a:t> by ATREA</a:t>
            </a:r>
            <a:endParaRPr lang="en-US" sz="2400" b="1" dirty="0">
              <a:solidFill>
                <a:srgbClr val="003D81"/>
              </a:solidFill>
            </a:endParaRPr>
          </a:p>
        </p:txBody>
      </p:sp>
      <p:sp>
        <p:nvSpPr>
          <p:cNvPr id="26" name="Obdélník 25"/>
          <p:cNvSpPr/>
          <p:nvPr/>
        </p:nvSpPr>
        <p:spPr>
          <a:xfrm>
            <a:off x="275366" y="4941168"/>
            <a:ext cx="81249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/>
            </a:pPr>
            <a:endParaRPr lang="cs-CZ" sz="1000" b="1" dirty="0">
              <a:solidFill>
                <a:schemeClr val="bg1"/>
              </a:solidFill>
              <a:latin typeface="Arial" charset="0"/>
              <a:ea typeface="ＭＳ Ｐゴシック" pitchFamily="34" charset="-128"/>
            </a:endParaRPr>
          </a:p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complete </a:t>
            </a:r>
            <a:r>
              <a:rPr lang="cs-CZ" b="1" dirty="0" err="1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ventilation</a:t>
            </a:r>
            <a:r>
              <a:rPr lang="cs-CZ" b="1" dirty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system from one producer with clear guarantee</a:t>
            </a:r>
            <a:endParaRPr lang="cs-CZ" b="1" dirty="0">
              <a:solidFill>
                <a:schemeClr val="bg1"/>
              </a:solidFill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25" name="Picture 2" descr="S:\90_Fotografie\98_Vizualizace\DUPLEX Flexi\DUPLEX-1600-Flexi-otevřená-z-boku-bílá-2015_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66" y="2561879"/>
            <a:ext cx="2354008" cy="237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15" y="6122581"/>
            <a:ext cx="534216" cy="534216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285" y="6121235"/>
            <a:ext cx="520020" cy="520020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600" y="6074956"/>
            <a:ext cx="566299" cy="566299"/>
          </a:xfrm>
          <a:prstGeom prst="rect">
            <a:avLst/>
          </a:prstGeom>
        </p:spPr>
      </p:pic>
      <p:pic>
        <p:nvPicPr>
          <p:cNvPr id="30" name="Picture 2" descr="S:\20_Sablony, loga, fonty\01_Loga_cizi\PHI\Komponenten_gebaeudetechnik_kuehlgemaessigt_EN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640" y="6136242"/>
            <a:ext cx="443726" cy="44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05" y="2415020"/>
            <a:ext cx="1941216" cy="2500549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640" y="2632431"/>
            <a:ext cx="927422" cy="913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402" y="3512064"/>
            <a:ext cx="1146722" cy="85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5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ackground_ppt_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0958"/>
            <a:ext cx="91440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347864" y="668338"/>
            <a:ext cx="5400849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/>
          <a:lstStyle/>
          <a:p>
            <a:pPr marL="342900" indent="-342900" eaLnBrk="1" hangingPunct="1">
              <a:spcBef>
                <a:spcPct val="20000"/>
              </a:spcBef>
              <a:defRPr/>
            </a:pPr>
            <a:endParaRPr lang="en-US" sz="1800" u="sng" kern="0" dirty="0">
              <a:solidFill>
                <a:srgbClr val="464847"/>
              </a:solidFill>
              <a:latin typeface="+mn-lt"/>
              <a:ea typeface="+mn-ea"/>
            </a:endParaRPr>
          </a:p>
        </p:txBody>
      </p:sp>
      <p:pic>
        <p:nvPicPr>
          <p:cNvPr id="6" name="Picture 10" descr="background_ppt_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9144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152400" y="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pPr eaLnBrk="1" hangingPunct="1"/>
            <a:r>
              <a:rPr lang="cs-CZ" sz="2400" b="1" dirty="0">
                <a:solidFill>
                  <a:srgbClr val="003D81"/>
                </a:solidFill>
              </a:rPr>
              <a:t>WHO ARE WE?</a:t>
            </a:r>
            <a:endParaRPr lang="en-US" sz="2400" b="1" dirty="0">
              <a:solidFill>
                <a:srgbClr val="003D81"/>
              </a:solidFill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403648" y="753480"/>
            <a:ext cx="6144135" cy="158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endParaRPr lang="en-US" sz="1800" kern="0" dirty="0">
              <a:solidFill>
                <a:srgbClr val="464847"/>
              </a:solidFill>
              <a:latin typeface="+mn-lt"/>
              <a:ea typeface="+mn-ea"/>
            </a:endParaRPr>
          </a:p>
          <a:p>
            <a:pPr algn="ctr" eaLnBrk="1" hangingPunct="1">
              <a:spcBef>
                <a:spcPct val="20000"/>
              </a:spcBef>
              <a:defRPr/>
            </a:pPr>
            <a:endParaRPr lang="cs-CZ" sz="1800" b="1" kern="0" dirty="0">
              <a:solidFill>
                <a:srgbClr val="464847"/>
              </a:solidFill>
              <a:latin typeface="+mn-lt"/>
              <a:ea typeface="+mn-ea"/>
            </a:endParaRPr>
          </a:p>
          <a:p>
            <a:pPr algn="ctr">
              <a:spcBef>
                <a:spcPct val="20000"/>
              </a:spcBef>
              <a:defRPr/>
            </a:pPr>
            <a:r>
              <a:rPr lang="cs-CZ" sz="2800" b="1" dirty="0">
                <a:solidFill>
                  <a:srgbClr val="2A6C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ATREA</a:t>
            </a:r>
            <a:endParaRPr lang="cs-CZ" sz="2800" b="1" kern="0" dirty="0">
              <a:solidFill>
                <a:srgbClr val="464847"/>
              </a:solidFill>
            </a:endParaRPr>
          </a:p>
        </p:txBody>
      </p:sp>
      <p:sp>
        <p:nvSpPr>
          <p:cNvPr id="20" name="Zástupný symbol pro obsah 17">
            <a:extLst>
              <a:ext uri="{FF2B5EF4-FFF2-40B4-BE49-F238E27FC236}">
                <a16:creationId xmlns:a16="http://schemas.microsoft.com/office/drawing/2014/main" id="{E2A01B27-72D6-4197-ACAE-8F91BA738D33}"/>
              </a:ext>
            </a:extLst>
          </p:cNvPr>
          <p:cNvSpPr txBox="1">
            <a:spLocks/>
          </p:cNvSpPr>
          <p:nvPr/>
        </p:nvSpPr>
        <p:spPr bwMode="auto">
          <a:xfrm>
            <a:off x="353732" y="2686766"/>
            <a:ext cx="7488832" cy="332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5" rIns="91428" bIns="4571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cs-CZ" kern="0" dirty="0">
              <a:solidFill>
                <a:schemeClr val="bg1"/>
              </a:solidFill>
            </a:endParaRPr>
          </a:p>
          <a:p>
            <a:r>
              <a:rPr lang="cs-CZ" kern="0" dirty="0" err="1">
                <a:solidFill>
                  <a:schemeClr val="bg1"/>
                </a:solidFill>
              </a:rPr>
              <a:t>Private</a:t>
            </a:r>
            <a:r>
              <a:rPr lang="cs-CZ" kern="0" dirty="0">
                <a:solidFill>
                  <a:schemeClr val="bg1"/>
                </a:solidFill>
              </a:rPr>
              <a:t> </a:t>
            </a:r>
            <a:r>
              <a:rPr lang="cs-CZ" kern="0" dirty="0" err="1">
                <a:solidFill>
                  <a:schemeClr val="bg1"/>
                </a:solidFill>
              </a:rPr>
              <a:t>family</a:t>
            </a:r>
            <a:r>
              <a:rPr lang="cs-CZ" kern="0" dirty="0">
                <a:solidFill>
                  <a:schemeClr val="bg1"/>
                </a:solidFill>
              </a:rPr>
              <a:t> </a:t>
            </a:r>
            <a:r>
              <a:rPr lang="cs-CZ" kern="0" dirty="0" err="1">
                <a:solidFill>
                  <a:schemeClr val="bg1"/>
                </a:solidFill>
              </a:rPr>
              <a:t>company</a:t>
            </a:r>
            <a:endParaRPr lang="cs-CZ" kern="0" dirty="0">
              <a:solidFill>
                <a:schemeClr val="bg1"/>
              </a:solidFill>
            </a:endParaRPr>
          </a:p>
          <a:p>
            <a:endParaRPr lang="cs-CZ" kern="0" dirty="0">
              <a:solidFill>
                <a:schemeClr val="bg1"/>
              </a:solidFill>
            </a:endParaRPr>
          </a:p>
          <a:p>
            <a:r>
              <a:rPr lang="cs-CZ" kern="0" dirty="0" err="1">
                <a:solidFill>
                  <a:schemeClr val="bg1"/>
                </a:solidFill>
              </a:rPr>
              <a:t>Founded</a:t>
            </a:r>
            <a:r>
              <a:rPr lang="cs-CZ" kern="0" dirty="0">
                <a:solidFill>
                  <a:schemeClr val="bg1"/>
                </a:solidFill>
              </a:rPr>
              <a:t> in 1990</a:t>
            </a:r>
          </a:p>
          <a:p>
            <a:endParaRPr lang="cs-CZ" kern="0" dirty="0">
              <a:solidFill>
                <a:schemeClr val="bg1"/>
              </a:solidFill>
            </a:endParaRPr>
          </a:p>
          <a:p>
            <a:r>
              <a:rPr lang="cs-CZ" kern="0" dirty="0">
                <a:solidFill>
                  <a:schemeClr val="bg1"/>
                </a:solidFill>
              </a:rPr>
              <a:t>300 </a:t>
            </a:r>
            <a:r>
              <a:rPr lang="cs-CZ" kern="0" dirty="0" err="1">
                <a:solidFill>
                  <a:schemeClr val="bg1"/>
                </a:solidFill>
              </a:rPr>
              <a:t>employees</a:t>
            </a:r>
            <a:endParaRPr lang="cs-CZ" kern="0" dirty="0">
              <a:solidFill>
                <a:schemeClr val="bg1"/>
              </a:solidFill>
            </a:endParaRPr>
          </a:p>
          <a:p>
            <a:endParaRPr lang="cs-CZ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356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5956" y="107340"/>
            <a:ext cx="78184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5" rIns="91428" bIns="45715" numCol="1" anchor="ctr" anchorCtr="0" compatLnSpc="1">
            <a:prstTxWarp prst="textNoShape">
              <a:avLst/>
            </a:prstTxWarp>
            <a:norm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3D81"/>
                </a:solidFill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dirty="0"/>
              <a:t>Project </a:t>
            </a:r>
            <a:r>
              <a:rPr lang="cs-CZ" dirty="0" err="1"/>
              <a:t>references</a:t>
            </a:r>
            <a:endParaRPr lang="en-US" dirty="0"/>
          </a:p>
        </p:txBody>
      </p:sp>
      <p:sp>
        <p:nvSpPr>
          <p:cNvPr id="4" name="Rectangle 2"/>
          <p:cNvSpPr txBox="1">
            <a:spLocks noRot="1" noChangeArrowheads="1"/>
          </p:cNvSpPr>
          <p:nvPr/>
        </p:nvSpPr>
        <p:spPr bwMode="auto">
          <a:xfrm>
            <a:off x="611560" y="2411646"/>
            <a:ext cx="4608512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 sz="20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endParaRPr lang="cs-CZ" sz="2400" b="1" i="0" dirty="0">
              <a:solidFill>
                <a:srgbClr val="000066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8" name="Rectangle 2"/>
          <p:cNvSpPr txBox="1">
            <a:spLocks noRot="1" noChangeArrowheads="1"/>
          </p:cNvSpPr>
          <p:nvPr/>
        </p:nvSpPr>
        <p:spPr bwMode="auto">
          <a:xfrm>
            <a:off x="251520" y="692696"/>
            <a:ext cx="8712968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5" rIns="91428" bIns="45715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Apartment building in </a:t>
            </a:r>
            <a:r>
              <a:rPr lang="en-US" dirty="0" err="1"/>
              <a:t>Dubňany</a:t>
            </a:r>
            <a:r>
              <a:rPr lang="en-US" dirty="0"/>
              <a:t>:</a:t>
            </a:r>
          </a:p>
          <a:p>
            <a:r>
              <a:rPr lang="en-US" dirty="0"/>
              <a:t>Two central unit </a:t>
            </a:r>
            <a:r>
              <a:rPr lang="cs-CZ" dirty="0"/>
              <a:t>/ </a:t>
            </a:r>
            <a:r>
              <a:rPr lang="en-US" dirty="0"/>
              <a:t>23 Smart boxes</a:t>
            </a:r>
          </a:p>
          <a:p>
            <a:endParaRPr lang="en-US" dirty="0"/>
          </a:p>
        </p:txBody>
      </p:sp>
      <p:pic>
        <p:nvPicPr>
          <p:cNvPr id="9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4509450" cy="2880320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R:\90_Fotogalerie_video\foto_-_2013\13.04.19_Dubnany_polep_FLEXI\vyber\DSCN4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79927"/>
            <a:ext cx="3061935" cy="2295990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R:\90_Fotogalerie_video\foto_-_2013\BD_Dubňany_foto_podklady\foto-BD Dubňany-prezentační-aktuální\01_Byty_Dubnany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149080"/>
            <a:ext cx="3061935" cy="2088232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4790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Rot="1" noChangeArrowheads="1"/>
          </p:cNvSpPr>
          <p:nvPr/>
        </p:nvSpPr>
        <p:spPr bwMode="auto">
          <a:xfrm>
            <a:off x="75956" y="601321"/>
            <a:ext cx="8712968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5" rIns="91428" bIns="45715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Apartment building </a:t>
            </a:r>
            <a:r>
              <a:rPr lang="en-US" dirty="0" err="1"/>
              <a:t>EcoCity</a:t>
            </a:r>
            <a:r>
              <a:rPr lang="en-US" dirty="0"/>
              <a:t> -Prague:</a:t>
            </a:r>
          </a:p>
          <a:p>
            <a:r>
              <a:rPr lang="en-US" dirty="0"/>
              <a:t>5 towers</a:t>
            </a:r>
            <a:r>
              <a:rPr lang="cs-CZ" dirty="0"/>
              <a:t>/</a:t>
            </a:r>
            <a:r>
              <a:rPr lang="en-US" dirty="0"/>
              <a:t>115 Smart boxes</a:t>
            </a:r>
          </a:p>
        </p:txBody>
      </p:sp>
      <p:pic>
        <p:nvPicPr>
          <p:cNvPr id="2051" name="Picture 3" descr="R:\90_Fotogalerie_video\foto_2015\Ecocity_II_priprava_ramy\P10905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07862"/>
            <a:ext cx="3250474" cy="2101458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:\90_Fotogalerie_video\foto_2015\EcoCity_etapa_II_jedntoky\P10906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94" y="1562692"/>
            <a:ext cx="3256682" cy="2442372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5956" y="107340"/>
            <a:ext cx="78184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5" rIns="91428" bIns="45715" numCol="1" anchor="ctr" anchorCtr="0" compatLnSpc="1">
            <a:prstTxWarp prst="textNoShape">
              <a:avLst/>
            </a:prstTxWarp>
            <a:norm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3D81"/>
                </a:solidFill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dirty="0"/>
              <a:t>Project </a:t>
            </a:r>
            <a:r>
              <a:rPr lang="cs-CZ" dirty="0" err="1"/>
              <a:t>references</a:t>
            </a:r>
            <a:endParaRPr lang="en-US" dirty="0"/>
          </a:p>
        </p:txBody>
      </p:sp>
      <p:pic>
        <p:nvPicPr>
          <p:cNvPr id="3" name="Picture 3" descr="\\STW\S_spolecny\90_Fotografie\99_Realizace\2016_03_EcoCity_Malesice\IMG_58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51" y="2066519"/>
            <a:ext cx="4248821" cy="318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091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Rot="1" noChangeArrowheads="1"/>
          </p:cNvSpPr>
          <p:nvPr/>
        </p:nvSpPr>
        <p:spPr bwMode="auto">
          <a:xfrm>
            <a:off x="611560" y="2411647"/>
            <a:ext cx="4608512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 sz="20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endParaRPr lang="cs-CZ" sz="2400" b="1" i="0" dirty="0">
              <a:solidFill>
                <a:srgbClr val="000066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8" name="Rectangle 2"/>
          <p:cNvSpPr txBox="1">
            <a:spLocks noRot="1" noChangeArrowheads="1"/>
          </p:cNvSpPr>
          <p:nvPr/>
        </p:nvSpPr>
        <p:spPr bwMode="auto">
          <a:xfrm>
            <a:off x="172225" y="472133"/>
            <a:ext cx="8712968" cy="135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5" rIns="91428" bIns="45715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Elementary school in Jenišovice:</a:t>
            </a:r>
          </a:p>
          <a:p>
            <a:r>
              <a:rPr lang="en-US" dirty="0"/>
              <a:t>Tree central unit</a:t>
            </a:r>
            <a:r>
              <a:rPr lang="cs-CZ" dirty="0"/>
              <a:t> / </a:t>
            </a:r>
            <a:r>
              <a:rPr lang="en-US" dirty="0"/>
              <a:t>10 Smart boxes</a:t>
            </a:r>
          </a:p>
        </p:txBody>
      </p:sp>
      <p:pic>
        <p:nvPicPr>
          <p:cNvPr id="9" name="Picture 4" descr="C:\Users\jan.muller\Desktop\P1080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05064"/>
            <a:ext cx="3727350" cy="227860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jan.muller\Desktop\P10805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05064"/>
            <a:ext cx="3050291" cy="228744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jan.muller\Desktop\P10806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36716"/>
            <a:ext cx="5097995" cy="233249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75956" y="107340"/>
            <a:ext cx="78184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5" rIns="91428" bIns="45715" numCol="1" anchor="ctr" anchorCtr="0" compatLnSpc="1">
            <a:prstTxWarp prst="textNoShape">
              <a:avLst/>
            </a:prstTxWarp>
            <a:norm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3D81"/>
                </a:solidFill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dirty="0"/>
              <a:t>Project </a:t>
            </a:r>
            <a:r>
              <a:rPr lang="cs-CZ" dirty="0" err="1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1344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0">
            <a:extLst>
              <a:ext uri="{FF2B5EF4-FFF2-40B4-BE49-F238E27FC236}">
                <a16:creationId xmlns:a16="http://schemas.microsoft.com/office/drawing/2014/main" id="{41062756-C674-467E-92B1-3A4CF96C4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7375" y="60769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cs typeface="Arial" panose="020B0604020202020204" pitchFamily="34" charset="0"/>
            </a:endParaRPr>
          </a:p>
        </p:txBody>
      </p:sp>
      <p:pic>
        <p:nvPicPr>
          <p:cNvPr id="22534" name="Picture 15" descr="S:\01_Software\ATREA\DUPLEX_net_version\data\pictures\erp_2016_atrea.png">
            <a:extLst>
              <a:ext uri="{FF2B5EF4-FFF2-40B4-BE49-F238E27FC236}">
                <a16:creationId xmlns:a16="http://schemas.microsoft.com/office/drawing/2014/main" id="{3CEAD0E5-8700-4E59-AE81-E3772C9B8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62" y="4841392"/>
            <a:ext cx="1223963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6" descr="S:\01_Software\ATREA\DUPLEX_net_version\data\pictures\erp_2018_atrea.png">
            <a:extLst>
              <a:ext uri="{FF2B5EF4-FFF2-40B4-BE49-F238E27FC236}">
                <a16:creationId xmlns:a16="http://schemas.microsoft.com/office/drawing/2014/main" id="{AC397248-70C3-4784-9F21-4B30266E2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607" y="4841392"/>
            <a:ext cx="1223962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tăText 1">
            <a:extLst>
              <a:ext uri="{FF2B5EF4-FFF2-40B4-BE49-F238E27FC236}">
                <a16:creationId xmlns:a16="http://schemas.microsoft.com/office/drawing/2014/main" id="{2C6915E1-CAC3-4CA3-BD62-0E11F955FCE6}"/>
              </a:ext>
            </a:extLst>
          </p:cNvPr>
          <p:cNvSpPr txBox="1"/>
          <p:nvPr/>
        </p:nvSpPr>
        <p:spPr>
          <a:xfrm>
            <a:off x="5873833" y="1370277"/>
            <a:ext cx="28001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rgbClr val="002060"/>
                </a:solidFill>
              </a:rPr>
              <a:t> </a:t>
            </a:r>
            <a:r>
              <a:rPr lang="ro-RO" sz="1600" b="1" dirty="0">
                <a:solidFill>
                  <a:srgbClr val="002060"/>
                </a:solidFill>
              </a:rPr>
              <a:t>LOCATIE:</a:t>
            </a:r>
            <a:r>
              <a:rPr lang="en-US" sz="1600" b="1" dirty="0">
                <a:solidFill>
                  <a:srgbClr val="002060"/>
                </a:solidFill>
              </a:rPr>
              <a:t>L</a:t>
            </a:r>
            <a:r>
              <a:rPr lang="ro-RO" sz="1600" b="1" dirty="0">
                <a:solidFill>
                  <a:srgbClr val="002060"/>
                </a:solidFill>
              </a:rPr>
              <a:t>ICEUL</a:t>
            </a:r>
          </a:p>
          <a:p>
            <a:r>
              <a:rPr lang="ro-RO" sz="1600" b="1" dirty="0">
                <a:solidFill>
                  <a:srgbClr val="002060"/>
                </a:solidFill>
              </a:rPr>
              <a:t>„</a:t>
            </a:r>
            <a:r>
              <a:rPr lang="en-US" sz="1600" b="1" dirty="0">
                <a:solidFill>
                  <a:srgbClr val="002060"/>
                </a:solidFill>
              </a:rPr>
              <a:t>MIHAI VITEAZUL</a:t>
            </a:r>
            <a:r>
              <a:rPr lang="ro-RO" sz="1600" b="1" dirty="0">
                <a:solidFill>
                  <a:srgbClr val="002060"/>
                </a:solidFill>
              </a:rPr>
              <a:t>” BUCURESTI</a:t>
            </a:r>
          </a:p>
          <a:p>
            <a:r>
              <a:rPr lang="ro-RO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DUPLEX INTER 850   </a:t>
            </a:r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ine 5">
            <a:extLst>
              <a:ext uri="{FF2B5EF4-FFF2-40B4-BE49-F238E27FC236}">
                <a16:creationId xmlns:a16="http://schemas.microsoft.com/office/drawing/2014/main" id="{B5FA0295-ACA1-4811-B220-0344E57F21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6" y="661596"/>
            <a:ext cx="5620314" cy="5575716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75956" y="107340"/>
            <a:ext cx="78184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5" rIns="91428" bIns="45715" numCol="1" anchor="ctr" anchorCtr="0" compatLnSpc="1">
            <a:prstTxWarp prst="textNoShape">
              <a:avLst/>
            </a:prstTxWarp>
            <a:norm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3D81"/>
                </a:solidFill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dirty="0"/>
              <a:t>Project </a:t>
            </a:r>
            <a:r>
              <a:rPr lang="cs-CZ" dirty="0" err="1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4832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>
            <a:extLst>
              <a:ext uri="{FF2B5EF4-FFF2-40B4-BE49-F238E27FC236}">
                <a16:creationId xmlns:a16="http://schemas.microsoft.com/office/drawing/2014/main" id="{32DE59CD-132C-4423-9A37-F69D82F17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rgbClr val="003D81"/>
                </a:solidFill>
                <a:latin typeface="+mn-lt"/>
                <a:ea typeface="+mn-ea"/>
              </a:rPr>
              <a:t>School</a:t>
            </a:r>
            <a:r>
              <a:rPr lang="cs-CZ" altLang="cs-CZ" sz="2400" b="1" dirty="0">
                <a:solidFill>
                  <a:srgbClr val="003D81"/>
                </a:solidFill>
                <a:latin typeface="+mn-lt"/>
                <a:ea typeface="+mn-ea"/>
              </a:rPr>
              <a:t> </a:t>
            </a:r>
            <a:r>
              <a:rPr lang="cs-CZ" altLang="cs-CZ" sz="2400" b="1" dirty="0" err="1">
                <a:solidFill>
                  <a:srgbClr val="003D81"/>
                </a:solidFill>
                <a:latin typeface="+mn-lt"/>
                <a:ea typeface="+mn-ea"/>
              </a:rPr>
              <a:t>ventilation</a:t>
            </a:r>
            <a:r>
              <a:rPr lang="cs-CZ" altLang="cs-CZ" sz="2400" b="1" dirty="0">
                <a:solidFill>
                  <a:srgbClr val="003D81"/>
                </a:solidFill>
                <a:latin typeface="+mn-lt"/>
                <a:ea typeface="+mn-ea"/>
              </a:rPr>
              <a:t> </a:t>
            </a:r>
            <a:r>
              <a:rPr lang="cs-CZ" altLang="cs-CZ" sz="2400" b="1" dirty="0" err="1">
                <a:solidFill>
                  <a:srgbClr val="003D81"/>
                </a:solidFill>
                <a:latin typeface="+mn-lt"/>
                <a:ea typeface="+mn-ea"/>
              </a:rPr>
              <a:t>system</a:t>
            </a:r>
            <a:endParaRPr lang="en-US" altLang="cs-CZ" sz="2400" b="1" dirty="0">
              <a:solidFill>
                <a:srgbClr val="003D81"/>
              </a:solidFill>
              <a:latin typeface="+mn-lt"/>
              <a:ea typeface="+mn-ea"/>
            </a:endParaRPr>
          </a:p>
        </p:txBody>
      </p:sp>
      <p:sp>
        <p:nvSpPr>
          <p:cNvPr id="22531" name="Rectangle 10">
            <a:extLst>
              <a:ext uri="{FF2B5EF4-FFF2-40B4-BE49-F238E27FC236}">
                <a16:creationId xmlns:a16="http://schemas.microsoft.com/office/drawing/2014/main" id="{41062756-C674-467E-92B1-3A4CF96C4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7375" y="60769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cs typeface="Arial" panose="020B0604020202020204" pitchFamily="34" charset="0"/>
            </a:endParaRPr>
          </a:p>
        </p:txBody>
      </p:sp>
      <p:pic>
        <p:nvPicPr>
          <p:cNvPr id="22532" name="Picture 4" descr="C:\Users\martin.bazant\Desktop\Prezentace\ATREA_residential_EN\Podklady\Morávek st. - podklady prezentace Inter\vizualizace-jednotky.jpg">
            <a:extLst>
              <a:ext uri="{FF2B5EF4-FFF2-40B4-BE49-F238E27FC236}">
                <a16:creationId xmlns:a16="http://schemas.microsoft.com/office/drawing/2014/main" id="{BF02622F-5538-491A-897D-2546FA552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04043"/>
            <a:ext cx="2760804" cy="5062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10">
            <a:extLst>
              <a:ext uri="{FF2B5EF4-FFF2-40B4-BE49-F238E27FC236}">
                <a16:creationId xmlns:a16="http://schemas.microsoft.com/office/drawing/2014/main" id="{EEDC3632-282A-4090-9E77-F32D234A1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1125538"/>
            <a:ext cx="4683125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cs-CZ" sz="2800" b="1" dirty="0">
                <a:cs typeface="Arial" charset="0"/>
              </a:rPr>
              <a:t>DUPLEX </a:t>
            </a:r>
            <a:r>
              <a:rPr lang="cs-CZ" altLang="cs-CZ" sz="2800" b="1" dirty="0">
                <a:cs typeface="Arial" charset="0"/>
              </a:rPr>
              <a:t>850</a:t>
            </a:r>
            <a:r>
              <a:rPr lang="en-US" altLang="cs-CZ" sz="2800" b="1" dirty="0">
                <a:cs typeface="Arial" charset="0"/>
              </a:rPr>
              <a:t> INTER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cs-CZ" sz="2000" b="1" dirty="0">
                <a:cs typeface="Arial" charset="0"/>
              </a:rPr>
              <a:t>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cs-CZ" altLang="cs-CZ" sz="2000" b="1" dirty="0" err="1">
                <a:cs typeface="Arial" charset="0"/>
              </a:rPr>
              <a:t>Compact</a:t>
            </a:r>
            <a:r>
              <a:rPr lang="cs-CZ" altLang="cs-CZ" sz="2000" b="1" dirty="0">
                <a:cs typeface="Arial" charset="0"/>
              </a:rPr>
              <a:t> </a:t>
            </a:r>
            <a:r>
              <a:rPr lang="cs-CZ" altLang="cs-CZ" sz="2000" b="1" dirty="0" err="1">
                <a:cs typeface="Arial" charset="0"/>
              </a:rPr>
              <a:t>vertical</a:t>
            </a:r>
            <a:r>
              <a:rPr lang="cs-CZ" altLang="cs-CZ" sz="2000" b="1" dirty="0">
                <a:cs typeface="Arial" charset="0"/>
              </a:rPr>
              <a:t> unit</a:t>
            </a:r>
            <a:endParaRPr lang="en-US" altLang="cs-CZ" sz="2000" b="1" dirty="0"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cs-CZ" sz="2000" b="1" dirty="0">
              <a:cs typeface="Arial" charset="0"/>
            </a:endParaRPr>
          </a:p>
          <a:p>
            <a:pPr marL="342900" indent="-342900">
              <a:spcBef>
                <a:spcPct val="0"/>
              </a:spcBef>
              <a:defRPr/>
            </a:pPr>
            <a:r>
              <a:rPr lang="cs-CZ" altLang="cs-CZ" sz="2000" b="1" dirty="0" err="1">
                <a:cs typeface="Arial" charset="0"/>
              </a:rPr>
              <a:t>High</a:t>
            </a:r>
            <a:r>
              <a:rPr lang="cs-CZ" altLang="cs-CZ" sz="2000" b="1" dirty="0">
                <a:cs typeface="Arial" charset="0"/>
              </a:rPr>
              <a:t> </a:t>
            </a:r>
            <a:r>
              <a:rPr lang="cs-CZ" altLang="cs-CZ" sz="2000" b="1" dirty="0" err="1">
                <a:cs typeface="Arial" charset="0"/>
              </a:rPr>
              <a:t>efficiency</a:t>
            </a:r>
            <a:endParaRPr lang="en-US" altLang="cs-CZ" sz="2000" b="1" dirty="0"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cs-CZ" sz="2000" b="1" dirty="0">
              <a:cs typeface="Arial" charset="0"/>
            </a:endParaRPr>
          </a:p>
          <a:p>
            <a:pPr marL="342900" indent="-342900">
              <a:spcBef>
                <a:spcPct val="0"/>
              </a:spcBef>
              <a:defRPr/>
            </a:pPr>
            <a:r>
              <a:rPr lang="cs-CZ" altLang="cs-CZ" sz="2000" b="1" dirty="0">
                <a:cs typeface="Arial" charset="0"/>
              </a:rPr>
              <a:t>Very </a:t>
            </a:r>
            <a:r>
              <a:rPr lang="cs-CZ" altLang="cs-CZ" sz="2000" b="1" dirty="0" err="1">
                <a:cs typeface="Arial" charset="0"/>
              </a:rPr>
              <a:t>low</a:t>
            </a:r>
            <a:r>
              <a:rPr lang="cs-CZ" altLang="cs-CZ" sz="2000" b="1" dirty="0">
                <a:cs typeface="Arial" charset="0"/>
              </a:rPr>
              <a:t> </a:t>
            </a:r>
            <a:r>
              <a:rPr lang="cs-CZ" altLang="cs-CZ" sz="2000" b="1" dirty="0" err="1">
                <a:cs typeface="Arial" charset="0"/>
              </a:rPr>
              <a:t>sound</a:t>
            </a:r>
            <a:r>
              <a:rPr lang="cs-CZ" altLang="cs-CZ" sz="2000" b="1" dirty="0">
                <a:cs typeface="Arial" charset="0"/>
              </a:rPr>
              <a:t> level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cs-CZ" sz="2000" b="1" dirty="0">
              <a:cs typeface="Arial" charset="0"/>
            </a:endParaRPr>
          </a:p>
          <a:p>
            <a:pPr marL="342900" indent="-342900">
              <a:spcBef>
                <a:spcPct val="0"/>
              </a:spcBef>
              <a:defRPr/>
            </a:pPr>
            <a:r>
              <a:rPr lang="cs-CZ" altLang="cs-CZ" sz="2000" b="1" dirty="0" err="1">
                <a:cs typeface="Arial" charset="0"/>
              </a:rPr>
              <a:t>Integrated</a:t>
            </a:r>
            <a:r>
              <a:rPr lang="cs-CZ" altLang="cs-CZ" sz="2000" b="1" dirty="0">
                <a:cs typeface="Arial" charset="0"/>
              </a:rPr>
              <a:t> </a:t>
            </a:r>
            <a:r>
              <a:rPr lang="cs-CZ" altLang="cs-CZ" sz="2000" b="1" dirty="0" err="1">
                <a:cs typeface="Arial" charset="0"/>
              </a:rPr>
              <a:t>control</a:t>
            </a:r>
            <a:r>
              <a:rPr lang="cs-CZ" altLang="cs-CZ" sz="2000" b="1" dirty="0">
                <a:cs typeface="Arial" charset="0"/>
              </a:rPr>
              <a:t> </a:t>
            </a:r>
            <a:r>
              <a:rPr lang="cs-CZ" altLang="cs-CZ" sz="2000" b="1" dirty="0" err="1">
                <a:cs typeface="Arial" charset="0"/>
              </a:rPr>
              <a:t>system</a:t>
            </a:r>
            <a:r>
              <a:rPr lang="cs-CZ" altLang="cs-CZ" sz="2000" b="1" dirty="0">
                <a:cs typeface="Arial" charset="0"/>
              </a:rPr>
              <a:t> RD5</a:t>
            </a:r>
            <a:endParaRPr lang="en-US" altLang="cs-CZ" sz="2000" b="1" dirty="0"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cs-CZ" sz="2000" b="1" dirty="0">
              <a:cs typeface="Arial" charset="0"/>
            </a:endParaRPr>
          </a:p>
          <a:p>
            <a:pPr marL="342900" indent="-342900">
              <a:spcBef>
                <a:spcPct val="0"/>
              </a:spcBef>
              <a:defRPr/>
            </a:pPr>
            <a:r>
              <a:rPr lang="cs-CZ" altLang="cs-CZ" sz="2000" b="1" dirty="0" err="1">
                <a:cs typeface="Arial" charset="0"/>
              </a:rPr>
              <a:t>Accessories</a:t>
            </a:r>
            <a:r>
              <a:rPr lang="cs-CZ" altLang="cs-CZ" sz="2000" b="1" dirty="0">
                <a:cs typeface="Arial" charset="0"/>
              </a:rPr>
              <a:t> </a:t>
            </a:r>
            <a:r>
              <a:rPr lang="cs-CZ" altLang="cs-CZ" sz="2000" b="1" dirty="0" err="1">
                <a:cs typeface="Arial" charset="0"/>
              </a:rPr>
              <a:t>included</a:t>
            </a:r>
            <a:endParaRPr lang="en-US" altLang="cs-CZ" sz="2000" b="1" dirty="0">
              <a:cs typeface="Arial" charset="0"/>
            </a:endParaRPr>
          </a:p>
          <a:p>
            <a:pPr marL="342900" indent="-342900">
              <a:spcBef>
                <a:spcPct val="0"/>
              </a:spcBef>
              <a:defRPr/>
            </a:pPr>
            <a:endParaRPr lang="en-US" altLang="cs-CZ" sz="2000" b="1" dirty="0">
              <a:cs typeface="Arial" charset="0"/>
            </a:endParaRPr>
          </a:p>
        </p:txBody>
      </p:sp>
      <p:pic>
        <p:nvPicPr>
          <p:cNvPr id="22534" name="Picture 15" descr="S:\01_Software\ATREA\DUPLEX_net_version\data\pictures\erp_2016_atrea.png">
            <a:extLst>
              <a:ext uri="{FF2B5EF4-FFF2-40B4-BE49-F238E27FC236}">
                <a16:creationId xmlns:a16="http://schemas.microsoft.com/office/drawing/2014/main" id="{3CEAD0E5-8700-4E59-AE81-E3772C9B8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62" y="4841392"/>
            <a:ext cx="1223963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6" descr="S:\01_Software\ATREA\DUPLEX_net_version\data\pictures\erp_2018_atrea.png">
            <a:extLst>
              <a:ext uri="{FF2B5EF4-FFF2-40B4-BE49-F238E27FC236}">
                <a16:creationId xmlns:a16="http://schemas.microsoft.com/office/drawing/2014/main" id="{AC397248-70C3-4784-9F21-4B30266E2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607" y="4841392"/>
            <a:ext cx="1223962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0467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0">
            <a:extLst>
              <a:ext uri="{FF2B5EF4-FFF2-40B4-BE49-F238E27FC236}">
                <a16:creationId xmlns:a16="http://schemas.microsoft.com/office/drawing/2014/main" id="{41062756-C674-467E-92B1-3A4CF96C4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7375" y="60769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cs typeface="Arial" panose="020B0604020202020204" pitchFamily="34" charset="0"/>
            </a:endParaRPr>
          </a:p>
        </p:txBody>
      </p:sp>
      <p:pic>
        <p:nvPicPr>
          <p:cNvPr id="22534" name="Picture 15" descr="S:\01_Software\ATREA\DUPLEX_net_version\data\pictures\erp_2016_atrea.png">
            <a:extLst>
              <a:ext uri="{FF2B5EF4-FFF2-40B4-BE49-F238E27FC236}">
                <a16:creationId xmlns:a16="http://schemas.microsoft.com/office/drawing/2014/main" id="{3CEAD0E5-8700-4E59-AE81-E3772C9B8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62" y="4841392"/>
            <a:ext cx="1223963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6" descr="S:\01_Software\ATREA\DUPLEX_net_version\data\pictures\erp_2018_atrea.png">
            <a:extLst>
              <a:ext uri="{FF2B5EF4-FFF2-40B4-BE49-F238E27FC236}">
                <a16:creationId xmlns:a16="http://schemas.microsoft.com/office/drawing/2014/main" id="{AC397248-70C3-4784-9F21-4B30266E2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607" y="4841392"/>
            <a:ext cx="1223962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tăText 1">
            <a:extLst>
              <a:ext uri="{FF2B5EF4-FFF2-40B4-BE49-F238E27FC236}">
                <a16:creationId xmlns:a16="http://schemas.microsoft.com/office/drawing/2014/main" id="{2C6915E1-CAC3-4CA3-BD62-0E11F955FCE6}"/>
              </a:ext>
            </a:extLst>
          </p:cNvPr>
          <p:cNvSpPr txBox="1"/>
          <p:nvPr/>
        </p:nvSpPr>
        <p:spPr>
          <a:xfrm>
            <a:off x="3051703" y="5023280"/>
            <a:ext cx="28001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rgbClr val="002060"/>
                </a:solidFill>
              </a:rPr>
              <a:t> </a:t>
            </a:r>
            <a:r>
              <a:rPr lang="ro-RO" sz="1600" b="1" dirty="0">
                <a:solidFill>
                  <a:srgbClr val="002060"/>
                </a:solidFill>
              </a:rPr>
              <a:t>LOCATIE:ZŠ Generála  Janka; CZ</a:t>
            </a:r>
          </a:p>
          <a:p>
            <a:r>
              <a:rPr lang="ro-RO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DUPLEX INTER 850   </a:t>
            </a:r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75956" y="107340"/>
            <a:ext cx="78184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5" rIns="91428" bIns="45715" numCol="1" anchor="ctr" anchorCtr="0" compatLnSpc="1">
            <a:prstTxWarp prst="textNoShape">
              <a:avLst/>
            </a:prstTxWarp>
            <a:norm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3D81"/>
                </a:solidFill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dirty="0"/>
              <a:t>Project </a:t>
            </a:r>
            <a:r>
              <a:rPr lang="cs-CZ" dirty="0" err="1"/>
              <a:t>references</a:t>
            </a:r>
            <a:endParaRPr lang="en-US" dirty="0"/>
          </a:p>
        </p:txBody>
      </p:sp>
      <p:pic>
        <p:nvPicPr>
          <p:cNvPr id="7170" name="Picture 2" descr="\\STW\S_spolecny\10_Propagace\00_NOVE_PRACOVNI\_8_reference\2017_04_ZS_Gen_Janka\Foto\ZŠ Generála Janka Ostrava 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2" t="12737"/>
          <a:stretch/>
        </p:blipFill>
        <p:spPr bwMode="auto">
          <a:xfrm>
            <a:off x="3051703" y="908720"/>
            <a:ext cx="4505935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STW\S_spolecny\10_Propagace\00_NOVE_PRACOVNI\_8_reference\2017_04_ZS_Gen_Janka\Foto\ZŠ Generála Janka Ostrava 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72583" y="1807014"/>
            <a:ext cx="422446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9939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ZADNI_p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725144"/>
            <a:ext cx="7772400" cy="1143000"/>
          </a:xfrm>
        </p:spPr>
        <p:txBody>
          <a:bodyPr/>
          <a:lstStyle/>
          <a:p>
            <a:r>
              <a:rPr lang="cs-CZ" sz="2400" b="1" i="1" dirty="0" err="1">
                <a:solidFill>
                  <a:srgbClr val="003D81"/>
                </a:solidFill>
              </a:rPr>
              <a:t>Thank</a:t>
            </a:r>
            <a:r>
              <a:rPr lang="cs-CZ" sz="2400" b="1" i="1" dirty="0">
                <a:solidFill>
                  <a:srgbClr val="003D81"/>
                </a:solidFill>
              </a:rPr>
              <a:t> </a:t>
            </a:r>
            <a:r>
              <a:rPr lang="cs-CZ" sz="2400" b="1" i="1" dirty="0" err="1">
                <a:solidFill>
                  <a:srgbClr val="003D81"/>
                </a:solidFill>
              </a:rPr>
              <a:t>you</a:t>
            </a:r>
            <a:r>
              <a:rPr lang="cs-CZ" sz="2400" b="1" i="1" dirty="0">
                <a:solidFill>
                  <a:srgbClr val="003D81"/>
                </a:solidFill>
              </a:rPr>
              <a:t> </a:t>
            </a:r>
            <a:r>
              <a:rPr lang="cs-CZ" sz="2400" b="1" i="1" dirty="0" err="1">
                <a:solidFill>
                  <a:srgbClr val="003D81"/>
                </a:solidFill>
              </a:rPr>
              <a:t>for</a:t>
            </a:r>
            <a:r>
              <a:rPr lang="cs-CZ" sz="2400" b="1" i="1" dirty="0">
                <a:solidFill>
                  <a:srgbClr val="003D81"/>
                </a:solidFill>
              </a:rPr>
              <a:t> </a:t>
            </a:r>
            <a:r>
              <a:rPr lang="cs-CZ" sz="2400" b="1" i="1" dirty="0" err="1">
                <a:solidFill>
                  <a:srgbClr val="003D81"/>
                </a:solidFill>
              </a:rPr>
              <a:t>your</a:t>
            </a:r>
            <a:r>
              <a:rPr lang="cs-CZ" sz="2400" b="1" i="1" dirty="0">
                <a:solidFill>
                  <a:srgbClr val="003D81"/>
                </a:solidFill>
              </a:rPr>
              <a:t> </a:t>
            </a:r>
            <a:r>
              <a:rPr lang="cs-CZ" sz="2400" b="1" i="1" dirty="0" err="1">
                <a:solidFill>
                  <a:srgbClr val="003D81"/>
                </a:solidFill>
              </a:rPr>
              <a:t>attention</a:t>
            </a:r>
            <a:br>
              <a:rPr lang="cs-CZ" sz="2000" b="1" dirty="0"/>
            </a:br>
            <a:br>
              <a:rPr lang="cs-CZ" sz="2000" b="1" dirty="0">
                <a:solidFill>
                  <a:srgbClr val="677BAE"/>
                </a:solidFill>
              </a:rPr>
            </a:br>
            <a:endParaRPr lang="en-US" sz="48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1520" y="6324600"/>
            <a:ext cx="8568952" cy="20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5" rIns="91428" bIns="4571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buFontTx/>
              <a:buNone/>
            </a:pPr>
            <a:r>
              <a:rPr lang="en-US" sz="1200" b="1" kern="0" dirty="0">
                <a:solidFill>
                  <a:srgbClr val="464847"/>
                </a:solidFill>
              </a:rPr>
              <a:t>ATREA </a:t>
            </a:r>
            <a:r>
              <a:rPr lang="en-US" sz="1200" b="1" kern="0" dirty="0" err="1">
                <a:solidFill>
                  <a:srgbClr val="464847"/>
                </a:solidFill>
              </a:rPr>
              <a:t>s.r.o</a:t>
            </a:r>
            <a:r>
              <a:rPr lang="en-US" sz="1200" b="1" kern="0" dirty="0">
                <a:solidFill>
                  <a:srgbClr val="464847"/>
                </a:solidFill>
              </a:rPr>
              <a:t>. </a:t>
            </a:r>
            <a:r>
              <a:rPr lang="en-US" sz="1200" b="1" kern="0" dirty="0">
                <a:solidFill>
                  <a:srgbClr val="464847"/>
                </a:solidFill>
                <a:sym typeface="Wingdings"/>
              </a:rPr>
              <a:t></a:t>
            </a:r>
            <a:r>
              <a:rPr lang="cs-CZ" sz="1200" b="1" kern="0" dirty="0">
                <a:solidFill>
                  <a:srgbClr val="464847"/>
                </a:solidFill>
                <a:sym typeface="Wingdings"/>
              </a:rPr>
              <a:t> </a:t>
            </a:r>
            <a:r>
              <a:rPr lang="cs-CZ" sz="1200" b="1" kern="0" dirty="0">
                <a:solidFill>
                  <a:srgbClr val="464847"/>
                </a:solidFill>
              </a:rPr>
              <a:t> </a:t>
            </a:r>
            <a:r>
              <a:rPr lang="cs-CZ" sz="1200" kern="0" dirty="0">
                <a:solidFill>
                  <a:srgbClr val="464847"/>
                </a:solidFill>
              </a:rPr>
              <a:t>Čs. Armády 32</a:t>
            </a:r>
            <a:r>
              <a:rPr lang="en-US" sz="1200" kern="0" dirty="0">
                <a:solidFill>
                  <a:srgbClr val="464847"/>
                </a:solidFill>
              </a:rPr>
              <a:t>, </a:t>
            </a:r>
            <a:r>
              <a:rPr lang="cs-CZ" sz="1200" kern="0" dirty="0">
                <a:solidFill>
                  <a:srgbClr val="464847"/>
                </a:solidFill>
              </a:rPr>
              <a:t>466 05 </a:t>
            </a:r>
            <a:r>
              <a:rPr lang="en-US" sz="1200" kern="0" dirty="0" err="1">
                <a:solidFill>
                  <a:srgbClr val="464847"/>
                </a:solidFill>
              </a:rPr>
              <a:t>Jablonec</a:t>
            </a:r>
            <a:r>
              <a:rPr lang="en-US" sz="1200" kern="0" dirty="0">
                <a:solidFill>
                  <a:srgbClr val="464847"/>
                </a:solidFill>
              </a:rPr>
              <a:t> n</a:t>
            </a:r>
            <a:r>
              <a:rPr lang="cs-CZ" sz="1200" kern="0" dirty="0">
                <a:solidFill>
                  <a:srgbClr val="464847"/>
                </a:solidFill>
              </a:rPr>
              <a:t>. </a:t>
            </a:r>
            <a:r>
              <a:rPr lang="en-US" sz="1200" kern="0" dirty="0" err="1">
                <a:solidFill>
                  <a:srgbClr val="464847"/>
                </a:solidFill>
              </a:rPr>
              <a:t>Nisou</a:t>
            </a:r>
            <a:r>
              <a:rPr lang="cs-CZ" sz="1200" kern="0" dirty="0">
                <a:solidFill>
                  <a:srgbClr val="464847"/>
                </a:solidFill>
              </a:rPr>
              <a:t> </a:t>
            </a:r>
            <a:r>
              <a:rPr lang="en-US" sz="1200" b="1" kern="0" dirty="0">
                <a:solidFill>
                  <a:srgbClr val="464847"/>
                </a:solidFill>
                <a:sym typeface="Wingdings"/>
              </a:rPr>
              <a:t></a:t>
            </a:r>
            <a:r>
              <a:rPr lang="cs-CZ" sz="1200" b="1" kern="0" dirty="0">
                <a:solidFill>
                  <a:srgbClr val="464847"/>
                </a:solidFill>
                <a:sym typeface="Wingdings"/>
              </a:rPr>
              <a:t>  </a:t>
            </a:r>
            <a:r>
              <a:rPr lang="en-US" sz="1200" kern="0" dirty="0">
                <a:solidFill>
                  <a:srgbClr val="464847"/>
                </a:solidFill>
              </a:rPr>
              <a:t>tel.: +420 </a:t>
            </a:r>
            <a:r>
              <a:rPr lang="en-US" sz="1200" kern="0" dirty="0">
                <a:solidFill>
                  <a:srgbClr val="333333"/>
                </a:solidFill>
              </a:rPr>
              <a:t>483 368 111</a:t>
            </a:r>
            <a:r>
              <a:rPr lang="cs-CZ" sz="1200" kern="0" dirty="0">
                <a:solidFill>
                  <a:srgbClr val="333333"/>
                </a:solidFill>
              </a:rPr>
              <a:t> </a:t>
            </a:r>
            <a:r>
              <a:rPr lang="en-US" sz="1200" b="1" kern="0" dirty="0">
                <a:solidFill>
                  <a:srgbClr val="464847"/>
                </a:solidFill>
                <a:sym typeface="Wingdings"/>
              </a:rPr>
              <a:t></a:t>
            </a:r>
            <a:r>
              <a:rPr lang="cs-CZ" sz="1200" b="1" kern="0" dirty="0">
                <a:solidFill>
                  <a:srgbClr val="464847"/>
                </a:solidFill>
                <a:sym typeface="Wingdings"/>
              </a:rPr>
              <a:t> </a:t>
            </a:r>
            <a:r>
              <a:rPr lang="en-US" sz="1200" kern="0" dirty="0">
                <a:solidFill>
                  <a:srgbClr val="333333"/>
                </a:solidFill>
              </a:rPr>
              <a:t> www.atrea.cz</a:t>
            </a:r>
            <a:r>
              <a:rPr lang="cs-CZ" sz="1200" kern="0" dirty="0">
                <a:solidFill>
                  <a:srgbClr val="333333"/>
                </a:solidFill>
              </a:rPr>
              <a:t> </a:t>
            </a:r>
            <a:r>
              <a:rPr lang="en-US" sz="1200" b="1" kern="0" dirty="0">
                <a:solidFill>
                  <a:srgbClr val="464847"/>
                </a:solidFill>
              </a:rPr>
              <a:t> </a:t>
            </a:r>
            <a:r>
              <a:rPr lang="en-US" sz="1200" b="1" kern="0" dirty="0">
                <a:solidFill>
                  <a:srgbClr val="464847"/>
                </a:solidFill>
                <a:sym typeface="Wingdings"/>
              </a:rPr>
              <a:t></a:t>
            </a:r>
            <a:r>
              <a:rPr lang="en-US" sz="1200" b="1" kern="0" dirty="0">
                <a:solidFill>
                  <a:srgbClr val="464847"/>
                </a:solidFill>
              </a:rPr>
              <a:t> </a:t>
            </a:r>
            <a:r>
              <a:rPr lang="cs-CZ" sz="1200" b="1" kern="0" dirty="0">
                <a:solidFill>
                  <a:srgbClr val="464847"/>
                </a:solidFill>
              </a:rPr>
              <a:t>  atrea@atrea.eu</a:t>
            </a:r>
            <a:endParaRPr lang="cs-CZ" sz="1200" kern="0" dirty="0">
              <a:solidFill>
                <a:srgbClr val="333333"/>
              </a:solidFill>
            </a:endParaRPr>
          </a:p>
          <a:p>
            <a:pPr algn="ctr">
              <a:buFontTx/>
              <a:buNone/>
            </a:pPr>
            <a:endParaRPr lang="en-US" kern="0" dirty="0">
              <a:solidFill>
                <a:srgbClr val="333333"/>
              </a:solidFill>
              <a:latin typeface="Tahoma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145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background_ppt_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8584"/>
            <a:ext cx="9144000" cy="547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52400" y="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r>
              <a:rPr lang="cs-CZ" sz="2400" b="1" dirty="0">
                <a:solidFill>
                  <a:srgbClr val="003D81"/>
                </a:solidFill>
              </a:rPr>
              <a:t>WHO ARE WE?</a:t>
            </a:r>
            <a:endParaRPr lang="en-US" sz="2400" b="1" dirty="0">
              <a:solidFill>
                <a:srgbClr val="003D81"/>
              </a:solidFill>
            </a:endParaRPr>
          </a:p>
        </p:txBody>
      </p:sp>
      <p:sp>
        <p:nvSpPr>
          <p:cNvPr id="15" name="Nadpis 1"/>
          <p:cNvSpPr txBox="1">
            <a:spLocks/>
          </p:cNvSpPr>
          <p:nvPr/>
        </p:nvSpPr>
        <p:spPr bwMode="auto">
          <a:xfrm>
            <a:off x="0" y="609600"/>
            <a:ext cx="9144000" cy="81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5" rIns="91428" bIns="45715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sz="2400" b="1" dirty="0">
                <a:solidFill>
                  <a:srgbClr val="2A6C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ATREA </a:t>
            </a:r>
            <a:r>
              <a:rPr lang="cs-CZ" sz="2400" b="1" dirty="0" err="1">
                <a:solidFill>
                  <a:srgbClr val="2A6C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cs-CZ" sz="2400" b="1" dirty="0">
                <a:solidFill>
                  <a:srgbClr val="2A6C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err="1">
                <a:solidFill>
                  <a:srgbClr val="2A6C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r>
              <a:rPr lang="cs-CZ" sz="2400" b="1" dirty="0">
                <a:solidFill>
                  <a:srgbClr val="2A6C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export </a:t>
            </a:r>
            <a:r>
              <a:rPr lang="cs-CZ" sz="2400" b="1" dirty="0" err="1">
                <a:solidFill>
                  <a:srgbClr val="2A6C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company</a:t>
            </a:r>
            <a:endParaRPr lang="cs-CZ" sz="2400" b="1" dirty="0">
              <a:solidFill>
                <a:srgbClr val="2A6C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3948396-D902-41F8-8315-9BA97C51D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92798"/>
            <a:ext cx="7769696" cy="465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11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ackground_ppt_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0958"/>
            <a:ext cx="91440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347864" y="668338"/>
            <a:ext cx="5400849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/>
          <a:lstStyle/>
          <a:p>
            <a:pPr marL="342900" indent="-342900" eaLnBrk="1" hangingPunct="1">
              <a:spcBef>
                <a:spcPct val="20000"/>
              </a:spcBef>
              <a:defRPr/>
            </a:pPr>
            <a:endParaRPr lang="en-US" sz="1800" u="sng" kern="0" dirty="0">
              <a:solidFill>
                <a:srgbClr val="464847"/>
              </a:solidFill>
              <a:latin typeface="+mn-lt"/>
              <a:ea typeface="+mn-ea"/>
            </a:endParaRPr>
          </a:p>
        </p:txBody>
      </p:sp>
      <p:pic>
        <p:nvPicPr>
          <p:cNvPr id="6" name="Picture 10" descr="background_ppt_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9144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152400" y="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pPr eaLnBrk="1" hangingPunct="1"/>
            <a:r>
              <a:rPr lang="cs-CZ" sz="2400" b="1" dirty="0">
                <a:solidFill>
                  <a:srgbClr val="003D81"/>
                </a:solidFill>
              </a:rPr>
              <a:t>WHO ARE WE?</a:t>
            </a:r>
            <a:endParaRPr lang="en-US" sz="2400" b="1" dirty="0">
              <a:solidFill>
                <a:srgbClr val="003D81"/>
              </a:solidFill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403648" y="753480"/>
            <a:ext cx="6144135" cy="158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endParaRPr lang="en-US" sz="1800" kern="0" dirty="0">
              <a:solidFill>
                <a:srgbClr val="464847"/>
              </a:solidFill>
              <a:latin typeface="+mn-lt"/>
              <a:ea typeface="+mn-ea"/>
            </a:endParaRPr>
          </a:p>
          <a:p>
            <a:pPr algn="ctr" eaLnBrk="1" hangingPunct="1">
              <a:spcBef>
                <a:spcPct val="20000"/>
              </a:spcBef>
              <a:defRPr/>
            </a:pPr>
            <a:endParaRPr lang="cs-CZ" sz="1800" b="1" kern="0" dirty="0">
              <a:solidFill>
                <a:srgbClr val="464847"/>
              </a:solidFill>
              <a:latin typeface="+mn-lt"/>
              <a:ea typeface="+mn-ea"/>
            </a:endParaRPr>
          </a:p>
          <a:p>
            <a:pPr algn="ctr">
              <a:spcBef>
                <a:spcPct val="20000"/>
              </a:spcBef>
              <a:defRPr/>
            </a:pPr>
            <a:r>
              <a:rPr lang="cs-CZ" sz="2800" b="1" dirty="0">
                <a:solidFill>
                  <a:srgbClr val="2A6C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ATREA</a:t>
            </a:r>
            <a:endParaRPr lang="cs-CZ" sz="2800" b="1" kern="0" dirty="0">
              <a:solidFill>
                <a:srgbClr val="464847"/>
              </a:solidFill>
            </a:endParaRPr>
          </a:p>
        </p:txBody>
      </p:sp>
      <p:sp>
        <p:nvSpPr>
          <p:cNvPr id="20" name="Zástupný symbol pro obsah 17">
            <a:extLst>
              <a:ext uri="{FF2B5EF4-FFF2-40B4-BE49-F238E27FC236}">
                <a16:creationId xmlns:a16="http://schemas.microsoft.com/office/drawing/2014/main" id="{E2A01B27-72D6-4197-ACAE-8F91BA738D33}"/>
              </a:ext>
            </a:extLst>
          </p:cNvPr>
          <p:cNvSpPr txBox="1">
            <a:spLocks/>
          </p:cNvSpPr>
          <p:nvPr/>
        </p:nvSpPr>
        <p:spPr bwMode="auto">
          <a:xfrm>
            <a:off x="353732" y="2686766"/>
            <a:ext cx="7488832" cy="332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5" rIns="91428" bIns="4571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cs-CZ" kern="0" dirty="0">
                <a:solidFill>
                  <a:schemeClr val="bg1"/>
                </a:solidFill>
              </a:rPr>
              <a:t>International holding </a:t>
            </a:r>
          </a:p>
          <a:p>
            <a:endParaRPr lang="cs-CZ" kern="0" dirty="0">
              <a:solidFill>
                <a:schemeClr val="bg1"/>
              </a:solidFill>
            </a:endParaRPr>
          </a:p>
          <a:p>
            <a:r>
              <a:rPr lang="cs-CZ" kern="0" dirty="0">
                <a:solidFill>
                  <a:schemeClr val="bg1"/>
                </a:solidFill>
              </a:rPr>
              <a:t>More </a:t>
            </a:r>
            <a:r>
              <a:rPr lang="cs-CZ" kern="0" dirty="0" err="1">
                <a:solidFill>
                  <a:schemeClr val="bg1"/>
                </a:solidFill>
              </a:rPr>
              <a:t>than</a:t>
            </a:r>
            <a:r>
              <a:rPr lang="cs-CZ" kern="0" dirty="0">
                <a:solidFill>
                  <a:schemeClr val="bg1"/>
                </a:solidFill>
              </a:rPr>
              <a:t> 23 </a:t>
            </a:r>
            <a:r>
              <a:rPr lang="cs-CZ" kern="0" dirty="0" err="1">
                <a:solidFill>
                  <a:schemeClr val="bg1"/>
                </a:solidFill>
              </a:rPr>
              <a:t>countries</a:t>
            </a:r>
            <a:r>
              <a:rPr lang="cs-CZ" kern="0" dirty="0">
                <a:solidFill>
                  <a:schemeClr val="bg1"/>
                </a:solidFill>
              </a:rPr>
              <a:t> (</a:t>
            </a:r>
            <a:r>
              <a:rPr lang="cs-CZ" kern="0" dirty="0" err="1">
                <a:solidFill>
                  <a:schemeClr val="bg1"/>
                </a:solidFill>
              </a:rPr>
              <a:t>Germany</a:t>
            </a:r>
            <a:r>
              <a:rPr lang="cs-CZ" kern="0" dirty="0">
                <a:solidFill>
                  <a:schemeClr val="bg1"/>
                </a:solidFill>
              </a:rPr>
              <a:t>, </a:t>
            </a:r>
            <a:r>
              <a:rPr lang="cs-CZ" kern="0" dirty="0" err="1">
                <a:solidFill>
                  <a:schemeClr val="bg1"/>
                </a:solidFill>
              </a:rPr>
              <a:t>Denmark</a:t>
            </a:r>
            <a:r>
              <a:rPr lang="cs-CZ" kern="0" dirty="0">
                <a:solidFill>
                  <a:schemeClr val="bg1"/>
                </a:solidFill>
              </a:rPr>
              <a:t>, </a:t>
            </a:r>
            <a:r>
              <a:rPr lang="cs-CZ" kern="0" dirty="0" err="1">
                <a:solidFill>
                  <a:schemeClr val="bg1"/>
                </a:solidFill>
              </a:rPr>
              <a:t>Switzerland</a:t>
            </a:r>
            <a:r>
              <a:rPr lang="cs-CZ" kern="0" dirty="0">
                <a:solidFill>
                  <a:schemeClr val="bg1"/>
                </a:solidFill>
              </a:rPr>
              <a:t>, UK, ..)</a:t>
            </a:r>
          </a:p>
          <a:p>
            <a:endParaRPr lang="cs-CZ" kern="0" dirty="0">
              <a:solidFill>
                <a:schemeClr val="bg1"/>
              </a:solidFill>
            </a:endParaRPr>
          </a:p>
          <a:p>
            <a:r>
              <a:rPr lang="cs-CZ" kern="0" dirty="0" err="1">
                <a:solidFill>
                  <a:schemeClr val="bg1"/>
                </a:solidFill>
              </a:rPr>
              <a:t>Own</a:t>
            </a:r>
            <a:r>
              <a:rPr lang="cs-CZ" kern="0" dirty="0">
                <a:solidFill>
                  <a:schemeClr val="bg1"/>
                </a:solidFill>
              </a:rPr>
              <a:t> </a:t>
            </a:r>
            <a:r>
              <a:rPr lang="cs-CZ" kern="0" dirty="0" err="1">
                <a:solidFill>
                  <a:schemeClr val="bg1"/>
                </a:solidFill>
              </a:rPr>
              <a:t>companies</a:t>
            </a:r>
            <a:r>
              <a:rPr lang="cs-CZ" kern="0" dirty="0">
                <a:solidFill>
                  <a:schemeClr val="bg1"/>
                </a:solidFill>
              </a:rPr>
              <a:t> in Czech Republic, Slovakia, </a:t>
            </a:r>
            <a:r>
              <a:rPr lang="cs-CZ" kern="0" dirty="0" err="1">
                <a:solidFill>
                  <a:schemeClr val="bg1"/>
                </a:solidFill>
              </a:rPr>
              <a:t>Hungary</a:t>
            </a:r>
            <a:r>
              <a:rPr lang="cs-CZ" kern="0" dirty="0">
                <a:solidFill>
                  <a:schemeClr val="bg1"/>
                </a:solidFill>
              </a:rPr>
              <a:t>, </a:t>
            </a:r>
            <a:r>
              <a:rPr lang="cs-CZ" kern="0" dirty="0" err="1">
                <a:solidFill>
                  <a:schemeClr val="bg1"/>
                </a:solidFill>
              </a:rPr>
              <a:t>Romania</a:t>
            </a:r>
            <a:r>
              <a:rPr lang="cs-CZ" kern="0" dirty="0">
                <a:solidFill>
                  <a:schemeClr val="bg1"/>
                </a:solidFill>
              </a:rPr>
              <a:t>, </a:t>
            </a:r>
            <a:r>
              <a:rPr lang="cs-CZ" kern="0" dirty="0" err="1">
                <a:solidFill>
                  <a:schemeClr val="bg1"/>
                </a:solidFill>
              </a:rPr>
              <a:t>Bulgaria</a:t>
            </a:r>
            <a:r>
              <a:rPr lang="cs-CZ" kern="0" dirty="0">
                <a:solidFill>
                  <a:schemeClr val="bg1"/>
                </a:solidFill>
              </a:rPr>
              <a:t> and </a:t>
            </a:r>
            <a:r>
              <a:rPr lang="cs-CZ" kern="0" dirty="0" err="1">
                <a:solidFill>
                  <a:schemeClr val="bg1"/>
                </a:solidFill>
              </a:rPr>
              <a:t>Austria</a:t>
            </a:r>
            <a:endParaRPr lang="cs-CZ" kern="0" dirty="0">
              <a:solidFill>
                <a:schemeClr val="bg1"/>
              </a:solidFill>
            </a:endParaRPr>
          </a:p>
          <a:p>
            <a:endParaRPr lang="cs-CZ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819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ackground_ppt_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0958"/>
            <a:ext cx="91440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347864" y="668338"/>
            <a:ext cx="5400849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/>
          <a:lstStyle/>
          <a:p>
            <a:pPr marL="342900" indent="-342900" eaLnBrk="1" hangingPunct="1">
              <a:spcBef>
                <a:spcPct val="20000"/>
              </a:spcBef>
              <a:defRPr/>
            </a:pPr>
            <a:endParaRPr lang="en-US" sz="1800" u="sng" kern="0" dirty="0">
              <a:solidFill>
                <a:srgbClr val="464847"/>
              </a:solidFill>
              <a:latin typeface="+mn-lt"/>
              <a:ea typeface="+mn-ea"/>
            </a:endParaRPr>
          </a:p>
        </p:txBody>
      </p:sp>
      <p:pic>
        <p:nvPicPr>
          <p:cNvPr id="6" name="Picture 10" descr="background_ppt_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9144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152400" y="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r>
              <a:rPr lang="cs-CZ" sz="2400" b="1" dirty="0">
                <a:solidFill>
                  <a:srgbClr val="003D81"/>
                </a:solidFill>
              </a:rPr>
              <a:t>WHO ARE WE?</a:t>
            </a:r>
            <a:endParaRPr lang="en-US" sz="2400" b="1" dirty="0">
              <a:solidFill>
                <a:srgbClr val="003D81"/>
              </a:solidFill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2771800" y="681980"/>
            <a:ext cx="6144135" cy="158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endParaRPr lang="en-US" sz="1800" kern="0" dirty="0">
              <a:solidFill>
                <a:srgbClr val="464847"/>
              </a:solidFill>
              <a:latin typeface="+mn-lt"/>
              <a:ea typeface="+mn-ea"/>
            </a:endParaRPr>
          </a:p>
          <a:p>
            <a:pPr algn="ctr" eaLnBrk="1" hangingPunct="1">
              <a:spcBef>
                <a:spcPct val="20000"/>
              </a:spcBef>
              <a:defRPr/>
            </a:pPr>
            <a:endParaRPr lang="cs-CZ" sz="1800" b="1" kern="0" dirty="0">
              <a:solidFill>
                <a:srgbClr val="464847"/>
              </a:solidFill>
              <a:latin typeface="+mn-lt"/>
              <a:ea typeface="+mn-ea"/>
            </a:endParaRPr>
          </a:p>
          <a:p>
            <a:pPr algn="ctr">
              <a:spcBef>
                <a:spcPct val="20000"/>
              </a:spcBef>
              <a:defRPr/>
            </a:pPr>
            <a:r>
              <a:rPr lang="cs-CZ" sz="2800" b="1" dirty="0">
                <a:solidFill>
                  <a:srgbClr val="2A6C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ATREA </a:t>
            </a:r>
            <a:r>
              <a:rPr lang="cs-CZ" sz="2800" b="1" dirty="0" err="1">
                <a:solidFill>
                  <a:srgbClr val="2A6C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cs-CZ" sz="2800" b="1" dirty="0">
                <a:solidFill>
                  <a:srgbClr val="2A6C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b="1" dirty="0" err="1">
                <a:solidFill>
                  <a:srgbClr val="2A6C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</a:t>
            </a:r>
            <a:r>
              <a:rPr lang="cs-CZ" sz="2800" b="1" dirty="0">
                <a:solidFill>
                  <a:srgbClr val="2A6C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b="1" dirty="0" err="1">
                <a:solidFill>
                  <a:srgbClr val="2A6C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sz="2800" b="1" dirty="0">
                <a:solidFill>
                  <a:srgbClr val="2A6C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EVIA</a:t>
            </a:r>
            <a:endParaRPr lang="cs-CZ" sz="2800" b="1" kern="0" dirty="0">
              <a:solidFill>
                <a:srgbClr val="464847"/>
              </a:solidFill>
            </a:endParaRP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7B12D517-6360-40D7-8328-194575DD59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4" y="747592"/>
            <a:ext cx="1800200" cy="1516704"/>
          </a:xfrm>
        </p:spPr>
      </p:pic>
      <p:sp>
        <p:nvSpPr>
          <p:cNvPr id="20" name="Zástupný symbol pro obsah 17">
            <a:extLst>
              <a:ext uri="{FF2B5EF4-FFF2-40B4-BE49-F238E27FC236}">
                <a16:creationId xmlns:a16="http://schemas.microsoft.com/office/drawing/2014/main" id="{E2A01B27-72D6-4197-ACAE-8F91BA738D33}"/>
              </a:ext>
            </a:extLst>
          </p:cNvPr>
          <p:cNvSpPr txBox="1">
            <a:spLocks/>
          </p:cNvSpPr>
          <p:nvPr/>
        </p:nvSpPr>
        <p:spPr bwMode="auto">
          <a:xfrm>
            <a:off x="353732" y="2686766"/>
            <a:ext cx="7488832" cy="332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5" rIns="91428" bIns="4571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cs-CZ" kern="0" dirty="0" err="1">
                <a:solidFill>
                  <a:schemeClr val="bg1"/>
                </a:solidFill>
              </a:rPr>
              <a:t>Atrea</a:t>
            </a:r>
            <a:r>
              <a:rPr lang="cs-CZ" kern="0" dirty="0">
                <a:solidFill>
                  <a:schemeClr val="bg1"/>
                </a:solidFill>
              </a:rPr>
              <a:t> </a:t>
            </a:r>
            <a:r>
              <a:rPr lang="cs-CZ" kern="0" dirty="0" err="1">
                <a:solidFill>
                  <a:schemeClr val="bg1"/>
                </a:solidFill>
              </a:rPr>
              <a:t>is</a:t>
            </a:r>
            <a:r>
              <a:rPr lang="cs-CZ" kern="0" dirty="0">
                <a:solidFill>
                  <a:schemeClr val="bg1"/>
                </a:solidFill>
              </a:rPr>
              <a:t> </a:t>
            </a:r>
            <a:r>
              <a:rPr lang="cs-CZ" kern="0" dirty="0" err="1">
                <a:solidFill>
                  <a:schemeClr val="bg1"/>
                </a:solidFill>
              </a:rPr>
              <a:t>member</a:t>
            </a:r>
            <a:r>
              <a:rPr lang="cs-CZ" kern="0" dirty="0">
                <a:solidFill>
                  <a:schemeClr val="bg1"/>
                </a:solidFill>
              </a:rPr>
              <a:t> </a:t>
            </a:r>
            <a:r>
              <a:rPr lang="cs-CZ" kern="0" dirty="0" err="1">
                <a:solidFill>
                  <a:schemeClr val="bg1"/>
                </a:solidFill>
              </a:rPr>
              <a:t>of</a:t>
            </a:r>
            <a:r>
              <a:rPr lang="cs-CZ" kern="0" dirty="0">
                <a:solidFill>
                  <a:schemeClr val="bg1"/>
                </a:solidFill>
              </a:rPr>
              <a:t> </a:t>
            </a:r>
            <a:r>
              <a:rPr lang="cs-CZ" kern="0" dirty="0" err="1">
                <a:solidFill>
                  <a:schemeClr val="bg1"/>
                </a:solidFill>
              </a:rPr>
              <a:t>European</a:t>
            </a:r>
            <a:r>
              <a:rPr lang="cs-CZ" kern="0" dirty="0">
                <a:solidFill>
                  <a:schemeClr val="bg1"/>
                </a:solidFill>
              </a:rPr>
              <a:t> </a:t>
            </a:r>
            <a:r>
              <a:rPr lang="cs-CZ" kern="0" dirty="0" err="1">
                <a:solidFill>
                  <a:schemeClr val="bg1"/>
                </a:solidFill>
              </a:rPr>
              <a:t>Ventilation</a:t>
            </a:r>
            <a:r>
              <a:rPr lang="cs-CZ" kern="0" dirty="0">
                <a:solidFill>
                  <a:schemeClr val="bg1"/>
                </a:solidFill>
              </a:rPr>
              <a:t> </a:t>
            </a:r>
            <a:r>
              <a:rPr lang="cs-CZ" kern="0" dirty="0" err="1">
                <a:solidFill>
                  <a:schemeClr val="bg1"/>
                </a:solidFill>
              </a:rPr>
              <a:t>Industry</a:t>
            </a:r>
            <a:r>
              <a:rPr lang="cs-CZ" kern="0" dirty="0">
                <a:solidFill>
                  <a:schemeClr val="bg1"/>
                </a:solidFill>
              </a:rPr>
              <a:t> </a:t>
            </a:r>
            <a:r>
              <a:rPr lang="cs-CZ" kern="0" dirty="0" err="1">
                <a:solidFill>
                  <a:schemeClr val="bg1"/>
                </a:solidFill>
              </a:rPr>
              <a:t>Association</a:t>
            </a:r>
            <a:r>
              <a:rPr lang="cs-CZ" kern="0" dirty="0">
                <a:solidFill>
                  <a:schemeClr val="bg1"/>
                </a:solidFill>
              </a:rPr>
              <a:t>.</a:t>
            </a:r>
          </a:p>
          <a:p>
            <a:endParaRPr lang="cs-CZ" kern="0" dirty="0">
              <a:solidFill>
                <a:schemeClr val="bg1"/>
              </a:solidFill>
            </a:endParaRPr>
          </a:p>
          <a:p>
            <a:r>
              <a:rPr lang="cs-CZ" kern="0" dirty="0" err="1">
                <a:solidFill>
                  <a:schemeClr val="bg1"/>
                </a:solidFill>
              </a:rPr>
              <a:t>Along</a:t>
            </a:r>
            <a:r>
              <a:rPr lang="cs-CZ" kern="0" dirty="0">
                <a:solidFill>
                  <a:schemeClr val="bg1"/>
                </a:solidFill>
              </a:rPr>
              <a:t> </a:t>
            </a:r>
            <a:r>
              <a:rPr lang="cs-CZ" kern="0" dirty="0" err="1">
                <a:solidFill>
                  <a:schemeClr val="bg1"/>
                </a:solidFill>
              </a:rPr>
              <a:t>with</a:t>
            </a:r>
            <a:r>
              <a:rPr lang="cs-CZ" kern="0" dirty="0">
                <a:solidFill>
                  <a:schemeClr val="bg1"/>
                </a:solidFill>
              </a:rPr>
              <a:t> </a:t>
            </a:r>
            <a:r>
              <a:rPr lang="cs-CZ" kern="0" dirty="0" err="1">
                <a:solidFill>
                  <a:schemeClr val="bg1"/>
                </a:solidFill>
              </a:rPr>
              <a:t>other</a:t>
            </a:r>
            <a:r>
              <a:rPr lang="cs-CZ" kern="0" dirty="0">
                <a:solidFill>
                  <a:schemeClr val="bg1"/>
                </a:solidFill>
              </a:rPr>
              <a:t> 43 </a:t>
            </a:r>
            <a:r>
              <a:rPr lang="cs-CZ" kern="0" dirty="0" err="1">
                <a:solidFill>
                  <a:schemeClr val="bg1"/>
                </a:solidFill>
              </a:rPr>
              <a:t>members</a:t>
            </a:r>
            <a:r>
              <a:rPr lang="cs-CZ" kern="0" dirty="0">
                <a:solidFill>
                  <a:schemeClr val="bg1"/>
                </a:solidFill>
              </a:rPr>
              <a:t> </a:t>
            </a:r>
            <a:r>
              <a:rPr lang="en-US" kern="0" dirty="0">
                <a:solidFill>
                  <a:schemeClr val="bg1"/>
                </a:solidFill>
              </a:rPr>
              <a:t>represent the ventilation industry both in Brussel and relevant stakeholders and in the national capitals</a:t>
            </a:r>
            <a:r>
              <a:rPr lang="cs-CZ" kern="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8938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8207375" y="60769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" y="616097"/>
            <a:ext cx="9036495" cy="367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0" y="2852936"/>
            <a:ext cx="2202929" cy="2202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794" y="3270683"/>
            <a:ext cx="2164432" cy="2164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112" y="3270683"/>
            <a:ext cx="2142024" cy="2142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964" y="2897230"/>
            <a:ext cx="2094850" cy="2094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65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1412776"/>
            <a:ext cx="7772400" cy="798977"/>
          </a:xfrm>
        </p:spPr>
        <p:txBody>
          <a:bodyPr/>
          <a:lstStyle/>
          <a:p>
            <a:pPr algn="l"/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b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/>
              <a:t>VENTILATION CEILINGS 		KITCHEN HOODS</a:t>
            </a:r>
            <a:endParaRPr lang="en-US" sz="2000" b="1" dirty="0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8207375" y="60769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52400" y="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pPr eaLnBrk="1" hangingPunct="1"/>
            <a:r>
              <a:rPr lang="cs-CZ" sz="2400" b="1" dirty="0" err="1">
                <a:solidFill>
                  <a:srgbClr val="003D81"/>
                </a:solidFill>
              </a:rPr>
              <a:t>Kitchen</a:t>
            </a:r>
            <a:r>
              <a:rPr lang="cs-CZ" sz="2400" b="1" dirty="0">
                <a:solidFill>
                  <a:srgbClr val="003D81"/>
                </a:solidFill>
              </a:rPr>
              <a:t> line</a:t>
            </a:r>
            <a:endParaRPr lang="en-US" sz="2400" b="1" dirty="0">
              <a:solidFill>
                <a:srgbClr val="003D81"/>
              </a:solidFill>
            </a:endParaRPr>
          </a:p>
        </p:txBody>
      </p:sp>
      <p:pic>
        <p:nvPicPr>
          <p:cNvPr id="8" name="Picture 10" descr="background_ppt_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685800" y="2636912"/>
            <a:ext cx="3810000" cy="3459088"/>
          </a:xfrm>
        </p:spPr>
        <p:txBody>
          <a:bodyPr/>
          <a:lstStyle/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/>
          </a:p>
          <a:p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4648200" y="2636912"/>
            <a:ext cx="3810000" cy="3459088"/>
          </a:xfrm>
        </p:spPr>
        <p:txBody>
          <a:bodyPr/>
          <a:lstStyle/>
          <a:p>
            <a:pPr marL="0" indent="0">
              <a:buNone/>
            </a:pPr>
            <a:endParaRPr lang="cs-CZ" sz="2400" dirty="0">
              <a:solidFill>
                <a:schemeClr val="bg1"/>
              </a:solidFill>
            </a:endParaRP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7" name="Přímá spojnice 16"/>
          <p:cNvCxnSpPr/>
          <p:nvPr/>
        </p:nvCxnSpPr>
        <p:spPr bwMode="auto">
          <a:xfrm>
            <a:off x="4572000" y="1988840"/>
            <a:ext cx="0" cy="431671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788" y="3196191"/>
            <a:ext cx="3338340" cy="2001251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82" y="3227949"/>
            <a:ext cx="3724893" cy="248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112" y="6076950"/>
            <a:ext cx="632002" cy="63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3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8087" y="1058478"/>
            <a:ext cx="7772400" cy="798977"/>
          </a:xfrm>
        </p:spPr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</a:rPr>
              <a:t>VENTILATION CEILINGS</a:t>
            </a:r>
            <a:br>
              <a:rPr lang="cs-CZ" sz="2400" b="1" dirty="0">
                <a:solidFill>
                  <a:schemeClr val="tx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8207375" y="60769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52400" y="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pPr eaLnBrk="1" hangingPunct="1"/>
            <a:r>
              <a:rPr lang="cs-CZ" sz="2400" b="1" dirty="0" err="1">
                <a:solidFill>
                  <a:srgbClr val="003D81"/>
                </a:solidFill>
              </a:rPr>
              <a:t>Kitchen</a:t>
            </a:r>
            <a:r>
              <a:rPr lang="cs-CZ" sz="2400" b="1" dirty="0">
                <a:solidFill>
                  <a:srgbClr val="003D81"/>
                </a:solidFill>
              </a:rPr>
              <a:t> line</a:t>
            </a:r>
            <a:endParaRPr lang="en-US" sz="2400" b="1" dirty="0">
              <a:solidFill>
                <a:srgbClr val="003D81"/>
              </a:solidFill>
            </a:endParaRPr>
          </a:p>
        </p:txBody>
      </p:sp>
      <p:pic>
        <p:nvPicPr>
          <p:cNvPr id="8" name="Picture 10" descr="background_ppt_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Zástupný symbol pro obsah 24">
            <a:extLst>
              <a:ext uri="{FF2B5EF4-FFF2-40B4-BE49-F238E27FC236}">
                <a16:creationId xmlns:a16="http://schemas.microsoft.com/office/drawing/2014/main" id="{7D3900AA-4758-4870-8F20-7B5EC62193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67919"/>
            <a:ext cx="8496944" cy="4831081"/>
          </a:xfrm>
        </p:spPr>
      </p:pic>
    </p:spTree>
    <p:extLst>
      <p:ext uri="{BB962C8B-B14F-4D97-AF65-F5344CB8AC3E}">
        <p14:creationId xmlns:p14="http://schemas.microsoft.com/office/powerpoint/2010/main" val="226066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2">
  <a:themeElements>
    <a:clrScheme name="atre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tre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atre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tre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tre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tre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tre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tre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tre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tre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tre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tre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tre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tre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 2</Template>
  <TotalTime>5790</TotalTime>
  <Words>600</Words>
  <Application>Microsoft Office PowerPoint</Application>
  <PresentationFormat>On-screen Show (4:3)</PresentationFormat>
  <Paragraphs>181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ＭＳ Ｐゴシック</vt:lpstr>
      <vt:lpstr>Arial</vt:lpstr>
      <vt:lpstr>Calibri</vt:lpstr>
      <vt:lpstr>Tahoma</vt:lpstr>
      <vt:lpstr>Wingdings</vt:lpstr>
      <vt:lpstr>Motiv 2</vt:lpstr>
      <vt:lpstr>PowerPoint Presentation</vt:lpstr>
      <vt:lpstr> HEADQUARTERS IN THE CZECH REPUBLIC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VENTILATION CEILINGS   KITCHEN HOODS</vt:lpstr>
      <vt:lpstr>VENTILATION CEILINGS </vt:lpstr>
      <vt:lpstr>PowerPoint Presentation</vt:lpstr>
      <vt:lpstr>PowerPoint Presentation</vt:lpstr>
      <vt:lpstr>                        VARIANT  </vt:lpstr>
      <vt:lpstr>PowerPoint Presentation</vt:lpstr>
      <vt:lpstr>PowerPoint Presentation</vt:lpstr>
      <vt:lpstr>CONTROL SYSTEM for commercial kitchens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       DUPLEX EC5/ECV5                    DUPLEX Easy   170 – 580 m3/h                            250 - 400 m3/h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Ondřej Kolman</dc:creator>
  <cp:lastModifiedBy>Avacaritei</cp:lastModifiedBy>
  <cp:revision>242</cp:revision>
  <dcterms:created xsi:type="dcterms:W3CDTF">2012-02-27T14:01:14Z</dcterms:created>
  <dcterms:modified xsi:type="dcterms:W3CDTF">2018-02-27T12:21:41Z</dcterms:modified>
</cp:coreProperties>
</file>