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62" r:id="rId2"/>
    <p:sldMasterId id="2147483677" r:id="rId3"/>
  </p:sldMasterIdLst>
  <p:notesMasterIdLst>
    <p:notesMasterId r:id="rId26"/>
  </p:notesMasterIdLst>
  <p:handoutMasterIdLst>
    <p:handoutMasterId r:id="rId27"/>
  </p:handoutMasterIdLst>
  <p:sldIdLst>
    <p:sldId id="329" r:id="rId4"/>
    <p:sldId id="330" r:id="rId5"/>
    <p:sldId id="331" r:id="rId6"/>
    <p:sldId id="332" r:id="rId7"/>
    <p:sldId id="391" r:id="rId8"/>
    <p:sldId id="337" r:id="rId9"/>
    <p:sldId id="392" r:id="rId10"/>
    <p:sldId id="393" r:id="rId11"/>
    <p:sldId id="340" r:id="rId12"/>
    <p:sldId id="342" r:id="rId13"/>
    <p:sldId id="351" r:id="rId14"/>
    <p:sldId id="352" r:id="rId15"/>
    <p:sldId id="356" r:id="rId16"/>
    <p:sldId id="357" r:id="rId17"/>
    <p:sldId id="358" r:id="rId18"/>
    <p:sldId id="360" r:id="rId19"/>
    <p:sldId id="362" r:id="rId20"/>
    <p:sldId id="366" r:id="rId21"/>
    <p:sldId id="382" r:id="rId22"/>
    <p:sldId id="386" r:id="rId23"/>
    <p:sldId id="387" r:id="rId24"/>
    <p:sldId id="388" r:id="rId25"/>
  </p:sldIdLst>
  <p:sldSz cx="9144000" cy="6858000" type="screen4x3"/>
  <p:notesSz cx="7010400" cy="9296400"/>
  <p:embeddedFontLs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ABBvoiceOffice" panose="020B0604020202020204" charset="0"/>
      <p:regular r:id="rId36"/>
      <p:bold r:id="rId37"/>
    </p:embeddedFont>
    <p:embeddedFont>
      <p:font typeface="Trebuchet MS" panose="020B0603020202020204" pitchFamily="34" charset="0"/>
      <p:regular r:id="rId38"/>
      <p:bold r:id="rId39"/>
      <p:italic r:id="rId40"/>
      <p:boldItalic r:id="rId41"/>
    </p:embeddedFont>
    <p:embeddedFont>
      <p:font typeface="Arial Unicode MS" panose="020B0604020202020204" pitchFamily="34" charset="-128"/>
      <p:regular r:id="rId42"/>
    </p:embeddedFont>
    <p:embeddedFont>
      <p:font typeface="ABBvoice" panose="020D060302050302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6">
          <p15:clr>
            <a:srgbClr val="A4A3A4"/>
          </p15:clr>
        </p15:guide>
        <p15:guide id="2" orient="horz" pos="3726">
          <p15:clr>
            <a:srgbClr val="A4A3A4"/>
          </p15:clr>
        </p15:guide>
        <p15:guide id="3" orient="horz" pos="459" userDrawn="1">
          <p15:clr>
            <a:srgbClr val="A4A3A4"/>
          </p15:clr>
        </p15:guide>
        <p15:guide id="4" pos="176">
          <p15:clr>
            <a:srgbClr val="A4A3A4"/>
          </p15:clr>
        </p15:guide>
        <p15:guide id="5" pos="5583">
          <p15:clr>
            <a:srgbClr val="A4A3A4"/>
          </p15:clr>
        </p15:guide>
        <p15:guide id="8" pos="287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77" d="100"/>
          <a:sy n="77" d="100"/>
        </p:scale>
        <p:origin x="970" y="53"/>
      </p:cViewPr>
      <p:guideLst>
        <p:guide orient="horz" pos="1146"/>
        <p:guide orient="horz" pos="3726"/>
        <p:guide orient="horz" pos="459"/>
        <p:guide pos="176"/>
        <p:guide pos="5583"/>
        <p:guide pos="2879"/>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4" d="100"/>
          <a:sy n="84" d="100"/>
        </p:scale>
        <p:origin x="-3804" y="-78"/>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760687270107E-2"/>
          <c:y val="2.47994382048526E-2"/>
          <c:w val="0.95647862545978601"/>
          <c:h val="0.97520056179514703"/>
        </c:manualLayout>
      </c:layout>
      <c:barChart>
        <c:barDir val="bar"/>
        <c:grouping val="stacked"/>
        <c:varyColors val="0"/>
        <c:ser>
          <c:idx val="0"/>
          <c:order val="0"/>
          <c:tx>
            <c:strRef>
              <c:f>Tabelle1!$B$1</c:f>
              <c:strCache>
                <c:ptCount val="1"/>
                <c:pt idx="0">
                  <c:v>Low</c:v>
                </c:pt>
              </c:strCache>
            </c:strRef>
          </c:tx>
          <c:spPr>
            <a:solidFill>
              <a:schemeClr val="bg1">
                <a:lumMod val="50000"/>
              </a:schemeClr>
            </a:solidFill>
            <a:ln>
              <a:noFill/>
            </a:ln>
            <a:effectLst/>
          </c:spPr>
          <c:invertIfNegative val="0"/>
          <c:cat>
            <c:numRef>
              <c:f>Tabelle1!$A$2:$A$13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Tabelle1!$B$2:$B$13</c:f>
              <c:numCache>
                <c:formatCode>General</c:formatCode>
                <c:ptCount val="12"/>
                <c:pt idx="0">
                  <c:v>0.2</c:v>
                </c:pt>
                <c:pt idx="1">
                  <c:v>0.1</c:v>
                </c:pt>
                <c:pt idx="2">
                  <c:v>0.2</c:v>
                </c:pt>
                <c:pt idx="3">
                  <c:v>0.2</c:v>
                </c:pt>
                <c:pt idx="4">
                  <c:v>0.1</c:v>
                </c:pt>
                <c:pt idx="5">
                  <c:v>0.7</c:v>
                </c:pt>
                <c:pt idx="6">
                  <c:v>0.2</c:v>
                </c:pt>
                <c:pt idx="7">
                  <c:v>1.7</c:v>
                </c:pt>
                <c:pt idx="8">
                  <c:v>1.7</c:v>
                </c:pt>
                <c:pt idx="9">
                  <c:v>5.2</c:v>
                </c:pt>
                <c:pt idx="10">
                  <c:v>3.7</c:v>
                </c:pt>
                <c:pt idx="11">
                  <c:v>3.9</c:v>
                </c:pt>
              </c:numCache>
            </c:numRef>
          </c:val>
          <c:extLst xmlns:c16r2="http://schemas.microsoft.com/office/drawing/2015/06/chart">
            <c:ext xmlns:c16="http://schemas.microsoft.com/office/drawing/2014/chart" uri="{C3380CC4-5D6E-409C-BE32-E72D297353CC}">
              <c16:uniqueId val="{00000000-8768-4AB6-83B2-6BCA33190204}"/>
            </c:ext>
          </c:extLst>
        </c:ser>
        <c:ser>
          <c:idx val="1"/>
          <c:order val="1"/>
          <c:tx>
            <c:strRef>
              <c:f>Tabelle1!$C$1</c:f>
              <c:strCache>
                <c:ptCount val="1"/>
                <c:pt idx="0">
                  <c:v>High</c:v>
                </c:pt>
              </c:strCache>
            </c:strRef>
          </c:tx>
          <c:spPr>
            <a:solidFill>
              <a:schemeClr val="bg1">
                <a:lumMod val="75000"/>
              </a:schemeClr>
            </a:solidFill>
            <a:ln>
              <a:noFill/>
            </a:ln>
            <a:effectLst/>
          </c:spPr>
          <c:invertIfNegative val="0"/>
          <c:cat>
            <c:numRef>
              <c:f>Tabelle1!$A$2:$A$13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Tabelle1!$C$2:$C$13</c:f>
              <c:numCache>
                <c:formatCode>General</c:formatCode>
                <c:ptCount val="12"/>
                <c:pt idx="0">
                  <c:v>0.3</c:v>
                </c:pt>
                <c:pt idx="1">
                  <c:v>0.5</c:v>
                </c:pt>
                <c:pt idx="2">
                  <c:v>0.5</c:v>
                </c:pt>
                <c:pt idx="3">
                  <c:v>0.6</c:v>
                </c:pt>
                <c:pt idx="4">
                  <c:v>0.6</c:v>
                </c:pt>
                <c:pt idx="5">
                  <c:v>1.6</c:v>
                </c:pt>
                <c:pt idx="6">
                  <c:v>1.9</c:v>
                </c:pt>
                <c:pt idx="7">
                  <c:v>4.5</c:v>
                </c:pt>
                <c:pt idx="8">
                  <c:v>6.2</c:v>
                </c:pt>
                <c:pt idx="9">
                  <c:v>6.7</c:v>
                </c:pt>
                <c:pt idx="10">
                  <c:v>10.8</c:v>
                </c:pt>
                <c:pt idx="11">
                  <c:v>11.1</c:v>
                </c:pt>
              </c:numCache>
            </c:numRef>
          </c:val>
          <c:extLst xmlns:c16r2="http://schemas.microsoft.com/office/drawing/2015/06/chart">
            <c:ext xmlns:c16="http://schemas.microsoft.com/office/drawing/2014/chart" uri="{C3380CC4-5D6E-409C-BE32-E72D297353CC}">
              <c16:uniqueId val="{00000001-8768-4AB6-83B2-6BCA33190204}"/>
            </c:ext>
          </c:extLst>
        </c:ser>
        <c:dLbls>
          <c:showLegendKey val="0"/>
          <c:showVal val="0"/>
          <c:showCatName val="0"/>
          <c:showSerName val="0"/>
          <c:showPercent val="0"/>
          <c:showBubbleSize val="0"/>
        </c:dLbls>
        <c:gapWidth val="59"/>
        <c:overlap val="100"/>
        <c:axId val="401178344"/>
        <c:axId val="401181088"/>
      </c:barChart>
      <c:catAx>
        <c:axId val="401178344"/>
        <c:scaling>
          <c:orientation val="minMax"/>
        </c:scaling>
        <c:delete val="1"/>
        <c:axPos val="l"/>
        <c:numFmt formatCode="General" sourceLinked="1"/>
        <c:majorTickMark val="none"/>
        <c:minorTickMark val="none"/>
        <c:tickLblPos val="nextTo"/>
        <c:crossAx val="401181088"/>
        <c:crosses val="autoZero"/>
        <c:auto val="1"/>
        <c:lblAlgn val="ctr"/>
        <c:lblOffset val="100"/>
        <c:noMultiLvlLbl val="0"/>
      </c:catAx>
      <c:valAx>
        <c:axId val="401181088"/>
        <c:scaling>
          <c:orientation val="minMax"/>
        </c:scaling>
        <c:delete val="1"/>
        <c:axPos val="b"/>
        <c:numFmt formatCode="General" sourceLinked="1"/>
        <c:majorTickMark val="none"/>
        <c:minorTickMark val="none"/>
        <c:tickLblPos val="nextTo"/>
        <c:crossAx val="401178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bwMode="gray">
          <a:xfrm>
            <a:off x="3970938" y="0"/>
            <a:ext cx="3037840" cy="464820"/>
          </a:xfrm>
          <a:prstGeom prst="rect">
            <a:avLst/>
          </a:prstGeom>
        </p:spPr>
        <p:txBody>
          <a:bodyPr vert="horz" lIns="91440" tIns="45720" rIns="91440" bIns="45720" rtlCol="0"/>
          <a:lstStyle>
            <a:lvl1pPr algn="r">
              <a:defRPr sz="1200"/>
            </a:lvl1pPr>
          </a:lstStyle>
          <a:p>
            <a:fld id="{696490A3-8906-4C15-BA06-29841194A30F}" type="datetimeFigureOut">
              <a:rPr lang="en-US" smtClean="0"/>
              <a:t>2/22/2018</a:t>
            </a:fld>
            <a:endParaRPr lang="en-US"/>
          </a:p>
        </p:txBody>
      </p:sp>
      <p:sp>
        <p:nvSpPr>
          <p:cNvPr id="4" name="Footer Placeholder 3"/>
          <p:cNvSpPr>
            <a:spLocks noGrp="1"/>
          </p:cNvSpPr>
          <p:nvPr>
            <p:ph type="ftr" sz="quarter" idx="2"/>
          </p:nvPr>
        </p:nvSpPr>
        <p:spPr bwMode="gray">
          <a:xfrm>
            <a:off x="0" y="8829966"/>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bwMode="gray">
          <a:xfrm>
            <a:off x="3970938" y="8829966"/>
            <a:ext cx="3037840" cy="464820"/>
          </a:xfrm>
          <a:prstGeom prst="rect">
            <a:avLst/>
          </a:prstGeom>
        </p:spPr>
        <p:txBody>
          <a:bodyPr vert="horz" lIns="91440" tIns="45720" rIns="91440" bIns="45720" rtlCol="0" anchor="b"/>
          <a:lstStyle>
            <a:lvl1pPr algn="r">
              <a:defRPr sz="1200"/>
            </a:lvl1pPr>
          </a:lstStyle>
          <a:p>
            <a:fld id="{CDABD733-F72C-4484-8056-9C6167F848BC}" type="slidenum">
              <a:rPr lang="en-US" smtClean="0"/>
              <a:t>‹#›</a:t>
            </a:fld>
            <a:endParaRPr lang="en-US"/>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bwMode="gray">
          <a:xfrm>
            <a:off x="3970938" y="0"/>
            <a:ext cx="3037840" cy="464820"/>
          </a:xfrm>
          <a:prstGeom prst="rect">
            <a:avLst/>
          </a:prstGeom>
        </p:spPr>
        <p:txBody>
          <a:bodyPr vert="horz" lIns="91440" tIns="45720" rIns="91440" bIns="45720" rtlCol="0"/>
          <a:lstStyle>
            <a:lvl1pPr algn="r">
              <a:defRPr sz="1200"/>
            </a:lvl1pPr>
          </a:lstStyle>
          <a:p>
            <a:fld id="{7B9B1A6A-6BBE-4409-8C9E-DA0703379151}" type="datetimeFigureOut">
              <a:rPr lang="en-US" smtClean="0"/>
              <a:t>2/22/2018</a:t>
            </a:fld>
            <a:endParaRPr lang="en-US"/>
          </a:p>
        </p:txBody>
      </p:sp>
      <p:sp>
        <p:nvSpPr>
          <p:cNvPr id="4" name="Slide Image Placeholder 3"/>
          <p:cNvSpPr>
            <a:spLocks noGrp="1" noRot="1" noChangeAspect="1"/>
          </p:cNvSpPr>
          <p:nvPr>
            <p:ph type="sldImg" idx="2"/>
          </p:nvPr>
        </p:nvSpPr>
        <p:spPr bwMode="gray">
          <a:xfrm>
            <a:off x="406400" y="696913"/>
            <a:ext cx="4649788" cy="3486150"/>
          </a:xfrm>
          <a:prstGeom prst="rect">
            <a:avLst/>
          </a:prstGeom>
          <a:noFill/>
          <a:ln w="12700">
            <a:solidFill>
              <a:schemeClr val="accent5"/>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bwMode="gray">
          <a:xfrm>
            <a:off x="392352" y="4415790"/>
            <a:ext cx="6225697" cy="418338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gray">
          <a:xfrm>
            <a:off x="0" y="8829966"/>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bwMode="gray">
          <a:xfrm>
            <a:off x="3970938" y="8829966"/>
            <a:ext cx="3037840" cy="464820"/>
          </a:xfrm>
          <a:prstGeom prst="rect">
            <a:avLst/>
          </a:prstGeom>
        </p:spPr>
        <p:txBody>
          <a:bodyPr vert="horz" lIns="91440" tIns="45720" rIns="91440" bIns="45720" rtlCol="0" anchor="b"/>
          <a:lstStyle>
            <a:lvl1pPr algn="r">
              <a:defRPr sz="1200"/>
            </a:lvl1pPr>
          </a:lstStyle>
          <a:p>
            <a:fld id="{3A94E69C-C28A-4BE6-BE89-71D8FB2035FD}" type="slidenum">
              <a:rPr lang="en-US" smtClean="0"/>
              <a:t>‹#›</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mn-lt"/>
        <a:ea typeface="+mn-ea"/>
        <a:cs typeface="+mn-cs"/>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mn-lt"/>
        <a:ea typeface="+mn-ea"/>
        <a:cs typeface="+mn-cs"/>
      </a:defRPr>
    </a:lvl2pPr>
    <a:lvl3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00175" y="642938"/>
            <a:ext cx="4279900" cy="32099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94E69C-C28A-4BE6-BE89-71D8FB2035FD}" type="slidenum">
              <a:rPr lang="en-US" smtClean="0"/>
              <a:pPr/>
              <a:t>1</a:t>
            </a:fld>
            <a:endParaRPr lang="en-US" dirty="0"/>
          </a:p>
        </p:txBody>
      </p:sp>
    </p:spTree>
    <p:extLst>
      <p:ext uri="{BB962C8B-B14F-4D97-AF65-F5344CB8AC3E}">
        <p14:creationId xmlns:p14="http://schemas.microsoft.com/office/powerpoint/2010/main" val="1867875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a:t>
            </a:r>
            <a:r>
              <a:rPr lang="en-US" baseline="0" dirty="0"/>
              <a:t> presentation, we will cover how technology innovations are primed to transform the industrial markets that ABB serves.</a:t>
            </a:r>
          </a:p>
          <a:p>
            <a:r>
              <a:rPr lang="en-US" baseline="0" dirty="0"/>
              <a:t>We’ll also discuss what is required to win in the digital arena and how ABB is well positioned.</a:t>
            </a:r>
          </a:p>
          <a:p>
            <a:r>
              <a:rPr lang="en-US" baseline="0" dirty="0"/>
              <a:t>We have a wide range of industry-leading solutions today, which will increasingly be developed on a common technology platform.</a:t>
            </a:r>
          </a:p>
          <a:p>
            <a:r>
              <a:rPr lang="en-US" baseline="0" dirty="0"/>
              <a:t>This platform is a set of re-usable technical components and will allow our solutions to be deployed on premise, in the cloud, and between clouds</a:t>
            </a:r>
          </a:p>
          <a:p>
            <a:r>
              <a:rPr lang="en-US" baseline="0" dirty="0"/>
              <a:t>And this is not a statement about the future — it is about solutions that customers are deploying today.</a:t>
            </a:r>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349065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ABB</a:t>
            </a:r>
            <a:r>
              <a:rPr lang="en-US" baseline="0" dirty="0"/>
              <a:t> Ability™ refers to both a set of industry digital solutions and the platform that they are built on.</a:t>
            </a:r>
          </a:p>
          <a:p>
            <a:endParaRPr lang="en-US" baseline="0" dirty="0"/>
          </a:p>
          <a:p>
            <a:r>
              <a:rPr lang="en-US" baseline="0" dirty="0"/>
              <a:t>We deliver these industry solutions in our 3 key markets: utilities, industry, and transportation &amp; infrastructure.</a:t>
            </a:r>
          </a:p>
          <a:p>
            <a:endParaRPr lang="en-US" baseline="0" dirty="0"/>
          </a:p>
          <a:p>
            <a:r>
              <a:rPr lang="en-US" baseline="0" dirty="0"/>
              <a:t>The ABB Ability™ platform is a set of enabling technologies that lets ABB build these solutions more quickly and efficiently. We are building the platform from best-in-class industry technologies, such as Microsoft’s Azure cloud services, IBM Watson’s machine learning and AI, and SAP HANA’s big-data query tools.</a:t>
            </a:r>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55497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approach lets customers access a broad ecosystem of system integrators and partners who have tens of thousands of developers who know how to use these tools already. This lets customers integrate ABB’s applications more quickly into other systems they have. Our customers can take advantage of their existing expertise in Azure, Watson, or HANA. Their system integrators are investing massively in expertise with those technologies, and in turn, there’s an ever increasing number of developers who are building systems on top of those technologies. This creates exponential leverage for our customers.</a:t>
            </a:r>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1888582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a:t>
            </a:r>
          </a:p>
          <a:p>
            <a:endParaRPr lang="en-US" dirty="0"/>
          </a:p>
          <a:p>
            <a:r>
              <a:rPr lang="en-US" dirty="0"/>
              <a:t>In Utilities,</a:t>
            </a:r>
          </a:p>
          <a:p>
            <a:endParaRPr lang="en-US" dirty="0"/>
          </a:p>
          <a:p>
            <a:pPr marL="171450" indent="-171450">
              <a:buFont typeface="Arial" charset="0"/>
              <a:buChar char="•"/>
            </a:pPr>
            <a:r>
              <a:rPr lang="en-US" dirty="0"/>
              <a:t>Asset performance</a:t>
            </a:r>
            <a:r>
              <a:rPr lang="en-US" baseline="0" dirty="0"/>
              <a:t> management lets us use digital simulations of transformers and other products to optimize maintenance schedules</a:t>
            </a:r>
          </a:p>
          <a:p>
            <a:pPr marL="171450" indent="-171450">
              <a:buFont typeface="Arial" charset="0"/>
              <a:buChar char="•"/>
            </a:pPr>
            <a:r>
              <a:rPr lang="en-US" baseline="0" dirty="0"/>
              <a:t>By combining our recent investment in </a:t>
            </a:r>
            <a:r>
              <a:rPr lang="en-US" baseline="0" dirty="0" err="1"/>
              <a:t>Enbala</a:t>
            </a:r>
            <a:r>
              <a:rPr lang="en-US" baseline="0" dirty="0"/>
              <a:t> with our existing power grid software systems, we can integrate remote sources of energy generation, storage, and demand/response management into an integrated system.</a:t>
            </a:r>
          </a:p>
          <a:p>
            <a:pPr marL="171450" indent="-171450">
              <a:buFont typeface="Arial" charset="0"/>
              <a:buChar char="•"/>
            </a:pPr>
            <a:r>
              <a:rPr lang="en-US" baseline="0" dirty="0"/>
              <a:t>We can use our maintenance workflow management systems to schedule the optimal downtime window to inspect and repair energy infrastructure.</a:t>
            </a:r>
          </a:p>
          <a:p>
            <a:pPr marL="171450" indent="-171450">
              <a:buFont typeface="Arial" charset="0"/>
              <a:buChar char="•"/>
            </a:pPr>
            <a:r>
              <a:rPr lang="en-US" baseline="0" dirty="0"/>
              <a:t>Our energy market trading system is used by many liberalized energy markets to carry out the forecasts and trading of energy in the wholesale markets.</a:t>
            </a:r>
          </a:p>
          <a:p>
            <a:pPr marL="171450" indent="-171450">
              <a:buFont typeface="Arial" charset="0"/>
              <a:buChar char="•"/>
            </a:pPr>
            <a:r>
              <a:rPr lang="en-US" baseline="0" dirty="0"/>
              <a:t>Our automated digital substation combines solid state power electronics with fiber-optic digital communications to reduce outage times.</a:t>
            </a:r>
          </a:p>
          <a:p>
            <a:pPr marL="171450" indent="-171450">
              <a:buFont typeface="Arial" charset="0"/>
              <a:buChar char="•"/>
            </a:pPr>
            <a:r>
              <a:rPr lang="en-US" baseline="0" dirty="0"/>
              <a:t>We have a complete </a:t>
            </a:r>
            <a:r>
              <a:rPr lang="en-US" baseline="0" dirty="0" err="1"/>
              <a:t>porfolio</a:t>
            </a:r>
            <a:r>
              <a:rPr lang="en-US" baseline="0" dirty="0"/>
              <a:t> of wireless standard IP communications technologies that can enable use cases such as smart-metering and distribution automation.</a:t>
            </a:r>
          </a:p>
          <a:p>
            <a:pPr marL="171450" indent="-171450">
              <a:buFont typeface="Arial" charset="0"/>
              <a:buChar char="•"/>
            </a:pPr>
            <a:r>
              <a:rPr lang="en-US" baseline="0" dirty="0"/>
              <a:t>Our microgrid solution contains all of the necessary hardware and software to act as a backup for the existing grid or to create completely autonomous grids in outlying areas.</a:t>
            </a:r>
          </a:p>
          <a:p>
            <a:pPr marL="0" indent="0">
              <a:buFont typeface="Arial" charset="0"/>
              <a:buNone/>
            </a:pPr>
            <a:endParaRPr lang="en-US" baseline="0" dirty="0"/>
          </a:p>
          <a:p>
            <a:pPr marL="0" indent="0">
              <a:buFont typeface="Arial" charset="0"/>
              <a:buNone/>
            </a:pPr>
            <a:r>
              <a:rPr lang="en-US" baseline="0" dirty="0"/>
              <a:t>These solutions deliver real customer benefits of up to 40% reduction in installation time, 50% less maintenance costs (thanks to predictive maintenance) and reduce outage times by half.</a:t>
            </a:r>
          </a:p>
          <a:p>
            <a:endParaRPr lang="en-US" baseline="0"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346552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discrete</a:t>
            </a:r>
            <a:r>
              <a:rPr lang="en-US" baseline="0" dirty="0"/>
              <a:t> and process industries:</a:t>
            </a:r>
          </a:p>
          <a:p>
            <a:endParaRPr lang="en-US" baseline="0" dirty="0"/>
          </a:p>
          <a:p>
            <a:pPr marL="171450" indent="-171450">
              <a:buFont typeface="Arial" charset="0"/>
              <a:buChar char="•"/>
            </a:pPr>
            <a:r>
              <a:rPr lang="en-US" baseline="0" dirty="0"/>
              <a:t>Our robots automate many tedious, dangerous, or difficult tasks</a:t>
            </a:r>
          </a:p>
          <a:p>
            <a:pPr marL="171450" indent="-171450">
              <a:buFont typeface="Arial" charset="0"/>
              <a:buChar char="•"/>
            </a:pPr>
            <a:r>
              <a:rPr lang="en-US" baseline="0" dirty="0"/>
              <a:t>Our Manufacturing Execution System can schedule the production tasks in an entire plant</a:t>
            </a:r>
          </a:p>
          <a:p>
            <a:pPr marL="171450" indent="-171450">
              <a:buFont typeface="Arial" charset="0"/>
              <a:buChar char="•"/>
            </a:pPr>
            <a:r>
              <a:rPr lang="en-US" baseline="0" dirty="0"/>
              <a:t>Our energy assessment services help customers identify where energy is being spent and how they can reduce overall consumption</a:t>
            </a:r>
          </a:p>
          <a:p>
            <a:pPr marL="171450" indent="-171450">
              <a:buFont typeface="Arial" charset="0"/>
              <a:buChar char="•"/>
            </a:pPr>
            <a:r>
              <a:rPr lang="en-US" baseline="0" dirty="0"/>
              <a:t>Our cybersecurity assessments help to diagnose weaknesses in security in the plant</a:t>
            </a:r>
          </a:p>
          <a:p>
            <a:pPr marL="171450" indent="-171450">
              <a:buFont typeface="Arial" charset="0"/>
              <a:buChar char="•"/>
            </a:pPr>
            <a:r>
              <a:rPr lang="en-US" baseline="0" dirty="0"/>
              <a:t>Our Robot Studio lets factory owners simulate the assembly line before deploying the robots</a:t>
            </a:r>
          </a:p>
          <a:p>
            <a:pPr marL="171450" indent="-171450">
              <a:buFont typeface="Arial" charset="0"/>
              <a:buChar char="•"/>
            </a:pPr>
            <a:r>
              <a:rPr lang="en-US" baseline="0" dirty="0"/>
              <a:t>Our smart circuit breakers have additional software “apps” that can monitor the quality of incoming power and shed loads</a:t>
            </a:r>
          </a:p>
          <a:p>
            <a:pPr marL="171450" indent="-171450">
              <a:buFont typeface="Arial" charset="0"/>
              <a:buChar char="•"/>
            </a:pPr>
            <a:r>
              <a:rPr lang="en-US" baseline="0" dirty="0"/>
              <a:t>Our distributed control systems (e.g. 800xA, Symphony+) provide the “brains” for automating entire processes</a:t>
            </a:r>
          </a:p>
          <a:p>
            <a:pPr marL="171450" indent="-171450">
              <a:buFont typeface="Arial" charset="0"/>
              <a:buChar char="•"/>
            </a:pPr>
            <a:r>
              <a:rPr lang="en-US" baseline="0" dirty="0"/>
              <a:t>Our collaborative operations capabilities lets us remote monitor ships and oil rigs to optimize uptime</a:t>
            </a:r>
          </a:p>
          <a:p>
            <a:pPr marL="171450" indent="-171450">
              <a:buFont typeface="Arial" charset="0"/>
              <a:buChar char="•"/>
            </a:pPr>
            <a:endParaRPr lang="en-US" baseline="0" dirty="0"/>
          </a:p>
          <a:p>
            <a:pPr marL="0" indent="0">
              <a:buFont typeface="Arial" charset="0"/>
              <a:buNone/>
            </a:pPr>
            <a:r>
              <a:rPr lang="en-US" baseline="0" dirty="0"/>
              <a:t>Our automation (robots &amp; MES) have delivered improvements in productivity of 200% or more.</a:t>
            </a:r>
          </a:p>
          <a:p>
            <a:pPr marL="0" indent="0">
              <a:buFont typeface="Arial" charset="0"/>
              <a:buNone/>
            </a:pPr>
            <a:r>
              <a:rPr lang="en-US" baseline="0" dirty="0"/>
              <a:t>By using our intelligent drives and control systems, we can often reduce energy requirements by 30%</a:t>
            </a:r>
          </a:p>
          <a:p>
            <a:pPr marL="0" indent="0">
              <a:buFont typeface="Arial" charset="0"/>
              <a:buNone/>
            </a:pPr>
            <a:r>
              <a:rPr lang="en-US" baseline="0" dirty="0"/>
              <a:t>Via proactive continuous monitoring of our motors, we can extend their useful life by 30%</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363574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Transport</a:t>
            </a:r>
            <a:r>
              <a:rPr lang="en-US" baseline="0" dirty="0"/>
              <a:t> &amp; Infrastructure:</a:t>
            </a:r>
          </a:p>
          <a:p>
            <a:endParaRPr lang="en-US" baseline="0" dirty="0"/>
          </a:p>
          <a:p>
            <a:pPr marL="171450" indent="-171450">
              <a:buFont typeface="Arial" charset="0"/>
              <a:buChar char="•"/>
            </a:pPr>
            <a:r>
              <a:rPr lang="en-US" baseline="0" dirty="0"/>
              <a:t>We can remotely monitor ships and provide proactive alerts to their crews and owners</a:t>
            </a:r>
          </a:p>
          <a:p>
            <a:pPr marL="171450" indent="-171450">
              <a:buFont typeface="Arial" charset="0"/>
              <a:buChar char="•"/>
            </a:pPr>
            <a:r>
              <a:rPr lang="en-US" baseline="0" dirty="0"/>
              <a:t>We provide smart building systems to optimize HVAC and other systems</a:t>
            </a:r>
          </a:p>
          <a:p>
            <a:pPr marL="171450" indent="-171450">
              <a:buFont typeface="Arial" charset="0"/>
              <a:buChar char="•"/>
            </a:pPr>
            <a:r>
              <a:rPr lang="en-US" baseline="0" dirty="0"/>
              <a:t>We are creating the ability to leverage connected vehicle charging systems to help with peak-shaving on the grid</a:t>
            </a:r>
          </a:p>
          <a:p>
            <a:pPr marL="171450" indent="-171450">
              <a:buFont typeface="Arial" charset="0"/>
              <a:buChar char="•"/>
            </a:pPr>
            <a:r>
              <a:rPr lang="en-US" baseline="0" dirty="0"/>
              <a:t>We have software that can optimize the routes of ships based on weather conditions</a:t>
            </a:r>
          </a:p>
          <a:p>
            <a:pPr marL="171450" indent="-171450">
              <a:buFont typeface="Arial" charset="0"/>
              <a:buChar char="•"/>
            </a:pPr>
            <a:r>
              <a:rPr lang="en-US" baseline="0" dirty="0"/>
              <a:t>Our EV charging systems can be remote monitored and provide billing and usage reports</a:t>
            </a:r>
          </a:p>
          <a:p>
            <a:pPr marL="171450" indent="-171450">
              <a:buFont typeface="Arial" charset="0"/>
              <a:buChar char="•"/>
            </a:pPr>
            <a:r>
              <a:rPr lang="en-US" baseline="0" dirty="0"/>
              <a:t>Our flash charging bus systems will increasingly be linked to the grid for “grid-aware” charging (each bus charging system consumes as much power as 200 homes)!</a:t>
            </a:r>
          </a:p>
          <a:p>
            <a:pPr marL="171450" indent="-171450">
              <a:buFont typeface="Arial" charset="0"/>
              <a:buChar char="•"/>
            </a:pPr>
            <a:r>
              <a:rPr lang="en-US" baseline="0" dirty="0"/>
              <a:t>As the cloud expands we are seeing new datacenters require as much as 1GW of power! This is as much as a small city. We provide the electrical and software systems to manage power transformers, generation, storage for these large scale datacenters.</a:t>
            </a:r>
          </a:p>
          <a:p>
            <a:pPr marL="171450" indent="-171450">
              <a:buFont typeface="Arial" charset="0"/>
              <a:buChar char="•"/>
            </a:pPr>
            <a:endParaRPr lang="en-US" baseline="0" dirty="0"/>
          </a:p>
          <a:p>
            <a:pPr marL="0" indent="0">
              <a:buFont typeface="Arial" charset="0"/>
              <a:buNone/>
            </a:pPr>
            <a:r>
              <a:rPr lang="en-US" baseline="0" dirty="0"/>
              <a:t>With remote monitoring, we can often detect up to 90% of problems as they arise. We can reduce maintenance costs by 20% and save energy by 5% in shipping and other transportation sectors.</a:t>
            </a:r>
            <a:br>
              <a:rPr lang="en-US" baseline="0"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238824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2403046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577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ABB Ability™ may sound futuristic, it’s here today.</a:t>
            </a:r>
          </a:p>
          <a:p>
            <a:endParaRPr lang="en-US" baseline="0" dirty="0"/>
          </a:p>
          <a:p>
            <a:r>
              <a:rPr lang="en-US" baseline="0" dirty="0"/>
              <a:t>We have over 180 different solutions available and being deployed by customers across a wide range of industries.</a:t>
            </a:r>
          </a:p>
          <a:p>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3861073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a:t>
            </a:r>
            <a:r>
              <a:rPr lang="en-US" baseline="0" dirty="0"/>
              <a:t> presentation, we will cover how technology innovations are primed to transform the industrial markets that ABB serves.</a:t>
            </a:r>
          </a:p>
          <a:p>
            <a:r>
              <a:rPr lang="en-US" baseline="0" dirty="0"/>
              <a:t>We’ll also discuss what is required to win in the digital arena and how ABB is well positioned.</a:t>
            </a:r>
          </a:p>
          <a:p>
            <a:r>
              <a:rPr lang="en-US" baseline="0" dirty="0"/>
              <a:t>We have a wide range of industry-leading solutions today, which will increasingly be developed on a common technology platform.</a:t>
            </a:r>
          </a:p>
          <a:p>
            <a:r>
              <a:rPr lang="en-US" baseline="0" dirty="0"/>
              <a:t>This platform is a set of re-usable technical components and will allow our solutions to be deployed on premise, in the cloud, and between clouds</a:t>
            </a:r>
          </a:p>
          <a:p>
            <a:r>
              <a:rPr lang="en-US" baseline="0" dirty="0"/>
              <a:t>And this is not a statement about the future — it is about solutions that customers are deploying today.</a:t>
            </a:r>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42307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a:t>
            </a:r>
            <a:r>
              <a:rPr lang="en-US" baseline="0" dirty="0"/>
              <a:t> presentation, we will cover how technology innovations are primed to transform the industrial markets that ABB serves.</a:t>
            </a:r>
          </a:p>
          <a:p>
            <a:r>
              <a:rPr lang="en-US" baseline="0" dirty="0"/>
              <a:t>We’ll also discuss what is required to win in the digital arena and how ABB is well positioned.</a:t>
            </a:r>
          </a:p>
          <a:p>
            <a:r>
              <a:rPr lang="en-US" baseline="0" dirty="0"/>
              <a:t>We have a wide range of industry-leading solutions today, which will increasingly be developed on a common technology platform.</a:t>
            </a:r>
          </a:p>
          <a:p>
            <a:r>
              <a:rPr lang="en-US" baseline="0" dirty="0"/>
              <a:t>This platform is a set of re-usable technical components and will allow our solutions to be deployed on premise, in the cloud, and between clouds</a:t>
            </a:r>
          </a:p>
          <a:p>
            <a:r>
              <a:rPr lang="en-US" baseline="0" dirty="0"/>
              <a:t>And this is not a statement about the future — it is about solutions that customers are deploying today.</a:t>
            </a:r>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1496526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a:p>
            <a:endParaRPr lang="en-US" dirty="0"/>
          </a:p>
          <a:p>
            <a:r>
              <a:rPr lang="en-US" dirty="0"/>
              <a:t>The digital opportunity is here today.</a:t>
            </a:r>
          </a:p>
          <a:p>
            <a:endParaRPr lang="en-US" dirty="0"/>
          </a:p>
          <a:p>
            <a:r>
              <a:rPr lang="en-US" dirty="0"/>
              <a:t>The</a:t>
            </a:r>
            <a:r>
              <a:rPr lang="en-US" baseline="0" dirty="0"/>
              <a:t> technology innovations that have been transforming our lives as consumers since the beginning of this century are now being applied to the industrial space.</a:t>
            </a:r>
          </a:p>
          <a:p>
            <a:endParaRPr lang="en-US" baseline="0" dirty="0"/>
          </a:p>
          <a:p>
            <a:r>
              <a:rPr lang="en-US" baseline="0" dirty="0"/>
              <a:t>This creates an unprecedented opportunity to capture value as entire industries are transformed. To do this, we need to combine information technology (IT) with operational technology (OT) know-how.</a:t>
            </a:r>
          </a:p>
          <a:p>
            <a:endParaRPr lang="en-US" baseline="0" dirty="0"/>
          </a:p>
          <a:p>
            <a:r>
              <a:rPr lang="en-US" baseline="0" dirty="0"/>
              <a:t>ABB is combining the best of IT with OT to offer a wide range of industry solutions that customers are benefiting from today.</a:t>
            </a:r>
          </a:p>
          <a:p>
            <a:endParaRPr lang="en-US" baseline="0" dirty="0"/>
          </a:p>
          <a:p>
            <a:r>
              <a:rPr lang="en-US" baseline="0" dirty="0"/>
              <a:t>By building these solutions on an industry-standard technologies (Azure, etc.), customers can leverage an entire ecosystem of developers that bring their own innovations.</a:t>
            </a:r>
          </a:p>
          <a:p>
            <a:endParaRPr lang="en-US" baseline="0" dirty="0"/>
          </a:p>
          <a:p>
            <a:r>
              <a:rPr lang="en-US" baseline="0" dirty="0"/>
              <a:t>ABB has 125 years of experience in solving customer problems. Specifically we offer a unique ability to ”close the loop” via automation: to sense + analyze + act.</a:t>
            </a:r>
          </a:p>
          <a:p>
            <a:endParaRPr lang="en-US" baseline="0" dirty="0"/>
          </a:p>
          <a:p>
            <a:r>
              <a:rPr lang="en-US" baseline="0" dirty="0"/>
              <a:t>Contact your sales person and find out how we can help.</a:t>
            </a:r>
          </a:p>
          <a:p>
            <a:endParaRPr lang="en-US" baseline="0" dirty="0"/>
          </a:p>
          <a:p>
            <a:r>
              <a:rPr lang="en-US" baseline="0" dirty="0"/>
              <a:t>Thank you.</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21948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00175" y="642938"/>
            <a:ext cx="4279900" cy="32099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94E69C-C28A-4BE6-BE89-71D8FB2035FD}"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108331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1980s, some of the best technology was coming from government research labs (e.g. NASA, etc.).</a:t>
            </a:r>
          </a:p>
          <a:p>
            <a:r>
              <a:rPr lang="en-US" baseline="0" dirty="0"/>
              <a:t>In the 1990s, businesses started deploying personal computers, local area networks, and connecting to the Internet so the enterprise had the lead in technology.</a:t>
            </a:r>
          </a:p>
          <a:p>
            <a:r>
              <a:rPr lang="en-US" baseline="0" dirty="0"/>
              <a:t>Since the 2000s however, the innovation in technology moved to the consumer space (mobile phones, social networking, streaming media). This has led to explosive improvements in computation, storage, and connectivity. Those technologies are now spilling over to the industrial markets and are causing a massive opportunity for new value creation.</a:t>
            </a:r>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9110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McKinsey Global Institute has listed the</a:t>
            </a:r>
            <a:r>
              <a:rPr lang="en-US" baseline="0" dirty="0"/>
              <a:t> impact of these technologies and for the markets that ABB touches, this could be on the order of $4-11T by 2025. The economic impact is in terms of improvements in either productivity or cost reductions. The value will increasingly move from physical products to those enabled by digital technologies (software and connectivity). ABB is a key player in many of these markets, such as the Internet of Things (power grids, industrial automation), cloud technologies (using cloud software and supplying datacenter electrical equipment), the electrification of transportation, advanced oil &amp; gas exploration, and supplying inverters and SCADA systems for renewable energy (for example, our microgrid systems).</a:t>
            </a:r>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140112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719138"/>
            <a:ext cx="4791075" cy="3594100"/>
          </a:xfrm>
        </p:spPr>
      </p:sp>
      <p:sp>
        <p:nvSpPr>
          <p:cNvPr id="3" name="Notes Placeholder 2"/>
          <p:cNvSpPr>
            <a:spLocks noGrp="1"/>
          </p:cNvSpPr>
          <p:nvPr>
            <p:ph type="body" idx="1"/>
          </p:nvPr>
        </p:nvSpPr>
        <p:spPr/>
        <p:txBody>
          <a:bodyPr>
            <a:normAutofit/>
          </a:bodyPr>
          <a:lstStyle/>
          <a:p>
            <a:endParaRPr lang="en"/>
          </a:p>
        </p:txBody>
      </p:sp>
      <p:sp>
        <p:nvSpPr>
          <p:cNvPr id="4" name="Slide Number Placeholder 3"/>
          <p:cNvSpPr>
            <a:spLocks noGrp="1"/>
          </p:cNvSpPr>
          <p:nvPr>
            <p:ph type="sldNum" sz="quarter" idx="10"/>
          </p:nvPr>
        </p:nvSpPr>
        <p:spPr/>
        <p:txBody>
          <a:bodyPr/>
          <a:lstStyle/>
          <a:p>
            <a:fld id="{0B1C575A-FA3C-4170-BDE2-E20A38399392}" type="slidenum">
              <a:rPr lang="en" smtClean="0">
                <a:solidFill>
                  <a:srgbClr val="000000"/>
                </a:solidFill>
              </a:rPr>
              <a:pPr/>
              <a:t>5</a:t>
            </a:fld>
            <a:endParaRPr lang="en" dirty="0">
              <a:solidFill>
                <a:srgbClr val="000000"/>
              </a:solidFill>
            </a:endParaRPr>
          </a:p>
        </p:txBody>
      </p:sp>
    </p:spTree>
    <p:extLst>
      <p:ext uri="{BB962C8B-B14F-4D97-AF65-F5344CB8AC3E}">
        <p14:creationId xmlns:p14="http://schemas.microsoft.com/office/powerpoint/2010/main" val="338155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since 2001 amongst Top 5 market cap companies (except 2011)</a:t>
            </a:r>
          </a:p>
          <a:p>
            <a:r>
              <a:rPr lang="en-US" dirty="0" smtClean="0"/>
              <a:t>Alphabet/Google, Amazon,</a:t>
            </a:r>
            <a:r>
              <a:rPr lang="en-US" baseline="0" dirty="0" smtClean="0"/>
              <a:t> </a:t>
            </a:r>
            <a:r>
              <a:rPr lang="en-US" baseline="0" dirty="0" err="1" smtClean="0"/>
              <a:t>Facebook</a:t>
            </a:r>
            <a:r>
              <a:rPr lang="en-US" baseline="0" dirty="0" smtClean="0"/>
              <a:t> were not even in the Top5 in 2011 (5 years ago)</a:t>
            </a:r>
          </a:p>
          <a:p>
            <a:endParaRPr lang="en-US" baseline="0" dirty="0" smtClean="0"/>
          </a:p>
          <a:p>
            <a:r>
              <a:rPr lang="en-US" baseline="0" dirty="0" smtClean="0"/>
              <a:t>From mainly asset rich companies (GE, Exxon, ...) to digital platform players. </a:t>
            </a:r>
          </a:p>
          <a:p>
            <a:r>
              <a:rPr lang="en-US" baseline="0" dirty="0" smtClean="0"/>
              <a:t>What the top 5 have in common is that they leverage digital eco-system vs selling independent / individual products. </a:t>
            </a:r>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410058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a:endParaRPr>
          </a:p>
        </p:txBody>
      </p:sp>
      <p:sp>
        <p:nvSpPr>
          <p:cNvPr id="4" name="Slide Number Placeholder 3"/>
          <p:cNvSpPr>
            <a:spLocks noGrp="1"/>
          </p:cNvSpPr>
          <p:nvPr>
            <p:ph type="sldNum" sz="quarter" idx="10"/>
          </p:nvPr>
        </p:nvSpPr>
        <p:spPr/>
        <p:txBody>
          <a:bodyPr/>
          <a:lstStyle/>
          <a:p>
            <a:fld id="{0B1C575A-FA3C-4170-BDE2-E20A38399392}" type="slidenum">
              <a:rPr lang="en-US" smtClean="0">
                <a:solidFill>
                  <a:prstClr val="black"/>
                </a:solidFill>
                <a:latin typeface="Arial"/>
              </a:rPr>
              <a:pPr/>
              <a:t>7</a:t>
            </a:fld>
            <a:endParaRPr lang="en-US" dirty="0">
              <a:solidFill>
                <a:prstClr val="black"/>
              </a:solidFill>
              <a:latin typeface="Arial"/>
            </a:endParaRPr>
          </a:p>
        </p:txBody>
      </p:sp>
    </p:spTree>
    <p:extLst>
      <p:ext uri="{BB962C8B-B14F-4D97-AF65-F5344CB8AC3E}">
        <p14:creationId xmlns:p14="http://schemas.microsoft.com/office/powerpoint/2010/main" val="3959274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BMW,</a:t>
            </a:r>
            <a:r>
              <a:rPr lang="de-DE" baseline="0" dirty="0" smtClean="0"/>
              <a:t> Audi 2021</a:t>
            </a:r>
            <a:endParaRPr lang="de-DE" dirty="0"/>
          </a:p>
        </p:txBody>
      </p:sp>
    </p:spTree>
    <p:extLst>
      <p:ext uri="{BB962C8B-B14F-4D97-AF65-F5344CB8AC3E}">
        <p14:creationId xmlns:p14="http://schemas.microsoft.com/office/powerpoint/2010/main" val="418796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9</a:t>
            </a:fld>
            <a:endParaRPr lang="en-US"/>
          </a:p>
        </p:txBody>
      </p:sp>
    </p:spTree>
    <p:extLst>
      <p:ext uri="{BB962C8B-B14F-4D97-AF65-F5344CB8AC3E}">
        <p14:creationId xmlns:p14="http://schemas.microsoft.com/office/powerpoint/2010/main" val="2426054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5.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Cover">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3" hasCustomPrompt="1"/>
          </p:nvPr>
        </p:nvSpPr>
        <p:spPr bwMode="gray">
          <a:xfrm>
            <a:off x="277019" y="4705350"/>
            <a:ext cx="8583255" cy="147520"/>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dirty="0"/>
              <a:t>Click to edit Master text styles</a:t>
            </a:r>
          </a:p>
          <a:p>
            <a:pPr lvl="1"/>
            <a:endParaRPr lang="en-US" dirty="0"/>
          </a:p>
        </p:txBody>
      </p:sp>
      <p:sp>
        <p:nvSpPr>
          <p:cNvPr id="2" name="Title 1"/>
          <p:cNvSpPr>
            <a:spLocks noGrp="1"/>
          </p:cNvSpPr>
          <p:nvPr>
            <p:ph type="ctrTitle"/>
          </p:nvPr>
        </p:nvSpPr>
        <p:spPr bwMode="gray">
          <a:xfrm>
            <a:off x="277019" y="4850489"/>
            <a:ext cx="8582601" cy="592406"/>
          </a:xfrm>
        </p:spPr>
        <p:txBody>
          <a:bodyPr lIns="0" rIns="0"/>
          <a:lstStyle>
            <a:lvl1pPr>
              <a:defRPr sz="4000"/>
            </a:lvl1pPr>
          </a:lstStyle>
          <a:p>
            <a:r>
              <a:rPr lang="en-US" dirty="0"/>
              <a:t>Click to edit Master 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2817" y="365752"/>
            <a:ext cx="896803" cy="350784"/>
          </a:xfrm>
          <a:prstGeom prst="rect">
            <a:avLst/>
          </a:prstGeom>
        </p:spPr>
      </p:pic>
      <p:sp>
        <p:nvSpPr>
          <p:cNvPr id="3" name="Subtitle 2"/>
          <p:cNvSpPr>
            <a:spLocks noGrp="1"/>
          </p:cNvSpPr>
          <p:nvPr>
            <p:ph type="subTitle" idx="1"/>
          </p:nvPr>
        </p:nvSpPr>
        <p:spPr bwMode="gray">
          <a:xfrm>
            <a:off x="277018" y="5459562"/>
            <a:ext cx="8583255" cy="287188"/>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0" name="Text Placeholder 19"/>
          <p:cNvSpPr>
            <a:spLocks noGrp="1"/>
          </p:cNvSpPr>
          <p:nvPr>
            <p:ph type="body" sz="quarter" idx="14" hasCustomPrompt="1"/>
          </p:nvPr>
        </p:nvSpPr>
        <p:spPr bwMode="gray">
          <a:xfrm>
            <a:off x="277019" y="5914754"/>
            <a:ext cx="8582601" cy="216000"/>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B1F52310-953C-449A-A8F3-975B5D052E0C}" type="datetime4">
              <a:rPr lang="en-US" smtClean="0"/>
              <a:t>February 22, 2018</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619F89D8-7AE3-494A-97F3-03D680869632}" type="slidenum">
              <a:rPr lang="en-US" smtClean="0"/>
              <a:pPr/>
              <a:t>‹#›</a:t>
            </a:fld>
            <a:endParaRPr lang="en-US" dirty="0"/>
          </a:p>
        </p:txBody>
      </p:sp>
      <p:sp>
        <p:nvSpPr>
          <p:cNvPr id="11" name="Rectangle 10"/>
          <p:cNvSpPr/>
          <p:nvPr userDrawn="1"/>
        </p:nvSpPr>
        <p:spPr bwMode="gray">
          <a:xfrm>
            <a:off x="279400" y="524567"/>
            <a:ext cx="2952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7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_Cover">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3" hasCustomPrompt="1"/>
          </p:nvPr>
        </p:nvSpPr>
        <p:spPr bwMode="gray">
          <a:xfrm>
            <a:off x="207903" y="4539037"/>
            <a:ext cx="8723263" cy="147520"/>
          </a:xfrm>
        </p:spPr>
        <p:txBody>
          <a:bodyPr lIns="0" tIns="0" rIns="0" bIns="0" anchor="b"/>
          <a:lstStyle>
            <a:lvl1pPr marL="1191" indent="0">
              <a:buFont typeface="Arial" panose="020B0604020202020204" pitchFamily="34" charset="0"/>
              <a:buNone/>
              <a:defRPr sz="1050" cap="all" baseline="0"/>
            </a:lvl1pPr>
            <a:lvl2pPr marL="1191" indent="0">
              <a:buNone/>
              <a:defRPr sz="1050" cap="all" baseline="0"/>
            </a:lvl2pPr>
            <a:lvl3pPr marL="1191" indent="0">
              <a:buNone/>
              <a:defRPr sz="1050" cap="all" baseline="0"/>
            </a:lvl3pPr>
            <a:lvl4pPr marL="1191" indent="0">
              <a:buNone/>
              <a:defRPr sz="1050" cap="all" baseline="0"/>
            </a:lvl4pPr>
            <a:lvl5pPr marL="1191" indent="0">
              <a:buNone/>
              <a:defRPr sz="1050" cap="all" baseline="0"/>
            </a:lvl5pPr>
            <a:lvl6pPr marL="1191" indent="0">
              <a:buNone/>
              <a:defRPr sz="1050" cap="all" baseline="0"/>
            </a:lvl6pPr>
            <a:lvl7pPr marL="1191" indent="0">
              <a:buNone/>
              <a:defRPr sz="1050" cap="all" baseline="0"/>
            </a:lvl7pPr>
            <a:lvl8pPr marL="1191" indent="0">
              <a:buNone/>
              <a:defRPr sz="1050" cap="all" baseline="0"/>
            </a:lvl8pPr>
            <a:lvl9pPr marL="1191" indent="0">
              <a:buNone/>
              <a:defRPr sz="1050" cap="all" baseline="0"/>
            </a:lvl9pPr>
          </a:lstStyle>
          <a:p>
            <a:pPr lvl="0"/>
            <a:r>
              <a:rPr lang="en-US" dirty="0"/>
              <a:t>Click to edit Master text styles</a:t>
            </a:r>
          </a:p>
        </p:txBody>
      </p:sp>
      <p:sp>
        <p:nvSpPr>
          <p:cNvPr id="2" name="Title 1"/>
          <p:cNvSpPr>
            <a:spLocks noGrp="1"/>
          </p:cNvSpPr>
          <p:nvPr>
            <p:ph type="ctrTitle" hasCustomPrompt="1"/>
          </p:nvPr>
        </p:nvSpPr>
        <p:spPr bwMode="gray">
          <a:xfrm>
            <a:off x="207902" y="4724365"/>
            <a:ext cx="8723263" cy="592406"/>
          </a:xfrm>
        </p:spPr>
        <p:txBody>
          <a:bodyPr/>
          <a:lstStyle>
            <a:lvl1pPr>
              <a:defRPr sz="3751"/>
            </a:lvl1pPr>
          </a:lstStyle>
          <a:p>
            <a:r>
              <a:rPr lang="en-US" dirty="0"/>
              <a:t>Click to edit Master title style</a:t>
            </a:r>
          </a:p>
        </p:txBody>
      </p:sp>
      <p:sp>
        <p:nvSpPr>
          <p:cNvPr id="3" name="Subtitle 2"/>
          <p:cNvSpPr>
            <a:spLocks noGrp="1"/>
          </p:cNvSpPr>
          <p:nvPr>
            <p:ph type="subTitle" idx="1"/>
          </p:nvPr>
        </p:nvSpPr>
        <p:spPr bwMode="gray">
          <a:xfrm>
            <a:off x="207903" y="5449618"/>
            <a:ext cx="8723263" cy="287188"/>
          </a:xfrm>
        </p:spPr>
        <p:txBody>
          <a:bodyPr lIns="0" tIns="0" rIns="0" bIns="0"/>
          <a:lstStyle>
            <a:lvl1pPr marL="0" indent="0" algn="l">
              <a:buNone/>
              <a:defRPr sz="21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20" name="Text Placeholder 19"/>
          <p:cNvSpPr>
            <a:spLocks noGrp="1"/>
          </p:cNvSpPr>
          <p:nvPr>
            <p:ph type="body" sz="quarter" idx="14" hasCustomPrompt="1"/>
          </p:nvPr>
        </p:nvSpPr>
        <p:spPr bwMode="gray">
          <a:xfrm>
            <a:off x="207903" y="6094136"/>
            <a:ext cx="8723263" cy="216000"/>
          </a:xfrm>
        </p:spPr>
        <p:txBody>
          <a:bodyPr lIns="0" tIns="0" rIns="0" bIns="0"/>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vl6pPr marL="0" indent="0">
              <a:buNone/>
              <a:defRPr sz="1500"/>
            </a:lvl6pPr>
            <a:lvl7pPr marL="0" indent="0">
              <a:buNone/>
              <a:defRPr sz="1500"/>
            </a:lvl7pPr>
            <a:lvl8pPr marL="0" indent="0">
              <a:buNone/>
              <a:defRPr sz="1500"/>
            </a:lvl8pPr>
            <a:lvl9pPr marL="0" indent="0">
              <a:buNone/>
              <a:defRPr sz="1500"/>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F7BD2C3-4265-4E29-AAEA-54890CFB4547}" type="datetime4">
              <a:rPr lang="en-US" smtClean="0"/>
              <a:pPr/>
              <a:t>February 22, 2018</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619F89D8-7AE3-494A-97F3-03D680869632}" type="slidenum">
              <a:rPr lang="en-US" smtClean="0"/>
              <a:pPr/>
              <a:t>‹#›</a:t>
            </a:fld>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764" y="361851"/>
            <a:ext cx="672690" cy="350784"/>
          </a:xfrm>
          <a:prstGeom prst="rect">
            <a:avLst/>
          </a:prstGeom>
        </p:spPr>
      </p:pic>
      <p:sp>
        <p:nvSpPr>
          <p:cNvPr id="12" name="Rectangle 11"/>
          <p:cNvSpPr/>
          <p:nvPr userDrawn="1"/>
        </p:nvSpPr>
        <p:spPr bwMode="gray">
          <a:xfrm>
            <a:off x="209577" y="519805"/>
            <a:ext cx="245732"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350036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_Cover - optional pictur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6764" y="361851"/>
            <a:ext cx="672690" cy="350784"/>
          </a:xfrm>
          <a:prstGeom prst="rect">
            <a:avLst/>
          </a:prstGeom>
        </p:spPr>
      </p:pic>
      <p:sp>
        <p:nvSpPr>
          <p:cNvPr id="19" name="Text Placeholder 17"/>
          <p:cNvSpPr>
            <a:spLocks noGrp="1"/>
          </p:cNvSpPr>
          <p:nvPr>
            <p:ph type="body" sz="quarter" idx="13" hasCustomPrompt="1"/>
          </p:nvPr>
        </p:nvSpPr>
        <p:spPr bwMode="gray">
          <a:xfrm>
            <a:off x="207903" y="4539037"/>
            <a:ext cx="8723263" cy="147520"/>
          </a:xfrm>
        </p:spPr>
        <p:txBody>
          <a:bodyPr lIns="0" tIns="0" rIns="0" bIns="0" anchor="b"/>
          <a:lstStyle>
            <a:lvl1pPr marL="1191" indent="0">
              <a:buFont typeface="Arial" panose="020B0604020202020204" pitchFamily="34" charset="0"/>
              <a:buNone/>
              <a:defRPr sz="1050" cap="all" baseline="0"/>
            </a:lvl1pPr>
            <a:lvl2pPr marL="1191" indent="0">
              <a:buNone/>
              <a:defRPr sz="1050" cap="all" baseline="0"/>
            </a:lvl2pPr>
            <a:lvl3pPr marL="1191" indent="0">
              <a:buNone/>
              <a:defRPr sz="1050" cap="all" baseline="0"/>
            </a:lvl3pPr>
            <a:lvl4pPr marL="1191" indent="0">
              <a:buNone/>
              <a:defRPr sz="1050" cap="all" baseline="0"/>
            </a:lvl4pPr>
            <a:lvl5pPr marL="1191" indent="0">
              <a:buNone/>
              <a:defRPr sz="1050" cap="all" baseline="0"/>
            </a:lvl5pPr>
            <a:lvl6pPr marL="1191" indent="0">
              <a:buNone/>
              <a:defRPr sz="1050" cap="all" baseline="0"/>
            </a:lvl6pPr>
            <a:lvl7pPr marL="1191" indent="0">
              <a:buNone/>
              <a:defRPr sz="1050" cap="all" baseline="0"/>
            </a:lvl7pPr>
            <a:lvl8pPr marL="1191" indent="0">
              <a:buNone/>
              <a:defRPr sz="1050" cap="all" baseline="0"/>
            </a:lvl8pPr>
            <a:lvl9pPr marL="1191" indent="0">
              <a:buNone/>
              <a:defRPr sz="1050" cap="all" baseline="0"/>
            </a:lvl9pPr>
          </a:lstStyle>
          <a:p>
            <a:pPr lvl="0"/>
            <a:r>
              <a:rPr lang="en-US" dirty="0"/>
              <a:t>Click to edit Master text styles</a:t>
            </a:r>
          </a:p>
        </p:txBody>
      </p:sp>
      <p:sp>
        <p:nvSpPr>
          <p:cNvPr id="21" name="Title 1"/>
          <p:cNvSpPr>
            <a:spLocks noGrp="1"/>
          </p:cNvSpPr>
          <p:nvPr>
            <p:ph type="ctrTitle" hasCustomPrompt="1"/>
          </p:nvPr>
        </p:nvSpPr>
        <p:spPr bwMode="gray">
          <a:xfrm>
            <a:off x="207902" y="4724365"/>
            <a:ext cx="8723263" cy="592406"/>
          </a:xfrm>
        </p:spPr>
        <p:txBody>
          <a:bodyPr/>
          <a:lstStyle>
            <a:lvl1pPr>
              <a:defRPr sz="3751"/>
            </a:lvl1pPr>
          </a:lstStyle>
          <a:p>
            <a:r>
              <a:rPr lang="en-US" dirty="0"/>
              <a:t>Click to edit Master title style</a:t>
            </a:r>
          </a:p>
        </p:txBody>
      </p:sp>
      <p:sp>
        <p:nvSpPr>
          <p:cNvPr id="22" name="Subtitle 2"/>
          <p:cNvSpPr>
            <a:spLocks noGrp="1"/>
          </p:cNvSpPr>
          <p:nvPr>
            <p:ph type="subTitle" idx="1"/>
          </p:nvPr>
        </p:nvSpPr>
        <p:spPr bwMode="gray">
          <a:xfrm>
            <a:off x="207903" y="5449618"/>
            <a:ext cx="8723263" cy="287188"/>
          </a:xfrm>
        </p:spPr>
        <p:txBody>
          <a:bodyPr lIns="0" tIns="0" rIns="0" bIns="0"/>
          <a:lstStyle>
            <a:lvl1pPr marL="0" indent="0" algn="l">
              <a:buNone/>
              <a:defRPr sz="21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23" name="Text Placeholder 19"/>
          <p:cNvSpPr>
            <a:spLocks noGrp="1"/>
          </p:cNvSpPr>
          <p:nvPr>
            <p:ph type="body" sz="quarter" idx="14" hasCustomPrompt="1"/>
          </p:nvPr>
        </p:nvSpPr>
        <p:spPr bwMode="gray">
          <a:xfrm>
            <a:off x="207903" y="6094136"/>
            <a:ext cx="8723263" cy="216000"/>
          </a:xfrm>
        </p:spPr>
        <p:txBody>
          <a:bodyPr lIns="0" tIns="0" rIns="0" bIns="0"/>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vl6pPr marL="0" indent="0">
              <a:buNone/>
              <a:defRPr sz="1500"/>
            </a:lvl6pPr>
            <a:lvl7pPr marL="0" indent="0">
              <a:buNone/>
              <a:defRPr sz="1500"/>
            </a:lvl7pPr>
            <a:lvl8pPr marL="0" indent="0">
              <a:buNone/>
              <a:defRPr sz="1500"/>
            </a:lvl8pPr>
            <a:lvl9pPr marL="0" indent="0">
              <a:buNone/>
              <a:defRPr sz="1500"/>
            </a:lvl9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86520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5" name="Text Placeholder 4"/>
          <p:cNvSpPr>
            <a:spLocks noGrp="1"/>
          </p:cNvSpPr>
          <p:nvPr>
            <p:ph type="body" sz="quarter" idx="17" hasCustomPrompt="1"/>
          </p:nvPr>
        </p:nvSpPr>
        <p:spPr bwMode="gray">
          <a:xfrm>
            <a:off x="206683" y="1819425"/>
            <a:ext cx="8724155" cy="4093946"/>
          </a:xfrm>
        </p:spPr>
        <p:txBody>
          <a:bodyPr/>
          <a:lstStyle>
            <a:lvl1pPr>
              <a:spcBef>
                <a:spcPts val="675"/>
              </a:spcBef>
              <a:defRPr sz="1500"/>
            </a:lvl1pPr>
            <a:lvl2pPr marL="0" indent="0">
              <a:spcBef>
                <a:spcPts val="675"/>
              </a:spcBef>
              <a:buNone/>
              <a:defRPr sz="1500">
                <a:solidFill>
                  <a:schemeClr val="accent4"/>
                </a:solidFill>
              </a:defRPr>
            </a:lvl2pPr>
            <a:lvl3pPr marL="189025" indent="-189025">
              <a:spcBef>
                <a:spcPts val="675"/>
              </a:spcBef>
              <a:buFont typeface="Symbol" panose="05050102010706020507" pitchFamily="18" charset="2"/>
              <a:buChar char="-"/>
              <a:defRPr sz="1500">
                <a:solidFill>
                  <a:schemeClr val="accent4"/>
                </a:solidFill>
              </a:defRPr>
            </a:lvl3pPr>
            <a:lvl4pPr marL="189025" indent="-189025">
              <a:spcBef>
                <a:spcPts val="675"/>
              </a:spcBef>
              <a:buFont typeface="Symbol" panose="05050102010706020507" pitchFamily="18" charset="2"/>
              <a:buChar char="-"/>
              <a:defRPr sz="1500">
                <a:solidFill>
                  <a:schemeClr val="accent4"/>
                </a:solidFill>
              </a:defRPr>
            </a:lvl4pPr>
            <a:lvl5pPr marL="189025" indent="-189025">
              <a:spcBef>
                <a:spcPts val="675"/>
              </a:spcBef>
              <a:buFont typeface="Symbol" panose="05050102010706020507" pitchFamily="18" charset="2"/>
              <a:buChar char="-"/>
              <a:defRPr sz="1500">
                <a:solidFill>
                  <a:schemeClr val="accent4"/>
                </a:solidFill>
              </a:defRPr>
            </a:lvl5pPr>
            <a:lvl6pPr marL="189025" indent="-189025">
              <a:spcBef>
                <a:spcPts val="675"/>
              </a:spcBef>
              <a:buFont typeface="Symbol" panose="05050102010706020507" pitchFamily="18" charset="2"/>
              <a:buChar char="-"/>
              <a:defRPr sz="1500">
                <a:solidFill>
                  <a:schemeClr val="accent4"/>
                </a:solidFill>
              </a:defRPr>
            </a:lvl6pPr>
            <a:lvl7pPr marL="189025" indent="-189025">
              <a:spcBef>
                <a:spcPts val="675"/>
              </a:spcBef>
              <a:buFont typeface="Symbol" panose="05050102010706020507" pitchFamily="18" charset="2"/>
              <a:buChar char="-"/>
              <a:defRPr sz="1500">
                <a:solidFill>
                  <a:schemeClr val="accent4"/>
                </a:solidFill>
              </a:defRPr>
            </a:lvl7pPr>
            <a:lvl8pPr marL="189025" indent="-189025">
              <a:spcBef>
                <a:spcPts val="675"/>
              </a:spcBef>
              <a:buFont typeface="Symbol" panose="05050102010706020507" pitchFamily="18" charset="2"/>
              <a:buChar char="-"/>
              <a:defRPr sz="1500">
                <a:solidFill>
                  <a:schemeClr val="accent4"/>
                </a:solidFill>
              </a:defRPr>
            </a:lvl8pPr>
            <a:lvl9pPr marL="189025" indent="-189025">
              <a:spcBef>
                <a:spcPts val="675"/>
              </a:spcBef>
              <a:buFont typeface="Symbol" panose="05050102010706020507" pitchFamily="18" charset="2"/>
              <a:buChar char="-"/>
              <a:defRPr sz="1500">
                <a:solidFill>
                  <a:schemeClr val="accent4"/>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4"/>
          </p:nvPr>
        </p:nvSpPr>
        <p:spPr bwMode="gray"/>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solidFill>
                <a:srgbClr val="A0A0A0"/>
              </a:solidFill>
            </a:endParaRPr>
          </a:p>
        </p:txBody>
      </p:sp>
      <p:sp>
        <p:nvSpPr>
          <p:cNvPr id="10" name="Slide Number Placeholder 9"/>
          <p:cNvSpPr>
            <a:spLocks noGrp="1"/>
          </p:cNvSpPr>
          <p:nvPr>
            <p:ph type="sldNum" sz="quarter" idx="16"/>
          </p:nvPr>
        </p:nvSpPr>
        <p:spPr bwMode="gray"/>
        <p:txBody>
          <a:bodyPr/>
          <a:lstStyle/>
          <a:p>
            <a:r>
              <a:rPr lang="en-US">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9756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07792" y="1816571"/>
            <a:ext cx="8723047" cy="40968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3"/>
          </p:nvPr>
        </p:nvSpPr>
        <p:spPr bwMode="gray">
          <a:xfrm>
            <a:off x="209577" y="1120928"/>
            <a:ext cx="8721261" cy="504000"/>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8" name="Date Placeholder 7"/>
          <p:cNvSpPr>
            <a:spLocks noGrp="1"/>
          </p:cNvSpPr>
          <p:nvPr>
            <p:ph type="dt" sz="half" idx="14"/>
          </p:nvPr>
        </p:nvSpPr>
        <p:spPr bwMode="gray"/>
        <p:txBody>
          <a:bodyPr/>
          <a:lstStyle/>
          <a:p>
            <a:fld id="{F0F7C878-2F48-47C1-A60E-F6C764D931DE}" type="datetime4">
              <a:rPr lang="en-US" smtClean="0">
                <a:solidFill>
                  <a:srgbClr val="A0A0A0"/>
                </a:solidFill>
              </a:rPr>
              <a:pPr/>
              <a:t>February 22, 2018</a:t>
            </a:fld>
            <a:endParaRPr lang="en-US" dirty="0">
              <a:solidFill>
                <a:srgbClr val="A0A0A0"/>
              </a:solidFill>
            </a:endParaRPr>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solidFill>
                <a:srgbClr val="A0A0A0"/>
              </a:solidFill>
            </a:endParaRPr>
          </a:p>
        </p:txBody>
      </p:sp>
      <p:sp>
        <p:nvSpPr>
          <p:cNvPr id="10" name="Slide Number Placeholder 9"/>
          <p:cNvSpPr>
            <a:spLocks noGrp="1"/>
          </p:cNvSpPr>
          <p:nvPr>
            <p:ph type="sldNum" sz="quarter" idx="16"/>
          </p:nvPr>
        </p:nvSpPr>
        <p:spPr bwMode="gray"/>
        <p:txBody>
          <a:bodyPr/>
          <a:lstStyle/>
          <a:p>
            <a:r>
              <a:rPr lang="en-US">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11" name="Title 1"/>
          <p:cNvSpPr>
            <a:spLocks noGrp="1"/>
          </p:cNvSpPr>
          <p:nvPr>
            <p:ph type="title"/>
          </p:nvPr>
        </p:nvSpPr>
        <p:spPr>
          <a:xfrm>
            <a:off x="209577" y="622790"/>
            <a:ext cx="8721261" cy="410899"/>
          </a:xfrm>
        </p:spPr>
        <p:txBody>
          <a:bodyPr/>
          <a:lstStyle/>
          <a:p>
            <a:r>
              <a:rPr lang="en-US" dirty="0"/>
              <a:t>Click to edit Master title style</a:t>
            </a:r>
          </a:p>
        </p:txBody>
      </p:sp>
    </p:spTree>
    <p:extLst>
      <p:ext uri="{BB962C8B-B14F-4D97-AF65-F5344CB8AC3E}">
        <p14:creationId xmlns:p14="http://schemas.microsoft.com/office/powerpoint/2010/main" val="215553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09577" y="1120928"/>
            <a:ext cx="8721261" cy="504000"/>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604723B6-2C37-4C03-92C2-AA6C4A469955}" type="datetime4">
              <a:rPr lang="en-US" smtClean="0">
                <a:solidFill>
                  <a:srgbClr val="A0A0A0"/>
                </a:solidFill>
              </a:rPr>
              <a:pPr/>
              <a:t>February 22, 2018</a:t>
            </a:fld>
            <a:endParaRPr lang="en-US" dirty="0">
              <a:solidFill>
                <a:srgbClr val="A0A0A0"/>
              </a:solidFill>
            </a:endParaRPr>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solidFill>
                <a:srgbClr val="A0A0A0"/>
              </a:solidFill>
            </a:endParaRPr>
          </a:p>
        </p:txBody>
      </p:sp>
      <p:sp>
        <p:nvSpPr>
          <p:cNvPr id="10" name="Slide Number Placeholder 9"/>
          <p:cNvSpPr>
            <a:spLocks noGrp="1"/>
          </p:cNvSpPr>
          <p:nvPr>
            <p:ph type="sldNum" sz="quarter" idx="16"/>
          </p:nvPr>
        </p:nvSpPr>
        <p:spPr bwMode="gray"/>
        <p:txBody>
          <a:bodyPr/>
          <a:lstStyle/>
          <a:p>
            <a:r>
              <a:rPr lang="en-US">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Tree>
    <p:extLst>
      <p:ext uri="{BB962C8B-B14F-4D97-AF65-F5344CB8AC3E}">
        <p14:creationId xmlns:p14="http://schemas.microsoft.com/office/powerpoint/2010/main" val="160627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06_Closing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51544" y="4430714"/>
            <a:ext cx="2879251" cy="1492516"/>
          </a:xfrm>
          <a:prstGeom prst="rect">
            <a:avLst/>
          </a:prstGeom>
        </p:spPr>
      </p:pic>
      <p:sp>
        <p:nvSpPr>
          <p:cNvPr id="9" name="Rectangle 8"/>
          <p:cNvSpPr/>
          <p:nvPr userDrawn="1"/>
        </p:nvSpPr>
        <p:spPr bwMode="gray">
          <a:xfrm>
            <a:off x="209577" y="459581"/>
            <a:ext cx="615680" cy="9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de-DE"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A2D5558-364E-49CF-BD1C-98EA466A7C24}" type="datetime4">
              <a:rPr lang="en-US" smtClean="0"/>
              <a:pPr/>
              <a:t>February 22, 2018</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12176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6884551-BCA1-4427-92BF-DB5CAA0DDF08}"/>
              </a:ext>
            </a:extLst>
          </p:cNvPr>
          <p:cNvSpPr/>
          <p:nvPr userDrawn="1"/>
        </p:nvSpPr>
        <p:spPr bwMode="gray">
          <a:xfrm>
            <a:off x="183600" y="414450"/>
            <a:ext cx="309975"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rgbClr val="FF000F"/>
                </a:solidFill>
              </a:rPr>
              <a:t>—</a:t>
            </a:r>
            <a:endParaRPr lang="en-US" sz="2400" b="1" dirty="0" err="1">
              <a:solidFill>
                <a:srgbClr val="FF000F"/>
              </a:solidFill>
            </a:endParaRPr>
          </a:p>
        </p:txBody>
      </p:sp>
      <p:sp>
        <p:nvSpPr>
          <p:cNvPr id="5" name="Title 1">
            <a:extLst>
              <a:ext uri="{FF2B5EF4-FFF2-40B4-BE49-F238E27FC236}">
                <a16:creationId xmlns="" xmlns:a16="http://schemas.microsoft.com/office/drawing/2014/main" id="{FAC380CA-95DB-45F2-99D5-3A1E2DF54CD3}"/>
              </a:ext>
            </a:extLst>
          </p:cNvPr>
          <p:cNvSpPr>
            <a:spLocks noGrp="1"/>
          </p:cNvSpPr>
          <p:nvPr>
            <p:ph type="ctrTitle"/>
          </p:nvPr>
        </p:nvSpPr>
        <p:spPr bwMode="gray">
          <a:xfrm>
            <a:off x="251817" y="718060"/>
            <a:ext cx="8640961" cy="504000"/>
          </a:xfrm>
        </p:spPr>
        <p:txBody>
          <a:bodyPr lIns="0" tIns="0" rIns="0" bIns="0" anchor="b"/>
          <a:lstStyle>
            <a:lvl1pPr>
              <a:defRPr sz="2400">
                <a:solidFill>
                  <a:schemeClr val="tx1"/>
                </a:solidFill>
              </a:defRPr>
            </a:lvl1pPr>
          </a:lstStyle>
          <a:p>
            <a:r>
              <a:rPr lang="en-US"/>
              <a:t>Click to edit Master title style</a:t>
            </a:r>
            <a:endParaRPr lang="en-US" dirty="0"/>
          </a:p>
        </p:txBody>
      </p:sp>
      <p:sp>
        <p:nvSpPr>
          <p:cNvPr id="6" name="Subtitle 2">
            <a:extLst>
              <a:ext uri="{FF2B5EF4-FFF2-40B4-BE49-F238E27FC236}">
                <a16:creationId xmlns="" xmlns:a16="http://schemas.microsoft.com/office/drawing/2014/main" id="{EE182003-2699-4135-A685-461A4D33947D}"/>
              </a:ext>
            </a:extLst>
          </p:cNvPr>
          <p:cNvSpPr>
            <a:spLocks noGrp="1"/>
          </p:cNvSpPr>
          <p:nvPr>
            <p:ph type="subTitle" idx="1"/>
          </p:nvPr>
        </p:nvSpPr>
        <p:spPr bwMode="gray">
          <a:xfrm>
            <a:off x="251818" y="1264009"/>
            <a:ext cx="8640961"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50935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Headline_Content">
    <p:spTree>
      <p:nvGrpSpPr>
        <p:cNvPr id="1" name=""/>
        <p:cNvGrpSpPr/>
        <p:nvPr/>
      </p:nvGrpSpPr>
      <p:grpSpPr>
        <a:xfrm>
          <a:off x="0" y="0"/>
          <a:ext cx="0" cy="0"/>
          <a:chOff x="0" y="0"/>
          <a:chExt cx="0" cy="0"/>
        </a:xfrm>
      </p:grpSpPr>
      <p:sp>
        <p:nvSpPr>
          <p:cNvPr id="48" name="Symbol zastępczy tekstu 47"/>
          <p:cNvSpPr>
            <a:spLocks noGrp="1"/>
          </p:cNvSpPr>
          <p:nvPr>
            <p:ph type="body" sz="quarter" idx="16" hasCustomPrompt="1"/>
          </p:nvPr>
        </p:nvSpPr>
        <p:spPr>
          <a:xfrm>
            <a:off x="2348785" y="6200776"/>
            <a:ext cx="5648050" cy="590550"/>
          </a:xfrm>
          <a:prstGeom prst="rect">
            <a:avLst/>
          </a:prstGeom>
        </p:spPr>
        <p:txBody>
          <a:bodyPr anchor="ctr" anchorCtr="0">
            <a:normAutofit/>
          </a:bodyPr>
          <a:lstStyle>
            <a:lvl1pPr marL="0" indent="0">
              <a:buNone/>
              <a:defRPr sz="749">
                <a:solidFill>
                  <a:schemeClr val="accent6"/>
                </a:solidFill>
              </a:defRPr>
            </a:lvl1pPr>
          </a:lstStyle>
          <a:p>
            <a:pPr lvl="0"/>
            <a:r>
              <a:rPr lang="pl-PL" dirty="0"/>
              <a:t>Click to type</a:t>
            </a:r>
          </a:p>
        </p:txBody>
      </p:sp>
      <p:sp>
        <p:nvSpPr>
          <p:cNvPr id="3" name="Symbol zastępczy zawartości 2"/>
          <p:cNvSpPr>
            <a:spLocks noGrp="1"/>
          </p:cNvSpPr>
          <p:nvPr>
            <p:ph sz="quarter" idx="17" hasCustomPrompt="1"/>
          </p:nvPr>
        </p:nvSpPr>
        <p:spPr>
          <a:xfrm>
            <a:off x="253668" y="1886400"/>
            <a:ext cx="8638201" cy="4032250"/>
          </a:xfrm>
          <a:prstGeom prst="rect">
            <a:avLst/>
          </a:prstGeom>
        </p:spPr>
        <p:txBody>
          <a:bodyPr/>
          <a:lstStyle>
            <a:lvl1pPr marL="0" indent="0">
              <a:buNone/>
              <a:defRPr b="0" i="0">
                <a:latin typeface="Arial Regular" charset="0"/>
                <a:ea typeface="Arial Regular" charset="0"/>
                <a:cs typeface="Arial Regular" charset="0"/>
              </a:defRPr>
            </a:lvl1pPr>
          </a:lstStyle>
          <a:p>
            <a:pPr lvl="0"/>
            <a:r>
              <a:rPr lang="pl-PL" dirty="0"/>
              <a:t>Click to type</a:t>
            </a:r>
          </a:p>
        </p:txBody>
      </p:sp>
      <p:sp>
        <p:nvSpPr>
          <p:cNvPr id="8" name="Symbol zastępczy tekstu 42"/>
          <p:cNvSpPr>
            <a:spLocks noGrp="1"/>
          </p:cNvSpPr>
          <p:nvPr>
            <p:ph type="body" sz="quarter" idx="14" hasCustomPrompt="1"/>
          </p:nvPr>
        </p:nvSpPr>
        <p:spPr>
          <a:xfrm>
            <a:off x="257376" y="620408"/>
            <a:ext cx="8637620" cy="376400"/>
          </a:xfrm>
          <a:prstGeom prst="rect">
            <a:avLst/>
          </a:prstGeom>
        </p:spPr>
        <p:txBody>
          <a:bodyPr lIns="0" rIns="0">
            <a:noAutofit/>
          </a:bodyPr>
          <a:lstStyle>
            <a:lvl1pPr marL="0" indent="0">
              <a:buNone/>
              <a:defRPr sz="1949" b="0" i="0">
                <a:latin typeface="Arial Regular" charset="0"/>
                <a:ea typeface="Arial Regular" charset="0"/>
                <a:cs typeface="Arial Regular" charset="0"/>
              </a:defRPr>
            </a:lvl1pPr>
          </a:lstStyle>
          <a:p>
            <a:pPr lvl="0"/>
            <a:r>
              <a:rPr lang="pl-PL" dirty="0"/>
              <a:t>Click to type</a:t>
            </a:r>
          </a:p>
        </p:txBody>
      </p:sp>
      <p:sp>
        <p:nvSpPr>
          <p:cNvPr id="9" name="Symbol zastępczy zawartości 44"/>
          <p:cNvSpPr>
            <a:spLocks noGrp="1"/>
          </p:cNvSpPr>
          <p:nvPr>
            <p:ph sz="quarter" idx="15" hasCustomPrompt="1"/>
          </p:nvPr>
        </p:nvSpPr>
        <p:spPr>
          <a:xfrm>
            <a:off x="257377" y="1050915"/>
            <a:ext cx="8619115" cy="722206"/>
          </a:xfrm>
          <a:prstGeom prst="rect">
            <a:avLst/>
          </a:prstGeom>
        </p:spPr>
        <p:txBody>
          <a:bodyPr lIns="0" rIns="0">
            <a:normAutofit/>
          </a:bodyPr>
          <a:lstStyle>
            <a:lvl1pPr marL="0" indent="0">
              <a:buNone/>
              <a:defRPr sz="1499" b="0" i="0">
                <a:latin typeface="Arial Regular" charset="0"/>
                <a:ea typeface="Arial Regular" charset="0"/>
                <a:cs typeface="Arial Regular" charset="0"/>
              </a:defRPr>
            </a:lvl1pPr>
          </a:lstStyle>
          <a:p>
            <a:pPr lvl="0"/>
            <a:r>
              <a:rPr lang="pl-PL" noProof="0" dirty="0"/>
              <a:t>Click to type</a:t>
            </a:r>
            <a:endParaRPr lang="en-US" noProof="0" dirty="0"/>
          </a:p>
        </p:txBody>
      </p:sp>
    </p:spTree>
    <p:extLst>
      <p:ext uri="{BB962C8B-B14F-4D97-AF65-F5344CB8AC3E}">
        <p14:creationId xmlns:p14="http://schemas.microsoft.com/office/powerpoint/2010/main" val="2646700934"/>
      </p:ext>
    </p:extLst>
  </p:cSld>
  <p:clrMapOvr>
    <a:masterClrMapping/>
  </p:clrMapOvr>
  <p:hf sldNum="0" hdr="0" ftr="0" dt="0"/>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pl-PL"/>
              <a:t>Kliknij, aby edytować styl</a:t>
            </a:r>
            <a:endParaRPr lang="en-US" dirty="0"/>
          </a:p>
        </p:txBody>
      </p:sp>
      <p:sp>
        <p:nvSpPr>
          <p:cNvPr id="3" name="Footer Placeholder 2"/>
          <p:cNvSpPr>
            <a:spLocks noGrp="1"/>
          </p:cNvSpPr>
          <p:nvPr>
            <p:ph type="ftr" sz="quarter" idx="10"/>
          </p:nvPr>
        </p:nvSpPr>
        <p:spPr bwMode="gray"/>
        <p:txBody>
          <a:bodyPr/>
          <a:lstStyle/>
          <a:p>
            <a:pPr lvl="8"/>
            <a:endParaRPr lang="en-US" dirty="0">
              <a:solidFill>
                <a:srgbClr val="A0A0A0"/>
              </a:solidFill>
            </a:endParaRPr>
          </a:p>
        </p:txBody>
      </p:sp>
      <p:sp>
        <p:nvSpPr>
          <p:cNvPr id="4" name="Date Placeholder 3"/>
          <p:cNvSpPr>
            <a:spLocks noGrp="1"/>
          </p:cNvSpPr>
          <p:nvPr>
            <p:ph type="dt" sz="half" idx="11"/>
          </p:nvPr>
        </p:nvSpPr>
        <p:spPr bwMode="gray"/>
        <p:txBody>
          <a:bodyPr/>
          <a:lstStyle/>
          <a:p>
            <a:fld id="{17488BFE-015E-452C-932B-DB979AC8F282}" type="datetime4">
              <a:rPr lang="en-US" smtClean="0">
                <a:solidFill>
                  <a:srgbClr val="A0A0A0"/>
                </a:solidFill>
              </a:rPr>
              <a:pPr/>
              <a:t>February 22, 2018</a:t>
            </a:fld>
            <a:endParaRPr lang="en-US" dirty="0">
              <a:solidFill>
                <a:srgbClr val="A0A0A0"/>
              </a:solidFill>
            </a:endParaRPr>
          </a:p>
        </p:txBody>
      </p:sp>
      <p:sp>
        <p:nvSpPr>
          <p:cNvPr id="5" name="Slide Number Placeholder 4"/>
          <p:cNvSpPr>
            <a:spLocks noGrp="1"/>
          </p:cNvSpPr>
          <p:nvPr>
            <p:ph type="sldNum" sz="quarter" idx="12"/>
          </p:nvPr>
        </p:nvSpPr>
        <p:spPr bwMode="gray"/>
        <p:txBody>
          <a:body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6" name="Subtitle 2"/>
          <p:cNvSpPr>
            <a:spLocks noGrp="1"/>
          </p:cNvSpPr>
          <p:nvPr>
            <p:ph type="subTitle" idx="13"/>
          </p:nvPr>
        </p:nvSpPr>
        <p:spPr bwMode="gray">
          <a:xfrm>
            <a:off x="250604" y="1085213"/>
            <a:ext cx="864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pl-PL"/>
              <a:t>Kliknij, aby edytować styl wzorca podtytułu</a:t>
            </a:r>
            <a:endParaRPr lang="en-US" dirty="0"/>
          </a:p>
        </p:txBody>
      </p:sp>
      <p:sp>
        <p:nvSpPr>
          <p:cNvPr id="7" name="Text Placeholder 11"/>
          <p:cNvSpPr>
            <a:spLocks noGrp="1"/>
          </p:cNvSpPr>
          <p:nvPr>
            <p:ph type="body" sz="quarter" idx="16"/>
          </p:nvPr>
        </p:nvSpPr>
        <p:spPr bwMode="gray">
          <a:xfrm>
            <a:off x="249276" y="1931192"/>
            <a:ext cx="86400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8" name="Content Placeholder 15"/>
          <p:cNvSpPr>
            <a:spLocks noGrp="1"/>
          </p:cNvSpPr>
          <p:nvPr>
            <p:ph sz="quarter" idx="19"/>
          </p:nvPr>
        </p:nvSpPr>
        <p:spPr bwMode="gray">
          <a:xfrm>
            <a:off x="249275" y="2317637"/>
            <a:ext cx="8640000" cy="3594212"/>
          </a:xfrm>
        </p:spPr>
        <p:txBody>
          <a:bodyPr lIns="0" tIns="0" rIns="0" bIns="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cxnSp>
        <p:nvCxnSpPr>
          <p:cNvPr id="9" name="Straight Connector 8"/>
          <p:cNvCxnSpPr/>
          <p:nvPr userDrawn="1"/>
        </p:nvCxnSpPr>
        <p:spPr bwMode="gray">
          <a:xfrm>
            <a:off x="249276" y="2238495"/>
            <a:ext cx="864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0360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solidFill>
                  <a:srgbClr val="A0A0A0"/>
                </a:solidFill>
              </a:rPr>
              <a:pPr/>
              <a:t>February 22, 2018</a:t>
            </a:fld>
            <a:endParaRPr lang="en-US" dirty="0">
              <a:solidFill>
                <a:srgbClr val="A0A0A0"/>
              </a:solidFill>
            </a:endParaRPr>
          </a:p>
        </p:txBody>
      </p:sp>
      <p:sp>
        <p:nvSpPr>
          <p:cNvPr id="5" name="Footer Placeholder 4"/>
          <p:cNvSpPr>
            <a:spLocks noGrp="1"/>
          </p:cNvSpPr>
          <p:nvPr>
            <p:ph type="ftr" sz="quarter" idx="15"/>
          </p:nvPr>
        </p:nvSpPr>
        <p:spPr bwMode="gray"/>
        <p:txBody>
          <a:bodyPr/>
          <a:lstStyle/>
          <a:p>
            <a:pPr lvl="8"/>
            <a:endParaRPr lang="en-US" dirty="0">
              <a:solidFill>
                <a:srgbClr val="A0A0A0"/>
              </a:solidFill>
            </a:endParaRPr>
          </a:p>
        </p:txBody>
      </p:sp>
      <p:sp>
        <p:nvSpPr>
          <p:cNvPr id="6" name="Slide Number Placeholder 5"/>
          <p:cNvSpPr>
            <a:spLocks noGrp="1"/>
          </p:cNvSpPr>
          <p:nvPr>
            <p:ph type="sldNum" sz="quarter" idx="16"/>
          </p:nvPr>
        </p:nvSpPr>
        <p:spPr bwMode="gray"/>
        <p:txBody>
          <a:body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18" name="Subtitle 2"/>
          <p:cNvSpPr>
            <a:spLocks noGrp="1"/>
          </p:cNvSpPr>
          <p:nvPr>
            <p:ph type="subTitle" idx="13"/>
          </p:nvPr>
        </p:nvSpPr>
        <p:spPr bwMode="gray">
          <a:xfrm>
            <a:off x="249276" y="1085213"/>
            <a:ext cx="8640673"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78347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ver - optional picture">
    <p:spTree>
      <p:nvGrpSpPr>
        <p:cNvPr id="1" name=""/>
        <p:cNvGrpSpPr/>
        <p:nvPr/>
      </p:nvGrpSpPr>
      <p:grpSpPr>
        <a:xfrm>
          <a:off x="0" y="0"/>
          <a:ext cx="0" cy="0"/>
          <a:chOff x="0" y="0"/>
          <a:chExt cx="0" cy="0"/>
        </a:xfrm>
      </p:grpSpPr>
      <p:sp>
        <p:nvSpPr>
          <p:cNvPr id="18" name="Text Placeholder 17"/>
          <p:cNvSpPr>
            <a:spLocks noGrp="1"/>
          </p:cNvSpPr>
          <p:nvPr>
            <p:ph type="body" sz="quarter" idx="13" hasCustomPrompt="1"/>
          </p:nvPr>
        </p:nvSpPr>
        <p:spPr bwMode="gray">
          <a:xfrm>
            <a:off x="277019" y="4705350"/>
            <a:ext cx="8583255" cy="147520"/>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dirty="0"/>
              <a:t>Click to edit Master text styles</a:t>
            </a:r>
          </a:p>
        </p:txBody>
      </p:sp>
      <p:sp>
        <p:nvSpPr>
          <p:cNvPr id="2" name="Title 1"/>
          <p:cNvSpPr>
            <a:spLocks noGrp="1"/>
          </p:cNvSpPr>
          <p:nvPr>
            <p:ph type="ctrTitle"/>
          </p:nvPr>
        </p:nvSpPr>
        <p:spPr bwMode="gray">
          <a:xfrm>
            <a:off x="277019" y="4850489"/>
            <a:ext cx="8582601" cy="592406"/>
          </a:xfrm>
        </p:spPr>
        <p:txBody>
          <a:bodyPr lIns="0" rIns="0"/>
          <a:lstStyle>
            <a:lvl1pPr>
              <a:defRPr sz="4000"/>
            </a:lvl1pPr>
          </a:lstStyle>
          <a:p>
            <a:r>
              <a:rPr lang="en-US" dirty="0"/>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2817" y="365752"/>
            <a:ext cx="896803" cy="350784"/>
          </a:xfrm>
          <a:prstGeom prst="rect">
            <a:avLst/>
          </a:prstGeom>
        </p:spPr>
      </p:pic>
      <p:sp>
        <p:nvSpPr>
          <p:cNvPr id="3" name="Subtitle 2"/>
          <p:cNvSpPr>
            <a:spLocks noGrp="1"/>
          </p:cNvSpPr>
          <p:nvPr>
            <p:ph type="subTitle" idx="1"/>
          </p:nvPr>
        </p:nvSpPr>
        <p:spPr bwMode="gray">
          <a:xfrm>
            <a:off x="277018" y="5459562"/>
            <a:ext cx="8583255" cy="287188"/>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0" name="Text Placeholder 19"/>
          <p:cNvSpPr>
            <a:spLocks noGrp="1"/>
          </p:cNvSpPr>
          <p:nvPr>
            <p:ph type="body" sz="quarter" idx="14" hasCustomPrompt="1"/>
          </p:nvPr>
        </p:nvSpPr>
        <p:spPr bwMode="gray">
          <a:xfrm>
            <a:off x="277019" y="5914754"/>
            <a:ext cx="8582601" cy="216000"/>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dirty="0"/>
              <a:t>Click to edit Master text styles</a:t>
            </a:r>
          </a:p>
          <a:p>
            <a:pPr lvl="1"/>
            <a:endParaRPr lang="en-US"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B1F52310-953C-449A-A8F3-975B5D052E0C}" type="datetime4">
              <a:rPr lang="en-US" smtClean="0"/>
              <a:t>February 22, 2018</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619F89D8-7AE3-494A-97F3-03D680869632}" type="slidenum">
              <a:rPr lang="en-US" smtClean="0"/>
              <a:pPr/>
              <a:t>‹#›</a:t>
            </a:fld>
            <a:endParaRPr lang="en-US" dirty="0"/>
          </a:p>
        </p:txBody>
      </p:sp>
    </p:spTree>
    <p:extLst>
      <p:ext uri="{BB962C8B-B14F-4D97-AF65-F5344CB8AC3E}">
        <p14:creationId xmlns:p14="http://schemas.microsoft.com/office/powerpoint/2010/main" val="9831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9144000" cy="4610100"/>
          </a:xfrm>
          <a:prstGeom prst="rect">
            <a:avLst/>
          </a:prstGeom>
        </p:spPr>
      </p:pic>
      <p:sp>
        <p:nvSpPr>
          <p:cNvPr id="22" name="Text Placeholder 5"/>
          <p:cNvSpPr>
            <a:spLocks noGrp="1"/>
          </p:cNvSpPr>
          <p:nvPr>
            <p:ph type="body" sz="quarter" idx="16"/>
          </p:nvPr>
        </p:nvSpPr>
        <p:spPr bwMode="gray">
          <a:xfrm>
            <a:off x="251818" y="365752"/>
            <a:ext cx="1146707"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675" cap="all" baseline="0">
                <a:solidFill>
                  <a:schemeClr val="bg1"/>
                </a:solidFill>
              </a:defRPr>
            </a:lvl1pPr>
            <a:lvl2pPr marL="0" indent="0" algn="ctr">
              <a:spcBef>
                <a:spcPts val="0"/>
              </a:spcBef>
              <a:buNone/>
              <a:defRPr sz="675" cap="all" baseline="0">
                <a:solidFill>
                  <a:schemeClr val="bg1"/>
                </a:solidFill>
              </a:defRPr>
            </a:lvl2pPr>
            <a:lvl3pPr marL="0" indent="0" algn="ctr">
              <a:spcBef>
                <a:spcPts val="0"/>
              </a:spcBef>
              <a:buNone/>
              <a:defRPr sz="675" cap="all" baseline="0">
                <a:solidFill>
                  <a:schemeClr val="bg1"/>
                </a:solidFill>
              </a:defRPr>
            </a:lvl3pPr>
            <a:lvl4pPr marL="0" indent="0" algn="ctr">
              <a:spcBef>
                <a:spcPts val="0"/>
              </a:spcBef>
              <a:buNone/>
              <a:defRPr sz="675" cap="all" baseline="0">
                <a:solidFill>
                  <a:schemeClr val="bg1"/>
                </a:solidFill>
              </a:defRPr>
            </a:lvl4pPr>
            <a:lvl5pPr marL="0" indent="0" algn="ctr">
              <a:spcBef>
                <a:spcPts val="0"/>
              </a:spcBef>
              <a:buNone/>
              <a:defRPr sz="675" cap="all" baseline="0">
                <a:solidFill>
                  <a:schemeClr val="bg1"/>
                </a:solidFill>
              </a:defRPr>
            </a:lvl5pPr>
            <a:lvl6pPr marL="0" indent="0" algn="ctr">
              <a:spcBef>
                <a:spcPts val="0"/>
              </a:spcBef>
              <a:buNone/>
              <a:defRPr sz="675" cap="all" baseline="0">
                <a:solidFill>
                  <a:schemeClr val="bg1"/>
                </a:solidFill>
              </a:defRPr>
            </a:lvl6pPr>
            <a:lvl7pPr marL="0" indent="0" algn="ctr">
              <a:spcBef>
                <a:spcPts val="0"/>
              </a:spcBef>
              <a:buNone/>
              <a:defRPr sz="675" cap="all" baseline="0">
                <a:solidFill>
                  <a:schemeClr val="bg1"/>
                </a:solidFill>
              </a:defRPr>
            </a:lvl7pPr>
            <a:lvl8pPr marL="0" indent="0" algn="ctr">
              <a:spcBef>
                <a:spcPts val="0"/>
              </a:spcBef>
              <a:buNone/>
              <a:defRPr sz="675" cap="all" baseline="0">
                <a:solidFill>
                  <a:schemeClr val="bg1"/>
                </a:solidFill>
              </a:defRPr>
            </a:lvl8pPr>
            <a:lvl9pPr marL="0" indent="0" algn="ctr">
              <a:spcBef>
                <a:spcPts val="0"/>
              </a:spcBef>
              <a:buNone/>
              <a:defRPr sz="675" cap="all" baseline="0">
                <a:solidFill>
                  <a:schemeClr val="bg1"/>
                </a:solidFill>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Text Placeholder 17"/>
          <p:cNvSpPr>
            <a:spLocks noGrp="1"/>
          </p:cNvSpPr>
          <p:nvPr>
            <p:ph type="body" sz="quarter" idx="13"/>
          </p:nvPr>
        </p:nvSpPr>
        <p:spPr bwMode="gray">
          <a:xfrm>
            <a:off x="255390" y="5000633"/>
            <a:ext cx="7584703" cy="224432"/>
          </a:xfrm>
        </p:spPr>
        <p:txBody>
          <a:bodyPr lIns="0" tIns="0" rIns="0" bIns="0" anchor="b"/>
          <a:lstStyle>
            <a:lvl1pPr marL="1191" indent="0">
              <a:buFont typeface="Arial" panose="020B0604020202020204" pitchFamily="34" charset="0"/>
              <a:buNone/>
              <a:defRPr sz="750" cap="all" baseline="0"/>
            </a:lvl1pPr>
            <a:lvl2pPr marL="1191" indent="0">
              <a:buNone/>
              <a:defRPr sz="750" cap="all" baseline="0"/>
            </a:lvl2pPr>
            <a:lvl3pPr marL="1191" indent="0">
              <a:buNone/>
              <a:defRPr sz="750" cap="all" baseline="0"/>
            </a:lvl3pPr>
            <a:lvl4pPr marL="1191" indent="0">
              <a:buNone/>
              <a:defRPr sz="750" cap="all" baseline="0"/>
            </a:lvl4pPr>
            <a:lvl5pPr marL="1191" indent="0">
              <a:buNone/>
              <a:defRPr sz="750" cap="all" baseline="0"/>
            </a:lvl5pPr>
            <a:lvl6pPr marL="1191" indent="0">
              <a:buNone/>
              <a:defRPr sz="750" cap="all" baseline="0"/>
            </a:lvl6pPr>
            <a:lvl7pPr marL="1191" indent="0">
              <a:buNone/>
              <a:defRPr sz="750" cap="all" baseline="0"/>
            </a:lvl7pPr>
            <a:lvl8pPr marL="1191" indent="0">
              <a:buNone/>
              <a:defRPr sz="750" cap="all" baseline="0"/>
            </a:lvl8pPr>
            <a:lvl9pPr marL="1191" indent="0">
              <a:buNone/>
              <a:defRPr sz="750" cap="all"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Title 1"/>
          <p:cNvSpPr>
            <a:spLocks noGrp="1"/>
          </p:cNvSpPr>
          <p:nvPr>
            <p:ph type="ctrTitle"/>
          </p:nvPr>
        </p:nvSpPr>
        <p:spPr bwMode="gray">
          <a:xfrm>
            <a:off x="255390" y="5205568"/>
            <a:ext cx="7584111" cy="504001"/>
          </a:xfrm>
        </p:spPr>
        <p:txBody>
          <a:bodyPr lIns="0" tIns="0" rIns="0" bIns="0" anchor="b"/>
          <a:lstStyle>
            <a:lvl1pPr>
              <a:defRPr sz="2400"/>
            </a:lvl1pPr>
          </a:lstStyle>
          <a:p>
            <a:r>
              <a:rPr lang="de-DE" smtClean="0"/>
              <a:t>Titelmasterformat durch Klicken bearbeiten</a:t>
            </a:r>
            <a:endParaRPr lang="en-US" dirty="0"/>
          </a:p>
        </p:txBody>
      </p:sp>
      <p:sp>
        <p:nvSpPr>
          <p:cNvPr id="12" name="Subtitle 2"/>
          <p:cNvSpPr>
            <a:spLocks noGrp="1"/>
          </p:cNvSpPr>
          <p:nvPr>
            <p:ph type="subTitle" idx="1"/>
          </p:nvPr>
        </p:nvSpPr>
        <p:spPr bwMode="gray">
          <a:xfrm>
            <a:off x="255390" y="5751516"/>
            <a:ext cx="7584110"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de-DE" smtClean="0"/>
              <a:t>Formatvorlage des Untertitelmasters durch Klicken bearbeiten</a:t>
            </a:r>
            <a:endParaRPr lang="en-US" dirty="0"/>
          </a:p>
        </p:txBody>
      </p:sp>
      <p:sp>
        <p:nvSpPr>
          <p:cNvPr id="13" name="Text Placeholder 19"/>
          <p:cNvSpPr>
            <a:spLocks noGrp="1"/>
          </p:cNvSpPr>
          <p:nvPr>
            <p:ph type="body" sz="quarter" idx="14"/>
          </p:nvPr>
        </p:nvSpPr>
        <p:spPr bwMode="gray">
          <a:xfrm>
            <a:off x="255390" y="6109996"/>
            <a:ext cx="7584703"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9" name="Rectangle 18"/>
          <p:cNvSpPr/>
          <p:nvPr userDrawn="1"/>
        </p:nvSpPr>
        <p:spPr bwMode="gray">
          <a:xfrm>
            <a:off x="187018" y="4828013"/>
            <a:ext cx="413228"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rgbClr val="FF000F"/>
                </a:solidFill>
              </a:rPr>
              <a:t>—</a:t>
            </a:r>
            <a:endParaRPr lang="en-US" sz="2400" b="1" dirty="0" err="1">
              <a:solidFill>
                <a:srgbClr val="FF000F"/>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4733" y="6160150"/>
            <a:ext cx="655216"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26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249276" y="1931197"/>
            <a:ext cx="8640672" cy="3980439"/>
          </a:xfrm>
        </p:spPr>
        <p:txBody>
          <a:bodyPr/>
          <a:lstStyle>
            <a:lvl1pPr>
              <a:spcBef>
                <a:spcPts val="675"/>
              </a:spcBef>
              <a:defRPr sz="1500"/>
            </a:lvl1pPr>
            <a:lvl2pPr marL="0" indent="0">
              <a:spcBef>
                <a:spcPts val="675"/>
              </a:spcBef>
              <a:buNone/>
              <a:defRPr sz="1500">
                <a:solidFill>
                  <a:schemeClr val="accent4"/>
                </a:solidFill>
              </a:defRPr>
            </a:lvl2pPr>
            <a:lvl3pPr marL="189025" indent="-189025">
              <a:spcBef>
                <a:spcPts val="675"/>
              </a:spcBef>
              <a:buClr>
                <a:schemeClr val="accent4"/>
              </a:buClr>
              <a:buFont typeface="Symbol" panose="05050102010706020507" pitchFamily="18" charset="2"/>
              <a:buChar char=""/>
              <a:defRPr sz="1500">
                <a:solidFill>
                  <a:schemeClr val="accent4"/>
                </a:solidFill>
              </a:defRPr>
            </a:lvl3pPr>
            <a:lvl4pPr marL="189025" indent="-189025">
              <a:spcBef>
                <a:spcPts val="675"/>
              </a:spcBef>
              <a:buClr>
                <a:schemeClr val="accent4"/>
              </a:buClr>
              <a:buFont typeface="Symbol" panose="05050102010706020507" pitchFamily="18" charset="2"/>
              <a:buChar char=""/>
              <a:defRPr sz="1500">
                <a:solidFill>
                  <a:schemeClr val="accent4"/>
                </a:solidFill>
              </a:defRPr>
            </a:lvl4pPr>
            <a:lvl5pPr marL="189025" indent="-189025">
              <a:spcBef>
                <a:spcPts val="675"/>
              </a:spcBef>
              <a:buClr>
                <a:schemeClr val="accent4"/>
              </a:buClr>
              <a:buFont typeface="Symbol" panose="05050102010706020507" pitchFamily="18" charset="2"/>
              <a:buChar char=""/>
              <a:defRPr sz="1500">
                <a:solidFill>
                  <a:schemeClr val="accent4"/>
                </a:solidFill>
              </a:defRPr>
            </a:lvl5pPr>
            <a:lvl6pPr marL="189025" indent="-189025">
              <a:spcBef>
                <a:spcPts val="675"/>
              </a:spcBef>
              <a:buClr>
                <a:schemeClr val="accent4"/>
              </a:buClr>
              <a:buFont typeface="Symbol" panose="05050102010706020507" pitchFamily="18" charset="2"/>
              <a:buChar char=""/>
              <a:defRPr sz="1500">
                <a:solidFill>
                  <a:schemeClr val="accent4"/>
                </a:solidFill>
              </a:defRPr>
            </a:lvl6pPr>
            <a:lvl7pPr marL="189025" indent="-189025">
              <a:spcBef>
                <a:spcPts val="675"/>
              </a:spcBef>
              <a:buClr>
                <a:schemeClr val="accent4"/>
              </a:buClr>
              <a:buFont typeface="Symbol" panose="05050102010706020507" pitchFamily="18" charset="2"/>
              <a:buChar char=""/>
              <a:defRPr sz="1500">
                <a:solidFill>
                  <a:schemeClr val="accent4"/>
                </a:solidFill>
              </a:defRPr>
            </a:lvl7pPr>
            <a:lvl8pPr marL="189025" indent="-189025">
              <a:spcBef>
                <a:spcPts val="675"/>
              </a:spcBef>
              <a:buClr>
                <a:schemeClr val="accent4"/>
              </a:buClr>
              <a:buFont typeface="Symbol" panose="05050102010706020507" pitchFamily="18" charset="2"/>
              <a:buChar char=""/>
              <a:defRPr sz="1500">
                <a:solidFill>
                  <a:schemeClr val="accent4"/>
                </a:solidFill>
              </a:defRPr>
            </a:lvl8pPr>
            <a:lvl9pPr marL="189025" indent="-189025">
              <a:spcBef>
                <a:spcPts val="675"/>
              </a:spcBef>
              <a:buClr>
                <a:schemeClr val="accent4"/>
              </a:buClr>
              <a:buFont typeface="Symbol" panose="05050102010706020507" pitchFamily="18" charset="2"/>
              <a:buChar char=""/>
              <a:defRPr sz="1500">
                <a:solidFill>
                  <a:schemeClr val="accent4"/>
                </a:solidFill>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3" name="Date Placeholder 2"/>
          <p:cNvSpPr>
            <a:spLocks noGrp="1"/>
          </p:cNvSpPr>
          <p:nvPr>
            <p:ph type="dt" sz="half" idx="18"/>
          </p:nvPr>
        </p:nvSpPr>
        <p:spPr bwMode="gray"/>
        <p:txBody>
          <a:bodyPr/>
          <a:lstStyle/>
          <a:p>
            <a:fld id="{D00E2804-36CF-498C-92C3-F99E454F267F}" type="datetime4">
              <a:rPr lang="en-US" smtClean="0">
                <a:solidFill>
                  <a:srgbClr val="A0A0A0"/>
                </a:solidFill>
              </a:rPr>
              <a:pPr/>
              <a:t>February 22, 2018</a:t>
            </a:fld>
            <a:endParaRPr lang="en-US" dirty="0">
              <a:solidFill>
                <a:srgbClr val="A0A0A0"/>
              </a:solidFill>
            </a:endParaRPr>
          </a:p>
        </p:txBody>
      </p:sp>
      <p:sp>
        <p:nvSpPr>
          <p:cNvPr id="5" name="Footer Placeholder 4"/>
          <p:cNvSpPr>
            <a:spLocks noGrp="1"/>
          </p:cNvSpPr>
          <p:nvPr>
            <p:ph type="ftr" sz="quarter" idx="19"/>
          </p:nvPr>
        </p:nvSpPr>
        <p:spPr bwMode="gray"/>
        <p:txBody>
          <a:bodyPr/>
          <a:lstStyle/>
          <a:p>
            <a:pPr lvl="8"/>
            <a:endParaRPr lang="en-US" dirty="0">
              <a:solidFill>
                <a:srgbClr val="A0A0A0"/>
              </a:solidFill>
            </a:endParaRPr>
          </a:p>
        </p:txBody>
      </p:sp>
      <p:sp>
        <p:nvSpPr>
          <p:cNvPr id="6" name="Slide Number Placeholder 5"/>
          <p:cNvSpPr>
            <a:spLocks noGrp="1"/>
          </p:cNvSpPr>
          <p:nvPr>
            <p:ph type="sldNum" sz="quarter" idx="20"/>
          </p:nvPr>
        </p:nvSpPr>
        <p:spPr bwMode="gray"/>
        <p:txBody>
          <a:body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7" name="Title 6"/>
          <p:cNvSpPr>
            <a:spLocks noGrp="1"/>
          </p:cNvSpPr>
          <p:nvPr>
            <p:ph type="title"/>
          </p:nvPr>
        </p:nvSpPr>
        <p:spPr bwMode="gray"/>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63057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spid="_x0000_s2062"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1590"/>
                        <a:ext cx="1190"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p:cNvSpPr>
            <a:spLocks noGrp="1"/>
          </p:cNvSpPr>
          <p:nvPr>
            <p:ph type="dt" sz="half" idx="10"/>
          </p:nvPr>
        </p:nvSpPr>
        <p:spPr>
          <a:xfrm>
            <a:off x="7258051" y="6405036"/>
            <a:ext cx="1111538" cy="153888"/>
          </a:xfrm>
          <a:prstGeom prst="rect">
            <a:avLst/>
          </a:prstGeom>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A0A0A0"/>
              </a:solidFill>
            </a:endParaRPr>
          </a:p>
        </p:txBody>
      </p:sp>
      <p:sp>
        <p:nvSpPr>
          <p:cNvPr id="7" name="Copyright"/>
          <p:cNvSpPr txBox="1"/>
          <p:nvPr userDrawn="1"/>
        </p:nvSpPr>
        <p:spPr>
          <a:xfrm rot="16200000">
            <a:off x="6473429" y="3934618"/>
            <a:ext cx="5133975" cy="72712"/>
          </a:xfrm>
          <a:prstGeom prst="rect">
            <a:avLst/>
          </a:prstGeom>
          <a:noFill/>
        </p:spPr>
        <p:txBody>
          <a:bodyPr wrap="square" lIns="0" tIns="0" rIns="0" bIns="0" rtlCol="0" anchor="t">
            <a:spAutoFit/>
          </a:bodyPr>
          <a:lstStyle/>
          <a:p>
            <a:pPr>
              <a:lnSpc>
                <a:spcPct val="90000"/>
              </a:lnSpc>
              <a:spcAft>
                <a:spcPts val="450"/>
              </a:spcAft>
            </a:pPr>
            <a:r>
              <a:rPr lang="en-US" sz="525" dirty="0">
                <a:solidFill>
                  <a:srgbClr val="FFFFFF">
                    <a:lumMod val="50000"/>
                  </a:srgb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5" name="Title 4"/>
          <p:cNvSpPr>
            <a:spLocks noGrp="1"/>
          </p:cNvSpPr>
          <p:nvPr>
            <p:ph type="title"/>
          </p:nvPr>
        </p:nvSpPr>
        <p:spPr>
          <a:xfrm>
            <a:off x="472500" y="622800"/>
            <a:ext cx="81999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88334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spid="_x0000_s3086"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1590"/>
                        <a:ext cx="1190"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 name="Picture 22"/>
          <p:cNvPicPr>
            <a:picLocks noChangeAspect="1"/>
          </p:cNvPicPr>
          <p:nvPr userDrawn="1"/>
        </p:nvPicPr>
        <p:blipFill rotWithShape="1">
          <a:blip r:embed="rId6" cstate="print">
            <a:extLst>
              <a:ext uri="{28A0092B-C50C-407E-A947-70E740481C1C}">
                <a14:useLocalDpi xmlns:a14="http://schemas.microsoft.com/office/drawing/2010/main"/>
              </a:ext>
            </a:extLst>
          </a:blip>
          <a:srcRect l="29398" t="8741" r="101" b="27"/>
          <a:stretch/>
        </p:blipFill>
        <p:spPr bwMode="ltGray">
          <a:xfrm flipH="1">
            <a:off x="2753302" y="0"/>
            <a:ext cx="312713" cy="6858000"/>
          </a:xfrm>
          <a:prstGeom prst="rect">
            <a:avLst/>
          </a:prstGeom>
        </p:spPr>
      </p:pic>
      <p:sp>
        <p:nvSpPr>
          <p:cNvPr id="24" name="Title 4"/>
          <p:cNvSpPr>
            <a:spLocks noGrp="1"/>
          </p:cNvSpPr>
          <p:nvPr>
            <p:ph type="title"/>
          </p:nvPr>
        </p:nvSpPr>
        <p:spPr>
          <a:xfrm>
            <a:off x="472500" y="2681103"/>
            <a:ext cx="2345911" cy="1495794"/>
          </a:xfrm>
          <a:prstGeom prst="rect">
            <a:avLst/>
          </a:prstGeom>
        </p:spPr>
        <p:txBody>
          <a:bodyPr anchor="ctr">
            <a:noAutofit/>
          </a:bodyPr>
          <a:lstStyle>
            <a:lvl1pPr>
              <a:defRPr sz="1800">
                <a:solidFill>
                  <a:schemeClr val="bg1"/>
                </a:solidFill>
                <a:latin typeface="Trebuchet MS" panose="020B0603020202020204" pitchFamily="34" charset="0"/>
                <a:sym typeface="Trebuchet MS" panose="020B0603020202020204" pitchFamily="34" charset="0"/>
              </a:defRPr>
            </a:lvl1pPr>
          </a:lstStyle>
          <a:p>
            <a:r>
              <a:rPr lang="en-US" dirty="0" smtClean="0"/>
              <a:t>Click to edit Master title style</a:t>
            </a:r>
            <a:endParaRPr lang="en-US" dirty="0"/>
          </a:p>
        </p:txBody>
      </p:sp>
      <p:sp>
        <p:nvSpPr>
          <p:cNvPr id="26" name="Rectangle 25"/>
          <p:cNvSpPr/>
          <p:nvPr userDrawn="1"/>
        </p:nvSpPr>
        <p:spPr bwMode="ltGray">
          <a:xfrm>
            <a:off x="3060573" y="-1309"/>
            <a:ext cx="6083428"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900" dirty="0">
              <a:solidFill>
                <a:srgbClr val="FFFFFF"/>
              </a:solidFill>
              <a:latin typeface="Trebuchet MS" panose="020B0603020202020204" pitchFamily="34" charset="0"/>
              <a:sym typeface="Trebuchet MS" panose="020B0603020202020204" pitchFamily="34" charset="0"/>
            </a:endParaRPr>
          </a:p>
        </p:txBody>
      </p:sp>
      <p:sp>
        <p:nvSpPr>
          <p:cNvPr id="25" name="Date Placeholder 1"/>
          <p:cNvSpPr>
            <a:spLocks noGrp="1"/>
          </p:cNvSpPr>
          <p:nvPr>
            <p:ph type="dt" sz="half" idx="29"/>
          </p:nvPr>
        </p:nvSpPr>
        <p:spPr>
          <a:xfrm>
            <a:off x="7258051" y="6405036"/>
            <a:ext cx="1111538"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29" name="Copyright"/>
          <p:cNvSpPr txBox="1"/>
          <p:nvPr userDrawn="1"/>
        </p:nvSpPr>
        <p:spPr>
          <a:xfrm rot="16200000">
            <a:off x="6473429" y="3934618"/>
            <a:ext cx="5133975" cy="72712"/>
          </a:xfrm>
          <a:prstGeom prst="rect">
            <a:avLst/>
          </a:prstGeom>
          <a:noFill/>
        </p:spPr>
        <p:txBody>
          <a:bodyPr wrap="square" lIns="0" tIns="0" rIns="0" bIns="0" rtlCol="0" anchor="t">
            <a:spAutoFit/>
          </a:bodyPr>
          <a:lstStyle/>
          <a:p>
            <a:pPr>
              <a:lnSpc>
                <a:spcPct val="90000"/>
              </a:lnSpc>
              <a:spcAft>
                <a:spcPts val="450"/>
              </a:spcAft>
            </a:pPr>
            <a:r>
              <a:rPr lang="en-US" sz="525" dirty="0">
                <a:solidFill>
                  <a:srgbClr val="FFFFFF">
                    <a:lumMod val="50000"/>
                  </a:srgb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8" name="TextBox 27"/>
          <p:cNvSpPr txBox="1"/>
          <p:nvPr userDrawn="1"/>
        </p:nvSpPr>
        <p:spPr>
          <a:xfrm>
            <a:off x="8375904" y="6443508"/>
            <a:ext cx="285750" cy="115416"/>
          </a:xfrm>
          <a:prstGeom prst="rect">
            <a:avLst/>
          </a:prstGeom>
          <a:noFill/>
        </p:spPr>
        <p:txBody>
          <a:bodyPr wrap="square" lIns="0" tIns="0" rIns="0" bIns="0" rtlCol="0" anchor="b">
            <a:spAutoFit/>
          </a:bodyPr>
          <a:lstStyle/>
          <a:p>
            <a:pPr algn="r" defTabSz="685823">
              <a:defRPr/>
            </a:pPr>
            <a:fld id="{DFCF27A5-1A5B-48D3-A060-2758FFBB1ADD}" type="slidenum">
              <a:rPr lang="en-US" sz="750" smtClean="0">
                <a:solidFill>
                  <a:srgbClr val="FFFFFF">
                    <a:lumMod val="50000"/>
                  </a:srgbClr>
                </a:solidFill>
                <a:latin typeface="Trebuchet MS" panose="020B0603020202020204" pitchFamily="34" charset="0"/>
                <a:sym typeface="Trebuchet MS" panose="020B0603020202020204" pitchFamily="34" charset="0"/>
              </a:rPr>
              <a:pPr algn="r" defTabSz="685823">
                <a:defRPr/>
              </a:pPr>
              <a:t>‹#›</a:t>
            </a:fld>
            <a:endParaRPr lang="en-US" sz="750" dirty="0">
              <a:solidFill>
                <a:srgbClr val="FFFFFF">
                  <a:lumMod val="50000"/>
                </a:srgb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144813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Cover">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3" hasCustomPrompt="1"/>
          </p:nvPr>
        </p:nvSpPr>
        <p:spPr bwMode="gray">
          <a:xfrm>
            <a:off x="207903" y="4539037"/>
            <a:ext cx="8723263" cy="147520"/>
          </a:xfrm>
        </p:spPr>
        <p:txBody>
          <a:bodyPr lIns="0" tIns="0" rIns="0" bIns="0" anchor="b"/>
          <a:lstStyle>
            <a:lvl1pPr marL="1191" indent="0">
              <a:buFont typeface="Arial" panose="020B0604020202020204" pitchFamily="34" charset="0"/>
              <a:buNone/>
              <a:defRPr sz="1050" cap="all" baseline="0"/>
            </a:lvl1pPr>
            <a:lvl2pPr marL="1191" indent="0">
              <a:buNone/>
              <a:defRPr sz="1050" cap="all" baseline="0"/>
            </a:lvl2pPr>
            <a:lvl3pPr marL="1191" indent="0">
              <a:buNone/>
              <a:defRPr sz="1050" cap="all" baseline="0"/>
            </a:lvl3pPr>
            <a:lvl4pPr marL="1191" indent="0">
              <a:buNone/>
              <a:defRPr sz="1050" cap="all" baseline="0"/>
            </a:lvl4pPr>
            <a:lvl5pPr marL="1191" indent="0">
              <a:buNone/>
              <a:defRPr sz="1050" cap="all" baseline="0"/>
            </a:lvl5pPr>
            <a:lvl6pPr marL="1191" indent="0">
              <a:buNone/>
              <a:defRPr sz="1050" cap="all" baseline="0"/>
            </a:lvl6pPr>
            <a:lvl7pPr marL="1191" indent="0">
              <a:buNone/>
              <a:defRPr sz="1050" cap="all" baseline="0"/>
            </a:lvl7pPr>
            <a:lvl8pPr marL="1191" indent="0">
              <a:buNone/>
              <a:defRPr sz="1050" cap="all" baseline="0"/>
            </a:lvl8pPr>
            <a:lvl9pPr marL="1191" indent="0">
              <a:buNone/>
              <a:defRPr sz="1050" cap="all" baseline="0"/>
            </a:lvl9pPr>
          </a:lstStyle>
          <a:p>
            <a:pPr lvl="0"/>
            <a:r>
              <a:rPr lang="en-US" dirty="0"/>
              <a:t>Click to edit Master text styles</a:t>
            </a:r>
          </a:p>
        </p:txBody>
      </p:sp>
      <p:sp>
        <p:nvSpPr>
          <p:cNvPr id="2" name="Title 1"/>
          <p:cNvSpPr>
            <a:spLocks noGrp="1"/>
          </p:cNvSpPr>
          <p:nvPr>
            <p:ph type="ctrTitle" hasCustomPrompt="1"/>
          </p:nvPr>
        </p:nvSpPr>
        <p:spPr bwMode="gray">
          <a:xfrm>
            <a:off x="207902" y="4724365"/>
            <a:ext cx="8723263" cy="592406"/>
          </a:xfrm>
        </p:spPr>
        <p:txBody>
          <a:bodyPr/>
          <a:lstStyle>
            <a:lvl1pPr>
              <a:defRPr sz="3751"/>
            </a:lvl1pPr>
          </a:lstStyle>
          <a:p>
            <a:r>
              <a:rPr lang="en-US" dirty="0"/>
              <a:t>Click to edit Master title style</a:t>
            </a:r>
          </a:p>
        </p:txBody>
      </p:sp>
      <p:sp>
        <p:nvSpPr>
          <p:cNvPr id="3" name="Subtitle 2"/>
          <p:cNvSpPr>
            <a:spLocks noGrp="1"/>
          </p:cNvSpPr>
          <p:nvPr>
            <p:ph type="subTitle" idx="1"/>
          </p:nvPr>
        </p:nvSpPr>
        <p:spPr bwMode="gray">
          <a:xfrm>
            <a:off x="207903" y="5449618"/>
            <a:ext cx="8723263" cy="287188"/>
          </a:xfrm>
        </p:spPr>
        <p:txBody>
          <a:bodyPr lIns="0" tIns="0" rIns="0" bIns="0"/>
          <a:lstStyle>
            <a:lvl1pPr marL="0" indent="0" algn="l">
              <a:buNone/>
              <a:defRPr sz="21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20" name="Text Placeholder 19"/>
          <p:cNvSpPr>
            <a:spLocks noGrp="1"/>
          </p:cNvSpPr>
          <p:nvPr>
            <p:ph type="body" sz="quarter" idx="14" hasCustomPrompt="1"/>
          </p:nvPr>
        </p:nvSpPr>
        <p:spPr bwMode="gray">
          <a:xfrm>
            <a:off x="207903" y="6094136"/>
            <a:ext cx="8723263" cy="216000"/>
          </a:xfrm>
        </p:spPr>
        <p:txBody>
          <a:bodyPr lIns="0" tIns="0" rIns="0" bIns="0"/>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vl6pPr marL="0" indent="0">
              <a:buNone/>
              <a:defRPr sz="1500"/>
            </a:lvl6pPr>
            <a:lvl7pPr marL="0" indent="0">
              <a:buNone/>
              <a:defRPr sz="1500"/>
            </a:lvl7pPr>
            <a:lvl8pPr marL="0" indent="0">
              <a:buNone/>
              <a:defRPr sz="1500"/>
            </a:lvl8pPr>
            <a:lvl9pPr marL="0" indent="0">
              <a:buNone/>
              <a:defRPr sz="1500"/>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F7BD2C3-4265-4E29-AAEA-54890CFB4547}" type="datetime4">
              <a:rPr lang="en-US" smtClean="0"/>
              <a:pPr/>
              <a:t>February 22, 2018</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619F89D8-7AE3-494A-97F3-03D680869632}" type="slidenum">
              <a:rPr lang="en-US" smtClean="0"/>
              <a:pPr/>
              <a:t>‹#›</a:t>
            </a:fld>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764" y="361851"/>
            <a:ext cx="672690" cy="350784"/>
          </a:xfrm>
          <a:prstGeom prst="rect">
            <a:avLst/>
          </a:prstGeom>
        </p:spPr>
      </p:pic>
      <p:sp>
        <p:nvSpPr>
          <p:cNvPr id="12" name="Rectangle 11"/>
          <p:cNvSpPr/>
          <p:nvPr userDrawn="1"/>
        </p:nvSpPr>
        <p:spPr bwMode="gray">
          <a:xfrm>
            <a:off x="209577" y="519805"/>
            <a:ext cx="245732"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171200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Cover - optional pictur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6764" y="361851"/>
            <a:ext cx="672690" cy="350784"/>
          </a:xfrm>
          <a:prstGeom prst="rect">
            <a:avLst/>
          </a:prstGeom>
        </p:spPr>
      </p:pic>
      <p:sp>
        <p:nvSpPr>
          <p:cNvPr id="19" name="Text Placeholder 17"/>
          <p:cNvSpPr>
            <a:spLocks noGrp="1"/>
          </p:cNvSpPr>
          <p:nvPr>
            <p:ph type="body" sz="quarter" idx="13" hasCustomPrompt="1"/>
          </p:nvPr>
        </p:nvSpPr>
        <p:spPr bwMode="gray">
          <a:xfrm>
            <a:off x="207903" y="4539037"/>
            <a:ext cx="8723263" cy="147520"/>
          </a:xfrm>
        </p:spPr>
        <p:txBody>
          <a:bodyPr lIns="0" tIns="0" rIns="0" bIns="0" anchor="b"/>
          <a:lstStyle>
            <a:lvl1pPr marL="1191" indent="0">
              <a:buFont typeface="Arial" panose="020B0604020202020204" pitchFamily="34" charset="0"/>
              <a:buNone/>
              <a:defRPr sz="1050" cap="all" baseline="0"/>
            </a:lvl1pPr>
            <a:lvl2pPr marL="1191" indent="0">
              <a:buNone/>
              <a:defRPr sz="1050" cap="all" baseline="0"/>
            </a:lvl2pPr>
            <a:lvl3pPr marL="1191" indent="0">
              <a:buNone/>
              <a:defRPr sz="1050" cap="all" baseline="0"/>
            </a:lvl3pPr>
            <a:lvl4pPr marL="1191" indent="0">
              <a:buNone/>
              <a:defRPr sz="1050" cap="all" baseline="0"/>
            </a:lvl4pPr>
            <a:lvl5pPr marL="1191" indent="0">
              <a:buNone/>
              <a:defRPr sz="1050" cap="all" baseline="0"/>
            </a:lvl5pPr>
            <a:lvl6pPr marL="1191" indent="0">
              <a:buNone/>
              <a:defRPr sz="1050" cap="all" baseline="0"/>
            </a:lvl6pPr>
            <a:lvl7pPr marL="1191" indent="0">
              <a:buNone/>
              <a:defRPr sz="1050" cap="all" baseline="0"/>
            </a:lvl7pPr>
            <a:lvl8pPr marL="1191" indent="0">
              <a:buNone/>
              <a:defRPr sz="1050" cap="all" baseline="0"/>
            </a:lvl8pPr>
            <a:lvl9pPr marL="1191" indent="0">
              <a:buNone/>
              <a:defRPr sz="1050" cap="all" baseline="0"/>
            </a:lvl9pPr>
          </a:lstStyle>
          <a:p>
            <a:pPr lvl="0"/>
            <a:r>
              <a:rPr lang="en-US" dirty="0"/>
              <a:t>Click to edit Master text styles</a:t>
            </a:r>
          </a:p>
        </p:txBody>
      </p:sp>
      <p:sp>
        <p:nvSpPr>
          <p:cNvPr id="21" name="Title 1"/>
          <p:cNvSpPr>
            <a:spLocks noGrp="1"/>
          </p:cNvSpPr>
          <p:nvPr>
            <p:ph type="ctrTitle" hasCustomPrompt="1"/>
          </p:nvPr>
        </p:nvSpPr>
        <p:spPr bwMode="gray">
          <a:xfrm>
            <a:off x="207902" y="4724365"/>
            <a:ext cx="8723263" cy="592406"/>
          </a:xfrm>
        </p:spPr>
        <p:txBody>
          <a:bodyPr/>
          <a:lstStyle>
            <a:lvl1pPr>
              <a:defRPr sz="3751"/>
            </a:lvl1pPr>
          </a:lstStyle>
          <a:p>
            <a:r>
              <a:rPr lang="en-US" dirty="0"/>
              <a:t>Click to edit Master title style</a:t>
            </a:r>
          </a:p>
        </p:txBody>
      </p:sp>
      <p:sp>
        <p:nvSpPr>
          <p:cNvPr id="22" name="Subtitle 2"/>
          <p:cNvSpPr>
            <a:spLocks noGrp="1"/>
          </p:cNvSpPr>
          <p:nvPr>
            <p:ph type="subTitle" idx="1"/>
          </p:nvPr>
        </p:nvSpPr>
        <p:spPr bwMode="gray">
          <a:xfrm>
            <a:off x="207903" y="5449618"/>
            <a:ext cx="8723263" cy="287188"/>
          </a:xfrm>
        </p:spPr>
        <p:txBody>
          <a:bodyPr lIns="0" tIns="0" rIns="0" bIns="0"/>
          <a:lstStyle>
            <a:lvl1pPr marL="0" indent="0" algn="l">
              <a:buNone/>
              <a:defRPr sz="21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23" name="Text Placeholder 19"/>
          <p:cNvSpPr>
            <a:spLocks noGrp="1"/>
          </p:cNvSpPr>
          <p:nvPr>
            <p:ph type="body" sz="quarter" idx="14" hasCustomPrompt="1"/>
          </p:nvPr>
        </p:nvSpPr>
        <p:spPr bwMode="gray">
          <a:xfrm>
            <a:off x="207903" y="6094136"/>
            <a:ext cx="8723263" cy="216000"/>
          </a:xfrm>
        </p:spPr>
        <p:txBody>
          <a:bodyPr lIns="0" tIns="0" rIns="0" bIns="0"/>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vl6pPr marL="0" indent="0">
              <a:buNone/>
              <a:defRPr sz="1500"/>
            </a:lvl6pPr>
            <a:lvl7pPr marL="0" indent="0">
              <a:buNone/>
              <a:defRPr sz="1500"/>
            </a:lvl7pPr>
            <a:lvl8pPr marL="0" indent="0">
              <a:buNone/>
              <a:defRPr sz="1500"/>
            </a:lvl8pPr>
            <a:lvl9pPr marL="0" indent="0">
              <a:buNone/>
              <a:defRPr sz="1500"/>
            </a:lvl9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61652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5" name="Text Placeholder 4"/>
          <p:cNvSpPr>
            <a:spLocks noGrp="1"/>
          </p:cNvSpPr>
          <p:nvPr>
            <p:ph type="body" sz="quarter" idx="17" hasCustomPrompt="1"/>
          </p:nvPr>
        </p:nvSpPr>
        <p:spPr bwMode="gray">
          <a:xfrm>
            <a:off x="206683" y="1819425"/>
            <a:ext cx="8724155" cy="4093946"/>
          </a:xfrm>
        </p:spPr>
        <p:txBody>
          <a:bodyPr/>
          <a:lstStyle>
            <a:lvl1pPr>
              <a:spcBef>
                <a:spcPts val="675"/>
              </a:spcBef>
              <a:defRPr sz="1500"/>
            </a:lvl1pPr>
            <a:lvl2pPr marL="0" indent="0">
              <a:spcBef>
                <a:spcPts val="675"/>
              </a:spcBef>
              <a:buNone/>
              <a:defRPr sz="1500">
                <a:solidFill>
                  <a:schemeClr val="accent4"/>
                </a:solidFill>
              </a:defRPr>
            </a:lvl2pPr>
            <a:lvl3pPr marL="189025" indent="-189025">
              <a:spcBef>
                <a:spcPts val="675"/>
              </a:spcBef>
              <a:buFont typeface="Symbol" panose="05050102010706020507" pitchFamily="18" charset="2"/>
              <a:buChar char="-"/>
              <a:defRPr sz="1500">
                <a:solidFill>
                  <a:schemeClr val="accent4"/>
                </a:solidFill>
              </a:defRPr>
            </a:lvl3pPr>
            <a:lvl4pPr marL="189025" indent="-189025">
              <a:spcBef>
                <a:spcPts val="675"/>
              </a:spcBef>
              <a:buFont typeface="Symbol" panose="05050102010706020507" pitchFamily="18" charset="2"/>
              <a:buChar char="-"/>
              <a:defRPr sz="1500">
                <a:solidFill>
                  <a:schemeClr val="accent4"/>
                </a:solidFill>
              </a:defRPr>
            </a:lvl4pPr>
            <a:lvl5pPr marL="189025" indent="-189025">
              <a:spcBef>
                <a:spcPts val="675"/>
              </a:spcBef>
              <a:buFont typeface="Symbol" panose="05050102010706020507" pitchFamily="18" charset="2"/>
              <a:buChar char="-"/>
              <a:defRPr sz="1500">
                <a:solidFill>
                  <a:schemeClr val="accent4"/>
                </a:solidFill>
              </a:defRPr>
            </a:lvl5pPr>
            <a:lvl6pPr marL="189025" indent="-189025">
              <a:spcBef>
                <a:spcPts val="675"/>
              </a:spcBef>
              <a:buFont typeface="Symbol" panose="05050102010706020507" pitchFamily="18" charset="2"/>
              <a:buChar char="-"/>
              <a:defRPr sz="1500">
                <a:solidFill>
                  <a:schemeClr val="accent4"/>
                </a:solidFill>
              </a:defRPr>
            </a:lvl6pPr>
            <a:lvl7pPr marL="189025" indent="-189025">
              <a:spcBef>
                <a:spcPts val="675"/>
              </a:spcBef>
              <a:buFont typeface="Symbol" panose="05050102010706020507" pitchFamily="18" charset="2"/>
              <a:buChar char="-"/>
              <a:defRPr sz="1500">
                <a:solidFill>
                  <a:schemeClr val="accent4"/>
                </a:solidFill>
              </a:defRPr>
            </a:lvl7pPr>
            <a:lvl8pPr marL="189025" indent="-189025">
              <a:spcBef>
                <a:spcPts val="675"/>
              </a:spcBef>
              <a:buFont typeface="Symbol" panose="05050102010706020507" pitchFamily="18" charset="2"/>
              <a:buChar char="-"/>
              <a:defRPr sz="1500">
                <a:solidFill>
                  <a:schemeClr val="accent4"/>
                </a:solidFill>
              </a:defRPr>
            </a:lvl8pPr>
            <a:lvl9pPr marL="189025" indent="-189025">
              <a:spcBef>
                <a:spcPts val="675"/>
              </a:spcBef>
              <a:buFont typeface="Symbol" panose="05050102010706020507" pitchFamily="18" charset="2"/>
              <a:buChar char="-"/>
              <a:defRPr sz="1500">
                <a:solidFill>
                  <a:schemeClr val="accent4"/>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4"/>
          </p:nvPr>
        </p:nvSpPr>
        <p:spPr bwMode="gray"/>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solidFill>
                <a:srgbClr val="A0A0A0"/>
              </a:solidFill>
            </a:endParaRPr>
          </a:p>
        </p:txBody>
      </p:sp>
      <p:sp>
        <p:nvSpPr>
          <p:cNvPr id="10" name="Slide Number Placeholder 9"/>
          <p:cNvSpPr>
            <a:spLocks noGrp="1"/>
          </p:cNvSpPr>
          <p:nvPr>
            <p:ph type="sldNum" sz="quarter" idx="16"/>
          </p:nvPr>
        </p:nvSpPr>
        <p:spPr bwMode="gray"/>
        <p:txBody>
          <a:bodyPr/>
          <a:lstStyle/>
          <a:p>
            <a:r>
              <a:rPr lang="en-US">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4290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07792" y="1816571"/>
            <a:ext cx="8723047" cy="40968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3"/>
          </p:nvPr>
        </p:nvSpPr>
        <p:spPr bwMode="gray">
          <a:xfrm>
            <a:off x="209577" y="1120928"/>
            <a:ext cx="8721261" cy="504000"/>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8" name="Date Placeholder 7"/>
          <p:cNvSpPr>
            <a:spLocks noGrp="1"/>
          </p:cNvSpPr>
          <p:nvPr>
            <p:ph type="dt" sz="half" idx="14"/>
          </p:nvPr>
        </p:nvSpPr>
        <p:spPr bwMode="gray"/>
        <p:txBody>
          <a:bodyPr/>
          <a:lstStyle/>
          <a:p>
            <a:fld id="{F0F7C878-2F48-47C1-A60E-F6C764D931DE}" type="datetime4">
              <a:rPr lang="en-US" smtClean="0">
                <a:solidFill>
                  <a:srgbClr val="A0A0A0"/>
                </a:solidFill>
              </a:rPr>
              <a:pPr/>
              <a:t>February 22, 2018</a:t>
            </a:fld>
            <a:endParaRPr lang="en-US" dirty="0">
              <a:solidFill>
                <a:srgbClr val="A0A0A0"/>
              </a:solidFill>
            </a:endParaRPr>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solidFill>
                <a:srgbClr val="A0A0A0"/>
              </a:solidFill>
            </a:endParaRPr>
          </a:p>
        </p:txBody>
      </p:sp>
      <p:sp>
        <p:nvSpPr>
          <p:cNvPr id="10" name="Slide Number Placeholder 9"/>
          <p:cNvSpPr>
            <a:spLocks noGrp="1"/>
          </p:cNvSpPr>
          <p:nvPr>
            <p:ph type="sldNum" sz="quarter" idx="16"/>
          </p:nvPr>
        </p:nvSpPr>
        <p:spPr bwMode="gray"/>
        <p:txBody>
          <a:bodyPr/>
          <a:lstStyle/>
          <a:p>
            <a:r>
              <a:rPr lang="en-US">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11" name="Title 1"/>
          <p:cNvSpPr>
            <a:spLocks noGrp="1"/>
          </p:cNvSpPr>
          <p:nvPr>
            <p:ph type="title"/>
          </p:nvPr>
        </p:nvSpPr>
        <p:spPr>
          <a:xfrm>
            <a:off x="209577" y="622790"/>
            <a:ext cx="8721261" cy="410899"/>
          </a:xfrm>
        </p:spPr>
        <p:txBody>
          <a:bodyPr/>
          <a:lstStyle/>
          <a:p>
            <a:r>
              <a:rPr lang="en-US" dirty="0"/>
              <a:t>Click to edit Master title style</a:t>
            </a:r>
          </a:p>
        </p:txBody>
      </p:sp>
    </p:spTree>
    <p:extLst>
      <p:ext uri="{BB962C8B-B14F-4D97-AF65-F5344CB8AC3E}">
        <p14:creationId xmlns:p14="http://schemas.microsoft.com/office/powerpoint/2010/main" val="22666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09577" y="1120928"/>
            <a:ext cx="8721261" cy="504000"/>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604723B6-2C37-4C03-92C2-AA6C4A469955}" type="datetime4">
              <a:rPr lang="en-US" smtClean="0">
                <a:solidFill>
                  <a:srgbClr val="A0A0A0"/>
                </a:solidFill>
              </a:rPr>
              <a:pPr/>
              <a:t>February 22, 2018</a:t>
            </a:fld>
            <a:endParaRPr lang="en-US" dirty="0">
              <a:solidFill>
                <a:srgbClr val="A0A0A0"/>
              </a:solidFill>
            </a:endParaRPr>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endParaRPr lang="en-US" dirty="0">
              <a:solidFill>
                <a:srgbClr val="A0A0A0"/>
              </a:solidFill>
            </a:endParaRPr>
          </a:p>
        </p:txBody>
      </p:sp>
      <p:sp>
        <p:nvSpPr>
          <p:cNvPr id="10" name="Slide Number Placeholder 9"/>
          <p:cNvSpPr>
            <a:spLocks noGrp="1"/>
          </p:cNvSpPr>
          <p:nvPr>
            <p:ph type="sldNum" sz="quarter" idx="16"/>
          </p:nvPr>
        </p:nvSpPr>
        <p:spPr bwMode="gray"/>
        <p:txBody>
          <a:bodyPr/>
          <a:lstStyle/>
          <a:p>
            <a:r>
              <a:rPr lang="en-US">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Tree>
    <p:extLst>
      <p:ext uri="{BB962C8B-B14F-4D97-AF65-F5344CB8AC3E}">
        <p14:creationId xmlns:p14="http://schemas.microsoft.com/office/powerpoint/2010/main" val="373903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06_Closing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51544" y="4430714"/>
            <a:ext cx="2879251" cy="1492516"/>
          </a:xfrm>
          <a:prstGeom prst="rect">
            <a:avLst/>
          </a:prstGeom>
        </p:spPr>
      </p:pic>
      <p:sp>
        <p:nvSpPr>
          <p:cNvPr id="9" name="Rectangle 8"/>
          <p:cNvSpPr/>
          <p:nvPr userDrawn="1"/>
        </p:nvSpPr>
        <p:spPr bwMode="gray">
          <a:xfrm>
            <a:off x="209577" y="459581"/>
            <a:ext cx="615680" cy="9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de-DE"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A2D5558-364E-49CF-BD1C-98EA466A7C24}" type="datetime4">
              <a:rPr lang="en-US" smtClean="0"/>
              <a:pPr/>
              <a:t>February 22, 2018</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420794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77494" y="1816571"/>
            <a:ext cx="8582788" cy="4096799"/>
          </a:xfrm>
        </p:spPr>
        <p:txBody>
          <a:bodyPr/>
          <a:lstStyle>
            <a:lvl1pPr>
              <a:spcBef>
                <a:spcPts val="900"/>
              </a:spcBef>
              <a:defRPr sz="2000"/>
            </a:lvl1pPr>
            <a:lvl2pPr marL="0" indent="0">
              <a:spcBef>
                <a:spcPts val="900"/>
              </a:spcBef>
              <a:buNone/>
              <a:defRPr sz="2000">
                <a:solidFill>
                  <a:schemeClr val="accent4"/>
                </a:solidFill>
              </a:defRPr>
            </a:lvl2pPr>
            <a:lvl3pPr marL="252000" indent="-252000">
              <a:spcBef>
                <a:spcPts val="900"/>
              </a:spcBef>
              <a:buFont typeface="Symbol" panose="05050102010706020507" pitchFamily="18" charset="2"/>
              <a:buChar char=""/>
              <a:defRPr sz="2000">
                <a:solidFill>
                  <a:schemeClr val="accent4"/>
                </a:solidFill>
              </a:defRPr>
            </a:lvl3pPr>
            <a:lvl4pPr marL="252000" indent="-252000">
              <a:spcBef>
                <a:spcPts val="900"/>
              </a:spcBef>
              <a:buFont typeface="Symbol" panose="05050102010706020507" pitchFamily="18" charset="2"/>
              <a:buChar char=""/>
              <a:defRPr sz="2000">
                <a:solidFill>
                  <a:schemeClr val="accent4"/>
                </a:solidFill>
              </a:defRPr>
            </a:lvl4pPr>
            <a:lvl5pPr marL="252000" indent="-252000">
              <a:spcBef>
                <a:spcPts val="900"/>
              </a:spcBef>
              <a:buFont typeface="Symbol" panose="05050102010706020507" pitchFamily="18" charset="2"/>
              <a:buChar char=""/>
              <a:defRPr sz="2000">
                <a:solidFill>
                  <a:schemeClr val="accent4"/>
                </a:solidFill>
              </a:defRPr>
            </a:lvl5pPr>
            <a:lvl6pPr marL="252000" indent="-252000">
              <a:spcBef>
                <a:spcPts val="900"/>
              </a:spcBef>
              <a:buFont typeface="Symbol" panose="05050102010706020507" pitchFamily="18" charset="2"/>
              <a:buChar char=""/>
              <a:defRPr sz="2000">
                <a:solidFill>
                  <a:schemeClr val="accent4"/>
                </a:solidFill>
              </a:defRPr>
            </a:lvl6pPr>
            <a:lvl7pPr marL="252000" indent="-252000">
              <a:spcBef>
                <a:spcPts val="900"/>
              </a:spcBef>
              <a:buFont typeface="Symbol" panose="05050102010706020507" pitchFamily="18" charset="2"/>
              <a:buChar char=""/>
              <a:defRPr sz="2000">
                <a:solidFill>
                  <a:schemeClr val="accent4"/>
                </a:solidFill>
              </a:defRPr>
            </a:lvl7pPr>
            <a:lvl8pPr marL="252000" indent="-252000">
              <a:spcBef>
                <a:spcPts val="900"/>
              </a:spcBef>
              <a:buFont typeface="Symbol" panose="05050102010706020507" pitchFamily="18" charset="2"/>
              <a:buChar char=""/>
              <a:defRPr sz="2000">
                <a:solidFill>
                  <a:schemeClr val="accent4"/>
                </a:solidFill>
              </a:defRPr>
            </a:lvl8pPr>
            <a:lvl9pPr marL="252000" indent="-252000">
              <a:spcBef>
                <a:spcPts val="900"/>
              </a:spcBef>
              <a:buFont typeface="Symbol" panose="05050102010706020507" pitchFamily="18" charset="2"/>
              <a:buChar char=""/>
              <a:defRPr sz="2000">
                <a:solidFill>
                  <a:schemeClr val="accent4"/>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4"/>
          </p:nvPr>
        </p:nvSpPr>
        <p:spPr bwMode="gray"/>
        <p:txBody>
          <a:bodyPr/>
          <a:lstStyle/>
          <a:p>
            <a:fld id="{CA280487-8E79-4605-9B2A-B74134006A96}" type="datetime4">
              <a:rPr lang="en-US" smtClean="0"/>
              <a:t>February 22, 2018</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2" name="Title 1"/>
          <p:cNvSpPr>
            <a:spLocks noGrp="1"/>
          </p:cNvSpPr>
          <p:nvPr>
            <p:ph type="title"/>
          </p:nvPr>
        </p:nvSpPr>
        <p:spPr bwMode="gray"/>
        <p:txBody>
          <a:bodyPr/>
          <a:lstStyle/>
          <a:p>
            <a:r>
              <a:rPr lang="en-US" dirty="0"/>
              <a:t>Click to edit Master title style</a:t>
            </a:r>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6884551-BCA1-4427-92BF-DB5CAA0DDF08}"/>
              </a:ext>
            </a:extLst>
          </p:cNvPr>
          <p:cNvSpPr/>
          <p:nvPr userDrawn="1"/>
        </p:nvSpPr>
        <p:spPr bwMode="gray">
          <a:xfrm>
            <a:off x="183600" y="414450"/>
            <a:ext cx="309975"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rgbClr val="FF000F"/>
                </a:solidFill>
              </a:rPr>
              <a:t>—</a:t>
            </a:r>
            <a:endParaRPr lang="en-US" sz="2400" b="1" dirty="0" err="1">
              <a:solidFill>
                <a:srgbClr val="FF000F"/>
              </a:solidFill>
            </a:endParaRPr>
          </a:p>
        </p:txBody>
      </p:sp>
      <p:sp>
        <p:nvSpPr>
          <p:cNvPr id="5" name="Title 1">
            <a:extLst>
              <a:ext uri="{FF2B5EF4-FFF2-40B4-BE49-F238E27FC236}">
                <a16:creationId xmlns="" xmlns:a16="http://schemas.microsoft.com/office/drawing/2014/main" id="{FAC380CA-95DB-45F2-99D5-3A1E2DF54CD3}"/>
              </a:ext>
            </a:extLst>
          </p:cNvPr>
          <p:cNvSpPr>
            <a:spLocks noGrp="1"/>
          </p:cNvSpPr>
          <p:nvPr>
            <p:ph type="ctrTitle"/>
          </p:nvPr>
        </p:nvSpPr>
        <p:spPr bwMode="gray">
          <a:xfrm>
            <a:off x="251817" y="718060"/>
            <a:ext cx="8640961" cy="504000"/>
          </a:xfrm>
        </p:spPr>
        <p:txBody>
          <a:bodyPr lIns="0" tIns="0" rIns="0" bIns="0" anchor="b"/>
          <a:lstStyle>
            <a:lvl1pPr>
              <a:defRPr sz="2400">
                <a:solidFill>
                  <a:schemeClr val="tx1"/>
                </a:solidFill>
              </a:defRPr>
            </a:lvl1pPr>
          </a:lstStyle>
          <a:p>
            <a:r>
              <a:rPr lang="en-US"/>
              <a:t>Click to edit Master title style</a:t>
            </a:r>
            <a:endParaRPr lang="en-US" dirty="0"/>
          </a:p>
        </p:txBody>
      </p:sp>
      <p:sp>
        <p:nvSpPr>
          <p:cNvPr id="6" name="Subtitle 2">
            <a:extLst>
              <a:ext uri="{FF2B5EF4-FFF2-40B4-BE49-F238E27FC236}">
                <a16:creationId xmlns="" xmlns:a16="http://schemas.microsoft.com/office/drawing/2014/main" id="{EE182003-2699-4135-A685-461A4D33947D}"/>
              </a:ext>
            </a:extLst>
          </p:cNvPr>
          <p:cNvSpPr>
            <a:spLocks noGrp="1"/>
          </p:cNvSpPr>
          <p:nvPr>
            <p:ph type="subTitle" idx="1"/>
          </p:nvPr>
        </p:nvSpPr>
        <p:spPr bwMode="gray">
          <a:xfrm>
            <a:off x="251818" y="1264009"/>
            <a:ext cx="8640961"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6822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Headline_Content">
    <p:spTree>
      <p:nvGrpSpPr>
        <p:cNvPr id="1" name=""/>
        <p:cNvGrpSpPr/>
        <p:nvPr/>
      </p:nvGrpSpPr>
      <p:grpSpPr>
        <a:xfrm>
          <a:off x="0" y="0"/>
          <a:ext cx="0" cy="0"/>
          <a:chOff x="0" y="0"/>
          <a:chExt cx="0" cy="0"/>
        </a:xfrm>
      </p:grpSpPr>
      <p:sp>
        <p:nvSpPr>
          <p:cNvPr id="48" name="Symbol zastępczy tekstu 47"/>
          <p:cNvSpPr>
            <a:spLocks noGrp="1"/>
          </p:cNvSpPr>
          <p:nvPr>
            <p:ph type="body" sz="quarter" idx="16" hasCustomPrompt="1"/>
          </p:nvPr>
        </p:nvSpPr>
        <p:spPr>
          <a:xfrm>
            <a:off x="2348785" y="6200776"/>
            <a:ext cx="5648050" cy="590550"/>
          </a:xfrm>
          <a:prstGeom prst="rect">
            <a:avLst/>
          </a:prstGeom>
        </p:spPr>
        <p:txBody>
          <a:bodyPr anchor="ctr" anchorCtr="0">
            <a:normAutofit/>
          </a:bodyPr>
          <a:lstStyle>
            <a:lvl1pPr marL="0" indent="0">
              <a:buNone/>
              <a:defRPr sz="749">
                <a:solidFill>
                  <a:schemeClr val="accent6"/>
                </a:solidFill>
              </a:defRPr>
            </a:lvl1pPr>
          </a:lstStyle>
          <a:p>
            <a:pPr lvl="0"/>
            <a:r>
              <a:rPr lang="pl-PL" dirty="0"/>
              <a:t>Click to type</a:t>
            </a:r>
          </a:p>
        </p:txBody>
      </p:sp>
      <p:sp>
        <p:nvSpPr>
          <p:cNvPr id="3" name="Symbol zastępczy zawartości 2"/>
          <p:cNvSpPr>
            <a:spLocks noGrp="1"/>
          </p:cNvSpPr>
          <p:nvPr>
            <p:ph sz="quarter" idx="17" hasCustomPrompt="1"/>
          </p:nvPr>
        </p:nvSpPr>
        <p:spPr>
          <a:xfrm>
            <a:off x="253668" y="1886400"/>
            <a:ext cx="8638201" cy="4032250"/>
          </a:xfrm>
          <a:prstGeom prst="rect">
            <a:avLst/>
          </a:prstGeom>
        </p:spPr>
        <p:txBody>
          <a:bodyPr/>
          <a:lstStyle>
            <a:lvl1pPr marL="0" indent="0">
              <a:buNone/>
              <a:defRPr b="0" i="0">
                <a:latin typeface="Arial Regular" charset="0"/>
                <a:ea typeface="Arial Regular" charset="0"/>
                <a:cs typeface="Arial Regular" charset="0"/>
              </a:defRPr>
            </a:lvl1pPr>
          </a:lstStyle>
          <a:p>
            <a:pPr lvl="0"/>
            <a:r>
              <a:rPr lang="pl-PL" dirty="0"/>
              <a:t>Click to type</a:t>
            </a:r>
          </a:p>
        </p:txBody>
      </p:sp>
      <p:sp>
        <p:nvSpPr>
          <p:cNvPr id="8" name="Symbol zastępczy tekstu 42"/>
          <p:cNvSpPr>
            <a:spLocks noGrp="1"/>
          </p:cNvSpPr>
          <p:nvPr>
            <p:ph type="body" sz="quarter" idx="14" hasCustomPrompt="1"/>
          </p:nvPr>
        </p:nvSpPr>
        <p:spPr>
          <a:xfrm>
            <a:off x="257376" y="620408"/>
            <a:ext cx="8637620" cy="376400"/>
          </a:xfrm>
          <a:prstGeom prst="rect">
            <a:avLst/>
          </a:prstGeom>
        </p:spPr>
        <p:txBody>
          <a:bodyPr lIns="0" rIns="0">
            <a:noAutofit/>
          </a:bodyPr>
          <a:lstStyle>
            <a:lvl1pPr marL="0" indent="0">
              <a:buNone/>
              <a:defRPr sz="1949" b="0" i="0">
                <a:latin typeface="Arial Regular" charset="0"/>
                <a:ea typeface="Arial Regular" charset="0"/>
                <a:cs typeface="Arial Regular" charset="0"/>
              </a:defRPr>
            </a:lvl1pPr>
          </a:lstStyle>
          <a:p>
            <a:pPr lvl="0"/>
            <a:r>
              <a:rPr lang="pl-PL" dirty="0"/>
              <a:t>Click to type</a:t>
            </a:r>
          </a:p>
        </p:txBody>
      </p:sp>
      <p:sp>
        <p:nvSpPr>
          <p:cNvPr id="9" name="Symbol zastępczy zawartości 44"/>
          <p:cNvSpPr>
            <a:spLocks noGrp="1"/>
          </p:cNvSpPr>
          <p:nvPr>
            <p:ph sz="quarter" idx="15" hasCustomPrompt="1"/>
          </p:nvPr>
        </p:nvSpPr>
        <p:spPr>
          <a:xfrm>
            <a:off x="257377" y="1050915"/>
            <a:ext cx="8619115" cy="722206"/>
          </a:xfrm>
          <a:prstGeom prst="rect">
            <a:avLst/>
          </a:prstGeom>
        </p:spPr>
        <p:txBody>
          <a:bodyPr lIns="0" rIns="0">
            <a:normAutofit/>
          </a:bodyPr>
          <a:lstStyle>
            <a:lvl1pPr marL="0" indent="0">
              <a:buNone/>
              <a:defRPr sz="1499" b="0" i="0">
                <a:latin typeface="Arial Regular" charset="0"/>
                <a:ea typeface="Arial Regular" charset="0"/>
                <a:cs typeface="Arial Regular" charset="0"/>
              </a:defRPr>
            </a:lvl1pPr>
          </a:lstStyle>
          <a:p>
            <a:pPr lvl="0"/>
            <a:r>
              <a:rPr lang="pl-PL" noProof="0" dirty="0"/>
              <a:t>Click to type</a:t>
            </a:r>
            <a:endParaRPr lang="en-US" noProof="0" dirty="0"/>
          </a:p>
        </p:txBody>
      </p:sp>
    </p:spTree>
    <p:extLst>
      <p:ext uri="{BB962C8B-B14F-4D97-AF65-F5344CB8AC3E}">
        <p14:creationId xmlns:p14="http://schemas.microsoft.com/office/powerpoint/2010/main" val="3626242025"/>
      </p:ext>
    </p:extLst>
  </p:cSld>
  <p:clrMapOvr>
    <a:masterClrMapping/>
  </p:clrMapOvr>
  <p:hf sldNum="0" hdr="0" ftr="0" dt="0"/>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pl-PL"/>
              <a:t>Kliknij, aby edytować styl</a:t>
            </a:r>
            <a:endParaRPr lang="en-US" dirty="0"/>
          </a:p>
        </p:txBody>
      </p:sp>
      <p:sp>
        <p:nvSpPr>
          <p:cNvPr id="3" name="Footer Placeholder 2"/>
          <p:cNvSpPr>
            <a:spLocks noGrp="1"/>
          </p:cNvSpPr>
          <p:nvPr>
            <p:ph type="ftr" sz="quarter" idx="10"/>
          </p:nvPr>
        </p:nvSpPr>
        <p:spPr bwMode="gray"/>
        <p:txBody>
          <a:bodyPr/>
          <a:lstStyle/>
          <a:p>
            <a:pPr lvl="8"/>
            <a:endParaRPr lang="en-US" dirty="0">
              <a:solidFill>
                <a:srgbClr val="A0A0A0"/>
              </a:solidFill>
            </a:endParaRPr>
          </a:p>
        </p:txBody>
      </p:sp>
      <p:sp>
        <p:nvSpPr>
          <p:cNvPr id="4" name="Date Placeholder 3"/>
          <p:cNvSpPr>
            <a:spLocks noGrp="1"/>
          </p:cNvSpPr>
          <p:nvPr>
            <p:ph type="dt" sz="half" idx="11"/>
          </p:nvPr>
        </p:nvSpPr>
        <p:spPr bwMode="gray"/>
        <p:txBody>
          <a:bodyPr/>
          <a:lstStyle/>
          <a:p>
            <a:fld id="{17488BFE-015E-452C-932B-DB979AC8F282}" type="datetime4">
              <a:rPr lang="en-US" smtClean="0">
                <a:solidFill>
                  <a:srgbClr val="A0A0A0"/>
                </a:solidFill>
              </a:rPr>
              <a:pPr/>
              <a:t>February 22, 2018</a:t>
            </a:fld>
            <a:endParaRPr lang="en-US" dirty="0">
              <a:solidFill>
                <a:srgbClr val="A0A0A0"/>
              </a:solidFill>
            </a:endParaRPr>
          </a:p>
        </p:txBody>
      </p:sp>
      <p:sp>
        <p:nvSpPr>
          <p:cNvPr id="5" name="Slide Number Placeholder 4"/>
          <p:cNvSpPr>
            <a:spLocks noGrp="1"/>
          </p:cNvSpPr>
          <p:nvPr>
            <p:ph type="sldNum" sz="quarter" idx="12"/>
          </p:nvPr>
        </p:nvSpPr>
        <p:spPr bwMode="gray"/>
        <p:txBody>
          <a:body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6" name="Subtitle 2"/>
          <p:cNvSpPr>
            <a:spLocks noGrp="1"/>
          </p:cNvSpPr>
          <p:nvPr>
            <p:ph type="subTitle" idx="13"/>
          </p:nvPr>
        </p:nvSpPr>
        <p:spPr bwMode="gray">
          <a:xfrm>
            <a:off x="250604" y="1085213"/>
            <a:ext cx="864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pl-PL"/>
              <a:t>Kliknij, aby edytować styl wzorca podtytułu</a:t>
            </a:r>
            <a:endParaRPr lang="en-US" dirty="0"/>
          </a:p>
        </p:txBody>
      </p:sp>
      <p:sp>
        <p:nvSpPr>
          <p:cNvPr id="7" name="Text Placeholder 11"/>
          <p:cNvSpPr>
            <a:spLocks noGrp="1"/>
          </p:cNvSpPr>
          <p:nvPr>
            <p:ph type="body" sz="quarter" idx="16"/>
          </p:nvPr>
        </p:nvSpPr>
        <p:spPr bwMode="gray">
          <a:xfrm>
            <a:off x="249276" y="1931192"/>
            <a:ext cx="86400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8" name="Content Placeholder 15"/>
          <p:cNvSpPr>
            <a:spLocks noGrp="1"/>
          </p:cNvSpPr>
          <p:nvPr>
            <p:ph sz="quarter" idx="19"/>
          </p:nvPr>
        </p:nvSpPr>
        <p:spPr bwMode="gray">
          <a:xfrm>
            <a:off x="249275" y="2317637"/>
            <a:ext cx="8640000" cy="3594212"/>
          </a:xfrm>
        </p:spPr>
        <p:txBody>
          <a:bodyPr lIns="0" tIns="0" rIns="0" bIns="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cxnSp>
        <p:nvCxnSpPr>
          <p:cNvPr id="9" name="Straight Connector 8"/>
          <p:cNvCxnSpPr/>
          <p:nvPr userDrawn="1"/>
        </p:nvCxnSpPr>
        <p:spPr bwMode="gray">
          <a:xfrm>
            <a:off x="249276" y="2238495"/>
            <a:ext cx="864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6722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solidFill>
                  <a:srgbClr val="A0A0A0"/>
                </a:solidFill>
              </a:rPr>
              <a:pPr/>
              <a:t>February 22, 2018</a:t>
            </a:fld>
            <a:endParaRPr lang="en-US" dirty="0">
              <a:solidFill>
                <a:srgbClr val="A0A0A0"/>
              </a:solidFill>
            </a:endParaRPr>
          </a:p>
        </p:txBody>
      </p:sp>
      <p:sp>
        <p:nvSpPr>
          <p:cNvPr id="5" name="Footer Placeholder 4"/>
          <p:cNvSpPr>
            <a:spLocks noGrp="1"/>
          </p:cNvSpPr>
          <p:nvPr>
            <p:ph type="ftr" sz="quarter" idx="15"/>
          </p:nvPr>
        </p:nvSpPr>
        <p:spPr bwMode="gray"/>
        <p:txBody>
          <a:bodyPr/>
          <a:lstStyle/>
          <a:p>
            <a:pPr lvl="8"/>
            <a:endParaRPr lang="en-US" dirty="0">
              <a:solidFill>
                <a:srgbClr val="A0A0A0"/>
              </a:solidFill>
            </a:endParaRPr>
          </a:p>
        </p:txBody>
      </p:sp>
      <p:sp>
        <p:nvSpPr>
          <p:cNvPr id="6" name="Slide Number Placeholder 5"/>
          <p:cNvSpPr>
            <a:spLocks noGrp="1"/>
          </p:cNvSpPr>
          <p:nvPr>
            <p:ph type="sldNum" sz="quarter" idx="16"/>
          </p:nvPr>
        </p:nvSpPr>
        <p:spPr bwMode="gray"/>
        <p:txBody>
          <a:body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18" name="Subtitle 2"/>
          <p:cNvSpPr>
            <a:spLocks noGrp="1"/>
          </p:cNvSpPr>
          <p:nvPr>
            <p:ph type="subTitle" idx="13"/>
          </p:nvPr>
        </p:nvSpPr>
        <p:spPr bwMode="gray">
          <a:xfrm>
            <a:off x="249276" y="1085213"/>
            <a:ext cx="8640673"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5950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9144000" cy="4610100"/>
          </a:xfrm>
          <a:prstGeom prst="rect">
            <a:avLst/>
          </a:prstGeom>
        </p:spPr>
      </p:pic>
      <p:sp>
        <p:nvSpPr>
          <p:cNvPr id="22" name="Text Placeholder 5"/>
          <p:cNvSpPr>
            <a:spLocks noGrp="1"/>
          </p:cNvSpPr>
          <p:nvPr>
            <p:ph type="body" sz="quarter" idx="16"/>
          </p:nvPr>
        </p:nvSpPr>
        <p:spPr bwMode="gray">
          <a:xfrm>
            <a:off x="251818" y="365752"/>
            <a:ext cx="1146707"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675" cap="all" baseline="0">
                <a:solidFill>
                  <a:schemeClr val="bg1"/>
                </a:solidFill>
              </a:defRPr>
            </a:lvl1pPr>
            <a:lvl2pPr marL="0" indent="0" algn="ctr">
              <a:spcBef>
                <a:spcPts val="0"/>
              </a:spcBef>
              <a:buNone/>
              <a:defRPr sz="675" cap="all" baseline="0">
                <a:solidFill>
                  <a:schemeClr val="bg1"/>
                </a:solidFill>
              </a:defRPr>
            </a:lvl2pPr>
            <a:lvl3pPr marL="0" indent="0" algn="ctr">
              <a:spcBef>
                <a:spcPts val="0"/>
              </a:spcBef>
              <a:buNone/>
              <a:defRPr sz="675" cap="all" baseline="0">
                <a:solidFill>
                  <a:schemeClr val="bg1"/>
                </a:solidFill>
              </a:defRPr>
            </a:lvl3pPr>
            <a:lvl4pPr marL="0" indent="0" algn="ctr">
              <a:spcBef>
                <a:spcPts val="0"/>
              </a:spcBef>
              <a:buNone/>
              <a:defRPr sz="675" cap="all" baseline="0">
                <a:solidFill>
                  <a:schemeClr val="bg1"/>
                </a:solidFill>
              </a:defRPr>
            </a:lvl4pPr>
            <a:lvl5pPr marL="0" indent="0" algn="ctr">
              <a:spcBef>
                <a:spcPts val="0"/>
              </a:spcBef>
              <a:buNone/>
              <a:defRPr sz="675" cap="all" baseline="0">
                <a:solidFill>
                  <a:schemeClr val="bg1"/>
                </a:solidFill>
              </a:defRPr>
            </a:lvl5pPr>
            <a:lvl6pPr marL="0" indent="0" algn="ctr">
              <a:spcBef>
                <a:spcPts val="0"/>
              </a:spcBef>
              <a:buNone/>
              <a:defRPr sz="675" cap="all" baseline="0">
                <a:solidFill>
                  <a:schemeClr val="bg1"/>
                </a:solidFill>
              </a:defRPr>
            </a:lvl6pPr>
            <a:lvl7pPr marL="0" indent="0" algn="ctr">
              <a:spcBef>
                <a:spcPts val="0"/>
              </a:spcBef>
              <a:buNone/>
              <a:defRPr sz="675" cap="all" baseline="0">
                <a:solidFill>
                  <a:schemeClr val="bg1"/>
                </a:solidFill>
              </a:defRPr>
            </a:lvl7pPr>
            <a:lvl8pPr marL="0" indent="0" algn="ctr">
              <a:spcBef>
                <a:spcPts val="0"/>
              </a:spcBef>
              <a:buNone/>
              <a:defRPr sz="675" cap="all" baseline="0">
                <a:solidFill>
                  <a:schemeClr val="bg1"/>
                </a:solidFill>
              </a:defRPr>
            </a:lvl8pPr>
            <a:lvl9pPr marL="0" indent="0" algn="ctr">
              <a:spcBef>
                <a:spcPts val="0"/>
              </a:spcBef>
              <a:buNone/>
              <a:defRPr sz="675" cap="all" baseline="0">
                <a:solidFill>
                  <a:schemeClr val="bg1"/>
                </a:solidFill>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Text Placeholder 17"/>
          <p:cNvSpPr>
            <a:spLocks noGrp="1"/>
          </p:cNvSpPr>
          <p:nvPr>
            <p:ph type="body" sz="quarter" idx="13"/>
          </p:nvPr>
        </p:nvSpPr>
        <p:spPr bwMode="gray">
          <a:xfrm>
            <a:off x="255390" y="5000633"/>
            <a:ext cx="7584703" cy="224432"/>
          </a:xfrm>
        </p:spPr>
        <p:txBody>
          <a:bodyPr lIns="0" tIns="0" rIns="0" bIns="0" anchor="b"/>
          <a:lstStyle>
            <a:lvl1pPr marL="1191" indent="0">
              <a:buFont typeface="Arial" panose="020B0604020202020204" pitchFamily="34" charset="0"/>
              <a:buNone/>
              <a:defRPr sz="750" cap="all" baseline="0"/>
            </a:lvl1pPr>
            <a:lvl2pPr marL="1191" indent="0">
              <a:buNone/>
              <a:defRPr sz="750" cap="all" baseline="0"/>
            </a:lvl2pPr>
            <a:lvl3pPr marL="1191" indent="0">
              <a:buNone/>
              <a:defRPr sz="750" cap="all" baseline="0"/>
            </a:lvl3pPr>
            <a:lvl4pPr marL="1191" indent="0">
              <a:buNone/>
              <a:defRPr sz="750" cap="all" baseline="0"/>
            </a:lvl4pPr>
            <a:lvl5pPr marL="1191" indent="0">
              <a:buNone/>
              <a:defRPr sz="750" cap="all" baseline="0"/>
            </a:lvl5pPr>
            <a:lvl6pPr marL="1191" indent="0">
              <a:buNone/>
              <a:defRPr sz="750" cap="all" baseline="0"/>
            </a:lvl6pPr>
            <a:lvl7pPr marL="1191" indent="0">
              <a:buNone/>
              <a:defRPr sz="750" cap="all" baseline="0"/>
            </a:lvl7pPr>
            <a:lvl8pPr marL="1191" indent="0">
              <a:buNone/>
              <a:defRPr sz="750" cap="all" baseline="0"/>
            </a:lvl8pPr>
            <a:lvl9pPr marL="1191" indent="0">
              <a:buNone/>
              <a:defRPr sz="750" cap="all"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Title 1"/>
          <p:cNvSpPr>
            <a:spLocks noGrp="1"/>
          </p:cNvSpPr>
          <p:nvPr>
            <p:ph type="ctrTitle"/>
          </p:nvPr>
        </p:nvSpPr>
        <p:spPr bwMode="gray">
          <a:xfrm>
            <a:off x="255390" y="5205568"/>
            <a:ext cx="7584111" cy="504001"/>
          </a:xfrm>
        </p:spPr>
        <p:txBody>
          <a:bodyPr lIns="0" tIns="0" rIns="0" bIns="0" anchor="b"/>
          <a:lstStyle>
            <a:lvl1pPr>
              <a:defRPr sz="2400"/>
            </a:lvl1pPr>
          </a:lstStyle>
          <a:p>
            <a:r>
              <a:rPr lang="de-DE" smtClean="0"/>
              <a:t>Titelmasterformat durch Klicken bearbeiten</a:t>
            </a:r>
            <a:endParaRPr lang="en-US" dirty="0"/>
          </a:p>
        </p:txBody>
      </p:sp>
      <p:sp>
        <p:nvSpPr>
          <p:cNvPr id="12" name="Subtitle 2"/>
          <p:cNvSpPr>
            <a:spLocks noGrp="1"/>
          </p:cNvSpPr>
          <p:nvPr>
            <p:ph type="subTitle" idx="1"/>
          </p:nvPr>
        </p:nvSpPr>
        <p:spPr bwMode="gray">
          <a:xfrm>
            <a:off x="255390" y="5751516"/>
            <a:ext cx="7584110"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de-DE" smtClean="0"/>
              <a:t>Formatvorlage des Untertitelmasters durch Klicken bearbeiten</a:t>
            </a:r>
            <a:endParaRPr lang="en-US" dirty="0"/>
          </a:p>
        </p:txBody>
      </p:sp>
      <p:sp>
        <p:nvSpPr>
          <p:cNvPr id="13" name="Text Placeholder 19"/>
          <p:cNvSpPr>
            <a:spLocks noGrp="1"/>
          </p:cNvSpPr>
          <p:nvPr>
            <p:ph type="body" sz="quarter" idx="14"/>
          </p:nvPr>
        </p:nvSpPr>
        <p:spPr bwMode="gray">
          <a:xfrm>
            <a:off x="255390" y="6109996"/>
            <a:ext cx="7584703"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9" name="Rectangle 18"/>
          <p:cNvSpPr/>
          <p:nvPr userDrawn="1"/>
        </p:nvSpPr>
        <p:spPr bwMode="gray">
          <a:xfrm>
            <a:off x="187018" y="4828013"/>
            <a:ext cx="413228"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rgbClr val="FF000F"/>
                </a:solidFill>
              </a:rPr>
              <a:t>—</a:t>
            </a:r>
            <a:endParaRPr lang="en-US" sz="2400" b="1" dirty="0" err="1">
              <a:solidFill>
                <a:srgbClr val="FF000F"/>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4733" y="6160150"/>
            <a:ext cx="655216"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50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249276" y="1931197"/>
            <a:ext cx="8640672" cy="3980439"/>
          </a:xfrm>
        </p:spPr>
        <p:txBody>
          <a:bodyPr/>
          <a:lstStyle>
            <a:lvl1pPr>
              <a:spcBef>
                <a:spcPts val="675"/>
              </a:spcBef>
              <a:defRPr sz="1500"/>
            </a:lvl1pPr>
            <a:lvl2pPr marL="0" indent="0">
              <a:spcBef>
                <a:spcPts val="675"/>
              </a:spcBef>
              <a:buNone/>
              <a:defRPr sz="1500">
                <a:solidFill>
                  <a:schemeClr val="accent4"/>
                </a:solidFill>
              </a:defRPr>
            </a:lvl2pPr>
            <a:lvl3pPr marL="189025" indent="-189025">
              <a:spcBef>
                <a:spcPts val="675"/>
              </a:spcBef>
              <a:buClr>
                <a:schemeClr val="accent4"/>
              </a:buClr>
              <a:buFont typeface="Symbol" panose="05050102010706020507" pitchFamily="18" charset="2"/>
              <a:buChar char=""/>
              <a:defRPr sz="1500">
                <a:solidFill>
                  <a:schemeClr val="accent4"/>
                </a:solidFill>
              </a:defRPr>
            </a:lvl3pPr>
            <a:lvl4pPr marL="189025" indent="-189025">
              <a:spcBef>
                <a:spcPts val="675"/>
              </a:spcBef>
              <a:buClr>
                <a:schemeClr val="accent4"/>
              </a:buClr>
              <a:buFont typeface="Symbol" panose="05050102010706020507" pitchFamily="18" charset="2"/>
              <a:buChar char=""/>
              <a:defRPr sz="1500">
                <a:solidFill>
                  <a:schemeClr val="accent4"/>
                </a:solidFill>
              </a:defRPr>
            </a:lvl4pPr>
            <a:lvl5pPr marL="189025" indent="-189025">
              <a:spcBef>
                <a:spcPts val="675"/>
              </a:spcBef>
              <a:buClr>
                <a:schemeClr val="accent4"/>
              </a:buClr>
              <a:buFont typeface="Symbol" panose="05050102010706020507" pitchFamily="18" charset="2"/>
              <a:buChar char=""/>
              <a:defRPr sz="1500">
                <a:solidFill>
                  <a:schemeClr val="accent4"/>
                </a:solidFill>
              </a:defRPr>
            </a:lvl5pPr>
            <a:lvl6pPr marL="189025" indent="-189025">
              <a:spcBef>
                <a:spcPts val="675"/>
              </a:spcBef>
              <a:buClr>
                <a:schemeClr val="accent4"/>
              </a:buClr>
              <a:buFont typeface="Symbol" panose="05050102010706020507" pitchFamily="18" charset="2"/>
              <a:buChar char=""/>
              <a:defRPr sz="1500">
                <a:solidFill>
                  <a:schemeClr val="accent4"/>
                </a:solidFill>
              </a:defRPr>
            </a:lvl6pPr>
            <a:lvl7pPr marL="189025" indent="-189025">
              <a:spcBef>
                <a:spcPts val="675"/>
              </a:spcBef>
              <a:buClr>
                <a:schemeClr val="accent4"/>
              </a:buClr>
              <a:buFont typeface="Symbol" panose="05050102010706020507" pitchFamily="18" charset="2"/>
              <a:buChar char=""/>
              <a:defRPr sz="1500">
                <a:solidFill>
                  <a:schemeClr val="accent4"/>
                </a:solidFill>
              </a:defRPr>
            </a:lvl7pPr>
            <a:lvl8pPr marL="189025" indent="-189025">
              <a:spcBef>
                <a:spcPts val="675"/>
              </a:spcBef>
              <a:buClr>
                <a:schemeClr val="accent4"/>
              </a:buClr>
              <a:buFont typeface="Symbol" panose="05050102010706020507" pitchFamily="18" charset="2"/>
              <a:buChar char=""/>
              <a:defRPr sz="1500">
                <a:solidFill>
                  <a:schemeClr val="accent4"/>
                </a:solidFill>
              </a:defRPr>
            </a:lvl8pPr>
            <a:lvl9pPr marL="189025" indent="-189025">
              <a:spcBef>
                <a:spcPts val="675"/>
              </a:spcBef>
              <a:buClr>
                <a:schemeClr val="accent4"/>
              </a:buClr>
              <a:buFont typeface="Symbol" panose="05050102010706020507" pitchFamily="18" charset="2"/>
              <a:buChar char=""/>
              <a:defRPr sz="1500">
                <a:solidFill>
                  <a:schemeClr val="accent4"/>
                </a:solidFill>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3" name="Date Placeholder 2"/>
          <p:cNvSpPr>
            <a:spLocks noGrp="1"/>
          </p:cNvSpPr>
          <p:nvPr>
            <p:ph type="dt" sz="half" idx="18"/>
          </p:nvPr>
        </p:nvSpPr>
        <p:spPr bwMode="gray"/>
        <p:txBody>
          <a:bodyPr/>
          <a:lstStyle/>
          <a:p>
            <a:fld id="{D00E2804-36CF-498C-92C3-F99E454F267F}" type="datetime4">
              <a:rPr lang="en-US" smtClean="0">
                <a:solidFill>
                  <a:srgbClr val="A0A0A0"/>
                </a:solidFill>
              </a:rPr>
              <a:pPr/>
              <a:t>February 22, 2018</a:t>
            </a:fld>
            <a:endParaRPr lang="en-US" dirty="0">
              <a:solidFill>
                <a:srgbClr val="A0A0A0"/>
              </a:solidFill>
            </a:endParaRPr>
          </a:p>
        </p:txBody>
      </p:sp>
      <p:sp>
        <p:nvSpPr>
          <p:cNvPr id="5" name="Footer Placeholder 4"/>
          <p:cNvSpPr>
            <a:spLocks noGrp="1"/>
          </p:cNvSpPr>
          <p:nvPr>
            <p:ph type="ftr" sz="quarter" idx="19"/>
          </p:nvPr>
        </p:nvSpPr>
        <p:spPr bwMode="gray"/>
        <p:txBody>
          <a:bodyPr/>
          <a:lstStyle/>
          <a:p>
            <a:pPr lvl="8"/>
            <a:endParaRPr lang="en-US" dirty="0">
              <a:solidFill>
                <a:srgbClr val="A0A0A0"/>
              </a:solidFill>
            </a:endParaRPr>
          </a:p>
        </p:txBody>
      </p:sp>
      <p:sp>
        <p:nvSpPr>
          <p:cNvPr id="6" name="Slide Number Placeholder 5"/>
          <p:cNvSpPr>
            <a:spLocks noGrp="1"/>
          </p:cNvSpPr>
          <p:nvPr>
            <p:ph type="sldNum" sz="quarter" idx="20"/>
          </p:nvPr>
        </p:nvSpPr>
        <p:spPr bwMode="gray"/>
        <p:txBody>
          <a:body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7" name="Title 6"/>
          <p:cNvSpPr>
            <a:spLocks noGrp="1"/>
          </p:cNvSpPr>
          <p:nvPr>
            <p:ph type="title"/>
          </p:nvPr>
        </p:nvSpPr>
        <p:spPr bwMode="gray"/>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19162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spid="_x0000_s4110"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1590"/>
                        <a:ext cx="1190"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p:cNvSpPr>
            <a:spLocks noGrp="1"/>
          </p:cNvSpPr>
          <p:nvPr>
            <p:ph type="dt" sz="half" idx="10"/>
          </p:nvPr>
        </p:nvSpPr>
        <p:spPr>
          <a:xfrm>
            <a:off x="7258051" y="6405036"/>
            <a:ext cx="1111538" cy="153888"/>
          </a:xfrm>
          <a:prstGeom prst="rect">
            <a:avLst/>
          </a:prstGeom>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A0A0A0"/>
              </a:solidFill>
            </a:endParaRPr>
          </a:p>
        </p:txBody>
      </p:sp>
      <p:sp>
        <p:nvSpPr>
          <p:cNvPr id="7" name="Copyright"/>
          <p:cNvSpPr txBox="1"/>
          <p:nvPr userDrawn="1"/>
        </p:nvSpPr>
        <p:spPr>
          <a:xfrm rot="16200000">
            <a:off x="6473429" y="3934618"/>
            <a:ext cx="5133975" cy="72712"/>
          </a:xfrm>
          <a:prstGeom prst="rect">
            <a:avLst/>
          </a:prstGeom>
          <a:noFill/>
        </p:spPr>
        <p:txBody>
          <a:bodyPr wrap="square" lIns="0" tIns="0" rIns="0" bIns="0" rtlCol="0" anchor="t">
            <a:spAutoFit/>
          </a:bodyPr>
          <a:lstStyle/>
          <a:p>
            <a:pPr>
              <a:lnSpc>
                <a:spcPct val="90000"/>
              </a:lnSpc>
              <a:spcAft>
                <a:spcPts val="450"/>
              </a:spcAft>
            </a:pPr>
            <a:r>
              <a:rPr lang="en-US" sz="525" dirty="0">
                <a:solidFill>
                  <a:srgbClr val="FFFFFF">
                    <a:lumMod val="50000"/>
                  </a:srgb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5" name="Title 4"/>
          <p:cNvSpPr>
            <a:spLocks noGrp="1"/>
          </p:cNvSpPr>
          <p:nvPr>
            <p:ph type="title"/>
          </p:nvPr>
        </p:nvSpPr>
        <p:spPr>
          <a:xfrm>
            <a:off x="472500" y="622800"/>
            <a:ext cx="81999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734674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spid="_x0000_s5134"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1590"/>
                        <a:ext cx="1190"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 name="Picture 22"/>
          <p:cNvPicPr>
            <a:picLocks noChangeAspect="1"/>
          </p:cNvPicPr>
          <p:nvPr userDrawn="1"/>
        </p:nvPicPr>
        <p:blipFill rotWithShape="1">
          <a:blip r:embed="rId6" cstate="print">
            <a:extLst>
              <a:ext uri="{28A0092B-C50C-407E-A947-70E740481C1C}">
                <a14:useLocalDpi xmlns:a14="http://schemas.microsoft.com/office/drawing/2010/main"/>
              </a:ext>
            </a:extLst>
          </a:blip>
          <a:srcRect l="29398" t="8741" r="101" b="27"/>
          <a:stretch/>
        </p:blipFill>
        <p:spPr bwMode="ltGray">
          <a:xfrm flipH="1">
            <a:off x="2753302" y="0"/>
            <a:ext cx="312713" cy="6858000"/>
          </a:xfrm>
          <a:prstGeom prst="rect">
            <a:avLst/>
          </a:prstGeom>
        </p:spPr>
      </p:pic>
      <p:sp>
        <p:nvSpPr>
          <p:cNvPr id="24" name="Title 4"/>
          <p:cNvSpPr>
            <a:spLocks noGrp="1"/>
          </p:cNvSpPr>
          <p:nvPr>
            <p:ph type="title"/>
          </p:nvPr>
        </p:nvSpPr>
        <p:spPr>
          <a:xfrm>
            <a:off x="472500" y="2681103"/>
            <a:ext cx="2345911" cy="1495794"/>
          </a:xfrm>
          <a:prstGeom prst="rect">
            <a:avLst/>
          </a:prstGeom>
        </p:spPr>
        <p:txBody>
          <a:bodyPr anchor="ctr">
            <a:noAutofit/>
          </a:bodyPr>
          <a:lstStyle>
            <a:lvl1pPr>
              <a:defRPr sz="1800">
                <a:solidFill>
                  <a:schemeClr val="bg1"/>
                </a:solidFill>
                <a:latin typeface="Trebuchet MS" panose="020B0603020202020204" pitchFamily="34" charset="0"/>
                <a:sym typeface="Trebuchet MS" panose="020B0603020202020204" pitchFamily="34" charset="0"/>
              </a:defRPr>
            </a:lvl1pPr>
          </a:lstStyle>
          <a:p>
            <a:r>
              <a:rPr lang="en-US" dirty="0" smtClean="0"/>
              <a:t>Click to edit Master title style</a:t>
            </a:r>
            <a:endParaRPr lang="en-US" dirty="0"/>
          </a:p>
        </p:txBody>
      </p:sp>
      <p:sp>
        <p:nvSpPr>
          <p:cNvPr id="26" name="Rectangle 25"/>
          <p:cNvSpPr/>
          <p:nvPr userDrawn="1"/>
        </p:nvSpPr>
        <p:spPr bwMode="ltGray">
          <a:xfrm>
            <a:off x="3060573" y="-1309"/>
            <a:ext cx="6083428"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900" dirty="0">
              <a:solidFill>
                <a:srgbClr val="FFFFFF"/>
              </a:solidFill>
              <a:latin typeface="Trebuchet MS" panose="020B0603020202020204" pitchFamily="34" charset="0"/>
              <a:sym typeface="Trebuchet MS" panose="020B0603020202020204" pitchFamily="34" charset="0"/>
            </a:endParaRPr>
          </a:p>
        </p:txBody>
      </p:sp>
      <p:sp>
        <p:nvSpPr>
          <p:cNvPr id="25" name="Date Placeholder 1"/>
          <p:cNvSpPr>
            <a:spLocks noGrp="1"/>
          </p:cNvSpPr>
          <p:nvPr>
            <p:ph type="dt" sz="half" idx="29"/>
          </p:nvPr>
        </p:nvSpPr>
        <p:spPr>
          <a:xfrm>
            <a:off x="7258051" y="6405036"/>
            <a:ext cx="1111538"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29" name="Copyright"/>
          <p:cNvSpPr txBox="1"/>
          <p:nvPr userDrawn="1"/>
        </p:nvSpPr>
        <p:spPr>
          <a:xfrm rot="16200000">
            <a:off x="6473429" y="3934618"/>
            <a:ext cx="5133975" cy="72712"/>
          </a:xfrm>
          <a:prstGeom prst="rect">
            <a:avLst/>
          </a:prstGeom>
          <a:noFill/>
        </p:spPr>
        <p:txBody>
          <a:bodyPr wrap="square" lIns="0" tIns="0" rIns="0" bIns="0" rtlCol="0" anchor="t">
            <a:spAutoFit/>
          </a:bodyPr>
          <a:lstStyle/>
          <a:p>
            <a:pPr>
              <a:lnSpc>
                <a:spcPct val="90000"/>
              </a:lnSpc>
              <a:spcAft>
                <a:spcPts val="450"/>
              </a:spcAft>
            </a:pPr>
            <a:r>
              <a:rPr lang="en-US" sz="525" dirty="0">
                <a:solidFill>
                  <a:srgbClr val="FFFFFF">
                    <a:lumMod val="50000"/>
                  </a:srgbClr>
                </a:solidFill>
                <a:latin typeface="Trebuchet MS" panose="020B0603020202020204" pitchFamily="34" charset="0"/>
                <a:sym typeface="Trebuchet MS" panose="020B0603020202020204" pitchFamily="34" charset="0"/>
              </a:rPr>
              <a:t>Copyright © 2017 by The Boston Consulting Group, Inc. All rights reserved.</a:t>
            </a:r>
          </a:p>
        </p:txBody>
      </p:sp>
      <p:sp>
        <p:nvSpPr>
          <p:cNvPr id="28" name="TextBox 27"/>
          <p:cNvSpPr txBox="1"/>
          <p:nvPr userDrawn="1"/>
        </p:nvSpPr>
        <p:spPr>
          <a:xfrm>
            <a:off x="8375904" y="6443508"/>
            <a:ext cx="285750" cy="115416"/>
          </a:xfrm>
          <a:prstGeom prst="rect">
            <a:avLst/>
          </a:prstGeom>
          <a:noFill/>
        </p:spPr>
        <p:txBody>
          <a:bodyPr wrap="square" lIns="0" tIns="0" rIns="0" bIns="0" rtlCol="0" anchor="b">
            <a:spAutoFit/>
          </a:bodyPr>
          <a:lstStyle/>
          <a:p>
            <a:pPr algn="r" defTabSz="685823">
              <a:defRPr/>
            </a:pPr>
            <a:fld id="{DFCF27A5-1A5B-48D3-A060-2758FFBB1ADD}" type="slidenum">
              <a:rPr lang="en-US" sz="750" smtClean="0">
                <a:solidFill>
                  <a:srgbClr val="FFFFFF">
                    <a:lumMod val="50000"/>
                  </a:srgbClr>
                </a:solidFill>
                <a:latin typeface="Trebuchet MS" panose="020B0603020202020204" pitchFamily="34" charset="0"/>
                <a:sym typeface="Trebuchet MS" panose="020B0603020202020204" pitchFamily="34" charset="0"/>
              </a:rPr>
              <a:pPr algn="r" defTabSz="685823">
                <a:defRPr/>
              </a:pPr>
              <a:t>‹#›</a:t>
            </a:fld>
            <a:endParaRPr lang="en-US" sz="750" dirty="0">
              <a:solidFill>
                <a:srgbClr val="FFFFFF">
                  <a:lumMod val="50000"/>
                </a:srgbClr>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70090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77494" y="1816571"/>
            <a:ext cx="8582788" cy="409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3"/>
          </p:nvPr>
        </p:nvSpPr>
        <p:spPr bwMode="gray">
          <a:xfrm>
            <a:off x="255055" y="1120928"/>
            <a:ext cx="860522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dirty="0"/>
              <a:t>Click to edit Master title style</a:t>
            </a:r>
          </a:p>
        </p:txBody>
      </p:sp>
      <p:sp>
        <p:nvSpPr>
          <p:cNvPr id="8" name="Date Placeholder 7"/>
          <p:cNvSpPr>
            <a:spLocks noGrp="1"/>
          </p:cNvSpPr>
          <p:nvPr>
            <p:ph type="dt" sz="half" idx="14"/>
          </p:nvPr>
        </p:nvSpPr>
        <p:spPr bwMode="gray"/>
        <p:txBody>
          <a:bodyPr/>
          <a:lstStyle/>
          <a:p>
            <a:fld id="{A7ACB855-50C9-4F86-A518-9FAC0F011B9E}" type="datetime4">
              <a:rPr lang="en-US" smtClean="0"/>
              <a:t>February 22, 2018</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55055" y="1120928"/>
            <a:ext cx="860522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dirty="0"/>
              <a:t>Click to edit Master title style</a:t>
            </a:r>
          </a:p>
        </p:txBody>
      </p:sp>
      <p:sp>
        <p:nvSpPr>
          <p:cNvPr id="8" name="Date Placeholder 7"/>
          <p:cNvSpPr>
            <a:spLocks noGrp="1"/>
          </p:cNvSpPr>
          <p:nvPr>
            <p:ph type="dt" sz="half" idx="14"/>
          </p:nvPr>
        </p:nvSpPr>
        <p:spPr bwMode="gray"/>
        <p:txBody>
          <a:bodyPr/>
          <a:lstStyle/>
          <a:p>
            <a:fld id="{FF9C19AF-AEEF-4951-9229-7E9EBFDC8F25}" type="datetime4">
              <a:rPr lang="en-US" smtClean="0"/>
              <a:t>February 22, 2018</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_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38451" y="4665828"/>
            <a:ext cx="3233825" cy="1257401"/>
          </a:xfrm>
          <a:prstGeom prst="rect">
            <a:avLst/>
          </a:prstGeom>
        </p:spPr>
      </p:pic>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4D6E2FDC-7000-4B5F-B13D-51D99228074D}" type="datetime4">
              <a:rPr lang="en-US" smtClean="0"/>
              <a:t>February 22, 2018</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7" name="Rectangle 6"/>
          <p:cNvSpPr/>
          <p:nvPr userDrawn="1"/>
        </p:nvSpPr>
        <p:spPr bwMode="gray">
          <a:xfrm>
            <a:off x="279400" y="524567"/>
            <a:ext cx="2952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9144000" cy="4610100"/>
          </a:xfrm>
          <a:prstGeom prst="rect">
            <a:avLst/>
          </a:prstGeom>
        </p:spPr>
      </p:pic>
      <p:sp>
        <p:nvSpPr>
          <p:cNvPr id="22" name="Text Placeholder 5"/>
          <p:cNvSpPr>
            <a:spLocks noGrp="1"/>
          </p:cNvSpPr>
          <p:nvPr>
            <p:ph type="body" sz="quarter" idx="16"/>
          </p:nvPr>
        </p:nvSpPr>
        <p:spPr bwMode="gray">
          <a:xfrm>
            <a:off x="251818" y="365752"/>
            <a:ext cx="1146707"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675" cap="all" baseline="0">
                <a:solidFill>
                  <a:schemeClr val="bg1"/>
                </a:solidFill>
              </a:defRPr>
            </a:lvl1pPr>
            <a:lvl2pPr marL="0" indent="0" algn="ctr">
              <a:spcBef>
                <a:spcPts val="0"/>
              </a:spcBef>
              <a:buNone/>
              <a:defRPr sz="675" cap="all" baseline="0">
                <a:solidFill>
                  <a:schemeClr val="bg1"/>
                </a:solidFill>
              </a:defRPr>
            </a:lvl2pPr>
            <a:lvl3pPr marL="0" indent="0" algn="ctr">
              <a:spcBef>
                <a:spcPts val="0"/>
              </a:spcBef>
              <a:buNone/>
              <a:defRPr sz="675" cap="all" baseline="0">
                <a:solidFill>
                  <a:schemeClr val="bg1"/>
                </a:solidFill>
              </a:defRPr>
            </a:lvl3pPr>
            <a:lvl4pPr marL="0" indent="0" algn="ctr">
              <a:spcBef>
                <a:spcPts val="0"/>
              </a:spcBef>
              <a:buNone/>
              <a:defRPr sz="675" cap="all" baseline="0">
                <a:solidFill>
                  <a:schemeClr val="bg1"/>
                </a:solidFill>
              </a:defRPr>
            </a:lvl4pPr>
            <a:lvl5pPr marL="0" indent="0" algn="ctr">
              <a:spcBef>
                <a:spcPts val="0"/>
              </a:spcBef>
              <a:buNone/>
              <a:defRPr sz="675" cap="all" baseline="0">
                <a:solidFill>
                  <a:schemeClr val="bg1"/>
                </a:solidFill>
              </a:defRPr>
            </a:lvl5pPr>
            <a:lvl6pPr marL="0" indent="0" algn="ctr">
              <a:spcBef>
                <a:spcPts val="0"/>
              </a:spcBef>
              <a:buNone/>
              <a:defRPr sz="675" cap="all" baseline="0">
                <a:solidFill>
                  <a:schemeClr val="bg1"/>
                </a:solidFill>
              </a:defRPr>
            </a:lvl6pPr>
            <a:lvl7pPr marL="0" indent="0" algn="ctr">
              <a:spcBef>
                <a:spcPts val="0"/>
              </a:spcBef>
              <a:buNone/>
              <a:defRPr sz="675" cap="all" baseline="0">
                <a:solidFill>
                  <a:schemeClr val="bg1"/>
                </a:solidFill>
              </a:defRPr>
            </a:lvl7pPr>
            <a:lvl8pPr marL="0" indent="0" algn="ctr">
              <a:spcBef>
                <a:spcPts val="0"/>
              </a:spcBef>
              <a:buNone/>
              <a:defRPr sz="675" cap="all" baseline="0">
                <a:solidFill>
                  <a:schemeClr val="bg1"/>
                </a:solidFill>
              </a:defRPr>
            </a:lvl8pPr>
            <a:lvl9pPr marL="0" indent="0" algn="ctr">
              <a:spcBef>
                <a:spcPts val="0"/>
              </a:spcBef>
              <a:buNone/>
              <a:defRPr sz="675" cap="all" baseline="0">
                <a:solidFill>
                  <a:schemeClr val="bg1"/>
                </a:solidFill>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Text Placeholder 17"/>
          <p:cNvSpPr>
            <a:spLocks noGrp="1"/>
          </p:cNvSpPr>
          <p:nvPr>
            <p:ph type="body" sz="quarter" idx="13"/>
          </p:nvPr>
        </p:nvSpPr>
        <p:spPr bwMode="gray">
          <a:xfrm>
            <a:off x="255390" y="5000633"/>
            <a:ext cx="7584703" cy="224432"/>
          </a:xfrm>
        </p:spPr>
        <p:txBody>
          <a:bodyPr lIns="0" tIns="0" rIns="0" bIns="0" anchor="b"/>
          <a:lstStyle>
            <a:lvl1pPr marL="1191" indent="0">
              <a:buFont typeface="Arial" panose="020B0604020202020204" pitchFamily="34" charset="0"/>
              <a:buNone/>
              <a:defRPr sz="750" cap="all" baseline="0"/>
            </a:lvl1pPr>
            <a:lvl2pPr marL="1191" indent="0">
              <a:buNone/>
              <a:defRPr sz="750" cap="all" baseline="0"/>
            </a:lvl2pPr>
            <a:lvl3pPr marL="1191" indent="0">
              <a:buNone/>
              <a:defRPr sz="750" cap="all" baseline="0"/>
            </a:lvl3pPr>
            <a:lvl4pPr marL="1191" indent="0">
              <a:buNone/>
              <a:defRPr sz="750" cap="all" baseline="0"/>
            </a:lvl4pPr>
            <a:lvl5pPr marL="1191" indent="0">
              <a:buNone/>
              <a:defRPr sz="750" cap="all" baseline="0"/>
            </a:lvl5pPr>
            <a:lvl6pPr marL="1191" indent="0">
              <a:buNone/>
              <a:defRPr sz="750" cap="all" baseline="0"/>
            </a:lvl6pPr>
            <a:lvl7pPr marL="1191" indent="0">
              <a:buNone/>
              <a:defRPr sz="750" cap="all" baseline="0"/>
            </a:lvl7pPr>
            <a:lvl8pPr marL="1191" indent="0">
              <a:buNone/>
              <a:defRPr sz="750" cap="all" baseline="0"/>
            </a:lvl8pPr>
            <a:lvl9pPr marL="1191" indent="0">
              <a:buNone/>
              <a:defRPr sz="750" cap="all"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Title 1"/>
          <p:cNvSpPr>
            <a:spLocks noGrp="1"/>
          </p:cNvSpPr>
          <p:nvPr>
            <p:ph type="ctrTitle"/>
          </p:nvPr>
        </p:nvSpPr>
        <p:spPr bwMode="gray">
          <a:xfrm>
            <a:off x="255390" y="5205568"/>
            <a:ext cx="7584111" cy="504001"/>
          </a:xfrm>
        </p:spPr>
        <p:txBody>
          <a:bodyPr lIns="0" tIns="0" rIns="0" bIns="0" anchor="b"/>
          <a:lstStyle>
            <a:lvl1pPr>
              <a:defRPr sz="2400"/>
            </a:lvl1pPr>
          </a:lstStyle>
          <a:p>
            <a:r>
              <a:rPr lang="de-DE" smtClean="0"/>
              <a:t>Titelmasterformat durch Klicken bearbeiten</a:t>
            </a:r>
            <a:endParaRPr lang="en-US" dirty="0"/>
          </a:p>
        </p:txBody>
      </p:sp>
      <p:sp>
        <p:nvSpPr>
          <p:cNvPr id="12" name="Subtitle 2"/>
          <p:cNvSpPr>
            <a:spLocks noGrp="1"/>
          </p:cNvSpPr>
          <p:nvPr>
            <p:ph type="subTitle" idx="1"/>
          </p:nvPr>
        </p:nvSpPr>
        <p:spPr bwMode="gray">
          <a:xfrm>
            <a:off x="255390" y="5751516"/>
            <a:ext cx="7584110"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de-DE" smtClean="0"/>
              <a:t>Formatvorlage des Untertitelmasters durch Klicken bearbeiten</a:t>
            </a:r>
            <a:endParaRPr lang="en-US" dirty="0"/>
          </a:p>
        </p:txBody>
      </p:sp>
      <p:sp>
        <p:nvSpPr>
          <p:cNvPr id="13" name="Text Placeholder 19"/>
          <p:cNvSpPr>
            <a:spLocks noGrp="1"/>
          </p:cNvSpPr>
          <p:nvPr>
            <p:ph type="body" sz="quarter" idx="14"/>
          </p:nvPr>
        </p:nvSpPr>
        <p:spPr bwMode="gray">
          <a:xfrm>
            <a:off x="255390" y="6109996"/>
            <a:ext cx="7584703"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9" name="Rectangle 18"/>
          <p:cNvSpPr/>
          <p:nvPr userDrawn="1"/>
        </p:nvSpPr>
        <p:spPr bwMode="gray">
          <a:xfrm>
            <a:off x="187018" y="4828013"/>
            <a:ext cx="413228"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4733" y="6160150"/>
            <a:ext cx="655216"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74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solidFill>
                  <a:srgbClr val="A0A0A0"/>
                </a:solidFill>
              </a:rPr>
              <a:pPr/>
              <a:t>February 22, 2018</a:t>
            </a:fld>
            <a:endParaRPr lang="en-US" dirty="0">
              <a:solidFill>
                <a:srgbClr val="A0A0A0"/>
              </a:solidFill>
            </a:endParaRPr>
          </a:p>
        </p:txBody>
      </p:sp>
      <p:sp>
        <p:nvSpPr>
          <p:cNvPr id="5" name="Footer Placeholder 4"/>
          <p:cNvSpPr>
            <a:spLocks noGrp="1"/>
          </p:cNvSpPr>
          <p:nvPr>
            <p:ph type="ftr" sz="quarter" idx="15"/>
          </p:nvPr>
        </p:nvSpPr>
        <p:spPr bwMode="gray"/>
        <p:txBody>
          <a:bodyPr/>
          <a:lstStyle/>
          <a:p>
            <a:pPr lvl="8"/>
            <a:endParaRPr lang="en-US" dirty="0">
              <a:solidFill>
                <a:srgbClr val="A0A0A0"/>
              </a:solidFill>
            </a:endParaRPr>
          </a:p>
        </p:txBody>
      </p:sp>
      <p:sp>
        <p:nvSpPr>
          <p:cNvPr id="6" name="Slide Number Placeholder 5"/>
          <p:cNvSpPr>
            <a:spLocks noGrp="1"/>
          </p:cNvSpPr>
          <p:nvPr>
            <p:ph type="sldNum" sz="quarter" idx="16"/>
          </p:nvPr>
        </p:nvSpPr>
        <p:spPr bwMode="gray"/>
        <p:txBody>
          <a:body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sp>
        <p:nvSpPr>
          <p:cNvPr id="18" name="Subtitle 2"/>
          <p:cNvSpPr>
            <a:spLocks noGrp="1"/>
          </p:cNvSpPr>
          <p:nvPr>
            <p:ph type="subTitle" idx="13"/>
          </p:nvPr>
        </p:nvSpPr>
        <p:spPr bwMode="gray">
          <a:xfrm>
            <a:off x="249276" y="1085213"/>
            <a:ext cx="8640673"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69001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spid="_x0000_s103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192" y="1590"/>
                        <a:ext cx="1190" cy="1587"/>
                      </a:xfrm>
                      <a:prstGeom prst="rect">
                        <a:avLst/>
                      </a:prstGeom>
                    </p:spPr>
                  </p:pic>
                </p:oleObj>
              </mc:Fallback>
            </mc:AlternateContent>
          </a:graphicData>
        </a:graphic>
      </p:graphicFrame>
      <p:sp>
        <p:nvSpPr>
          <p:cNvPr id="9" name="Content Placeholder 8"/>
          <p:cNvSpPr>
            <a:spLocks noGrp="1"/>
          </p:cNvSpPr>
          <p:nvPr>
            <p:ph sz="quarter" idx="21"/>
          </p:nvPr>
        </p:nvSpPr>
        <p:spPr bwMode="gray">
          <a:xfrm>
            <a:off x="249275" y="1931199"/>
            <a:ext cx="8640000" cy="398224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3" name="Title 2"/>
          <p:cNvSpPr>
            <a:spLocks noGrp="1"/>
          </p:cNvSpPr>
          <p:nvPr>
            <p:ph type="title"/>
          </p:nvPr>
        </p:nvSpPr>
        <p:spPr bwMode="gray">
          <a:xfrm>
            <a:off x="249948" y="682313"/>
            <a:ext cx="8640000" cy="396000"/>
          </a:xfrm>
        </p:spPr>
        <p:txBody>
          <a:bodyPr/>
          <a:lstStyle/>
          <a:p>
            <a:r>
              <a:rPr lang="de-DE" smtClean="0"/>
              <a:t>Titelmasterformat durch Klicken bearbeiten</a:t>
            </a:r>
            <a:endParaRPr lang="en-US" dirty="0"/>
          </a:p>
        </p:txBody>
      </p:sp>
      <p:sp>
        <p:nvSpPr>
          <p:cNvPr id="4" name="Date Placeholder 3"/>
          <p:cNvSpPr>
            <a:spLocks noGrp="1"/>
          </p:cNvSpPr>
          <p:nvPr>
            <p:ph type="dt" sz="half" idx="18"/>
          </p:nvPr>
        </p:nvSpPr>
        <p:spPr bwMode="gray"/>
        <p:txBody>
          <a:bodyPr/>
          <a:lstStyle/>
          <a:p>
            <a:fld id="{1600B147-6EC0-41CB-8E19-96D0ABB53BD7}" type="datetime4">
              <a:rPr lang="en-US" smtClean="0">
                <a:solidFill>
                  <a:srgbClr val="A9A9A9"/>
                </a:solidFill>
              </a:rPr>
              <a:pPr/>
              <a:t>February 22, 2018</a:t>
            </a:fld>
            <a:endParaRPr lang="en-US" dirty="0">
              <a:solidFill>
                <a:srgbClr val="A9A9A9"/>
              </a:solidFill>
            </a:endParaRPr>
          </a:p>
        </p:txBody>
      </p:sp>
      <p:sp>
        <p:nvSpPr>
          <p:cNvPr id="6" name="Footer Placeholder 5"/>
          <p:cNvSpPr>
            <a:spLocks noGrp="1"/>
          </p:cNvSpPr>
          <p:nvPr>
            <p:ph type="ftr" sz="quarter" idx="19"/>
          </p:nvPr>
        </p:nvSpPr>
        <p:spPr bwMode="gray"/>
        <p:txBody>
          <a:bodyPr/>
          <a:lstStyle/>
          <a:p>
            <a:pPr lvl="8"/>
            <a:endParaRPr lang="en-US" dirty="0">
              <a:solidFill>
                <a:srgbClr val="A9A9A9"/>
              </a:solidFill>
            </a:endParaRPr>
          </a:p>
        </p:txBody>
      </p:sp>
      <p:sp>
        <p:nvSpPr>
          <p:cNvPr id="11" name="Slide Number Placeholder 10"/>
          <p:cNvSpPr>
            <a:spLocks noGrp="1"/>
          </p:cNvSpPr>
          <p:nvPr>
            <p:ph type="sldNum" sz="quarter" idx="20"/>
          </p:nvPr>
        </p:nvSpPr>
        <p:spPr bwMode="gray"/>
        <p:txBody>
          <a:bodyPr/>
          <a:lstStyle/>
          <a:p>
            <a:r>
              <a:rPr lang="en-US" dirty="0">
                <a:solidFill>
                  <a:srgbClr val="A9A9A9"/>
                </a:solidFill>
              </a:rPr>
              <a:t>Slide </a:t>
            </a:r>
            <a:fld id="{619F89D8-7AE3-494A-97F3-03D680869632}" type="slidenum">
              <a:rPr lang="en-US" smtClean="0">
                <a:solidFill>
                  <a:srgbClr val="A9A9A9"/>
                </a:solidFill>
              </a:rPr>
              <a:pPr/>
              <a:t>‹#›</a:t>
            </a:fld>
            <a:endParaRPr lang="en-US" dirty="0">
              <a:solidFill>
                <a:srgbClr val="A9A9A9"/>
              </a:solidFill>
            </a:endParaRPr>
          </a:p>
        </p:txBody>
      </p:sp>
      <p:sp>
        <p:nvSpPr>
          <p:cNvPr id="8" name="Subtitle 2"/>
          <p:cNvSpPr>
            <a:spLocks noGrp="1"/>
          </p:cNvSpPr>
          <p:nvPr>
            <p:ph type="subTitle" idx="13"/>
          </p:nvPr>
        </p:nvSpPr>
        <p:spPr bwMode="gray">
          <a:xfrm>
            <a:off x="249948" y="1085213"/>
            <a:ext cx="864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de-DE" smtClean="0"/>
              <a:t>Formatvorlage des Untertitelmasters durch Klicken bearbeiten</a:t>
            </a:r>
            <a:endParaRPr lang="en-US" dirty="0"/>
          </a:p>
        </p:txBody>
      </p:sp>
    </p:spTree>
    <p:extLst>
      <p:ext uri="{BB962C8B-B14F-4D97-AF65-F5344CB8AC3E}">
        <p14:creationId xmlns:p14="http://schemas.microsoft.com/office/powerpoint/2010/main" val="161082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1.emf"/><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358140" y="6397296"/>
            <a:ext cx="504523" cy="195001"/>
          </a:xfrm>
          <a:prstGeom prst="rect">
            <a:avLst/>
          </a:prstGeom>
        </p:spPr>
      </p:pic>
      <p:grpSp>
        <p:nvGrpSpPr>
          <p:cNvPr id="38" name="Group 37"/>
          <p:cNvGrpSpPr/>
          <p:nvPr userDrawn="1"/>
        </p:nvGrpSpPr>
        <p:grpSpPr bwMode="gray">
          <a:xfrm>
            <a:off x="275713" y="6327549"/>
            <a:ext cx="337902" cy="88364"/>
            <a:chOff x="61913" y="5218113"/>
            <a:chExt cx="3138487" cy="820737"/>
          </a:xfrm>
          <a:solidFill>
            <a:schemeClr val="accent4"/>
          </a:solidFill>
        </p:grpSpPr>
        <p:sp>
          <p:nvSpPr>
            <p:cNvPr id="33"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4"/>
          <p:cNvSpPr>
            <a:spLocks noGrp="1"/>
          </p:cNvSpPr>
          <p:nvPr>
            <p:ph type="ftr" sz="quarter" idx="3"/>
          </p:nvPr>
        </p:nvSpPr>
        <p:spPr bwMode="gray">
          <a:xfrm>
            <a:off x="2440942" y="6207919"/>
            <a:ext cx="5555893" cy="590550"/>
          </a:xfrm>
          <a:prstGeom prst="rect">
            <a:avLst/>
          </a:prstGeom>
        </p:spPr>
        <p:txBody>
          <a:bodyPr vert="horz" lIns="0" tIns="0" rIns="0" bIns="0" rtlCol="0" anchor="ctr">
            <a:noAutofit/>
          </a:bodyPr>
          <a:lstStyle>
            <a:lvl1pPr algn="l">
              <a:defRPr sz="1000">
                <a:solidFill>
                  <a:schemeClr val="tx1">
                    <a:tint val="75000"/>
                  </a:schemeClr>
                </a:solidFill>
              </a:defRPr>
            </a:lvl1pPr>
            <a:lvl2pPr marL="0" indent="0">
              <a:defRPr sz="1000">
                <a:solidFill>
                  <a:schemeClr val="accent4"/>
                </a:solidFill>
              </a:defRPr>
            </a:lvl2pPr>
            <a:lvl3pPr marL="0" indent="0">
              <a:defRPr sz="1000">
                <a:solidFill>
                  <a:schemeClr val="accent4"/>
                </a:solidFill>
              </a:defRPr>
            </a:lvl3pPr>
            <a:lvl4pPr marL="0" indent="0">
              <a:defRPr sz="1000">
                <a:solidFill>
                  <a:schemeClr val="accent4"/>
                </a:solidFill>
              </a:defRPr>
            </a:lvl4pPr>
            <a:lvl5pPr marL="0" indent="0">
              <a:defRPr sz="1000">
                <a:solidFill>
                  <a:schemeClr val="accent4"/>
                </a:solidFill>
              </a:defRPr>
            </a:lvl5pPr>
            <a:lvl6pPr marL="0" indent="0">
              <a:defRPr sz="1000">
                <a:solidFill>
                  <a:schemeClr val="accent4"/>
                </a:solidFill>
              </a:defRPr>
            </a:lvl6pPr>
            <a:lvl7pPr marL="0" indent="0">
              <a:defRPr sz="1000">
                <a:solidFill>
                  <a:schemeClr val="accent4"/>
                </a:solidFill>
              </a:defRPr>
            </a:lvl7pPr>
            <a:lvl8pPr marL="0" indent="0">
              <a:defRPr sz="1000">
                <a:solidFill>
                  <a:schemeClr val="accent4"/>
                </a:solidFill>
              </a:defRPr>
            </a:lvl8pPr>
            <a:lvl9pPr marL="0" indent="0">
              <a:defRPr sz="1000">
                <a:solidFill>
                  <a:schemeClr val="accent4"/>
                </a:solidFill>
              </a:defRPr>
            </a:lvl9pPr>
          </a:lstStyle>
          <a:p>
            <a:pPr lvl="8"/>
            <a:endParaRPr lang="de-DE" dirty="0"/>
          </a:p>
        </p:txBody>
      </p:sp>
      <p:sp>
        <p:nvSpPr>
          <p:cNvPr id="4" name="Date Placeholder 3"/>
          <p:cNvSpPr>
            <a:spLocks noGrp="1"/>
          </p:cNvSpPr>
          <p:nvPr>
            <p:ph type="dt" sz="half" idx="2"/>
          </p:nvPr>
        </p:nvSpPr>
        <p:spPr bwMode="gray">
          <a:xfrm>
            <a:off x="273863" y="6489341"/>
            <a:ext cx="1162031" cy="118192"/>
          </a:xfrm>
          <a:prstGeom prst="rect">
            <a:avLst/>
          </a:prstGeom>
        </p:spPr>
        <p:txBody>
          <a:bodyPr vert="horz" lIns="0" tIns="0" rIns="0" bIns="0" rtlCol="0" anchor="ctr">
            <a:noAutofit/>
          </a:bodyPr>
          <a:lstStyle>
            <a:lvl1pPr algn="l">
              <a:defRPr sz="1000">
                <a:solidFill>
                  <a:schemeClr val="accent4"/>
                </a:solidFill>
              </a:defRPr>
            </a:lvl1pPr>
            <a:lvl2pPr marL="0" indent="0">
              <a:defRPr sz="1000">
                <a:solidFill>
                  <a:schemeClr val="accent4"/>
                </a:solidFill>
              </a:defRPr>
            </a:lvl2pPr>
            <a:lvl3pPr marL="0" indent="0">
              <a:defRPr sz="1000">
                <a:solidFill>
                  <a:schemeClr val="accent4"/>
                </a:solidFill>
              </a:defRPr>
            </a:lvl3pPr>
            <a:lvl4pPr marL="0" indent="0">
              <a:defRPr sz="1000">
                <a:solidFill>
                  <a:schemeClr val="accent4"/>
                </a:solidFill>
              </a:defRPr>
            </a:lvl4pPr>
            <a:lvl5pPr marL="0" indent="0">
              <a:defRPr sz="1000">
                <a:solidFill>
                  <a:schemeClr val="accent4"/>
                </a:solidFill>
              </a:defRPr>
            </a:lvl5pPr>
            <a:lvl6pPr marL="0" indent="0">
              <a:defRPr sz="1000">
                <a:solidFill>
                  <a:schemeClr val="accent4"/>
                </a:solidFill>
              </a:defRPr>
            </a:lvl6pPr>
            <a:lvl7pPr marL="0" indent="0">
              <a:defRPr sz="1000">
                <a:solidFill>
                  <a:schemeClr val="accent4"/>
                </a:solidFill>
              </a:defRPr>
            </a:lvl7pPr>
            <a:lvl8pPr marL="0" indent="0">
              <a:defRPr sz="1000">
                <a:solidFill>
                  <a:schemeClr val="accent4"/>
                </a:solidFill>
              </a:defRPr>
            </a:lvl8pPr>
            <a:lvl9pPr marL="0" indent="0">
              <a:defRPr sz="1000">
                <a:solidFill>
                  <a:schemeClr val="accent4"/>
                </a:solidFill>
              </a:defRPr>
            </a:lvl9pPr>
          </a:lstStyle>
          <a:p>
            <a:fld id="{2EEC7E91-A187-4392-A6EB-18F5F39179CB}" type="datetime4">
              <a:rPr lang="en-US" smtClean="0"/>
              <a:t>February 22, 2018</a:t>
            </a:fld>
            <a:endParaRPr lang="en-US" dirty="0"/>
          </a:p>
        </p:txBody>
      </p:sp>
      <p:cxnSp>
        <p:nvCxnSpPr>
          <p:cNvPr id="42" name="Straight Connector 41"/>
          <p:cNvCxnSpPr/>
          <p:nvPr userDrawn="1"/>
        </p:nvCxnSpPr>
        <p:spPr bwMode="gray">
          <a:xfrm>
            <a:off x="1634119" y="6472540"/>
            <a:ext cx="0" cy="132461"/>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3" name="Text Placeholder 2"/>
          <p:cNvSpPr>
            <a:spLocks noGrp="1"/>
          </p:cNvSpPr>
          <p:nvPr>
            <p:ph type="body" idx="1"/>
          </p:nvPr>
        </p:nvSpPr>
        <p:spPr bwMode="gray">
          <a:xfrm>
            <a:off x="277494" y="1816571"/>
            <a:ext cx="8584645" cy="4096800"/>
          </a:xfrm>
          <a:prstGeom prst="rect">
            <a:avLst/>
          </a:prstGeom>
        </p:spPr>
        <p:txBody>
          <a:bodyPr vert="horz" lIns="72000" tIns="72000" rIns="72000" bIns="72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Rectangle 28"/>
          <p:cNvSpPr/>
          <p:nvPr userDrawn="1"/>
        </p:nvSpPr>
        <p:spPr bwMode="gray">
          <a:xfrm>
            <a:off x="279400" y="524567"/>
            <a:ext cx="295200" cy="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bwMode="gray">
          <a:xfrm>
            <a:off x="256282" y="637074"/>
            <a:ext cx="8604000" cy="410899"/>
          </a:xfrm>
          <a:prstGeom prst="rect">
            <a:avLst/>
          </a:prstGeom>
        </p:spPr>
        <p:txBody>
          <a:bodyPr vert="horz" lIns="0" tIns="0" rIns="0" bIns="0" rtlCol="0" anchor="t" anchorCtr="0">
            <a:noAutofit/>
          </a:bodyPr>
          <a:lstStyle/>
          <a:p>
            <a:r>
              <a:rPr lang="en-US" dirty="0"/>
              <a:t>Click to edit Master title style</a:t>
            </a:r>
          </a:p>
        </p:txBody>
      </p:sp>
      <p:sp>
        <p:nvSpPr>
          <p:cNvPr id="6" name="Slide Number Placeholder 5"/>
          <p:cNvSpPr>
            <a:spLocks noGrp="1"/>
          </p:cNvSpPr>
          <p:nvPr>
            <p:ph type="sldNum" sz="quarter" idx="4"/>
          </p:nvPr>
        </p:nvSpPr>
        <p:spPr bwMode="gray">
          <a:xfrm>
            <a:off x="1739366" y="6473853"/>
            <a:ext cx="677766" cy="132744"/>
          </a:xfrm>
          <a:prstGeom prst="rect">
            <a:avLst/>
          </a:prstGeom>
        </p:spPr>
        <p:txBody>
          <a:bodyPr vert="horz" lIns="0" tIns="0" rIns="0" bIns="0" rtlCol="0" anchor="ctr">
            <a:noAutofit/>
          </a:bodyPr>
          <a:lstStyle>
            <a:lvl1pPr algn="l">
              <a:defRPr sz="1200">
                <a:solidFill>
                  <a:schemeClr val="accent4"/>
                </a:solidFill>
              </a:defRPr>
            </a:lvl1pPr>
            <a:lvl2pPr marL="0" indent="0">
              <a:defRPr sz="1200">
                <a:solidFill>
                  <a:schemeClr val="accent4"/>
                </a:solidFill>
              </a:defRPr>
            </a:lvl2pPr>
            <a:lvl3pPr marL="0" indent="0">
              <a:defRPr sz="1200">
                <a:solidFill>
                  <a:schemeClr val="accent4"/>
                </a:solidFill>
              </a:defRPr>
            </a:lvl3pPr>
            <a:lvl4pPr marL="0" indent="0">
              <a:defRPr sz="1200">
                <a:solidFill>
                  <a:schemeClr val="accent4"/>
                </a:solidFill>
              </a:defRPr>
            </a:lvl4pPr>
            <a:lvl5pPr marL="0" indent="0">
              <a:defRPr sz="1200">
                <a:solidFill>
                  <a:schemeClr val="accent4"/>
                </a:solidFill>
              </a:defRPr>
            </a:lvl5pPr>
            <a:lvl6pPr marL="0" indent="0">
              <a:defRPr sz="1200">
                <a:solidFill>
                  <a:schemeClr val="accent4"/>
                </a:solidFill>
              </a:defRPr>
            </a:lvl6pPr>
            <a:lvl7pPr marL="0" indent="0">
              <a:defRPr sz="1200">
                <a:solidFill>
                  <a:schemeClr val="accent4"/>
                </a:solidFill>
              </a:defRPr>
            </a:lvl7pPr>
            <a:lvl8pPr marL="0" indent="0">
              <a:defRPr sz="1200">
                <a:solidFill>
                  <a:schemeClr val="accent4"/>
                </a:solidFill>
              </a:defRPr>
            </a:lvl8pPr>
            <a:lvl9pPr marL="0" indent="0">
              <a:defRPr sz="1200">
                <a:solidFill>
                  <a:schemeClr val="accent4"/>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userDrawn="1"/>
        </p:nvCxnSpPr>
        <p:spPr bwMode="gray">
          <a:xfrm>
            <a:off x="279400" y="6094413"/>
            <a:ext cx="8580882" cy="0"/>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3" r:id="rId3"/>
    <p:sldLayoutId id="2147483650" r:id="rId4"/>
    <p:sldLayoutId id="2147483651" r:id="rId5"/>
    <p:sldLayoutId id="2147483652" r:id="rId6"/>
    <p:sldLayoutId id="2147483655" r:id="rId7"/>
    <p:sldLayoutId id="2147483657" r:id="rId8"/>
    <p:sldLayoutId id="214748366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554000" y="6397297"/>
            <a:ext cx="378442" cy="195001"/>
          </a:xfrm>
          <a:prstGeom prst="rect">
            <a:avLst/>
          </a:prstGeom>
        </p:spPr>
      </p:pic>
      <p:sp>
        <p:nvSpPr>
          <p:cNvPr id="5" name="Footer Placeholder 4"/>
          <p:cNvSpPr>
            <a:spLocks noGrp="1"/>
          </p:cNvSpPr>
          <p:nvPr>
            <p:ph type="ftr" sz="quarter" idx="3"/>
          </p:nvPr>
        </p:nvSpPr>
        <p:spPr bwMode="gray">
          <a:xfrm>
            <a:off x="1830945" y="6207919"/>
            <a:ext cx="6450768" cy="590550"/>
          </a:xfrm>
          <a:prstGeom prst="rect">
            <a:avLst/>
          </a:prstGeom>
        </p:spPr>
        <p:txBody>
          <a:bodyPr vert="horz" lIns="0" tIns="0" rIns="0" bIns="0" rtlCol="0" anchor="ctr">
            <a:noAutofit/>
          </a:bodyPr>
          <a:lstStyle>
            <a:lvl1pPr algn="l">
              <a:defRPr sz="750">
                <a:solidFill>
                  <a:schemeClr val="tx1">
                    <a:tint val="75000"/>
                  </a:schemeClr>
                </a:solidFill>
              </a:defRPr>
            </a:lvl1pPr>
            <a:lvl2pPr marL="0" indent="0">
              <a:defRPr sz="750">
                <a:solidFill>
                  <a:schemeClr val="accent4"/>
                </a:solidFill>
              </a:defRPr>
            </a:lvl2pPr>
            <a:lvl3pPr marL="0" indent="0">
              <a:defRPr sz="750">
                <a:solidFill>
                  <a:schemeClr val="accent4"/>
                </a:solidFill>
              </a:defRPr>
            </a:lvl3pPr>
            <a:lvl4pPr marL="0" indent="0">
              <a:defRPr sz="750">
                <a:solidFill>
                  <a:schemeClr val="accent4"/>
                </a:solidFill>
              </a:defRPr>
            </a:lvl4pPr>
            <a:lvl5pPr marL="0" indent="0">
              <a:defRPr sz="750">
                <a:solidFill>
                  <a:schemeClr val="accent4"/>
                </a:solidFill>
              </a:defRPr>
            </a:lvl5pPr>
            <a:lvl6pPr marL="0" indent="0">
              <a:defRPr sz="750">
                <a:solidFill>
                  <a:schemeClr val="accent4"/>
                </a:solidFill>
              </a:defRPr>
            </a:lvl6pPr>
            <a:lvl7pPr marL="0" indent="0">
              <a:defRPr sz="750">
                <a:solidFill>
                  <a:schemeClr val="accent4"/>
                </a:solidFill>
              </a:defRPr>
            </a:lvl7pPr>
            <a:lvl8pPr marL="0" indent="0">
              <a:defRPr sz="750">
                <a:solidFill>
                  <a:schemeClr val="accent4"/>
                </a:solidFill>
              </a:defRPr>
            </a:lvl8pPr>
            <a:lvl9pPr marL="0" indent="0">
              <a:defRPr sz="750">
                <a:solidFill>
                  <a:schemeClr val="accent4"/>
                </a:solidFill>
              </a:defRPr>
            </a:lvl9pPr>
          </a:lstStyle>
          <a:p>
            <a:pPr lvl="8"/>
            <a:endParaRPr lang="de-DE" dirty="0">
              <a:solidFill>
                <a:srgbClr val="A0A0A0"/>
              </a:solidFill>
            </a:endParaRPr>
          </a:p>
        </p:txBody>
      </p:sp>
      <p:sp>
        <p:nvSpPr>
          <p:cNvPr id="4" name="Date Placeholder 3"/>
          <p:cNvSpPr>
            <a:spLocks noGrp="1"/>
          </p:cNvSpPr>
          <p:nvPr>
            <p:ph type="dt" sz="half" idx="2"/>
          </p:nvPr>
        </p:nvSpPr>
        <p:spPr bwMode="gray">
          <a:xfrm>
            <a:off x="205383" y="6489341"/>
            <a:ext cx="872214" cy="118192"/>
          </a:xfrm>
          <a:prstGeom prst="rect">
            <a:avLst/>
          </a:prstGeom>
        </p:spPr>
        <p:txBody>
          <a:bodyPr vert="horz" lIns="0" tIns="0" rIns="0" bIns="0" rtlCol="0" anchor="ctr">
            <a:noAutofit/>
          </a:bodyPr>
          <a:lstStyle>
            <a:lvl1pPr algn="l">
              <a:defRPr sz="750">
                <a:solidFill>
                  <a:schemeClr val="accent4"/>
                </a:solidFill>
              </a:defRPr>
            </a:lvl1pPr>
            <a:lvl2pPr marL="0" indent="0">
              <a:defRPr sz="750">
                <a:solidFill>
                  <a:schemeClr val="accent4"/>
                </a:solidFill>
              </a:defRPr>
            </a:lvl2pPr>
            <a:lvl3pPr marL="0" indent="0">
              <a:defRPr sz="750">
                <a:solidFill>
                  <a:schemeClr val="accent4"/>
                </a:solidFill>
              </a:defRPr>
            </a:lvl3pPr>
            <a:lvl4pPr marL="0" indent="0">
              <a:defRPr sz="750">
                <a:solidFill>
                  <a:schemeClr val="accent4"/>
                </a:solidFill>
              </a:defRPr>
            </a:lvl4pPr>
            <a:lvl5pPr marL="0" indent="0">
              <a:defRPr sz="750">
                <a:solidFill>
                  <a:schemeClr val="accent4"/>
                </a:solidFill>
              </a:defRPr>
            </a:lvl5pPr>
            <a:lvl6pPr marL="0" indent="0">
              <a:defRPr sz="750">
                <a:solidFill>
                  <a:schemeClr val="accent4"/>
                </a:solidFill>
              </a:defRPr>
            </a:lvl6pPr>
            <a:lvl7pPr marL="0" indent="0">
              <a:defRPr sz="750">
                <a:solidFill>
                  <a:schemeClr val="accent4"/>
                </a:solidFill>
              </a:defRPr>
            </a:lvl7pPr>
            <a:lvl8pPr marL="0" indent="0">
              <a:defRPr sz="750">
                <a:solidFill>
                  <a:schemeClr val="accent4"/>
                </a:solidFill>
              </a:defRPr>
            </a:lvl8pPr>
            <a:lvl9pPr marL="0" indent="0">
              <a:defRPr sz="750">
                <a:solidFill>
                  <a:schemeClr val="accent4"/>
                </a:solidFill>
              </a:defRPr>
            </a:lvl9pPr>
          </a:lstStyle>
          <a:p>
            <a:fld id="{CD1A06C5-A2CA-46BC-B3AE-AF5C4D0BE255}" type="datetime4">
              <a:rPr lang="en-US" smtClean="0">
                <a:solidFill>
                  <a:srgbClr val="A0A0A0"/>
                </a:solidFill>
              </a:rPr>
              <a:pPr/>
              <a:t>February 22, 2018</a:t>
            </a:fld>
            <a:endParaRPr lang="en-US" dirty="0">
              <a:solidFill>
                <a:srgbClr val="A0A0A0"/>
              </a:solidFill>
            </a:endParaRPr>
          </a:p>
        </p:txBody>
      </p:sp>
      <p:sp>
        <p:nvSpPr>
          <p:cNvPr id="3" name="Text Placeholder 2"/>
          <p:cNvSpPr>
            <a:spLocks noGrp="1"/>
          </p:cNvSpPr>
          <p:nvPr>
            <p:ph type="body" idx="1"/>
          </p:nvPr>
        </p:nvSpPr>
        <p:spPr bwMode="gray">
          <a:xfrm>
            <a:off x="207792" y="1816571"/>
            <a:ext cx="8722985" cy="4096800"/>
          </a:xfrm>
          <a:prstGeom prst="rect">
            <a:avLst/>
          </a:prstGeom>
        </p:spPr>
        <p:txBody>
          <a:bodyPr vert="horz" lIns="72000" tIns="72000" rIns="72000" bIns="72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bwMode="gray">
          <a:xfrm>
            <a:off x="209577" y="622790"/>
            <a:ext cx="8721261" cy="410899"/>
          </a:xfrm>
          <a:prstGeom prst="rect">
            <a:avLst/>
          </a:prstGeom>
        </p:spPr>
        <p:txBody>
          <a:bodyPr vert="horz" lIns="0" tIns="0" rIns="0" bIns="0" rtlCol="0" anchor="t" anchorCtr="0">
            <a:noAutofit/>
          </a:bodyPr>
          <a:lstStyle/>
          <a:p>
            <a:r>
              <a:rPr lang="en-US" dirty="0"/>
              <a:t>Click to edit Master title style</a:t>
            </a:r>
          </a:p>
        </p:txBody>
      </p:sp>
      <p:sp>
        <p:nvSpPr>
          <p:cNvPr id="6" name="Slide Number Placeholder 5"/>
          <p:cNvSpPr>
            <a:spLocks noGrp="1"/>
          </p:cNvSpPr>
          <p:nvPr>
            <p:ph type="sldNum" sz="quarter" idx="4"/>
          </p:nvPr>
        </p:nvSpPr>
        <p:spPr bwMode="gray">
          <a:xfrm>
            <a:off x="1304694" y="6473853"/>
            <a:ext cx="507666" cy="132744"/>
          </a:xfrm>
          <a:prstGeom prst="rect">
            <a:avLst/>
          </a:prstGeom>
        </p:spPr>
        <p:txBody>
          <a:bodyPr vert="horz" lIns="0" tIns="0" rIns="0" bIns="0" rtlCol="0" anchor="ctr">
            <a:noAutofit/>
          </a:bodyPr>
          <a:lstStyle>
            <a:lvl1pPr algn="l">
              <a:defRPr sz="900">
                <a:solidFill>
                  <a:schemeClr val="accent4"/>
                </a:solidFill>
              </a:defRPr>
            </a:lvl1pPr>
            <a:lvl2pPr marL="0" indent="0">
              <a:defRPr sz="900">
                <a:solidFill>
                  <a:schemeClr val="accent4"/>
                </a:solidFill>
              </a:defRPr>
            </a:lvl2pPr>
            <a:lvl3pPr marL="0" indent="0">
              <a:defRPr sz="900">
                <a:solidFill>
                  <a:schemeClr val="accent4"/>
                </a:solidFill>
              </a:defRPr>
            </a:lvl3pPr>
            <a:lvl4pPr marL="0" indent="0">
              <a:defRPr sz="900">
                <a:solidFill>
                  <a:schemeClr val="accent4"/>
                </a:solidFill>
              </a:defRPr>
            </a:lvl4pPr>
            <a:lvl5pPr marL="0" indent="0">
              <a:defRPr sz="900">
                <a:solidFill>
                  <a:schemeClr val="accent4"/>
                </a:solidFill>
              </a:defRPr>
            </a:lvl5pPr>
            <a:lvl6pPr marL="0" indent="0">
              <a:defRPr sz="900">
                <a:solidFill>
                  <a:schemeClr val="accent4"/>
                </a:solidFill>
              </a:defRPr>
            </a:lvl6pPr>
            <a:lvl7pPr marL="0" indent="0">
              <a:defRPr sz="900">
                <a:solidFill>
                  <a:schemeClr val="accent4"/>
                </a:solidFill>
              </a:defRPr>
            </a:lvl7pPr>
            <a:lvl8pPr marL="0" indent="0">
              <a:defRPr sz="900">
                <a:solidFill>
                  <a:schemeClr val="accent4"/>
                </a:solidFill>
              </a:defRPr>
            </a:lvl8pPr>
            <a:lvl9pPr marL="0" indent="0">
              <a:defRPr sz="900">
                <a:solidFill>
                  <a:schemeClr val="accent4"/>
                </a:solidFill>
              </a:defRPr>
            </a:lvl9p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cxnSp>
        <p:nvCxnSpPr>
          <p:cNvPr id="35" name="Straight Connector 34"/>
          <p:cNvCxnSpPr/>
          <p:nvPr userDrawn="1"/>
        </p:nvCxnSpPr>
        <p:spPr bwMode="gray">
          <a:xfrm>
            <a:off x="209577" y="6094413"/>
            <a:ext cx="8721199" cy="0"/>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45" name="Rectangle 44"/>
          <p:cNvSpPr/>
          <p:nvPr userDrawn="1"/>
        </p:nvSpPr>
        <p:spPr bwMode="gray">
          <a:xfrm>
            <a:off x="209577" y="519805"/>
            <a:ext cx="245732"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nvGrpSpPr>
          <p:cNvPr id="68" name="Group 67"/>
          <p:cNvGrpSpPr/>
          <p:nvPr userDrawn="1"/>
        </p:nvGrpSpPr>
        <p:grpSpPr bwMode="gray">
          <a:xfrm>
            <a:off x="206812" y="6327549"/>
            <a:ext cx="253459" cy="88364"/>
            <a:chOff x="61913" y="5218113"/>
            <a:chExt cx="3138487" cy="820737"/>
          </a:xfrm>
          <a:solidFill>
            <a:schemeClr val="accent4"/>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grpSp>
      <p:cxnSp>
        <p:nvCxnSpPr>
          <p:cNvPr id="73" name="Straight Connector 72"/>
          <p:cNvCxnSpPr/>
          <p:nvPr userDrawn="1"/>
        </p:nvCxnSpPr>
        <p:spPr bwMode="gray">
          <a:xfrm>
            <a:off x="1225749" y="6472541"/>
            <a:ext cx="0" cy="132461"/>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06386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91" rtl="0" eaLnBrk="1" latinLnBrk="0" hangingPunct="1">
        <a:spcBef>
          <a:spcPct val="0"/>
        </a:spcBef>
        <a:buNone/>
        <a:defRPr sz="1950" b="1" kern="1200">
          <a:solidFill>
            <a:schemeClr val="tx1"/>
          </a:solidFill>
          <a:latin typeface="+mj-lt"/>
          <a:ea typeface="+mj-ea"/>
          <a:cs typeface="+mj-cs"/>
        </a:defRPr>
      </a:lvl1pPr>
    </p:titleStyle>
    <p:bodyStyle>
      <a:lvl1pPr marL="0" indent="0" algn="l" defTabSz="685891" rtl="0" eaLnBrk="1" latinLnBrk="0" hangingPunct="1">
        <a:spcBef>
          <a:spcPts val="450"/>
        </a:spcBef>
        <a:buFont typeface="Arial" panose="020B0604020202020204" pitchFamily="34" charset="0"/>
        <a:buNone/>
        <a:defRPr sz="1050" kern="1200">
          <a:solidFill>
            <a:schemeClr val="tx1"/>
          </a:solidFill>
          <a:latin typeface="+mn-lt"/>
          <a:ea typeface="+mn-ea"/>
          <a:cs typeface="+mn-cs"/>
        </a:defRPr>
      </a:lvl1pPr>
      <a:lvl2pPr marL="135018" indent="-135018" algn="l" defTabSz="685891" rtl="0" eaLnBrk="1" latinLnBrk="0" hangingPunct="1">
        <a:spcBef>
          <a:spcPts val="450"/>
        </a:spcBef>
        <a:buFont typeface="ABBvoiceOffice" panose="020D0603020503020204" pitchFamily="34" charset="0"/>
        <a:buChar char="–"/>
        <a:defRPr sz="1050" kern="1200">
          <a:solidFill>
            <a:schemeClr val="tx1"/>
          </a:solidFill>
          <a:latin typeface="+mn-lt"/>
          <a:ea typeface="+mn-ea"/>
          <a:cs typeface="+mn-cs"/>
        </a:defRPr>
      </a:lvl2pPr>
      <a:lvl3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3pPr>
      <a:lvl4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4pPr>
      <a:lvl5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5pPr>
      <a:lvl6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6pPr>
      <a:lvl7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7pPr>
      <a:lvl8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8pPr>
      <a:lvl9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8">
          <p15:clr>
            <a:srgbClr val="A4A3A4"/>
          </p15:clr>
        </p15:guide>
        <p15:guide id="2" orient="horz" pos="3726">
          <p15:clr>
            <a:srgbClr val="A4A3A4"/>
          </p15:clr>
        </p15:guide>
        <p15:guide id="3" pos="7501">
          <p15:clr>
            <a:srgbClr val="A4A3A4"/>
          </p15:clr>
        </p15:guide>
        <p15:guide id="4" pos="176">
          <p15:clr>
            <a:srgbClr val="A4A3A4"/>
          </p15:clr>
        </p15:guide>
        <p15:guide id="5" orient="horz" pos="1146">
          <p15:clr>
            <a:srgbClr val="A4A3A4"/>
          </p15:clr>
        </p15:guide>
        <p15:guide id="6" orient="horz" pos="39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554000" y="6397297"/>
            <a:ext cx="378442" cy="195001"/>
          </a:xfrm>
          <a:prstGeom prst="rect">
            <a:avLst/>
          </a:prstGeom>
        </p:spPr>
      </p:pic>
      <p:sp>
        <p:nvSpPr>
          <p:cNvPr id="5" name="Footer Placeholder 4"/>
          <p:cNvSpPr>
            <a:spLocks noGrp="1"/>
          </p:cNvSpPr>
          <p:nvPr>
            <p:ph type="ftr" sz="quarter" idx="3"/>
          </p:nvPr>
        </p:nvSpPr>
        <p:spPr bwMode="gray">
          <a:xfrm>
            <a:off x="1830945" y="6207919"/>
            <a:ext cx="6450768" cy="590550"/>
          </a:xfrm>
          <a:prstGeom prst="rect">
            <a:avLst/>
          </a:prstGeom>
        </p:spPr>
        <p:txBody>
          <a:bodyPr vert="horz" lIns="0" tIns="0" rIns="0" bIns="0" rtlCol="0" anchor="ctr">
            <a:noAutofit/>
          </a:bodyPr>
          <a:lstStyle>
            <a:lvl1pPr algn="l">
              <a:defRPr sz="750">
                <a:solidFill>
                  <a:schemeClr val="tx1">
                    <a:tint val="75000"/>
                  </a:schemeClr>
                </a:solidFill>
              </a:defRPr>
            </a:lvl1pPr>
            <a:lvl2pPr marL="0" indent="0">
              <a:defRPr sz="750">
                <a:solidFill>
                  <a:schemeClr val="accent4"/>
                </a:solidFill>
              </a:defRPr>
            </a:lvl2pPr>
            <a:lvl3pPr marL="0" indent="0">
              <a:defRPr sz="750">
                <a:solidFill>
                  <a:schemeClr val="accent4"/>
                </a:solidFill>
              </a:defRPr>
            </a:lvl3pPr>
            <a:lvl4pPr marL="0" indent="0">
              <a:defRPr sz="750">
                <a:solidFill>
                  <a:schemeClr val="accent4"/>
                </a:solidFill>
              </a:defRPr>
            </a:lvl4pPr>
            <a:lvl5pPr marL="0" indent="0">
              <a:defRPr sz="750">
                <a:solidFill>
                  <a:schemeClr val="accent4"/>
                </a:solidFill>
              </a:defRPr>
            </a:lvl5pPr>
            <a:lvl6pPr marL="0" indent="0">
              <a:defRPr sz="750">
                <a:solidFill>
                  <a:schemeClr val="accent4"/>
                </a:solidFill>
              </a:defRPr>
            </a:lvl6pPr>
            <a:lvl7pPr marL="0" indent="0">
              <a:defRPr sz="750">
                <a:solidFill>
                  <a:schemeClr val="accent4"/>
                </a:solidFill>
              </a:defRPr>
            </a:lvl7pPr>
            <a:lvl8pPr marL="0" indent="0">
              <a:defRPr sz="750">
                <a:solidFill>
                  <a:schemeClr val="accent4"/>
                </a:solidFill>
              </a:defRPr>
            </a:lvl8pPr>
            <a:lvl9pPr marL="0" indent="0">
              <a:defRPr sz="750">
                <a:solidFill>
                  <a:schemeClr val="accent4"/>
                </a:solidFill>
              </a:defRPr>
            </a:lvl9pPr>
          </a:lstStyle>
          <a:p>
            <a:pPr lvl="8"/>
            <a:endParaRPr lang="de-DE" dirty="0">
              <a:solidFill>
                <a:srgbClr val="A0A0A0"/>
              </a:solidFill>
            </a:endParaRPr>
          </a:p>
        </p:txBody>
      </p:sp>
      <p:sp>
        <p:nvSpPr>
          <p:cNvPr id="4" name="Date Placeholder 3"/>
          <p:cNvSpPr>
            <a:spLocks noGrp="1"/>
          </p:cNvSpPr>
          <p:nvPr>
            <p:ph type="dt" sz="half" idx="2"/>
          </p:nvPr>
        </p:nvSpPr>
        <p:spPr bwMode="gray">
          <a:xfrm>
            <a:off x="205383" y="6489341"/>
            <a:ext cx="872214" cy="118192"/>
          </a:xfrm>
          <a:prstGeom prst="rect">
            <a:avLst/>
          </a:prstGeom>
        </p:spPr>
        <p:txBody>
          <a:bodyPr vert="horz" lIns="0" tIns="0" rIns="0" bIns="0" rtlCol="0" anchor="ctr">
            <a:noAutofit/>
          </a:bodyPr>
          <a:lstStyle>
            <a:lvl1pPr algn="l">
              <a:defRPr sz="750">
                <a:solidFill>
                  <a:schemeClr val="accent4"/>
                </a:solidFill>
              </a:defRPr>
            </a:lvl1pPr>
            <a:lvl2pPr marL="0" indent="0">
              <a:defRPr sz="750">
                <a:solidFill>
                  <a:schemeClr val="accent4"/>
                </a:solidFill>
              </a:defRPr>
            </a:lvl2pPr>
            <a:lvl3pPr marL="0" indent="0">
              <a:defRPr sz="750">
                <a:solidFill>
                  <a:schemeClr val="accent4"/>
                </a:solidFill>
              </a:defRPr>
            </a:lvl3pPr>
            <a:lvl4pPr marL="0" indent="0">
              <a:defRPr sz="750">
                <a:solidFill>
                  <a:schemeClr val="accent4"/>
                </a:solidFill>
              </a:defRPr>
            </a:lvl4pPr>
            <a:lvl5pPr marL="0" indent="0">
              <a:defRPr sz="750">
                <a:solidFill>
                  <a:schemeClr val="accent4"/>
                </a:solidFill>
              </a:defRPr>
            </a:lvl5pPr>
            <a:lvl6pPr marL="0" indent="0">
              <a:defRPr sz="750">
                <a:solidFill>
                  <a:schemeClr val="accent4"/>
                </a:solidFill>
              </a:defRPr>
            </a:lvl6pPr>
            <a:lvl7pPr marL="0" indent="0">
              <a:defRPr sz="750">
                <a:solidFill>
                  <a:schemeClr val="accent4"/>
                </a:solidFill>
              </a:defRPr>
            </a:lvl7pPr>
            <a:lvl8pPr marL="0" indent="0">
              <a:defRPr sz="750">
                <a:solidFill>
                  <a:schemeClr val="accent4"/>
                </a:solidFill>
              </a:defRPr>
            </a:lvl8pPr>
            <a:lvl9pPr marL="0" indent="0">
              <a:defRPr sz="750">
                <a:solidFill>
                  <a:schemeClr val="accent4"/>
                </a:solidFill>
              </a:defRPr>
            </a:lvl9pPr>
          </a:lstStyle>
          <a:p>
            <a:fld id="{CD1A06C5-A2CA-46BC-B3AE-AF5C4D0BE255}" type="datetime4">
              <a:rPr lang="en-US" smtClean="0">
                <a:solidFill>
                  <a:srgbClr val="A0A0A0"/>
                </a:solidFill>
              </a:rPr>
              <a:pPr/>
              <a:t>February 22, 2018</a:t>
            </a:fld>
            <a:endParaRPr lang="en-US" dirty="0">
              <a:solidFill>
                <a:srgbClr val="A0A0A0"/>
              </a:solidFill>
            </a:endParaRPr>
          </a:p>
        </p:txBody>
      </p:sp>
      <p:sp>
        <p:nvSpPr>
          <p:cNvPr id="3" name="Text Placeholder 2"/>
          <p:cNvSpPr>
            <a:spLocks noGrp="1"/>
          </p:cNvSpPr>
          <p:nvPr>
            <p:ph type="body" idx="1"/>
          </p:nvPr>
        </p:nvSpPr>
        <p:spPr bwMode="gray">
          <a:xfrm>
            <a:off x="207792" y="1816571"/>
            <a:ext cx="8722985" cy="4096800"/>
          </a:xfrm>
          <a:prstGeom prst="rect">
            <a:avLst/>
          </a:prstGeom>
        </p:spPr>
        <p:txBody>
          <a:bodyPr vert="horz" lIns="72000" tIns="72000" rIns="72000" bIns="72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bwMode="gray">
          <a:xfrm>
            <a:off x="209577" y="622790"/>
            <a:ext cx="8721261" cy="410899"/>
          </a:xfrm>
          <a:prstGeom prst="rect">
            <a:avLst/>
          </a:prstGeom>
        </p:spPr>
        <p:txBody>
          <a:bodyPr vert="horz" lIns="0" tIns="0" rIns="0" bIns="0" rtlCol="0" anchor="t" anchorCtr="0">
            <a:noAutofit/>
          </a:bodyPr>
          <a:lstStyle/>
          <a:p>
            <a:r>
              <a:rPr lang="en-US" dirty="0"/>
              <a:t>Click to edit Master title style</a:t>
            </a:r>
          </a:p>
        </p:txBody>
      </p:sp>
      <p:sp>
        <p:nvSpPr>
          <p:cNvPr id="6" name="Slide Number Placeholder 5"/>
          <p:cNvSpPr>
            <a:spLocks noGrp="1"/>
          </p:cNvSpPr>
          <p:nvPr>
            <p:ph type="sldNum" sz="quarter" idx="4"/>
          </p:nvPr>
        </p:nvSpPr>
        <p:spPr bwMode="gray">
          <a:xfrm>
            <a:off x="1304694" y="6473853"/>
            <a:ext cx="507666" cy="132744"/>
          </a:xfrm>
          <a:prstGeom prst="rect">
            <a:avLst/>
          </a:prstGeom>
        </p:spPr>
        <p:txBody>
          <a:bodyPr vert="horz" lIns="0" tIns="0" rIns="0" bIns="0" rtlCol="0" anchor="ctr">
            <a:noAutofit/>
          </a:bodyPr>
          <a:lstStyle>
            <a:lvl1pPr algn="l">
              <a:defRPr sz="900">
                <a:solidFill>
                  <a:schemeClr val="accent4"/>
                </a:solidFill>
              </a:defRPr>
            </a:lvl1pPr>
            <a:lvl2pPr marL="0" indent="0">
              <a:defRPr sz="900">
                <a:solidFill>
                  <a:schemeClr val="accent4"/>
                </a:solidFill>
              </a:defRPr>
            </a:lvl2pPr>
            <a:lvl3pPr marL="0" indent="0">
              <a:defRPr sz="900">
                <a:solidFill>
                  <a:schemeClr val="accent4"/>
                </a:solidFill>
              </a:defRPr>
            </a:lvl3pPr>
            <a:lvl4pPr marL="0" indent="0">
              <a:defRPr sz="900">
                <a:solidFill>
                  <a:schemeClr val="accent4"/>
                </a:solidFill>
              </a:defRPr>
            </a:lvl4pPr>
            <a:lvl5pPr marL="0" indent="0">
              <a:defRPr sz="900">
                <a:solidFill>
                  <a:schemeClr val="accent4"/>
                </a:solidFill>
              </a:defRPr>
            </a:lvl5pPr>
            <a:lvl6pPr marL="0" indent="0">
              <a:defRPr sz="900">
                <a:solidFill>
                  <a:schemeClr val="accent4"/>
                </a:solidFill>
              </a:defRPr>
            </a:lvl6pPr>
            <a:lvl7pPr marL="0" indent="0">
              <a:defRPr sz="900">
                <a:solidFill>
                  <a:schemeClr val="accent4"/>
                </a:solidFill>
              </a:defRPr>
            </a:lvl7pPr>
            <a:lvl8pPr marL="0" indent="0">
              <a:defRPr sz="900">
                <a:solidFill>
                  <a:schemeClr val="accent4"/>
                </a:solidFill>
              </a:defRPr>
            </a:lvl8pPr>
            <a:lvl9pPr marL="0" indent="0">
              <a:defRPr sz="900">
                <a:solidFill>
                  <a:schemeClr val="accent4"/>
                </a:solidFill>
              </a:defRPr>
            </a:lvl9pPr>
          </a:lstStyle>
          <a:p>
            <a:r>
              <a:rPr lang="en-US" dirty="0">
                <a:solidFill>
                  <a:srgbClr val="A0A0A0"/>
                </a:solidFill>
              </a:rPr>
              <a:t>Slide </a:t>
            </a:r>
            <a:fld id="{619F89D8-7AE3-494A-97F3-03D680869632}" type="slidenum">
              <a:rPr lang="en-US" smtClean="0">
                <a:solidFill>
                  <a:srgbClr val="A0A0A0"/>
                </a:solidFill>
              </a:rPr>
              <a:pPr/>
              <a:t>‹#›</a:t>
            </a:fld>
            <a:endParaRPr lang="en-US" dirty="0">
              <a:solidFill>
                <a:srgbClr val="A0A0A0"/>
              </a:solidFill>
            </a:endParaRPr>
          </a:p>
        </p:txBody>
      </p:sp>
      <p:cxnSp>
        <p:nvCxnSpPr>
          <p:cNvPr id="35" name="Straight Connector 34"/>
          <p:cNvCxnSpPr/>
          <p:nvPr userDrawn="1"/>
        </p:nvCxnSpPr>
        <p:spPr bwMode="gray">
          <a:xfrm>
            <a:off x="209577" y="6094413"/>
            <a:ext cx="8721199" cy="0"/>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45" name="Rectangle 44"/>
          <p:cNvSpPr/>
          <p:nvPr userDrawn="1"/>
        </p:nvSpPr>
        <p:spPr bwMode="gray">
          <a:xfrm>
            <a:off x="209577" y="519805"/>
            <a:ext cx="245732" cy="3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nvGrpSpPr>
          <p:cNvPr id="68" name="Group 67"/>
          <p:cNvGrpSpPr/>
          <p:nvPr userDrawn="1"/>
        </p:nvGrpSpPr>
        <p:grpSpPr bwMode="gray">
          <a:xfrm>
            <a:off x="206812" y="6327549"/>
            <a:ext cx="253459" cy="88364"/>
            <a:chOff x="61913" y="5218113"/>
            <a:chExt cx="3138487" cy="820737"/>
          </a:xfrm>
          <a:solidFill>
            <a:schemeClr val="accent4"/>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000000"/>
                </a:solidFill>
              </a:endParaRPr>
            </a:p>
          </p:txBody>
        </p:sp>
      </p:grpSp>
      <p:cxnSp>
        <p:nvCxnSpPr>
          <p:cNvPr id="73" name="Straight Connector 72"/>
          <p:cNvCxnSpPr/>
          <p:nvPr userDrawn="1"/>
        </p:nvCxnSpPr>
        <p:spPr bwMode="gray">
          <a:xfrm>
            <a:off x="1225749" y="6472541"/>
            <a:ext cx="0" cy="132461"/>
          </a:xfrm>
          <a:prstGeom prst="line">
            <a:avLst/>
          </a:prstGeom>
          <a:ln w="12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080669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91" rtl="0" eaLnBrk="1" latinLnBrk="0" hangingPunct="1">
        <a:spcBef>
          <a:spcPct val="0"/>
        </a:spcBef>
        <a:buNone/>
        <a:defRPr sz="1950" b="1" kern="1200">
          <a:solidFill>
            <a:schemeClr val="tx1"/>
          </a:solidFill>
          <a:latin typeface="+mj-lt"/>
          <a:ea typeface="+mj-ea"/>
          <a:cs typeface="+mj-cs"/>
        </a:defRPr>
      </a:lvl1pPr>
    </p:titleStyle>
    <p:bodyStyle>
      <a:lvl1pPr marL="0" indent="0" algn="l" defTabSz="685891" rtl="0" eaLnBrk="1" latinLnBrk="0" hangingPunct="1">
        <a:spcBef>
          <a:spcPts val="450"/>
        </a:spcBef>
        <a:buFont typeface="Arial" panose="020B0604020202020204" pitchFamily="34" charset="0"/>
        <a:buNone/>
        <a:defRPr sz="1050" kern="1200">
          <a:solidFill>
            <a:schemeClr val="tx1"/>
          </a:solidFill>
          <a:latin typeface="+mn-lt"/>
          <a:ea typeface="+mn-ea"/>
          <a:cs typeface="+mn-cs"/>
        </a:defRPr>
      </a:lvl1pPr>
      <a:lvl2pPr marL="135018" indent="-135018" algn="l" defTabSz="685891" rtl="0" eaLnBrk="1" latinLnBrk="0" hangingPunct="1">
        <a:spcBef>
          <a:spcPts val="450"/>
        </a:spcBef>
        <a:buFont typeface="ABBvoiceOffice" panose="020D0603020503020204" pitchFamily="34" charset="0"/>
        <a:buChar char="–"/>
        <a:defRPr sz="1050" kern="1200">
          <a:solidFill>
            <a:schemeClr val="tx1"/>
          </a:solidFill>
          <a:latin typeface="+mn-lt"/>
          <a:ea typeface="+mn-ea"/>
          <a:cs typeface="+mn-cs"/>
        </a:defRPr>
      </a:lvl2pPr>
      <a:lvl3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3pPr>
      <a:lvl4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4pPr>
      <a:lvl5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5pPr>
      <a:lvl6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6pPr>
      <a:lvl7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7pPr>
      <a:lvl8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8pPr>
      <a:lvl9pPr marL="270036" indent="-135018" algn="l" defTabSz="685891"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8">
          <p15:clr>
            <a:srgbClr val="A4A3A4"/>
          </p15:clr>
        </p15:guide>
        <p15:guide id="2" orient="horz" pos="3726">
          <p15:clr>
            <a:srgbClr val="A4A3A4"/>
          </p15:clr>
        </p15:guide>
        <p15:guide id="3" pos="7501">
          <p15:clr>
            <a:srgbClr val="A4A3A4"/>
          </p15:clr>
        </p15:guide>
        <p15:guide id="4" pos="176">
          <p15:clr>
            <a:srgbClr val="A4A3A4"/>
          </p15:clr>
        </p15:guide>
        <p15:guide id="5" orient="horz" pos="1146">
          <p15:clr>
            <a:srgbClr val="A4A3A4"/>
          </p15:clr>
        </p15:guide>
        <p15:guide id="6" orient="horz" pos="39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6" Type="http://schemas.openxmlformats.org/officeDocument/2006/relationships/image" Target="../media/image107.jpeg"/><Relationship Id="rId117" Type="http://schemas.openxmlformats.org/officeDocument/2006/relationships/image" Target="../media/image198.png"/><Relationship Id="rId21" Type="http://schemas.openxmlformats.org/officeDocument/2006/relationships/image" Target="../media/image102.jpeg"/><Relationship Id="rId42" Type="http://schemas.openxmlformats.org/officeDocument/2006/relationships/image" Target="../media/image123.png"/><Relationship Id="rId47" Type="http://schemas.openxmlformats.org/officeDocument/2006/relationships/image" Target="../media/image128.png"/><Relationship Id="rId63" Type="http://schemas.openxmlformats.org/officeDocument/2006/relationships/image" Target="../media/image144.jpeg"/><Relationship Id="rId68" Type="http://schemas.openxmlformats.org/officeDocument/2006/relationships/image" Target="../media/image149.png"/><Relationship Id="rId84" Type="http://schemas.openxmlformats.org/officeDocument/2006/relationships/image" Target="../media/image165.png"/><Relationship Id="rId89" Type="http://schemas.openxmlformats.org/officeDocument/2006/relationships/image" Target="../media/image170.png"/><Relationship Id="rId112" Type="http://schemas.openxmlformats.org/officeDocument/2006/relationships/image" Target="../media/image193.png"/><Relationship Id="rId133" Type="http://schemas.openxmlformats.org/officeDocument/2006/relationships/image" Target="../media/image214.jpeg"/><Relationship Id="rId138" Type="http://schemas.openxmlformats.org/officeDocument/2006/relationships/image" Target="../media/image219.png"/><Relationship Id="rId154" Type="http://schemas.openxmlformats.org/officeDocument/2006/relationships/image" Target="../media/image235.png"/><Relationship Id="rId159" Type="http://schemas.openxmlformats.org/officeDocument/2006/relationships/image" Target="../media/image240.jpeg"/><Relationship Id="rId16" Type="http://schemas.openxmlformats.org/officeDocument/2006/relationships/image" Target="../media/image97.png"/><Relationship Id="rId107" Type="http://schemas.openxmlformats.org/officeDocument/2006/relationships/image" Target="../media/image188.png"/><Relationship Id="rId11" Type="http://schemas.openxmlformats.org/officeDocument/2006/relationships/image" Target="../media/image92.png"/><Relationship Id="rId32" Type="http://schemas.openxmlformats.org/officeDocument/2006/relationships/image" Target="../media/image113.jpeg"/><Relationship Id="rId37" Type="http://schemas.openxmlformats.org/officeDocument/2006/relationships/image" Target="../media/image118.png"/><Relationship Id="rId53" Type="http://schemas.openxmlformats.org/officeDocument/2006/relationships/image" Target="../media/image134.png"/><Relationship Id="rId58" Type="http://schemas.openxmlformats.org/officeDocument/2006/relationships/image" Target="../media/image139.png"/><Relationship Id="rId74" Type="http://schemas.openxmlformats.org/officeDocument/2006/relationships/image" Target="../media/image155.png"/><Relationship Id="rId79" Type="http://schemas.openxmlformats.org/officeDocument/2006/relationships/image" Target="../media/image160.jpeg"/><Relationship Id="rId102" Type="http://schemas.openxmlformats.org/officeDocument/2006/relationships/image" Target="../media/image183.jpeg"/><Relationship Id="rId123" Type="http://schemas.openxmlformats.org/officeDocument/2006/relationships/image" Target="../media/image204.png"/><Relationship Id="rId128" Type="http://schemas.openxmlformats.org/officeDocument/2006/relationships/image" Target="../media/image209.png"/><Relationship Id="rId144" Type="http://schemas.openxmlformats.org/officeDocument/2006/relationships/image" Target="../media/image225.png"/><Relationship Id="rId149" Type="http://schemas.openxmlformats.org/officeDocument/2006/relationships/image" Target="../media/image230.png"/><Relationship Id="rId5" Type="http://schemas.openxmlformats.org/officeDocument/2006/relationships/image" Target="../media/image86.png"/><Relationship Id="rId90" Type="http://schemas.openxmlformats.org/officeDocument/2006/relationships/image" Target="../media/image171.jpeg"/><Relationship Id="rId95" Type="http://schemas.openxmlformats.org/officeDocument/2006/relationships/image" Target="../media/image176.png"/><Relationship Id="rId22" Type="http://schemas.openxmlformats.org/officeDocument/2006/relationships/image" Target="../media/image103.png"/><Relationship Id="rId27" Type="http://schemas.openxmlformats.org/officeDocument/2006/relationships/image" Target="../media/image108.jpeg"/><Relationship Id="rId43" Type="http://schemas.openxmlformats.org/officeDocument/2006/relationships/image" Target="../media/image124.png"/><Relationship Id="rId48" Type="http://schemas.openxmlformats.org/officeDocument/2006/relationships/image" Target="../media/image129.png"/><Relationship Id="rId64" Type="http://schemas.openxmlformats.org/officeDocument/2006/relationships/image" Target="../media/image145.jpeg"/><Relationship Id="rId69" Type="http://schemas.openxmlformats.org/officeDocument/2006/relationships/image" Target="../media/image150.png"/><Relationship Id="rId113" Type="http://schemas.openxmlformats.org/officeDocument/2006/relationships/image" Target="../media/image194.png"/><Relationship Id="rId118" Type="http://schemas.openxmlformats.org/officeDocument/2006/relationships/image" Target="../media/image199.png"/><Relationship Id="rId134" Type="http://schemas.openxmlformats.org/officeDocument/2006/relationships/image" Target="../media/image215.png"/><Relationship Id="rId139" Type="http://schemas.openxmlformats.org/officeDocument/2006/relationships/image" Target="../media/image220.png"/><Relationship Id="rId80" Type="http://schemas.openxmlformats.org/officeDocument/2006/relationships/image" Target="../media/image161.png"/><Relationship Id="rId85" Type="http://schemas.openxmlformats.org/officeDocument/2006/relationships/image" Target="../media/image166.png"/><Relationship Id="rId150" Type="http://schemas.openxmlformats.org/officeDocument/2006/relationships/image" Target="../media/image231.png"/><Relationship Id="rId155" Type="http://schemas.openxmlformats.org/officeDocument/2006/relationships/image" Target="../media/image236.png"/><Relationship Id="rId12" Type="http://schemas.openxmlformats.org/officeDocument/2006/relationships/image" Target="../media/image93.png"/><Relationship Id="rId17" Type="http://schemas.openxmlformats.org/officeDocument/2006/relationships/image" Target="../media/image98.png"/><Relationship Id="rId33" Type="http://schemas.openxmlformats.org/officeDocument/2006/relationships/image" Target="../media/image114.jpeg"/><Relationship Id="rId38" Type="http://schemas.openxmlformats.org/officeDocument/2006/relationships/image" Target="../media/image119.png"/><Relationship Id="rId59" Type="http://schemas.openxmlformats.org/officeDocument/2006/relationships/image" Target="../media/image140.png"/><Relationship Id="rId103" Type="http://schemas.openxmlformats.org/officeDocument/2006/relationships/image" Target="../media/image184.png"/><Relationship Id="rId108" Type="http://schemas.openxmlformats.org/officeDocument/2006/relationships/image" Target="../media/image189.png"/><Relationship Id="rId124" Type="http://schemas.openxmlformats.org/officeDocument/2006/relationships/image" Target="../media/image205.png"/><Relationship Id="rId129" Type="http://schemas.openxmlformats.org/officeDocument/2006/relationships/image" Target="../media/image210.png"/><Relationship Id="rId20" Type="http://schemas.openxmlformats.org/officeDocument/2006/relationships/image" Target="../media/image101.png"/><Relationship Id="rId41" Type="http://schemas.openxmlformats.org/officeDocument/2006/relationships/image" Target="../media/image122.jpeg"/><Relationship Id="rId54" Type="http://schemas.openxmlformats.org/officeDocument/2006/relationships/image" Target="../media/image135.png"/><Relationship Id="rId62" Type="http://schemas.openxmlformats.org/officeDocument/2006/relationships/image" Target="../media/image143.png"/><Relationship Id="rId70" Type="http://schemas.openxmlformats.org/officeDocument/2006/relationships/image" Target="../media/image151.png"/><Relationship Id="rId75" Type="http://schemas.openxmlformats.org/officeDocument/2006/relationships/image" Target="../media/image156.png"/><Relationship Id="rId83" Type="http://schemas.openxmlformats.org/officeDocument/2006/relationships/image" Target="../media/image164.png"/><Relationship Id="rId88" Type="http://schemas.openxmlformats.org/officeDocument/2006/relationships/image" Target="../media/image169.jpeg"/><Relationship Id="rId91" Type="http://schemas.openxmlformats.org/officeDocument/2006/relationships/image" Target="../media/image172.jpeg"/><Relationship Id="rId96" Type="http://schemas.openxmlformats.org/officeDocument/2006/relationships/image" Target="../media/image177.png"/><Relationship Id="rId111" Type="http://schemas.openxmlformats.org/officeDocument/2006/relationships/image" Target="../media/image192.jpeg"/><Relationship Id="rId132" Type="http://schemas.openxmlformats.org/officeDocument/2006/relationships/image" Target="../media/image213.png"/><Relationship Id="rId140" Type="http://schemas.openxmlformats.org/officeDocument/2006/relationships/image" Target="../media/image221.jpeg"/><Relationship Id="rId145" Type="http://schemas.openxmlformats.org/officeDocument/2006/relationships/image" Target="../media/image226.png"/><Relationship Id="rId153" Type="http://schemas.openxmlformats.org/officeDocument/2006/relationships/image" Target="../media/image234.png"/><Relationship Id="rId1" Type="http://schemas.openxmlformats.org/officeDocument/2006/relationships/slideLayout" Target="../slideLayouts/slideLayout9.xml"/><Relationship Id="rId6" Type="http://schemas.openxmlformats.org/officeDocument/2006/relationships/image" Target="../media/image87.jpe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36" Type="http://schemas.openxmlformats.org/officeDocument/2006/relationships/image" Target="../media/image117.png"/><Relationship Id="rId49" Type="http://schemas.openxmlformats.org/officeDocument/2006/relationships/image" Target="../media/image130.png"/><Relationship Id="rId57" Type="http://schemas.openxmlformats.org/officeDocument/2006/relationships/image" Target="../media/image138.jpeg"/><Relationship Id="rId106" Type="http://schemas.openxmlformats.org/officeDocument/2006/relationships/image" Target="../media/image187.png"/><Relationship Id="rId114" Type="http://schemas.openxmlformats.org/officeDocument/2006/relationships/image" Target="../media/image195.png"/><Relationship Id="rId119" Type="http://schemas.openxmlformats.org/officeDocument/2006/relationships/image" Target="../media/image200.png"/><Relationship Id="rId127" Type="http://schemas.openxmlformats.org/officeDocument/2006/relationships/image" Target="../media/image208.png"/><Relationship Id="rId10" Type="http://schemas.openxmlformats.org/officeDocument/2006/relationships/image" Target="../media/image91.png"/><Relationship Id="rId31" Type="http://schemas.openxmlformats.org/officeDocument/2006/relationships/image" Target="../media/image112.png"/><Relationship Id="rId44" Type="http://schemas.openxmlformats.org/officeDocument/2006/relationships/image" Target="../media/image125.png"/><Relationship Id="rId52" Type="http://schemas.openxmlformats.org/officeDocument/2006/relationships/image" Target="../media/image133.png"/><Relationship Id="rId60" Type="http://schemas.openxmlformats.org/officeDocument/2006/relationships/image" Target="../media/image141.png"/><Relationship Id="rId65" Type="http://schemas.openxmlformats.org/officeDocument/2006/relationships/image" Target="../media/image146.png"/><Relationship Id="rId73" Type="http://schemas.openxmlformats.org/officeDocument/2006/relationships/image" Target="../media/image154.png"/><Relationship Id="rId78" Type="http://schemas.openxmlformats.org/officeDocument/2006/relationships/image" Target="../media/image159.png"/><Relationship Id="rId81" Type="http://schemas.openxmlformats.org/officeDocument/2006/relationships/image" Target="../media/image162.png"/><Relationship Id="rId86" Type="http://schemas.openxmlformats.org/officeDocument/2006/relationships/image" Target="../media/image167.jpeg"/><Relationship Id="rId94" Type="http://schemas.openxmlformats.org/officeDocument/2006/relationships/image" Target="../media/image175.png"/><Relationship Id="rId99" Type="http://schemas.openxmlformats.org/officeDocument/2006/relationships/image" Target="../media/image180.png"/><Relationship Id="rId101" Type="http://schemas.openxmlformats.org/officeDocument/2006/relationships/image" Target="../media/image182.jpeg"/><Relationship Id="rId122" Type="http://schemas.openxmlformats.org/officeDocument/2006/relationships/image" Target="../media/image203.jpeg"/><Relationship Id="rId130" Type="http://schemas.openxmlformats.org/officeDocument/2006/relationships/image" Target="../media/image211.png"/><Relationship Id="rId135" Type="http://schemas.openxmlformats.org/officeDocument/2006/relationships/image" Target="../media/image216.jpeg"/><Relationship Id="rId143" Type="http://schemas.openxmlformats.org/officeDocument/2006/relationships/image" Target="../media/image224.png"/><Relationship Id="rId148" Type="http://schemas.openxmlformats.org/officeDocument/2006/relationships/image" Target="../media/image229.png"/><Relationship Id="rId151" Type="http://schemas.openxmlformats.org/officeDocument/2006/relationships/image" Target="../media/image232.png"/><Relationship Id="rId156" Type="http://schemas.openxmlformats.org/officeDocument/2006/relationships/image" Target="../media/image237.png"/><Relationship Id="rId4" Type="http://schemas.openxmlformats.org/officeDocument/2006/relationships/image" Target="../media/image85.png"/><Relationship Id="rId9" Type="http://schemas.openxmlformats.org/officeDocument/2006/relationships/image" Target="../media/image90.png"/><Relationship Id="rId13" Type="http://schemas.openxmlformats.org/officeDocument/2006/relationships/image" Target="../media/image94.png"/><Relationship Id="rId18" Type="http://schemas.openxmlformats.org/officeDocument/2006/relationships/image" Target="../media/image99.png"/><Relationship Id="rId39" Type="http://schemas.openxmlformats.org/officeDocument/2006/relationships/image" Target="../media/image120.png"/><Relationship Id="rId109" Type="http://schemas.openxmlformats.org/officeDocument/2006/relationships/image" Target="../media/image190.png"/><Relationship Id="rId34" Type="http://schemas.openxmlformats.org/officeDocument/2006/relationships/image" Target="../media/image115.png"/><Relationship Id="rId50" Type="http://schemas.openxmlformats.org/officeDocument/2006/relationships/image" Target="../media/image131.png"/><Relationship Id="rId55" Type="http://schemas.openxmlformats.org/officeDocument/2006/relationships/image" Target="../media/image136.png"/><Relationship Id="rId76" Type="http://schemas.openxmlformats.org/officeDocument/2006/relationships/image" Target="../media/image157.png"/><Relationship Id="rId97" Type="http://schemas.openxmlformats.org/officeDocument/2006/relationships/image" Target="../media/image178.png"/><Relationship Id="rId104" Type="http://schemas.openxmlformats.org/officeDocument/2006/relationships/image" Target="../media/image185.png"/><Relationship Id="rId120" Type="http://schemas.openxmlformats.org/officeDocument/2006/relationships/image" Target="../media/image201.png"/><Relationship Id="rId125" Type="http://schemas.openxmlformats.org/officeDocument/2006/relationships/image" Target="../media/image206.png"/><Relationship Id="rId141" Type="http://schemas.openxmlformats.org/officeDocument/2006/relationships/image" Target="../media/image222.jpeg"/><Relationship Id="rId146" Type="http://schemas.openxmlformats.org/officeDocument/2006/relationships/image" Target="../media/image227.jpeg"/><Relationship Id="rId7" Type="http://schemas.openxmlformats.org/officeDocument/2006/relationships/image" Target="../media/image88.jpeg"/><Relationship Id="rId71" Type="http://schemas.openxmlformats.org/officeDocument/2006/relationships/image" Target="../media/image152.png"/><Relationship Id="rId92" Type="http://schemas.openxmlformats.org/officeDocument/2006/relationships/image" Target="../media/image173.png"/><Relationship Id="rId2" Type="http://schemas.openxmlformats.org/officeDocument/2006/relationships/notesSlide" Target="../notesSlides/notesSlide21.xml"/><Relationship Id="rId29" Type="http://schemas.openxmlformats.org/officeDocument/2006/relationships/image" Target="../media/image110.jpeg"/><Relationship Id="rId24" Type="http://schemas.openxmlformats.org/officeDocument/2006/relationships/image" Target="../media/image105.png"/><Relationship Id="rId40" Type="http://schemas.openxmlformats.org/officeDocument/2006/relationships/image" Target="../media/image121.png"/><Relationship Id="rId45" Type="http://schemas.openxmlformats.org/officeDocument/2006/relationships/image" Target="../media/image126.jpeg"/><Relationship Id="rId66" Type="http://schemas.openxmlformats.org/officeDocument/2006/relationships/image" Target="../media/image147.png"/><Relationship Id="rId87" Type="http://schemas.openxmlformats.org/officeDocument/2006/relationships/image" Target="../media/image168.jpeg"/><Relationship Id="rId110" Type="http://schemas.openxmlformats.org/officeDocument/2006/relationships/image" Target="../media/image191.jpeg"/><Relationship Id="rId115" Type="http://schemas.openxmlformats.org/officeDocument/2006/relationships/image" Target="../media/image196.png"/><Relationship Id="rId131" Type="http://schemas.openxmlformats.org/officeDocument/2006/relationships/image" Target="../media/image212.png"/><Relationship Id="rId136" Type="http://schemas.openxmlformats.org/officeDocument/2006/relationships/image" Target="../media/image217.jpeg"/><Relationship Id="rId157" Type="http://schemas.openxmlformats.org/officeDocument/2006/relationships/image" Target="../media/image238.png"/><Relationship Id="rId61" Type="http://schemas.openxmlformats.org/officeDocument/2006/relationships/image" Target="../media/image142.png"/><Relationship Id="rId82" Type="http://schemas.openxmlformats.org/officeDocument/2006/relationships/image" Target="../media/image163.png"/><Relationship Id="rId152" Type="http://schemas.openxmlformats.org/officeDocument/2006/relationships/image" Target="../media/image233.jpeg"/><Relationship Id="rId19" Type="http://schemas.openxmlformats.org/officeDocument/2006/relationships/image" Target="../media/image100.png"/><Relationship Id="rId14" Type="http://schemas.openxmlformats.org/officeDocument/2006/relationships/image" Target="../media/image95.jpeg"/><Relationship Id="rId30" Type="http://schemas.openxmlformats.org/officeDocument/2006/relationships/image" Target="../media/image111.png"/><Relationship Id="rId35" Type="http://schemas.openxmlformats.org/officeDocument/2006/relationships/image" Target="../media/image116.png"/><Relationship Id="rId56" Type="http://schemas.openxmlformats.org/officeDocument/2006/relationships/image" Target="../media/image137.png"/><Relationship Id="rId77" Type="http://schemas.openxmlformats.org/officeDocument/2006/relationships/image" Target="../media/image158.png"/><Relationship Id="rId100" Type="http://schemas.openxmlformats.org/officeDocument/2006/relationships/image" Target="../media/image181.png"/><Relationship Id="rId105" Type="http://schemas.openxmlformats.org/officeDocument/2006/relationships/image" Target="../media/image186.png"/><Relationship Id="rId126" Type="http://schemas.openxmlformats.org/officeDocument/2006/relationships/image" Target="../media/image207.png"/><Relationship Id="rId147" Type="http://schemas.openxmlformats.org/officeDocument/2006/relationships/image" Target="../media/image228.png"/><Relationship Id="rId8" Type="http://schemas.openxmlformats.org/officeDocument/2006/relationships/image" Target="../media/image89.png"/><Relationship Id="rId51" Type="http://schemas.openxmlformats.org/officeDocument/2006/relationships/image" Target="../media/image132.png"/><Relationship Id="rId72" Type="http://schemas.openxmlformats.org/officeDocument/2006/relationships/image" Target="../media/image153.png"/><Relationship Id="rId93" Type="http://schemas.openxmlformats.org/officeDocument/2006/relationships/image" Target="../media/image174.png"/><Relationship Id="rId98" Type="http://schemas.openxmlformats.org/officeDocument/2006/relationships/image" Target="../media/image179.png"/><Relationship Id="rId121" Type="http://schemas.openxmlformats.org/officeDocument/2006/relationships/image" Target="../media/image202.jpeg"/><Relationship Id="rId142" Type="http://schemas.openxmlformats.org/officeDocument/2006/relationships/image" Target="../media/image223.png"/><Relationship Id="rId3" Type="http://schemas.openxmlformats.org/officeDocument/2006/relationships/image" Target="../media/image84.png"/><Relationship Id="rId25" Type="http://schemas.openxmlformats.org/officeDocument/2006/relationships/image" Target="../media/image106.png"/><Relationship Id="rId46" Type="http://schemas.openxmlformats.org/officeDocument/2006/relationships/image" Target="../media/image127.png"/><Relationship Id="rId67" Type="http://schemas.openxmlformats.org/officeDocument/2006/relationships/image" Target="../media/image148.png"/><Relationship Id="rId116" Type="http://schemas.openxmlformats.org/officeDocument/2006/relationships/image" Target="../media/image197.png"/><Relationship Id="rId137" Type="http://schemas.openxmlformats.org/officeDocument/2006/relationships/image" Target="../media/image218.png"/><Relationship Id="rId158" Type="http://schemas.openxmlformats.org/officeDocument/2006/relationships/image" Target="../media/image2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chart" Target="../charts/chart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22.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tags" Target="../tags/tag6.xml"/><Relationship Id="rId16" Type="http://schemas.openxmlformats.org/officeDocument/2006/relationships/image" Target="../media/image41.png"/><Relationship Id="rId1" Type="http://schemas.openxmlformats.org/officeDocument/2006/relationships/vmlDrawing" Target="../drawings/vmlDrawing6.vml"/><Relationship Id="rId6" Type="http://schemas.openxmlformats.org/officeDocument/2006/relationships/image" Target="../media/image31.emf"/><Relationship Id="rId11" Type="http://schemas.openxmlformats.org/officeDocument/2006/relationships/image" Target="../media/image36.png"/><Relationship Id="rId5" Type="http://schemas.openxmlformats.org/officeDocument/2006/relationships/oleObject" Target="../embeddings/oleObject6.bin"/><Relationship Id="rId15" Type="http://schemas.openxmlformats.org/officeDocument/2006/relationships/image" Target="../media/image40.jpeg"/><Relationship Id="rId10" Type="http://schemas.openxmlformats.org/officeDocument/2006/relationships/image" Target="../media/image35.png"/><Relationship Id="rId4" Type="http://schemas.openxmlformats.org/officeDocument/2006/relationships/notesSlide" Target="../notesSlides/notesSlide5.xml"/><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8.xml"/><Relationship Id="rId7" Type="http://schemas.openxmlformats.org/officeDocument/2006/relationships/image" Target="../media/image42.e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6.xml"/><Relationship Id="rId10" Type="http://schemas.microsoft.com/office/2007/relationships/hdphoto" Target="../media/hdphoto1.wdp"/><Relationship Id="rId4" Type="http://schemas.openxmlformats.org/officeDocument/2006/relationships/slideLayout" Target="../slideLayouts/slideLayout8.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tags" Target="../tags/tag13.xml"/><Relationship Id="rId11" Type="http://schemas.openxmlformats.org/officeDocument/2006/relationships/image" Target="../media/image45.emf"/><Relationship Id="rId5" Type="http://schemas.openxmlformats.org/officeDocument/2006/relationships/tags" Target="../tags/tag12.xml"/><Relationship Id="rId10" Type="http://schemas.openxmlformats.org/officeDocument/2006/relationships/oleObject" Target="../embeddings/oleObject8.bin"/><Relationship Id="rId4" Type="http://schemas.openxmlformats.org/officeDocument/2006/relationships/tags" Target="../tags/tag1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36.xml"/><Relationship Id="rId7" Type="http://schemas.openxmlformats.org/officeDocument/2006/relationships/image" Target="../media/image46.jpeg"/><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image" Target="../media/image31.emf"/><Relationship Id="rId5" Type="http://schemas.openxmlformats.org/officeDocument/2006/relationships/oleObject" Target="../embeddings/oleObject9.bin"/><Relationship Id="rId10" Type="http://schemas.openxmlformats.org/officeDocument/2006/relationships/image" Target="../media/image49.png"/><Relationship Id="rId4" Type="http://schemas.openxmlformats.org/officeDocument/2006/relationships/notesSlide" Target="../notesSlides/notesSlide8.xml"/><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255390" y="5064972"/>
            <a:ext cx="8732125" cy="378050"/>
          </a:xfrm>
        </p:spPr>
        <p:txBody>
          <a:bodyPr/>
          <a:lstStyle/>
          <a:p>
            <a:r>
              <a:rPr lang="en-US" sz="2475" dirty="0">
                <a:latin typeface="ABBvoice" panose="020D0603020503020204" pitchFamily="34" charset="0"/>
                <a:ea typeface="ABBvoice" panose="020D0603020503020204" pitchFamily="34" charset="0"/>
                <a:cs typeface="ABBvoice" panose="020D0603020503020204" pitchFamily="34" charset="0"/>
              </a:rPr>
              <a:t>Writing the digital future takes ability. ABB Ability™.</a:t>
            </a:r>
          </a:p>
        </p:txBody>
      </p:sp>
      <p:sp>
        <p:nvSpPr>
          <p:cNvPr id="5" name="Untertitel 4"/>
          <p:cNvSpPr>
            <a:spLocks noGrp="1"/>
          </p:cNvSpPr>
          <p:nvPr>
            <p:ph type="subTitle" idx="1"/>
          </p:nvPr>
        </p:nvSpPr>
        <p:spPr/>
        <p:txBody>
          <a:bodyPr/>
          <a:lstStyle/>
          <a:p>
            <a:r>
              <a:rPr lang="en-US" dirty="0" smtClean="0"/>
              <a:t>ABB Romania Country Managing Director</a:t>
            </a:r>
            <a:endParaRPr lang="en-US" dirty="0"/>
          </a:p>
        </p:txBody>
      </p:sp>
      <p:sp>
        <p:nvSpPr>
          <p:cNvPr id="8" name="Textplatzhalter 2"/>
          <p:cNvSpPr>
            <a:spLocks noGrp="1"/>
          </p:cNvSpPr>
          <p:nvPr>
            <p:ph type="body" sz="quarter" idx="13"/>
          </p:nvPr>
        </p:nvSpPr>
        <p:spPr>
          <a:xfrm>
            <a:off x="255389" y="4607725"/>
            <a:ext cx="7584703" cy="168324"/>
          </a:xfrm>
        </p:spPr>
        <p:txBody>
          <a:bodyPr/>
          <a:lstStyle/>
          <a:p>
            <a:r>
              <a:rPr lang="en-US" dirty="0" smtClean="0"/>
              <a:t>February </a:t>
            </a:r>
            <a:r>
              <a:rPr lang="en-US" dirty="0" smtClean="0"/>
              <a:t>,  2018</a:t>
            </a:r>
            <a:endParaRPr lang="en-US" dirty="0"/>
          </a:p>
        </p:txBody>
      </p:sp>
      <p:sp>
        <p:nvSpPr>
          <p:cNvPr id="6" name="Textplatzhalter 5"/>
          <p:cNvSpPr>
            <a:spLocks noGrp="1"/>
          </p:cNvSpPr>
          <p:nvPr>
            <p:ph type="body" sz="quarter" idx="14"/>
          </p:nvPr>
        </p:nvSpPr>
        <p:spPr/>
        <p:txBody>
          <a:bodyPr/>
          <a:lstStyle/>
          <a:p>
            <a:r>
              <a:rPr lang="en-US" dirty="0" smtClean="0"/>
              <a:t>Tomasz Wolanowski</a:t>
            </a:r>
            <a:endParaRPr lang="en-US" dirty="0"/>
          </a:p>
          <a:p>
            <a:endParaRPr lang="en-US" dirty="0"/>
          </a:p>
        </p:txBody>
      </p:sp>
    </p:spTree>
    <p:extLst>
      <p:ext uri="{BB962C8B-B14F-4D97-AF65-F5344CB8AC3E}">
        <p14:creationId xmlns:p14="http://schemas.microsoft.com/office/powerpoint/2010/main" val="28398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168638" y="1920833"/>
            <a:ext cx="8724155" cy="3070859"/>
          </a:xfrm>
          <a:solidFill>
            <a:schemeClr val="bg1"/>
          </a:solidFill>
        </p:spPr>
        <p:txBody>
          <a:bodyPr/>
          <a:lstStyle/>
          <a:p>
            <a:r>
              <a:rPr lang="en-US" sz="1800" dirty="0">
                <a:solidFill>
                  <a:schemeClr val="bg1">
                    <a:lumMod val="75000"/>
                  </a:schemeClr>
                </a:solidFill>
              </a:rPr>
              <a:t>The digital revolution – coming now to industrial markets</a:t>
            </a:r>
          </a:p>
          <a:p>
            <a:endParaRPr lang="en-US" sz="1800" dirty="0"/>
          </a:p>
          <a:p>
            <a:r>
              <a:rPr lang="en-US" sz="1800" dirty="0"/>
              <a:t>ABB Ability™ </a:t>
            </a:r>
          </a:p>
          <a:p>
            <a:endParaRPr lang="en-US" sz="1800" dirty="0">
              <a:solidFill>
                <a:schemeClr val="bg1">
                  <a:lumMod val="75000"/>
                </a:schemeClr>
              </a:solidFill>
            </a:endParaRPr>
          </a:p>
          <a:p>
            <a:r>
              <a:rPr lang="en-US" sz="1800" dirty="0">
                <a:solidFill>
                  <a:schemeClr val="bg1">
                    <a:lumMod val="75000"/>
                  </a:schemeClr>
                </a:solidFill>
              </a:rPr>
              <a:t>Conclusions</a:t>
            </a:r>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4" name="Footer Placeholder 3"/>
          <p:cNvSpPr>
            <a:spLocks noGrp="1"/>
          </p:cNvSpPr>
          <p:nvPr>
            <p:ph type="ftr" sz="quarter" idx="15"/>
          </p:nvPr>
        </p:nvSpPr>
        <p:spPr/>
        <p:txBody>
          <a:bodyPr/>
          <a:lstStyle/>
          <a:p>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10</a:t>
            </a:fld>
            <a:endParaRPr lang="en-US" dirty="0">
              <a:solidFill>
                <a:srgbClr val="A0A0A0"/>
              </a:solidFill>
            </a:endParaRPr>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554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4" name="Footer Placeholder 3"/>
          <p:cNvSpPr>
            <a:spLocks noGrp="1"/>
          </p:cNvSpPr>
          <p:nvPr>
            <p:ph type="ftr" sz="quarter" idx="15"/>
          </p:nvPr>
        </p:nvSpPr>
        <p:spPr/>
        <p:txBody>
          <a:bodyPr/>
          <a:lstStyle/>
          <a:p>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11</a:t>
            </a:fld>
            <a:endParaRPr lang="en-US" dirty="0">
              <a:solidFill>
                <a:srgbClr val="A0A0A0"/>
              </a:solidFill>
            </a:endParaRPr>
          </a:p>
        </p:txBody>
      </p:sp>
      <p:sp>
        <p:nvSpPr>
          <p:cNvPr id="6" name="Title 5"/>
          <p:cNvSpPr>
            <a:spLocks noGrp="1"/>
          </p:cNvSpPr>
          <p:nvPr>
            <p:ph type="title"/>
          </p:nvPr>
        </p:nvSpPr>
        <p:spPr/>
        <p:txBody>
          <a:bodyPr/>
          <a:lstStyle/>
          <a:p>
            <a:r>
              <a:rPr lang="en-US" dirty="0"/>
              <a:t>ABB Ability</a:t>
            </a:r>
            <a:r>
              <a:rPr lang="en-US" sz="1500" dirty="0"/>
              <a:t>™ </a:t>
            </a:r>
            <a:r>
              <a:rPr lang="en-US" dirty="0"/>
              <a:t>solutions &amp; platform</a:t>
            </a:r>
          </a:p>
        </p:txBody>
      </p:sp>
      <p:sp>
        <p:nvSpPr>
          <p:cNvPr id="13" name="TextBox 12"/>
          <p:cNvSpPr txBox="1"/>
          <p:nvPr/>
        </p:nvSpPr>
        <p:spPr bwMode="gray">
          <a:xfrm>
            <a:off x="186357" y="3542937"/>
            <a:ext cx="1644588" cy="386104"/>
          </a:xfrm>
          <a:prstGeom prst="rect">
            <a:avLst/>
          </a:prstGeom>
          <a:noFill/>
        </p:spPr>
        <p:txBody>
          <a:bodyPr wrap="square" lIns="0" tIns="54007" rIns="0" bIns="54007" rtlCol="0">
            <a:noAutofit/>
          </a:bodyPr>
          <a:lstStyle/>
          <a:p>
            <a:r>
              <a:rPr lang="en-US" sz="1350" b="1" dirty="0">
                <a:solidFill>
                  <a:srgbClr val="000000"/>
                </a:solidFill>
              </a:rPr>
              <a:t>ABB Ability</a:t>
            </a:r>
            <a:r>
              <a:rPr lang="en-US" sz="1050" b="1" dirty="0">
                <a:solidFill>
                  <a:srgbClr val="000000"/>
                </a:solidFill>
              </a:rPr>
              <a:t>™</a:t>
            </a:r>
            <a:endParaRPr lang="en-US" sz="1350" b="1" dirty="0">
              <a:solidFill>
                <a:srgbClr val="000000"/>
              </a:solidFill>
            </a:endParaRPr>
          </a:p>
        </p:txBody>
      </p:sp>
      <p:sp>
        <p:nvSpPr>
          <p:cNvPr id="15" name="TextBox 14"/>
          <p:cNvSpPr txBox="1"/>
          <p:nvPr/>
        </p:nvSpPr>
        <p:spPr bwMode="gray">
          <a:xfrm>
            <a:off x="6942036" y="4177204"/>
            <a:ext cx="1820899" cy="478401"/>
          </a:xfrm>
          <a:prstGeom prst="rect">
            <a:avLst/>
          </a:prstGeom>
          <a:noFill/>
        </p:spPr>
        <p:txBody>
          <a:bodyPr wrap="square" lIns="54007" tIns="54007" rIns="54007" bIns="54007" rtlCol="0">
            <a:spAutoFit/>
          </a:bodyPr>
          <a:lstStyle/>
          <a:p>
            <a:r>
              <a:rPr lang="en-US" sz="1200" dirty="0">
                <a:solidFill>
                  <a:srgbClr val="000000"/>
                </a:solidFill>
              </a:rPr>
              <a:t>Provides ABB with efficiency and scale</a:t>
            </a:r>
          </a:p>
        </p:txBody>
      </p:sp>
      <p:sp>
        <p:nvSpPr>
          <p:cNvPr id="19" name="TextBox 18"/>
          <p:cNvSpPr txBox="1"/>
          <p:nvPr/>
        </p:nvSpPr>
        <p:spPr bwMode="gray">
          <a:xfrm>
            <a:off x="6931528" y="2808775"/>
            <a:ext cx="2044569" cy="478401"/>
          </a:xfrm>
          <a:prstGeom prst="rect">
            <a:avLst/>
          </a:prstGeom>
          <a:noFill/>
        </p:spPr>
        <p:txBody>
          <a:bodyPr wrap="square" lIns="54007" tIns="54007" rIns="54007" bIns="54007" rtlCol="0">
            <a:spAutoFit/>
          </a:bodyPr>
          <a:lstStyle/>
          <a:p>
            <a:r>
              <a:rPr lang="en-US" sz="1200" dirty="0">
                <a:solidFill>
                  <a:srgbClr val="000000"/>
                </a:solidFill>
              </a:rPr>
              <a:t>Delivers customer benefit (uptime, speed, yield…)</a:t>
            </a:r>
          </a:p>
        </p:txBody>
      </p:sp>
      <p:sp>
        <p:nvSpPr>
          <p:cNvPr id="20" name="TextBox 19"/>
          <p:cNvSpPr txBox="1"/>
          <p:nvPr/>
        </p:nvSpPr>
        <p:spPr bwMode="gray">
          <a:xfrm>
            <a:off x="6483288" y="2930605"/>
            <a:ext cx="685889" cy="234790"/>
          </a:xfrm>
          <a:prstGeom prst="rect">
            <a:avLst/>
          </a:prstGeom>
          <a:noFill/>
        </p:spPr>
        <p:txBody>
          <a:bodyPr wrap="none" lIns="54007" tIns="54007" rIns="54007" bIns="54007" rtlCol="0" anchor="ctr">
            <a:noAutofit/>
          </a:bodyPr>
          <a:lstStyle/>
          <a:p>
            <a:r>
              <a:rPr lang="en-US" sz="1200" b="1" dirty="0">
                <a:solidFill>
                  <a:srgbClr val="000000"/>
                </a:solidFill>
              </a:rPr>
              <a:t>What</a:t>
            </a:r>
          </a:p>
        </p:txBody>
      </p:sp>
      <p:sp>
        <p:nvSpPr>
          <p:cNvPr id="21" name="TextBox 20"/>
          <p:cNvSpPr txBox="1"/>
          <p:nvPr/>
        </p:nvSpPr>
        <p:spPr bwMode="gray">
          <a:xfrm>
            <a:off x="6483288" y="4276216"/>
            <a:ext cx="685889" cy="234790"/>
          </a:xfrm>
          <a:prstGeom prst="rect">
            <a:avLst/>
          </a:prstGeom>
          <a:noFill/>
        </p:spPr>
        <p:txBody>
          <a:bodyPr wrap="none" lIns="54007" tIns="54007" rIns="54007" bIns="54007" rtlCol="0" anchor="ctr">
            <a:noAutofit/>
          </a:bodyPr>
          <a:lstStyle/>
          <a:p>
            <a:r>
              <a:rPr lang="en-US" sz="1200" b="1" dirty="0">
                <a:solidFill>
                  <a:srgbClr val="000000"/>
                </a:solidFill>
              </a:rPr>
              <a:t>How</a:t>
            </a:r>
          </a:p>
        </p:txBody>
      </p:sp>
      <p:sp>
        <p:nvSpPr>
          <p:cNvPr id="11" name="Rectangle 10"/>
          <p:cNvSpPr/>
          <p:nvPr/>
        </p:nvSpPr>
        <p:spPr bwMode="gray">
          <a:xfrm>
            <a:off x="1466134" y="4093871"/>
            <a:ext cx="4806276" cy="5989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r>
              <a:rPr lang="en-US" sz="1200" b="1" dirty="0">
                <a:solidFill>
                  <a:srgbClr val="FFFFFF"/>
                </a:solidFill>
              </a:rPr>
              <a:t>Platform</a:t>
            </a:r>
          </a:p>
          <a:p>
            <a:pPr algn="ctr"/>
            <a:r>
              <a:rPr lang="en-US" sz="1050" dirty="0">
                <a:solidFill>
                  <a:srgbClr val="FFFFFF"/>
                </a:solidFill>
              </a:rPr>
              <a:t>(common technologies for device, edge, and cloud)</a:t>
            </a:r>
          </a:p>
        </p:txBody>
      </p:sp>
      <p:pic>
        <p:nvPicPr>
          <p:cNvPr id="25" name="Picture 3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01365" y="4826769"/>
            <a:ext cx="1335814" cy="285198"/>
          </a:xfrm>
          <a:prstGeom prst="rect">
            <a:avLst/>
          </a:prstGeom>
        </p:spPr>
      </p:pic>
      <p:cxnSp>
        <p:nvCxnSpPr>
          <p:cNvPr id="7" name="Gerader Verbinder 6"/>
          <p:cNvCxnSpPr/>
          <p:nvPr/>
        </p:nvCxnSpPr>
        <p:spPr bwMode="gray">
          <a:xfrm>
            <a:off x="1308330" y="2360010"/>
            <a:ext cx="0" cy="2751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p:cNvCxnSpPr/>
          <p:nvPr/>
        </p:nvCxnSpPr>
        <p:spPr bwMode="gray">
          <a:xfrm>
            <a:off x="6446605" y="2360011"/>
            <a:ext cx="0" cy="13759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r Verbinder 99"/>
          <p:cNvCxnSpPr/>
          <p:nvPr/>
        </p:nvCxnSpPr>
        <p:spPr bwMode="gray">
          <a:xfrm>
            <a:off x="6446605" y="4093871"/>
            <a:ext cx="0" cy="5994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uppieren 1"/>
          <p:cNvGrpSpPr/>
          <p:nvPr/>
        </p:nvGrpSpPr>
        <p:grpSpPr>
          <a:xfrm>
            <a:off x="1466134" y="2360011"/>
            <a:ext cx="4799131" cy="1366877"/>
            <a:chOff x="1954591" y="2168966"/>
            <a:chExt cx="6398008" cy="1822266"/>
          </a:xfrm>
        </p:grpSpPr>
        <p:grpSp>
          <p:nvGrpSpPr>
            <p:cNvPr id="107" name="Gruppieren 106"/>
            <p:cNvGrpSpPr/>
            <p:nvPr/>
          </p:nvGrpSpPr>
          <p:grpSpPr>
            <a:xfrm>
              <a:off x="6384607" y="2168966"/>
              <a:ext cx="1967992" cy="1706877"/>
              <a:chOff x="1992773" y="2168966"/>
              <a:chExt cx="1967992" cy="1706877"/>
            </a:xfrm>
          </p:grpSpPr>
          <p:sp>
            <p:nvSpPr>
              <p:cNvPr id="108" name="Rechteck 107"/>
              <p:cNvSpPr/>
              <p:nvPr/>
            </p:nvSpPr>
            <p:spPr bwMode="gray">
              <a:xfrm>
                <a:off x="2089011" y="2168966"/>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109" name="Rechteck 108"/>
              <p:cNvSpPr/>
              <p:nvPr/>
            </p:nvSpPr>
            <p:spPr bwMode="gray">
              <a:xfrm>
                <a:off x="1992773" y="2284354"/>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grpSp>
        <p:grpSp>
          <p:nvGrpSpPr>
            <p:cNvPr id="104" name="Gruppieren 103"/>
            <p:cNvGrpSpPr/>
            <p:nvPr/>
          </p:nvGrpSpPr>
          <p:grpSpPr>
            <a:xfrm>
              <a:off x="4222480" y="2168966"/>
              <a:ext cx="1967992" cy="1706877"/>
              <a:chOff x="1992773" y="2168966"/>
              <a:chExt cx="1967992" cy="1706877"/>
            </a:xfrm>
          </p:grpSpPr>
          <p:sp>
            <p:nvSpPr>
              <p:cNvPr id="105" name="Rechteck 104"/>
              <p:cNvSpPr/>
              <p:nvPr/>
            </p:nvSpPr>
            <p:spPr bwMode="gray">
              <a:xfrm>
                <a:off x="2089011" y="2168966"/>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106" name="Rechteck 105"/>
              <p:cNvSpPr/>
              <p:nvPr/>
            </p:nvSpPr>
            <p:spPr bwMode="gray">
              <a:xfrm>
                <a:off x="1992773" y="2284354"/>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grpSp>
        <p:grpSp>
          <p:nvGrpSpPr>
            <p:cNvPr id="18" name="Gruppieren 17"/>
            <p:cNvGrpSpPr/>
            <p:nvPr/>
          </p:nvGrpSpPr>
          <p:grpSpPr>
            <a:xfrm>
              <a:off x="2050829" y="2168966"/>
              <a:ext cx="1967992" cy="1706877"/>
              <a:chOff x="1992773" y="2168966"/>
              <a:chExt cx="1967992" cy="1706877"/>
            </a:xfrm>
          </p:grpSpPr>
          <p:sp>
            <p:nvSpPr>
              <p:cNvPr id="103" name="Rechteck 102"/>
              <p:cNvSpPr/>
              <p:nvPr/>
            </p:nvSpPr>
            <p:spPr bwMode="gray">
              <a:xfrm>
                <a:off x="2089011" y="2168966"/>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102" name="Rechteck 101"/>
              <p:cNvSpPr/>
              <p:nvPr/>
            </p:nvSpPr>
            <p:spPr bwMode="gray">
              <a:xfrm>
                <a:off x="1992773" y="2284354"/>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grpSp>
        <p:sp>
          <p:nvSpPr>
            <p:cNvPr id="12" name="Rechteck 11"/>
            <p:cNvSpPr/>
            <p:nvPr/>
          </p:nvSpPr>
          <p:spPr bwMode="gray">
            <a:xfrm>
              <a:off x="1954591" y="2399743"/>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98" name="Rechteck 97"/>
            <p:cNvSpPr/>
            <p:nvPr/>
          </p:nvSpPr>
          <p:spPr bwMode="gray">
            <a:xfrm>
              <a:off x="4120031" y="2399743"/>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101" name="Rechteck 100"/>
            <p:cNvSpPr/>
            <p:nvPr/>
          </p:nvSpPr>
          <p:spPr bwMode="gray">
            <a:xfrm>
              <a:off x="6285470" y="2399743"/>
              <a:ext cx="1871754" cy="1591489"/>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71" name="TextBox 70"/>
            <p:cNvSpPr txBox="1"/>
            <p:nvPr/>
          </p:nvSpPr>
          <p:spPr bwMode="gray">
            <a:xfrm>
              <a:off x="1954591" y="3314701"/>
              <a:ext cx="1872000" cy="657993"/>
            </a:xfrm>
            <a:prstGeom prst="rect">
              <a:avLst/>
            </a:prstGeom>
            <a:noFill/>
          </p:spPr>
          <p:txBody>
            <a:bodyPr wrap="square" lIns="27004" tIns="54007" rIns="27004" bIns="54007" rtlCol="0" anchor="ctr">
              <a:noAutofit/>
            </a:bodyPr>
            <a:lstStyle/>
            <a:p>
              <a:pPr algn="ctr"/>
              <a:r>
                <a:rPr lang="en-US" sz="1050" b="1" dirty="0">
                  <a:solidFill>
                    <a:srgbClr val="000000"/>
                  </a:solidFill>
                </a:rPr>
                <a:t>Utilities </a:t>
              </a:r>
              <a:br>
                <a:rPr lang="en-US" sz="1050" b="1" dirty="0">
                  <a:solidFill>
                    <a:srgbClr val="000000"/>
                  </a:solidFill>
                </a:rPr>
              </a:br>
              <a:r>
                <a:rPr lang="en-US" sz="1050" b="1" dirty="0">
                  <a:solidFill>
                    <a:srgbClr val="000000"/>
                  </a:solidFill>
                </a:rPr>
                <a:t>solutions</a:t>
              </a:r>
            </a:p>
          </p:txBody>
        </p:sp>
        <p:grpSp>
          <p:nvGrpSpPr>
            <p:cNvPr id="72" name="Group 71"/>
            <p:cNvGrpSpPr/>
            <p:nvPr/>
          </p:nvGrpSpPr>
          <p:grpSpPr>
            <a:xfrm>
              <a:off x="2160611" y="2617731"/>
              <a:ext cx="1459715" cy="510908"/>
              <a:chOff x="2507806" y="2712576"/>
              <a:chExt cx="1459715" cy="510908"/>
            </a:xfrm>
          </p:grpSpPr>
          <p:sp>
            <p:nvSpPr>
              <p:cNvPr id="73" name="Freeform 168"/>
              <p:cNvSpPr>
                <a:spLocks noEditPoints="1"/>
              </p:cNvSpPr>
              <p:nvPr/>
            </p:nvSpPr>
            <p:spPr bwMode="gray">
              <a:xfrm>
                <a:off x="2507806" y="2719652"/>
                <a:ext cx="351413" cy="503832"/>
              </a:xfrm>
              <a:custGeom>
                <a:avLst/>
                <a:gdLst>
                  <a:gd name="T0" fmla="*/ 106 w 111"/>
                  <a:gd name="T1" fmla="*/ 105 h 160"/>
                  <a:gd name="T2" fmla="*/ 111 w 111"/>
                  <a:gd name="T3" fmla="*/ 97 h 160"/>
                  <a:gd name="T4" fmla="*/ 73 w 111"/>
                  <a:gd name="T5" fmla="*/ 72 h 160"/>
                  <a:gd name="T6" fmla="*/ 74 w 111"/>
                  <a:gd name="T7" fmla="*/ 70 h 160"/>
                  <a:gd name="T8" fmla="*/ 74 w 111"/>
                  <a:gd name="T9" fmla="*/ 69 h 160"/>
                  <a:gd name="T10" fmla="*/ 71 w 111"/>
                  <a:gd name="T11" fmla="*/ 56 h 160"/>
                  <a:gd name="T12" fmla="*/ 62 w 111"/>
                  <a:gd name="T13" fmla="*/ 50 h 160"/>
                  <a:gd name="T14" fmla="*/ 62 w 111"/>
                  <a:gd name="T15" fmla="*/ 0 h 160"/>
                  <a:gd name="T16" fmla="*/ 52 w 111"/>
                  <a:gd name="T17" fmla="*/ 0 h 160"/>
                  <a:gd name="T18" fmla="*/ 52 w 111"/>
                  <a:gd name="T19" fmla="*/ 50 h 160"/>
                  <a:gd name="T20" fmla="*/ 41 w 111"/>
                  <a:gd name="T21" fmla="*/ 62 h 160"/>
                  <a:gd name="T22" fmla="*/ 41 w 111"/>
                  <a:gd name="T23" fmla="*/ 62 h 160"/>
                  <a:gd name="T24" fmla="*/ 41 w 111"/>
                  <a:gd name="T25" fmla="*/ 70 h 160"/>
                  <a:gd name="T26" fmla="*/ 0 w 111"/>
                  <a:gd name="T27" fmla="*/ 97 h 160"/>
                  <a:gd name="T28" fmla="*/ 6 w 111"/>
                  <a:gd name="T29" fmla="*/ 105 h 160"/>
                  <a:gd name="T30" fmla="*/ 46 w 111"/>
                  <a:gd name="T31" fmla="*/ 78 h 160"/>
                  <a:gd name="T32" fmla="*/ 49 w 111"/>
                  <a:gd name="T33" fmla="*/ 81 h 160"/>
                  <a:gd name="T34" fmla="*/ 45 w 111"/>
                  <a:gd name="T35" fmla="*/ 154 h 160"/>
                  <a:gd name="T36" fmla="*/ 51 w 111"/>
                  <a:gd name="T37" fmla="*/ 160 h 160"/>
                  <a:gd name="T38" fmla="*/ 65 w 111"/>
                  <a:gd name="T39" fmla="*/ 160 h 160"/>
                  <a:gd name="T40" fmla="*/ 70 w 111"/>
                  <a:gd name="T41" fmla="*/ 154 h 160"/>
                  <a:gd name="T42" fmla="*/ 66 w 111"/>
                  <a:gd name="T43" fmla="*/ 80 h 160"/>
                  <a:gd name="T44" fmla="*/ 67 w 111"/>
                  <a:gd name="T45" fmla="*/ 80 h 160"/>
                  <a:gd name="T46" fmla="*/ 106 w 111"/>
                  <a:gd name="T47" fmla="*/ 105 h 160"/>
                  <a:gd name="T48" fmla="*/ 51 w 111"/>
                  <a:gd name="T49" fmla="*/ 64 h 160"/>
                  <a:gd name="T50" fmla="*/ 59 w 111"/>
                  <a:gd name="T51" fmla="*/ 60 h 160"/>
                  <a:gd name="T52" fmla="*/ 60 w 111"/>
                  <a:gd name="T53" fmla="*/ 60 h 160"/>
                  <a:gd name="T54" fmla="*/ 63 w 111"/>
                  <a:gd name="T55" fmla="*/ 62 h 160"/>
                  <a:gd name="T56" fmla="*/ 64 w 111"/>
                  <a:gd name="T57" fmla="*/ 67 h 160"/>
                  <a:gd name="T58" fmla="*/ 61 w 111"/>
                  <a:gd name="T59" fmla="*/ 72 h 160"/>
                  <a:gd name="T60" fmla="*/ 56 w 111"/>
                  <a:gd name="T61" fmla="*/ 72 h 160"/>
                  <a:gd name="T62" fmla="*/ 55 w 111"/>
                  <a:gd name="T63" fmla="*/ 72 h 160"/>
                  <a:gd name="T64" fmla="*/ 51 w 111"/>
                  <a:gd name="T65" fmla="*/ 64 h 160"/>
                  <a:gd name="T66" fmla="*/ 56 w 111"/>
                  <a:gd name="T67" fmla="*/ 149 h 160"/>
                  <a:gd name="T68" fmla="*/ 58 w 111"/>
                  <a:gd name="T69" fmla="*/ 111 h 160"/>
                  <a:gd name="T70" fmla="*/ 60 w 111"/>
                  <a:gd name="T71" fmla="*/ 149 h 160"/>
                  <a:gd name="T72" fmla="*/ 56 w 111"/>
                  <a:gd name="T73"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160">
                    <a:moveTo>
                      <a:pt x="106" y="105"/>
                    </a:moveTo>
                    <a:cubicBezTo>
                      <a:pt x="111" y="97"/>
                      <a:pt x="111" y="97"/>
                      <a:pt x="111" y="97"/>
                    </a:cubicBezTo>
                    <a:cubicBezTo>
                      <a:pt x="73" y="72"/>
                      <a:pt x="73" y="72"/>
                      <a:pt x="73" y="72"/>
                    </a:cubicBezTo>
                    <a:cubicBezTo>
                      <a:pt x="74" y="71"/>
                      <a:pt x="74" y="70"/>
                      <a:pt x="74" y="70"/>
                    </a:cubicBezTo>
                    <a:cubicBezTo>
                      <a:pt x="74" y="69"/>
                      <a:pt x="74" y="69"/>
                      <a:pt x="74" y="69"/>
                    </a:cubicBezTo>
                    <a:cubicBezTo>
                      <a:pt x="75" y="64"/>
                      <a:pt x="74" y="60"/>
                      <a:pt x="71" y="56"/>
                    </a:cubicBezTo>
                    <a:cubicBezTo>
                      <a:pt x="69" y="53"/>
                      <a:pt x="66" y="51"/>
                      <a:pt x="62" y="50"/>
                    </a:cubicBezTo>
                    <a:cubicBezTo>
                      <a:pt x="62" y="0"/>
                      <a:pt x="62" y="0"/>
                      <a:pt x="62" y="0"/>
                    </a:cubicBezTo>
                    <a:cubicBezTo>
                      <a:pt x="52" y="0"/>
                      <a:pt x="52" y="0"/>
                      <a:pt x="52" y="0"/>
                    </a:cubicBezTo>
                    <a:cubicBezTo>
                      <a:pt x="52" y="50"/>
                      <a:pt x="52" y="50"/>
                      <a:pt x="52" y="50"/>
                    </a:cubicBezTo>
                    <a:cubicBezTo>
                      <a:pt x="47" y="52"/>
                      <a:pt x="43" y="56"/>
                      <a:pt x="41" y="62"/>
                    </a:cubicBezTo>
                    <a:cubicBezTo>
                      <a:pt x="41" y="62"/>
                      <a:pt x="41" y="62"/>
                      <a:pt x="41" y="62"/>
                    </a:cubicBezTo>
                    <a:cubicBezTo>
                      <a:pt x="40" y="65"/>
                      <a:pt x="40" y="67"/>
                      <a:pt x="41" y="70"/>
                    </a:cubicBezTo>
                    <a:cubicBezTo>
                      <a:pt x="0" y="97"/>
                      <a:pt x="0" y="97"/>
                      <a:pt x="0" y="97"/>
                    </a:cubicBezTo>
                    <a:cubicBezTo>
                      <a:pt x="6" y="105"/>
                      <a:pt x="6" y="105"/>
                      <a:pt x="6" y="105"/>
                    </a:cubicBezTo>
                    <a:cubicBezTo>
                      <a:pt x="46" y="78"/>
                      <a:pt x="46" y="78"/>
                      <a:pt x="46" y="78"/>
                    </a:cubicBezTo>
                    <a:cubicBezTo>
                      <a:pt x="47" y="79"/>
                      <a:pt x="48" y="80"/>
                      <a:pt x="49" y="81"/>
                    </a:cubicBezTo>
                    <a:cubicBezTo>
                      <a:pt x="45" y="154"/>
                      <a:pt x="45" y="154"/>
                      <a:pt x="45" y="154"/>
                    </a:cubicBezTo>
                    <a:cubicBezTo>
                      <a:pt x="51" y="160"/>
                      <a:pt x="51" y="160"/>
                      <a:pt x="51" y="160"/>
                    </a:cubicBezTo>
                    <a:cubicBezTo>
                      <a:pt x="65" y="160"/>
                      <a:pt x="65" y="160"/>
                      <a:pt x="65" y="160"/>
                    </a:cubicBezTo>
                    <a:cubicBezTo>
                      <a:pt x="70" y="154"/>
                      <a:pt x="70" y="154"/>
                      <a:pt x="70" y="154"/>
                    </a:cubicBezTo>
                    <a:cubicBezTo>
                      <a:pt x="66" y="80"/>
                      <a:pt x="66" y="80"/>
                      <a:pt x="66" y="80"/>
                    </a:cubicBezTo>
                    <a:cubicBezTo>
                      <a:pt x="67" y="80"/>
                      <a:pt x="67" y="80"/>
                      <a:pt x="67" y="80"/>
                    </a:cubicBezTo>
                    <a:lnTo>
                      <a:pt x="106" y="105"/>
                    </a:lnTo>
                    <a:close/>
                    <a:moveTo>
                      <a:pt x="51" y="64"/>
                    </a:moveTo>
                    <a:cubicBezTo>
                      <a:pt x="52" y="61"/>
                      <a:pt x="55" y="59"/>
                      <a:pt x="59" y="60"/>
                    </a:cubicBezTo>
                    <a:cubicBezTo>
                      <a:pt x="60" y="60"/>
                      <a:pt x="60" y="60"/>
                      <a:pt x="60" y="60"/>
                    </a:cubicBezTo>
                    <a:cubicBezTo>
                      <a:pt x="61" y="60"/>
                      <a:pt x="62" y="61"/>
                      <a:pt x="63" y="62"/>
                    </a:cubicBezTo>
                    <a:cubicBezTo>
                      <a:pt x="64" y="63"/>
                      <a:pt x="65" y="65"/>
                      <a:pt x="64" y="67"/>
                    </a:cubicBezTo>
                    <a:cubicBezTo>
                      <a:pt x="64" y="69"/>
                      <a:pt x="63" y="71"/>
                      <a:pt x="61" y="72"/>
                    </a:cubicBezTo>
                    <a:cubicBezTo>
                      <a:pt x="60" y="73"/>
                      <a:pt x="58" y="73"/>
                      <a:pt x="56" y="72"/>
                    </a:cubicBezTo>
                    <a:cubicBezTo>
                      <a:pt x="55" y="72"/>
                      <a:pt x="55" y="72"/>
                      <a:pt x="55" y="72"/>
                    </a:cubicBezTo>
                    <a:cubicBezTo>
                      <a:pt x="52" y="72"/>
                      <a:pt x="50" y="68"/>
                      <a:pt x="51" y="64"/>
                    </a:cubicBezTo>
                    <a:close/>
                    <a:moveTo>
                      <a:pt x="56" y="149"/>
                    </a:moveTo>
                    <a:cubicBezTo>
                      <a:pt x="58" y="111"/>
                      <a:pt x="58" y="111"/>
                      <a:pt x="58" y="111"/>
                    </a:cubicBezTo>
                    <a:cubicBezTo>
                      <a:pt x="60" y="149"/>
                      <a:pt x="60" y="149"/>
                      <a:pt x="60" y="149"/>
                    </a:cubicBezTo>
                    <a:lnTo>
                      <a:pt x="56" y="149"/>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4" name="Freeform 169"/>
              <p:cNvSpPr>
                <a:spLocks noEditPoints="1"/>
              </p:cNvSpPr>
              <p:nvPr/>
            </p:nvSpPr>
            <p:spPr bwMode="gray">
              <a:xfrm>
                <a:off x="3574849" y="2814475"/>
                <a:ext cx="392672" cy="401933"/>
              </a:xfrm>
              <a:custGeom>
                <a:avLst/>
                <a:gdLst>
                  <a:gd name="T0" fmla="*/ 103 w 124"/>
                  <a:gd name="T1" fmla="*/ 12 h 128"/>
                  <a:gd name="T2" fmla="*/ 103 w 124"/>
                  <a:gd name="T3" fmla="*/ 11 h 128"/>
                  <a:gd name="T4" fmla="*/ 94 w 124"/>
                  <a:gd name="T5" fmla="*/ 1 h 128"/>
                  <a:gd name="T6" fmla="*/ 94 w 124"/>
                  <a:gd name="T7" fmla="*/ 1 h 128"/>
                  <a:gd name="T8" fmla="*/ 30 w 124"/>
                  <a:gd name="T9" fmla="*/ 1 h 128"/>
                  <a:gd name="T10" fmla="*/ 30 w 124"/>
                  <a:gd name="T11" fmla="*/ 1 h 128"/>
                  <a:gd name="T12" fmla="*/ 21 w 124"/>
                  <a:gd name="T13" fmla="*/ 12 h 128"/>
                  <a:gd name="T14" fmla="*/ 0 w 124"/>
                  <a:gd name="T15" fmla="*/ 120 h 128"/>
                  <a:gd name="T16" fmla="*/ 4 w 124"/>
                  <a:gd name="T17" fmla="*/ 128 h 128"/>
                  <a:gd name="T18" fmla="*/ 120 w 124"/>
                  <a:gd name="T19" fmla="*/ 128 h 128"/>
                  <a:gd name="T20" fmla="*/ 124 w 124"/>
                  <a:gd name="T21" fmla="*/ 120 h 128"/>
                  <a:gd name="T22" fmla="*/ 103 w 124"/>
                  <a:gd name="T23" fmla="*/ 12 h 128"/>
                  <a:gd name="T24" fmla="*/ 91 w 124"/>
                  <a:gd name="T25" fmla="*/ 43 h 128"/>
                  <a:gd name="T26" fmla="*/ 33 w 124"/>
                  <a:gd name="T27" fmla="*/ 43 h 128"/>
                  <a:gd name="T28" fmla="*/ 33 w 124"/>
                  <a:gd name="T29" fmla="*/ 34 h 128"/>
                  <a:gd name="T30" fmla="*/ 91 w 124"/>
                  <a:gd name="T31" fmla="*/ 34 h 128"/>
                  <a:gd name="T32" fmla="*/ 91 w 124"/>
                  <a:gd name="T33" fmla="*/ 43 h 128"/>
                  <a:gd name="T34" fmla="*/ 32 w 124"/>
                  <a:gd name="T35" fmla="*/ 10 h 128"/>
                  <a:gd name="T36" fmla="*/ 92 w 124"/>
                  <a:gd name="T37" fmla="*/ 10 h 128"/>
                  <a:gd name="T38" fmla="*/ 93 w 124"/>
                  <a:gd name="T39" fmla="*/ 11 h 128"/>
                  <a:gd name="T40" fmla="*/ 92 w 124"/>
                  <a:gd name="T41" fmla="*/ 24 h 128"/>
                  <a:gd name="T42" fmla="*/ 32 w 124"/>
                  <a:gd name="T43" fmla="*/ 24 h 128"/>
                  <a:gd name="T44" fmla="*/ 31 w 124"/>
                  <a:gd name="T45" fmla="*/ 11 h 128"/>
                  <a:gd name="T46" fmla="*/ 32 w 124"/>
                  <a:gd name="T47" fmla="*/ 10 h 128"/>
                  <a:gd name="T48" fmla="*/ 13 w 124"/>
                  <a:gd name="T49" fmla="*/ 118 h 128"/>
                  <a:gd name="T50" fmla="*/ 32 w 124"/>
                  <a:gd name="T51" fmla="*/ 52 h 128"/>
                  <a:gd name="T52" fmla="*/ 92 w 124"/>
                  <a:gd name="T53" fmla="*/ 52 h 128"/>
                  <a:gd name="T54" fmla="*/ 111 w 124"/>
                  <a:gd name="T55" fmla="*/ 118 h 128"/>
                  <a:gd name="T56" fmla="*/ 13 w 124"/>
                  <a:gd name="T57"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 h="128">
                    <a:moveTo>
                      <a:pt x="103" y="12"/>
                    </a:moveTo>
                    <a:cubicBezTo>
                      <a:pt x="103" y="11"/>
                      <a:pt x="103" y="11"/>
                      <a:pt x="103" y="11"/>
                    </a:cubicBezTo>
                    <a:cubicBezTo>
                      <a:pt x="103" y="8"/>
                      <a:pt x="101" y="3"/>
                      <a:pt x="94" y="1"/>
                    </a:cubicBezTo>
                    <a:cubicBezTo>
                      <a:pt x="94" y="1"/>
                      <a:pt x="94" y="1"/>
                      <a:pt x="94" y="1"/>
                    </a:cubicBezTo>
                    <a:cubicBezTo>
                      <a:pt x="88" y="0"/>
                      <a:pt x="36" y="0"/>
                      <a:pt x="30" y="1"/>
                    </a:cubicBezTo>
                    <a:cubicBezTo>
                      <a:pt x="30" y="1"/>
                      <a:pt x="30" y="1"/>
                      <a:pt x="30" y="1"/>
                    </a:cubicBezTo>
                    <a:cubicBezTo>
                      <a:pt x="22" y="3"/>
                      <a:pt x="21" y="9"/>
                      <a:pt x="21" y="12"/>
                    </a:cubicBezTo>
                    <a:cubicBezTo>
                      <a:pt x="31" y="81"/>
                      <a:pt x="1" y="119"/>
                      <a:pt x="0" y="120"/>
                    </a:cubicBezTo>
                    <a:cubicBezTo>
                      <a:pt x="4" y="128"/>
                      <a:pt x="4" y="128"/>
                      <a:pt x="4" y="128"/>
                    </a:cubicBezTo>
                    <a:cubicBezTo>
                      <a:pt x="120" y="128"/>
                      <a:pt x="120" y="128"/>
                      <a:pt x="120" y="128"/>
                    </a:cubicBezTo>
                    <a:cubicBezTo>
                      <a:pt x="124" y="120"/>
                      <a:pt x="124" y="120"/>
                      <a:pt x="124" y="120"/>
                    </a:cubicBezTo>
                    <a:cubicBezTo>
                      <a:pt x="123" y="119"/>
                      <a:pt x="93" y="81"/>
                      <a:pt x="103" y="12"/>
                    </a:cubicBezTo>
                    <a:close/>
                    <a:moveTo>
                      <a:pt x="91" y="43"/>
                    </a:moveTo>
                    <a:cubicBezTo>
                      <a:pt x="33" y="43"/>
                      <a:pt x="33" y="43"/>
                      <a:pt x="33" y="43"/>
                    </a:cubicBezTo>
                    <a:cubicBezTo>
                      <a:pt x="33" y="40"/>
                      <a:pt x="33" y="37"/>
                      <a:pt x="33" y="34"/>
                    </a:cubicBezTo>
                    <a:cubicBezTo>
                      <a:pt x="91" y="34"/>
                      <a:pt x="91" y="34"/>
                      <a:pt x="91" y="34"/>
                    </a:cubicBezTo>
                    <a:cubicBezTo>
                      <a:pt x="91" y="37"/>
                      <a:pt x="91" y="40"/>
                      <a:pt x="91" y="43"/>
                    </a:cubicBezTo>
                    <a:close/>
                    <a:moveTo>
                      <a:pt x="32" y="10"/>
                    </a:moveTo>
                    <a:cubicBezTo>
                      <a:pt x="38" y="10"/>
                      <a:pt x="85" y="10"/>
                      <a:pt x="92" y="10"/>
                    </a:cubicBezTo>
                    <a:cubicBezTo>
                      <a:pt x="93" y="11"/>
                      <a:pt x="93" y="11"/>
                      <a:pt x="93" y="11"/>
                    </a:cubicBezTo>
                    <a:cubicBezTo>
                      <a:pt x="93" y="16"/>
                      <a:pt x="92" y="20"/>
                      <a:pt x="92" y="24"/>
                    </a:cubicBezTo>
                    <a:cubicBezTo>
                      <a:pt x="32" y="24"/>
                      <a:pt x="32" y="24"/>
                      <a:pt x="32" y="24"/>
                    </a:cubicBezTo>
                    <a:cubicBezTo>
                      <a:pt x="32" y="20"/>
                      <a:pt x="31" y="16"/>
                      <a:pt x="31" y="11"/>
                    </a:cubicBezTo>
                    <a:cubicBezTo>
                      <a:pt x="31" y="11"/>
                      <a:pt x="31" y="11"/>
                      <a:pt x="32" y="10"/>
                    </a:cubicBezTo>
                    <a:close/>
                    <a:moveTo>
                      <a:pt x="13" y="118"/>
                    </a:moveTo>
                    <a:cubicBezTo>
                      <a:pt x="20" y="107"/>
                      <a:pt x="30" y="85"/>
                      <a:pt x="32" y="52"/>
                    </a:cubicBezTo>
                    <a:cubicBezTo>
                      <a:pt x="92" y="52"/>
                      <a:pt x="92" y="52"/>
                      <a:pt x="92" y="52"/>
                    </a:cubicBezTo>
                    <a:cubicBezTo>
                      <a:pt x="94" y="85"/>
                      <a:pt x="104" y="107"/>
                      <a:pt x="111" y="118"/>
                    </a:cubicBezTo>
                    <a:lnTo>
                      <a:pt x="13" y="11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5" name="Freeform 170"/>
              <p:cNvSpPr>
                <a:spLocks/>
              </p:cNvSpPr>
              <p:nvPr/>
            </p:nvSpPr>
            <p:spPr bwMode="gray">
              <a:xfrm>
                <a:off x="3727081" y="2712576"/>
                <a:ext cx="44105" cy="91991"/>
              </a:xfrm>
              <a:custGeom>
                <a:avLst/>
                <a:gdLst>
                  <a:gd name="T0" fmla="*/ 0 w 14"/>
                  <a:gd name="T1" fmla="*/ 29 h 29"/>
                  <a:gd name="T2" fmla="*/ 10 w 14"/>
                  <a:gd name="T3" fmla="*/ 29 h 29"/>
                  <a:gd name="T4" fmla="*/ 11 w 14"/>
                  <a:gd name="T5" fmla="*/ 28 h 29"/>
                  <a:gd name="T6" fmla="*/ 14 w 14"/>
                  <a:gd name="T7" fmla="*/ 19 h 29"/>
                  <a:gd name="T8" fmla="*/ 11 w 14"/>
                  <a:gd name="T9" fmla="*/ 12 h 29"/>
                  <a:gd name="T10" fmla="*/ 10 w 14"/>
                  <a:gd name="T11" fmla="*/ 10 h 29"/>
                  <a:gd name="T12" fmla="*/ 11 w 14"/>
                  <a:gd name="T13" fmla="*/ 8 h 29"/>
                  <a:gd name="T14" fmla="*/ 14 w 14"/>
                  <a:gd name="T15" fmla="*/ 0 h 29"/>
                  <a:gd name="T16" fmla="*/ 4 w 14"/>
                  <a:gd name="T17" fmla="*/ 0 h 29"/>
                  <a:gd name="T18" fmla="*/ 3 w 14"/>
                  <a:gd name="T19" fmla="*/ 2 h 29"/>
                  <a:gd name="T20" fmla="*/ 0 w 14"/>
                  <a:gd name="T21" fmla="*/ 10 h 29"/>
                  <a:gd name="T22" fmla="*/ 3 w 14"/>
                  <a:gd name="T23" fmla="*/ 18 h 29"/>
                  <a:gd name="T24" fmla="*/ 4 w 14"/>
                  <a:gd name="T25" fmla="*/ 19 h 29"/>
                  <a:gd name="T26" fmla="*/ 3 w 14"/>
                  <a:gd name="T27" fmla="*/ 22 h 29"/>
                  <a:gd name="T28" fmla="*/ 0 w 14"/>
                  <a:gd name="T2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9">
                    <a:moveTo>
                      <a:pt x="0" y="29"/>
                    </a:moveTo>
                    <a:cubicBezTo>
                      <a:pt x="10" y="29"/>
                      <a:pt x="10" y="29"/>
                      <a:pt x="10" y="29"/>
                    </a:cubicBezTo>
                    <a:cubicBezTo>
                      <a:pt x="10" y="29"/>
                      <a:pt x="10" y="29"/>
                      <a:pt x="11" y="28"/>
                    </a:cubicBezTo>
                    <a:cubicBezTo>
                      <a:pt x="12" y="26"/>
                      <a:pt x="14" y="24"/>
                      <a:pt x="14" y="19"/>
                    </a:cubicBezTo>
                    <a:cubicBezTo>
                      <a:pt x="14" y="15"/>
                      <a:pt x="12" y="13"/>
                      <a:pt x="11" y="12"/>
                    </a:cubicBezTo>
                    <a:cubicBezTo>
                      <a:pt x="10" y="11"/>
                      <a:pt x="10" y="11"/>
                      <a:pt x="10" y="10"/>
                    </a:cubicBezTo>
                    <a:cubicBezTo>
                      <a:pt x="10" y="9"/>
                      <a:pt x="10" y="9"/>
                      <a:pt x="11" y="8"/>
                    </a:cubicBezTo>
                    <a:cubicBezTo>
                      <a:pt x="12" y="6"/>
                      <a:pt x="14" y="4"/>
                      <a:pt x="14" y="0"/>
                    </a:cubicBezTo>
                    <a:cubicBezTo>
                      <a:pt x="4" y="0"/>
                      <a:pt x="4" y="0"/>
                      <a:pt x="4" y="0"/>
                    </a:cubicBezTo>
                    <a:cubicBezTo>
                      <a:pt x="4" y="1"/>
                      <a:pt x="4" y="1"/>
                      <a:pt x="3" y="2"/>
                    </a:cubicBezTo>
                    <a:cubicBezTo>
                      <a:pt x="2" y="3"/>
                      <a:pt x="0" y="6"/>
                      <a:pt x="0" y="10"/>
                    </a:cubicBezTo>
                    <a:cubicBezTo>
                      <a:pt x="0" y="14"/>
                      <a:pt x="2" y="16"/>
                      <a:pt x="3" y="18"/>
                    </a:cubicBezTo>
                    <a:cubicBezTo>
                      <a:pt x="4" y="19"/>
                      <a:pt x="4" y="19"/>
                      <a:pt x="4" y="19"/>
                    </a:cubicBezTo>
                    <a:cubicBezTo>
                      <a:pt x="4" y="20"/>
                      <a:pt x="4" y="21"/>
                      <a:pt x="3" y="22"/>
                    </a:cubicBezTo>
                    <a:cubicBezTo>
                      <a:pt x="2" y="23"/>
                      <a:pt x="0" y="25"/>
                      <a:pt x="0" y="2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6" name="Freeform 171"/>
              <p:cNvSpPr>
                <a:spLocks/>
              </p:cNvSpPr>
              <p:nvPr/>
            </p:nvSpPr>
            <p:spPr bwMode="gray">
              <a:xfrm>
                <a:off x="3783990" y="2712576"/>
                <a:ext cx="44105" cy="91991"/>
              </a:xfrm>
              <a:custGeom>
                <a:avLst/>
                <a:gdLst>
                  <a:gd name="T0" fmla="*/ 0 w 14"/>
                  <a:gd name="T1" fmla="*/ 29 h 29"/>
                  <a:gd name="T2" fmla="*/ 10 w 14"/>
                  <a:gd name="T3" fmla="*/ 29 h 29"/>
                  <a:gd name="T4" fmla="*/ 10 w 14"/>
                  <a:gd name="T5" fmla="*/ 28 h 29"/>
                  <a:gd name="T6" fmla="*/ 14 w 14"/>
                  <a:gd name="T7" fmla="*/ 19 h 29"/>
                  <a:gd name="T8" fmla="*/ 10 w 14"/>
                  <a:gd name="T9" fmla="*/ 12 h 29"/>
                  <a:gd name="T10" fmla="*/ 10 w 14"/>
                  <a:gd name="T11" fmla="*/ 10 h 29"/>
                  <a:gd name="T12" fmla="*/ 11 w 14"/>
                  <a:gd name="T13" fmla="*/ 8 h 29"/>
                  <a:gd name="T14" fmla="*/ 14 w 14"/>
                  <a:gd name="T15" fmla="*/ 0 h 29"/>
                  <a:gd name="T16" fmla="*/ 4 w 14"/>
                  <a:gd name="T17" fmla="*/ 0 h 29"/>
                  <a:gd name="T18" fmla="*/ 3 w 14"/>
                  <a:gd name="T19" fmla="*/ 2 h 29"/>
                  <a:gd name="T20" fmla="*/ 0 w 14"/>
                  <a:gd name="T21" fmla="*/ 10 h 29"/>
                  <a:gd name="T22" fmla="*/ 3 w 14"/>
                  <a:gd name="T23" fmla="*/ 18 h 29"/>
                  <a:gd name="T24" fmla="*/ 4 w 14"/>
                  <a:gd name="T25" fmla="*/ 19 h 29"/>
                  <a:gd name="T26" fmla="*/ 3 w 14"/>
                  <a:gd name="T27" fmla="*/ 22 h 29"/>
                  <a:gd name="T28" fmla="*/ 0 w 14"/>
                  <a:gd name="T2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9">
                    <a:moveTo>
                      <a:pt x="0" y="29"/>
                    </a:moveTo>
                    <a:cubicBezTo>
                      <a:pt x="10" y="29"/>
                      <a:pt x="10" y="29"/>
                      <a:pt x="10" y="29"/>
                    </a:cubicBezTo>
                    <a:cubicBezTo>
                      <a:pt x="10" y="29"/>
                      <a:pt x="10" y="29"/>
                      <a:pt x="10" y="28"/>
                    </a:cubicBezTo>
                    <a:cubicBezTo>
                      <a:pt x="12" y="26"/>
                      <a:pt x="14" y="24"/>
                      <a:pt x="14" y="19"/>
                    </a:cubicBezTo>
                    <a:cubicBezTo>
                      <a:pt x="14" y="15"/>
                      <a:pt x="12" y="13"/>
                      <a:pt x="10" y="12"/>
                    </a:cubicBezTo>
                    <a:cubicBezTo>
                      <a:pt x="10" y="11"/>
                      <a:pt x="10" y="11"/>
                      <a:pt x="10" y="10"/>
                    </a:cubicBezTo>
                    <a:cubicBezTo>
                      <a:pt x="10" y="9"/>
                      <a:pt x="10" y="9"/>
                      <a:pt x="11" y="8"/>
                    </a:cubicBezTo>
                    <a:cubicBezTo>
                      <a:pt x="12" y="6"/>
                      <a:pt x="14" y="4"/>
                      <a:pt x="14" y="0"/>
                    </a:cubicBezTo>
                    <a:cubicBezTo>
                      <a:pt x="4" y="0"/>
                      <a:pt x="4" y="0"/>
                      <a:pt x="4" y="0"/>
                    </a:cubicBezTo>
                    <a:cubicBezTo>
                      <a:pt x="4" y="1"/>
                      <a:pt x="4" y="1"/>
                      <a:pt x="3" y="2"/>
                    </a:cubicBezTo>
                    <a:cubicBezTo>
                      <a:pt x="2" y="3"/>
                      <a:pt x="0" y="6"/>
                      <a:pt x="0" y="10"/>
                    </a:cubicBezTo>
                    <a:cubicBezTo>
                      <a:pt x="0" y="14"/>
                      <a:pt x="2" y="16"/>
                      <a:pt x="3" y="18"/>
                    </a:cubicBezTo>
                    <a:cubicBezTo>
                      <a:pt x="4" y="19"/>
                      <a:pt x="4" y="19"/>
                      <a:pt x="4" y="19"/>
                    </a:cubicBezTo>
                    <a:cubicBezTo>
                      <a:pt x="4" y="20"/>
                      <a:pt x="4" y="21"/>
                      <a:pt x="3" y="22"/>
                    </a:cubicBezTo>
                    <a:cubicBezTo>
                      <a:pt x="2" y="23"/>
                      <a:pt x="0" y="25"/>
                      <a:pt x="0" y="2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nvGrpSpPr>
              <p:cNvPr id="77" name="Gruppieren 107"/>
              <p:cNvGrpSpPr/>
              <p:nvPr/>
            </p:nvGrpSpPr>
            <p:grpSpPr>
              <a:xfrm>
                <a:off x="2992955" y="2719652"/>
                <a:ext cx="388404" cy="503832"/>
                <a:chOff x="2992955" y="2719652"/>
                <a:chExt cx="388404" cy="503832"/>
              </a:xfrm>
            </p:grpSpPr>
            <p:sp>
              <p:nvSpPr>
                <p:cNvPr id="78" name="Freeform 236"/>
                <p:cNvSpPr>
                  <a:spLocks noEditPoints="1"/>
                </p:cNvSpPr>
                <p:nvPr/>
              </p:nvSpPr>
              <p:spPr bwMode="gray">
                <a:xfrm>
                  <a:off x="3099659" y="2807398"/>
                  <a:ext cx="177841" cy="182568"/>
                </a:xfrm>
                <a:custGeom>
                  <a:avLst/>
                  <a:gdLst>
                    <a:gd name="T0" fmla="*/ 28 w 56"/>
                    <a:gd name="T1" fmla="*/ 58 h 58"/>
                    <a:gd name="T2" fmla="*/ 56 w 56"/>
                    <a:gd name="T3" fmla="*/ 29 h 58"/>
                    <a:gd name="T4" fmla="*/ 28 w 56"/>
                    <a:gd name="T5" fmla="*/ 0 h 58"/>
                    <a:gd name="T6" fmla="*/ 0 w 56"/>
                    <a:gd name="T7" fmla="*/ 29 h 58"/>
                    <a:gd name="T8" fmla="*/ 28 w 56"/>
                    <a:gd name="T9" fmla="*/ 58 h 58"/>
                    <a:gd name="T10" fmla="*/ 28 w 56"/>
                    <a:gd name="T11" fmla="*/ 10 h 58"/>
                    <a:gd name="T12" fmla="*/ 46 w 56"/>
                    <a:gd name="T13" fmla="*/ 29 h 58"/>
                    <a:gd name="T14" fmla="*/ 28 w 56"/>
                    <a:gd name="T15" fmla="*/ 48 h 58"/>
                    <a:gd name="T16" fmla="*/ 10 w 56"/>
                    <a:gd name="T17" fmla="*/ 29 h 58"/>
                    <a:gd name="T18" fmla="*/ 28 w 56"/>
                    <a:gd name="T19"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8">
                      <a:moveTo>
                        <a:pt x="28" y="58"/>
                      </a:moveTo>
                      <a:cubicBezTo>
                        <a:pt x="44" y="58"/>
                        <a:pt x="56" y="45"/>
                        <a:pt x="56" y="29"/>
                      </a:cubicBezTo>
                      <a:cubicBezTo>
                        <a:pt x="56" y="13"/>
                        <a:pt x="44" y="0"/>
                        <a:pt x="28" y="0"/>
                      </a:cubicBezTo>
                      <a:cubicBezTo>
                        <a:pt x="12" y="0"/>
                        <a:pt x="0" y="13"/>
                        <a:pt x="0" y="29"/>
                      </a:cubicBezTo>
                      <a:cubicBezTo>
                        <a:pt x="0" y="45"/>
                        <a:pt x="12" y="58"/>
                        <a:pt x="28" y="58"/>
                      </a:cubicBezTo>
                      <a:close/>
                      <a:moveTo>
                        <a:pt x="28" y="10"/>
                      </a:moveTo>
                      <a:cubicBezTo>
                        <a:pt x="38" y="10"/>
                        <a:pt x="46" y="18"/>
                        <a:pt x="46" y="29"/>
                      </a:cubicBezTo>
                      <a:cubicBezTo>
                        <a:pt x="46" y="39"/>
                        <a:pt x="38" y="48"/>
                        <a:pt x="28" y="48"/>
                      </a:cubicBezTo>
                      <a:cubicBezTo>
                        <a:pt x="18" y="48"/>
                        <a:pt x="10" y="39"/>
                        <a:pt x="10" y="29"/>
                      </a:cubicBezTo>
                      <a:cubicBezTo>
                        <a:pt x="10" y="18"/>
                        <a:pt x="18" y="10"/>
                        <a:pt x="28" y="1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9" name="Freeform 237"/>
                <p:cNvSpPr>
                  <a:spLocks noEditPoints="1"/>
                </p:cNvSpPr>
                <p:nvPr/>
              </p:nvSpPr>
              <p:spPr bwMode="gray">
                <a:xfrm>
                  <a:off x="2992955" y="3134323"/>
                  <a:ext cx="388404" cy="89161"/>
                </a:xfrm>
                <a:custGeom>
                  <a:avLst/>
                  <a:gdLst>
                    <a:gd name="T0" fmla="*/ 242 w 273"/>
                    <a:gd name="T1" fmla="*/ 5 h 63"/>
                    <a:gd name="T2" fmla="*/ 233 w 273"/>
                    <a:gd name="T3" fmla="*/ 0 h 63"/>
                    <a:gd name="T4" fmla="*/ 40 w 273"/>
                    <a:gd name="T5" fmla="*/ 0 h 63"/>
                    <a:gd name="T6" fmla="*/ 31 w 273"/>
                    <a:gd name="T7" fmla="*/ 5 h 63"/>
                    <a:gd name="T8" fmla="*/ 0 w 273"/>
                    <a:gd name="T9" fmla="*/ 45 h 63"/>
                    <a:gd name="T10" fmla="*/ 8 w 273"/>
                    <a:gd name="T11" fmla="*/ 63 h 63"/>
                    <a:gd name="T12" fmla="*/ 264 w 273"/>
                    <a:gd name="T13" fmla="*/ 63 h 63"/>
                    <a:gd name="T14" fmla="*/ 273 w 273"/>
                    <a:gd name="T15" fmla="*/ 45 h 63"/>
                    <a:gd name="T16" fmla="*/ 242 w 273"/>
                    <a:gd name="T17" fmla="*/ 5 h 63"/>
                    <a:gd name="T18" fmla="*/ 33 w 273"/>
                    <a:gd name="T19" fmla="*/ 40 h 63"/>
                    <a:gd name="T20" fmla="*/ 46 w 273"/>
                    <a:gd name="T21" fmla="*/ 23 h 63"/>
                    <a:gd name="T22" fmla="*/ 229 w 273"/>
                    <a:gd name="T23" fmla="*/ 23 h 63"/>
                    <a:gd name="T24" fmla="*/ 242 w 273"/>
                    <a:gd name="T25" fmla="*/ 40 h 63"/>
                    <a:gd name="T26" fmla="*/ 33 w 273"/>
                    <a:gd name="T27"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63">
                      <a:moveTo>
                        <a:pt x="242" y="5"/>
                      </a:moveTo>
                      <a:lnTo>
                        <a:pt x="233" y="0"/>
                      </a:lnTo>
                      <a:lnTo>
                        <a:pt x="40" y="0"/>
                      </a:lnTo>
                      <a:lnTo>
                        <a:pt x="31" y="5"/>
                      </a:lnTo>
                      <a:lnTo>
                        <a:pt x="0" y="45"/>
                      </a:lnTo>
                      <a:lnTo>
                        <a:pt x="8" y="63"/>
                      </a:lnTo>
                      <a:lnTo>
                        <a:pt x="264" y="63"/>
                      </a:lnTo>
                      <a:lnTo>
                        <a:pt x="273" y="45"/>
                      </a:lnTo>
                      <a:lnTo>
                        <a:pt x="242" y="5"/>
                      </a:lnTo>
                      <a:close/>
                      <a:moveTo>
                        <a:pt x="33" y="40"/>
                      </a:moveTo>
                      <a:lnTo>
                        <a:pt x="46" y="23"/>
                      </a:lnTo>
                      <a:lnTo>
                        <a:pt x="229" y="23"/>
                      </a:lnTo>
                      <a:lnTo>
                        <a:pt x="242" y="40"/>
                      </a:lnTo>
                      <a:lnTo>
                        <a:pt x="33" y="40"/>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0" name="Freeform 238"/>
                <p:cNvSpPr>
                  <a:spLocks/>
                </p:cNvSpPr>
                <p:nvPr/>
              </p:nvSpPr>
              <p:spPr bwMode="gray">
                <a:xfrm>
                  <a:off x="3130959" y="2992797"/>
                  <a:ext cx="92478" cy="135865"/>
                </a:xfrm>
                <a:custGeom>
                  <a:avLst/>
                  <a:gdLst>
                    <a:gd name="T0" fmla="*/ 25 w 65"/>
                    <a:gd name="T1" fmla="*/ 96 h 96"/>
                    <a:gd name="T2" fmla="*/ 65 w 65"/>
                    <a:gd name="T3" fmla="*/ 56 h 96"/>
                    <a:gd name="T4" fmla="*/ 56 w 65"/>
                    <a:gd name="T5" fmla="*/ 36 h 96"/>
                    <a:gd name="T6" fmla="*/ 36 w 65"/>
                    <a:gd name="T7" fmla="*/ 36 h 96"/>
                    <a:gd name="T8" fmla="*/ 56 w 65"/>
                    <a:gd name="T9" fmla="*/ 16 h 96"/>
                    <a:gd name="T10" fmla="*/ 40 w 65"/>
                    <a:gd name="T11" fmla="*/ 0 h 96"/>
                    <a:gd name="T12" fmla="*/ 0 w 65"/>
                    <a:gd name="T13" fmla="*/ 40 h 96"/>
                    <a:gd name="T14" fmla="*/ 9 w 65"/>
                    <a:gd name="T15" fmla="*/ 58 h 96"/>
                    <a:gd name="T16" fmla="*/ 29 w 65"/>
                    <a:gd name="T17" fmla="*/ 58 h 96"/>
                    <a:gd name="T18" fmla="*/ 9 w 65"/>
                    <a:gd name="T19" fmla="*/ 80 h 96"/>
                    <a:gd name="T20" fmla="*/ 25 w 65"/>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96">
                      <a:moveTo>
                        <a:pt x="25" y="96"/>
                      </a:moveTo>
                      <a:lnTo>
                        <a:pt x="65" y="56"/>
                      </a:lnTo>
                      <a:lnTo>
                        <a:pt x="56" y="36"/>
                      </a:lnTo>
                      <a:lnTo>
                        <a:pt x="36" y="36"/>
                      </a:lnTo>
                      <a:lnTo>
                        <a:pt x="56" y="16"/>
                      </a:lnTo>
                      <a:lnTo>
                        <a:pt x="40" y="0"/>
                      </a:lnTo>
                      <a:lnTo>
                        <a:pt x="0" y="40"/>
                      </a:lnTo>
                      <a:lnTo>
                        <a:pt x="9" y="58"/>
                      </a:lnTo>
                      <a:lnTo>
                        <a:pt x="29" y="58"/>
                      </a:lnTo>
                      <a:lnTo>
                        <a:pt x="9" y="80"/>
                      </a:lnTo>
                      <a:lnTo>
                        <a:pt x="25" y="9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1" name="Rectangle 239"/>
                <p:cNvSpPr>
                  <a:spLocks noChangeArrowheads="1"/>
                </p:cNvSpPr>
                <p:nvPr/>
              </p:nvSpPr>
              <p:spPr bwMode="gray">
                <a:xfrm>
                  <a:off x="3172219" y="2719652"/>
                  <a:ext cx="32723" cy="69347"/>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2" name="Freeform 240"/>
                <p:cNvSpPr>
                  <a:spLocks/>
                </p:cNvSpPr>
                <p:nvPr/>
              </p:nvSpPr>
              <p:spPr bwMode="gray">
                <a:xfrm>
                  <a:off x="3257582" y="2763525"/>
                  <a:ext cx="69714" cy="69347"/>
                </a:xfrm>
                <a:custGeom>
                  <a:avLst/>
                  <a:gdLst>
                    <a:gd name="T0" fmla="*/ 49 w 49"/>
                    <a:gd name="T1" fmla="*/ 15 h 49"/>
                    <a:gd name="T2" fmla="*/ 34 w 49"/>
                    <a:gd name="T3" fmla="*/ 0 h 49"/>
                    <a:gd name="T4" fmla="*/ 0 w 49"/>
                    <a:gd name="T5" fmla="*/ 33 h 49"/>
                    <a:gd name="T6" fmla="*/ 16 w 49"/>
                    <a:gd name="T7" fmla="*/ 49 h 49"/>
                    <a:gd name="T8" fmla="*/ 49 w 49"/>
                    <a:gd name="T9" fmla="*/ 15 h 49"/>
                  </a:gdLst>
                  <a:ahLst/>
                  <a:cxnLst>
                    <a:cxn ang="0">
                      <a:pos x="T0" y="T1"/>
                    </a:cxn>
                    <a:cxn ang="0">
                      <a:pos x="T2" y="T3"/>
                    </a:cxn>
                    <a:cxn ang="0">
                      <a:pos x="T4" y="T5"/>
                    </a:cxn>
                    <a:cxn ang="0">
                      <a:pos x="T6" y="T7"/>
                    </a:cxn>
                    <a:cxn ang="0">
                      <a:pos x="T8" y="T9"/>
                    </a:cxn>
                  </a:cxnLst>
                  <a:rect l="0" t="0" r="r" b="b"/>
                  <a:pathLst>
                    <a:path w="49" h="49">
                      <a:moveTo>
                        <a:pt x="49" y="15"/>
                      </a:moveTo>
                      <a:lnTo>
                        <a:pt x="34" y="0"/>
                      </a:lnTo>
                      <a:lnTo>
                        <a:pt x="0" y="33"/>
                      </a:lnTo>
                      <a:lnTo>
                        <a:pt x="16" y="49"/>
                      </a:lnTo>
                      <a:lnTo>
                        <a:pt x="49" y="1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3" name="Rectangle 241"/>
                <p:cNvSpPr>
                  <a:spLocks noChangeArrowheads="1"/>
                </p:cNvSpPr>
                <p:nvPr/>
              </p:nvSpPr>
              <p:spPr bwMode="gray">
                <a:xfrm>
                  <a:off x="3303109" y="2886652"/>
                  <a:ext cx="68291" cy="31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4" name="Freeform 242"/>
                <p:cNvSpPr>
                  <a:spLocks/>
                </p:cNvSpPr>
                <p:nvPr/>
              </p:nvSpPr>
              <p:spPr bwMode="gray">
                <a:xfrm>
                  <a:off x="3257582" y="2968737"/>
                  <a:ext cx="69714" cy="72178"/>
                </a:xfrm>
                <a:custGeom>
                  <a:avLst/>
                  <a:gdLst>
                    <a:gd name="T0" fmla="*/ 0 w 49"/>
                    <a:gd name="T1" fmla="*/ 17 h 51"/>
                    <a:gd name="T2" fmla="*/ 34 w 49"/>
                    <a:gd name="T3" fmla="*/ 51 h 51"/>
                    <a:gd name="T4" fmla="*/ 49 w 49"/>
                    <a:gd name="T5" fmla="*/ 35 h 51"/>
                    <a:gd name="T6" fmla="*/ 16 w 49"/>
                    <a:gd name="T7" fmla="*/ 0 h 51"/>
                    <a:gd name="T8" fmla="*/ 0 w 49"/>
                    <a:gd name="T9" fmla="*/ 17 h 51"/>
                  </a:gdLst>
                  <a:ahLst/>
                  <a:cxnLst>
                    <a:cxn ang="0">
                      <a:pos x="T0" y="T1"/>
                    </a:cxn>
                    <a:cxn ang="0">
                      <a:pos x="T2" y="T3"/>
                    </a:cxn>
                    <a:cxn ang="0">
                      <a:pos x="T4" y="T5"/>
                    </a:cxn>
                    <a:cxn ang="0">
                      <a:pos x="T6" y="T7"/>
                    </a:cxn>
                    <a:cxn ang="0">
                      <a:pos x="T8" y="T9"/>
                    </a:cxn>
                  </a:cxnLst>
                  <a:rect l="0" t="0" r="r" b="b"/>
                  <a:pathLst>
                    <a:path w="49" h="51">
                      <a:moveTo>
                        <a:pt x="0" y="17"/>
                      </a:moveTo>
                      <a:lnTo>
                        <a:pt x="34" y="51"/>
                      </a:lnTo>
                      <a:lnTo>
                        <a:pt x="49" y="35"/>
                      </a:lnTo>
                      <a:lnTo>
                        <a:pt x="16" y="0"/>
                      </a:lnTo>
                      <a:lnTo>
                        <a:pt x="0" y="17"/>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5" name="Freeform 243"/>
                <p:cNvSpPr>
                  <a:spLocks/>
                </p:cNvSpPr>
                <p:nvPr/>
              </p:nvSpPr>
              <p:spPr bwMode="gray">
                <a:xfrm>
                  <a:off x="3049864" y="2968737"/>
                  <a:ext cx="68291" cy="72178"/>
                </a:xfrm>
                <a:custGeom>
                  <a:avLst/>
                  <a:gdLst>
                    <a:gd name="T0" fmla="*/ 0 w 48"/>
                    <a:gd name="T1" fmla="*/ 35 h 51"/>
                    <a:gd name="T2" fmla="*/ 15 w 48"/>
                    <a:gd name="T3" fmla="*/ 51 h 51"/>
                    <a:gd name="T4" fmla="*/ 48 w 48"/>
                    <a:gd name="T5" fmla="*/ 17 h 51"/>
                    <a:gd name="T6" fmla="*/ 33 w 48"/>
                    <a:gd name="T7" fmla="*/ 0 h 51"/>
                    <a:gd name="T8" fmla="*/ 0 w 48"/>
                    <a:gd name="T9" fmla="*/ 35 h 51"/>
                  </a:gdLst>
                  <a:ahLst/>
                  <a:cxnLst>
                    <a:cxn ang="0">
                      <a:pos x="T0" y="T1"/>
                    </a:cxn>
                    <a:cxn ang="0">
                      <a:pos x="T2" y="T3"/>
                    </a:cxn>
                    <a:cxn ang="0">
                      <a:pos x="T4" y="T5"/>
                    </a:cxn>
                    <a:cxn ang="0">
                      <a:pos x="T6" y="T7"/>
                    </a:cxn>
                    <a:cxn ang="0">
                      <a:pos x="T8" y="T9"/>
                    </a:cxn>
                  </a:cxnLst>
                  <a:rect l="0" t="0" r="r" b="b"/>
                  <a:pathLst>
                    <a:path w="48" h="51">
                      <a:moveTo>
                        <a:pt x="0" y="35"/>
                      </a:moveTo>
                      <a:lnTo>
                        <a:pt x="15" y="51"/>
                      </a:lnTo>
                      <a:lnTo>
                        <a:pt x="48" y="17"/>
                      </a:lnTo>
                      <a:lnTo>
                        <a:pt x="33" y="0"/>
                      </a:lnTo>
                      <a:lnTo>
                        <a:pt x="0" y="3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6" name="Rectangle 244"/>
                <p:cNvSpPr>
                  <a:spLocks noChangeArrowheads="1"/>
                </p:cNvSpPr>
                <p:nvPr/>
              </p:nvSpPr>
              <p:spPr bwMode="gray">
                <a:xfrm>
                  <a:off x="3004337" y="2886652"/>
                  <a:ext cx="69714" cy="31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7" name="Freeform 245"/>
                <p:cNvSpPr>
                  <a:spLocks/>
                </p:cNvSpPr>
                <p:nvPr/>
              </p:nvSpPr>
              <p:spPr bwMode="gray">
                <a:xfrm>
                  <a:off x="3049864" y="2763525"/>
                  <a:ext cx="68291" cy="69347"/>
                </a:xfrm>
                <a:custGeom>
                  <a:avLst/>
                  <a:gdLst>
                    <a:gd name="T0" fmla="*/ 48 w 48"/>
                    <a:gd name="T1" fmla="*/ 33 h 49"/>
                    <a:gd name="T2" fmla="*/ 15 w 48"/>
                    <a:gd name="T3" fmla="*/ 0 h 49"/>
                    <a:gd name="T4" fmla="*/ 0 w 48"/>
                    <a:gd name="T5" fmla="*/ 15 h 49"/>
                    <a:gd name="T6" fmla="*/ 33 w 48"/>
                    <a:gd name="T7" fmla="*/ 49 h 49"/>
                    <a:gd name="T8" fmla="*/ 48 w 48"/>
                    <a:gd name="T9" fmla="*/ 33 h 49"/>
                  </a:gdLst>
                  <a:ahLst/>
                  <a:cxnLst>
                    <a:cxn ang="0">
                      <a:pos x="T0" y="T1"/>
                    </a:cxn>
                    <a:cxn ang="0">
                      <a:pos x="T2" y="T3"/>
                    </a:cxn>
                    <a:cxn ang="0">
                      <a:pos x="T4" y="T5"/>
                    </a:cxn>
                    <a:cxn ang="0">
                      <a:pos x="T6" y="T7"/>
                    </a:cxn>
                    <a:cxn ang="0">
                      <a:pos x="T8" y="T9"/>
                    </a:cxn>
                  </a:cxnLst>
                  <a:rect l="0" t="0" r="r" b="b"/>
                  <a:pathLst>
                    <a:path w="48" h="49">
                      <a:moveTo>
                        <a:pt x="48" y="33"/>
                      </a:moveTo>
                      <a:lnTo>
                        <a:pt x="15" y="0"/>
                      </a:lnTo>
                      <a:lnTo>
                        <a:pt x="0" y="15"/>
                      </a:lnTo>
                      <a:lnTo>
                        <a:pt x="33" y="49"/>
                      </a:lnTo>
                      <a:lnTo>
                        <a:pt x="48" y="33"/>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sp>
          <p:nvSpPr>
            <p:cNvPr id="57" name="TextBox 56"/>
            <p:cNvSpPr txBox="1"/>
            <p:nvPr/>
          </p:nvSpPr>
          <p:spPr bwMode="gray">
            <a:xfrm>
              <a:off x="4120031" y="3314700"/>
              <a:ext cx="1872000" cy="657993"/>
            </a:xfrm>
            <a:prstGeom prst="rect">
              <a:avLst/>
            </a:prstGeom>
            <a:noFill/>
          </p:spPr>
          <p:txBody>
            <a:bodyPr wrap="square" lIns="27004" tIns="54007" rIns="27004" bIns="54007" rtlCol="0" anchor="ctr">
              <a:noAutofit/>
            </a:bodyPr>
            <a:lstStyle/>
            <a:p>
              <a:pPr algn="ctr"/>
              <a:r>
                <a:rPr lang="en-US" sz="1050" b="1" dirty="0">
                  <a:solidFill>
                    <a:srgbClr val="000000"/>
                  </a:solidFill>
                </a:rPr>
                <a:t>Industry </a:t>
              </a:r>
              <a:br>
                <a:rPr lang="en-US" sz="1050" b="1" dirty="0">
                  <a:solidFill>
                    <a:srgbClr val="000000"/>
                  </a:solidFill>
                </a:rPr>
              </a:br>
              <a:r>
                <a:rPr lang="en-US" sz="1050" b="1" dirty="0">
                  <a:solidFill>
                    <a:srgbClr val="000000"/>
                  </a:solidFill>
                </a:rPr>
                <a:t>solutions</a:t>
              </a:r>
            </a:p>
          </p:txBody>
        </p:sp>
        <p:grpSp>
          <p:nvGrpSpPr>
            <p:cNvPr id="17" name="Gruppieren 16"/>
            <p:cNvGrpSpPr/>
            <p:nvPr/>
          </p:nvGrpSpPr>
          <p:grpSpPr>
            <a:xfrm>
              <a:off x="4259999" y="2569260"/>
              <a:ext cx="510759" cy="503832"/>
              <a:chOff x="4125743" y="2569260"/>
              <a:chExt cx="510759" cy="503832"/>
            </a:xfrm>
          </p:grpSpPr>
          <p:sp>
            <p:nvSpPr>
              <p:cNvPr id="59" name="Freeform 172"/>
              <p:cNvSpPr>
                <a:spLocks noEditPoints="1"/>
              </p:cNvSpPr>
              <p:nvPr/>
            </p:nvSpPr>
            <p:spPr bwMode="gray">
              <a:xfrm>
                <a:off x="4125743" y="2569260"/>
                <a:ext cx="510759" cy="503832"/>
              </a:xfrm>
              <a:custGeom>
                <a:avLst/>
                <a:gdLst>
                  <a:gd name="T0" fmla="*/ 341 w 359"/>
                  <a:gd name="T1" fmla="*/ 144 h 356"/>
                  <a:gd name="T2" fmla="*/ 314 w 359"/>
                  <a:gd name="T3" fmla="*/ 162 h 356"/>
                  <a:gd name="T4" fmla="*/ 294 w 359"/>
                  <a:gd name="T5" fmla="*/ 9 h 356"/>
                  <a:gd name="T6" fmla="*/ 285 w 359"/>
                  <a:gd name="T7" fmla="*/ 0 h 356"/>
                  <a:gd name="T8" fmla="*/ 245 w 359"/>
                  <a:gd name="T9" fmla="*/ 0 h 356"/>
                  <a:gd name="T10" fmla="*/ 234 w 359"/>
                  <a:gd name="T11" fmla="*/ 9 h 356"/>
                  <a:gd name="T12" fmla="*/ 212 w 359"/>
                  <a:gd name="T13" fmla="*/ 173 h 356"/>
                  <a:gd name="T14" fmla="*/ 190 w 359"/>
                  <a:gd name="T15" fmla="*/ 189 h 356"/>
                  <a:gd name="T16" fmla="*/ 190 w 359"/>
                  <a:gd name="T17" fmla="*/ 153 h 356"/>
                  <a:gd name="T18" fmla="*/ 174 w 359"/>
                  <a:gd name="T19" fmla="*/ 144 h 356"/>
                  <a:gd name="T20" fmla="*/ 109 w 359"/>
                  <a:gd name="T21" fmla="*/ 189 h 356"/>
                  <a:gd name="T22" fmla="*/ 109 w 359"/>
                  <a:gd name="T23" fmla="*/ 153 h 356"/>
                  <a:gd name="T24" fmla="*/ 94 w 359"/>
                  <a:gd name="T25" fmla="*/ 144 h 356"/>
                  <a:gd name="T26" fmla="*/ 5 w 359"/>
                  <a:gd name="T27" fmla="*/ 200 h 356"/>
                  <a:gd name="T28" fmla="*/ 0 w 359"/>
                  <a:gd name="T29" fmla="*/ 209 h 356"/>
                  <a:gd name="T30" fmla="*/ 0 w 359"/>
                  <a:gd name="T31" fmla="*/ 347 h 356"/>
                  <a:gd name="T32" fmla="*/ 12 w 359"/>
                  <a:gd name="T33" fmla="*/ 356 h 356"/>
                  <a:gd name="T34" fmla="*/ 347 w 359"/>
                  <a:gd name="T35" fmla="*/ 356 h 356"/>
                  <a:gd name="T36" fmla="*/ 359 w 359"/>
                  <a:gd name="T37" fmla="*/ 347 h 356"/>
                  <a:gd name="T38" fmla="*/ 359 w 359"/>
                  <a:gd name="T39" fmla="*/ 153 h 356"/>
                  <a:gd name="T40" fmla="*/ 341 w 359"/>
                  <a:gd name="T41" fmla="*/ 144 h 356"/>
                  <a:gd name="T42" fmla="*/ 254 w 359"/>
                  <a:gd name="T43" fmla="*/ 20 h 356"/>
                  <a:gd name="T44" fmla="*/ 274 w 359"/>
                  <a:gd name="T45" fmla="*/ 20 h 356"/>
                  <a:gd name="T46" fmla="*/ 294 w 359"/>
                  <a:gd name="T47" fmla="*/ 175 h 356"/>
                  <a:gd name="T48" fmla="*/ 270 w 359"/>
                  <a:gd name="T49" fmla="*/ 191 h 356"/>
                  <a:gd name="T50" fmla="*/ 270 w 359"/>
                  <a:gd name="T51" fmla="*/ 153 h 356"/>
                  <a:gd name="T52" fmla="*/ 254 w 359"/>
                  <a:gd name="T53" fmla="*/ 144 h 356"/>
                  <a:gd name="T54" fmla="*/ 236 w 359"/>
                  <a:gd name="T55" fmla="*/ 158 h 356"/>
                  <a:gd name="T56" fmla="*/ 254 w 359"/>
                  <a:gd name="T57" fmla="*/ 20 h 356"/>
                  <a:gd name="T58" fmla="*/ 336 w 359"/>
                  <a:gd name="T59" fmla="*/ 336 h 356"/>
                  <a:gd name="T60" fmla="*/ 23 w 359"/>
                  <a:gd name="T61" fmla="*/ 336 h 356"/>
                  <a:gd name="T62" fmla="*/ 23 w 359"/>
                  <a:gd name="T63" fmla="*/ 215 h 356"/>
                  <a:gd name="T64" fmla="*/ 89 w 359"/>
                  <a:gd name="T65" fmla="*/ 173 h 356"/>
                  <a:gd name="T66" fmla="*/ 89 w 359"/>
                  <a:gd name="T67" fmla="*/ 209 h 356"/>
                  <a:gd name="T68" fmla="*/ 105 w 359"/>
                  <a:gd name="T69" fmla="*/ 218 h 356"/>
                  <a:gd name="T70" fmla="*/ 170 w 359"/>
                  <a:gd name="T71" fmla="*/ 173 h 356"/>
                  <a:gd name="T72" fmla="*/ 170 w 359"/>
                  <a:gd name="T73" fmla="*/ 209 h 356"/>
                  <a:gd name="T74" fmla="*/ 185 w 359"/>
                  <a:gd name="T75" fmla="*/ 218 h 356"/>
                  <a:gd name="T76" fmla="*/ 250 w 359"/>
                  <a:gd name="T77" fmla="*/ 173 h 356"/>
                  <a:gd name="T78" fmla="*/ 250 w 359"/>
                  <a:gd name="T79" fmla="*/ 209 h 356"/>
                  <a:gd name="T80" fmla="*/ 265 w 359"/>
                  <a:gd name="T81" fmla="*/ 218 h 356"/>
                  <a:gd name="T82" fmla="*/ 336 w 359"/>
                  <a:gd name="T83" fmla="*/ 173 h 356"/>
                  <a:gd name="T84" fmla="*/ 336 w 359"/>
                  <a:gd name="T85" fmla="*/ 3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6">
                    <a:moveTo>
                      <a:pt x="341" y="144"/>
                    </a:moveTo>
                    <a:lnTo>
                      <a:pt x="314" y="162"/>
                    </a:lnTo>
                    <a:lnTo>
                      <a:pt x="294" y="9"/>
                    </a:lnTo>
                    <a:lnTo>
                      <a:pt x="285" y="0"/>
                    </a:lnTo>
                    <a:lnTo>
                      <a:pt x="245" y="0"/>
                    </a:lnTo>
                    <a:lnTo>
                      <a:pt x="234" y="9"/>
                    </a:lnTo>
                    <a:lnTo>
                      <a:pt x="212" y="173"/>
                    </a:lnTo>
                    <a:lnTo>
                      <a:pt x="190" y="189"/>
                    </a:lnTo>
                    <a:lnTo>
                      <a:pt x="190" y="153"/>
                    </a:lnTo>
                    <a:lnTo>
                      <a:pt x="174" y="144"/>
                    </a:lnTo>
                    <a:lnTo>
                      <a:pt x="109" y="189"/>
                    </a:lnTo>
                    <a:lnTo>
                      <a:pt x="109" y="153"/>
                    </a:lnTo>
                    <a:lnTo>
                      <a:pt x="94" y="144"/>
                    </a:lnTo>
                    <a:lnTo>
                      <a:pt x="5" y="200"/>
                    </a:lnTo>
                    <a:lnTo>
                      <a:pt x="0" y="209"/>
                    </a:lnTo>
                    <a:lnTo>
                      <a:pt x="0" y="347"/>
                    </a:lnTo>
                    <a:lnTo>
                      <a:pt x="12" y="356"/>
                    </a:lnTo>
                    <a:lnTo>
                      <a:pt x="347" y="356"/>
                    </a:lnTo>
                    <a:lnTo>
                      <a:pt x="359" y="347"/>
                    </a:lnTo>
                    <a:lnTo>
                      <a:pt x="359" y="153"/>
                    </a:lnTo>
                    <a:lnTo>
                      <a:pt x="341" y="144"/>
                    </a:lnTo>
                    <a:close/>
                    <a:moveTo>
                      <a:pt x="254" y="20"/>
                    </a:moveTo>
                    <a:lnTo>
                      <a:pt x="274" y="20"/>
                    </a:lnTo>
                    <a:lnTo>
                      <a:pt x="294" y="175"/>
                    </a:lnTo>
                    <a:lnTo>
                      <a:pt x="270" y="191"/>
                    </a:lnTo>
                    <a:lnTo>
                      <a:pt x="270" y="153"/>
                    </a:lnTo>
                    <a:lnTo>
                      <a:pt x="254" y="144"/>
                    </a:lnTo>
                    <a:lnTo>
                      <a:pt x="236" y="158"/>
                    </a:lnTo>
                    <a:lnTo>
                      <a:pt x="254" y="20"/>
                    </a:lnTo>
                    <a:close/>
                    <a:moveTo>
                      <a:pt x="336" y="336"/>
                    </a:moveTo>
                    <a:lnTo>
                      <a:pt x="23" y="336"/>
                    </a:lnTo>
                    <a:lnTo>
                      <a:pt x="23" y="215"/>
                    </a:lnTo>
                    <a:lnTo>
                      <a:pt x="89" y="173"/>
                    </a:lnTo>
                    <a:lnTo>
                      <a:pt x="89" y="209"/>
                    </a:lnTo>
                    <a:lnTo>
                      <a:pt x="105" y="218"/>
                    </a:lnTo>
                    <a:lnTo>
                      <a:pt x="170" y="173"/>
                    </a:lnTo>
                    <a:lnTo>
                      <a:pt x="170" y="209"/>
                    </a:lnTo>
                    <a:lnTo>
                      <a:pt x="185" y="218"/>
                    </a:lnTo>
                    <a:lnTo>
                      <a:pt x="250" y="173"/>
                    </a:lnTo>
                    <a:lnTo>
                      <a:pt x="250" y="209"/>
                    </a:lnTo>
                    <a:lnTo>
                      <a:pt x="265" y="218"/>
                    </a:lnTo>
                    <a:lnTo>
                      <a:pt x="336" y="173"/>
                    </a:lnTo>
                    <a:lnTo>
                      <a:pt x="336" y="33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0" name="Rectangle 173"/>
              <p:cNvSpPr>
                <a:spLocks noChangeArrowheads="1"/>
              </p:cNvSpPr>
              <p:nvPr/>
            </p:nvSpPr>
            <p:spPr bwMode="gray">
              <a:xfrm>
                <a:off x="4195457" y="293439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1" name="Rectangle 174"/>
              <p:cNvSpPr>
                <a:spLocks noChangeArrowheads="1"/>
              </p:cNvSpPr>
              <p:nvPr/>
            </p:nvSpPr>
            <p:spPr bwMode="gray">
              <a:xfrm>
                <a:off x="4252366" y="293439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2" name="Rectangle 175"/>
              <p:cNvSpPr>
                <a:spLocks noChangeArrowheads="1"/>
              </p:cNvSpPr>
              <p:nvPr/>
            </p:nvSpPr>
            <p:spPr bwMode="gray">
              <a:xfrm>
                <a:off x="4310698" y="293439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3" name="Rectangle 176"/>
              <p:cNvSpPr>
                <a:spLocks noChangeArrowheads="1"/>
              </p:cNvSpPr>
              <p:nvPr/>
            </p:nvSpPr>
            <p:spPr bwMode="gray">
              <a:xfrm>
                <a:off x="4367607" y="293439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4" name="Rectangle 177"/>
              <p:cNvSpPr>
                <a:spLocks noChangeArrowheads="1"/>
              </p:cNvSpPr>
              <p:nvPr/>
            </p:nvSpPr>
            <p:spPr bwMode="gray">
              <a:xfrm>
                <a:off x="4424516" y="293439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5" name="Rectangle 178"/>
              <p:cNvSpPr>
                <a:spLocks noChangeArrowheads="1"/>
              </p:cNvSpPr>
              <p:nvPr/>
            </p:nvSpPr>
            <p:spPr bwMode="gray">
              <a:xfrm>
                <a:off x="4481424" y="293439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6" name="Rectangle 179"/>
              <p:cNvSpPr>
                <a:spLocks noChangeArrowheads="1"/>
              </p:cNvSpPr>
              <p:nvPr/>
            </p:nvSpPr>
            <p:spPr bwMode="gray">
              <a:xfrm>
                <a:off x="4538333" y="293439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nvGrpSpPr>
            <p:cNvPr id="67" name="Gruppieren 105"/>
            <p:cNvGrpSpPr/>
            <p:nvPr/>
          </p:nvGrpSpPr>
          <p:grpSpPr>
            <a:xfrm>
              <a:off x="5413033" y="2672573"/>
              <a:ext cx="509335" cy="383534"/>
              <a:chOff x="6420298" y="2835703"/>
              <a:chExt cx="509335" cy="383534"/>
            </a:xfrm>
          </p:grpSpPr>
          <p:sp>
            <p:nvSpPr>
              <p:cNvPr id="69" name="Freeform 180"/>
              <p:cNvSpPr>
                <a:spLocks noEditPoints="1"/>
              </p:cNvSpPr>
              <p:nvPr/>
            </p:nvSpPr>
            <p:spPr bwMode="gray">
              <a:xfrm>
                <a:off x="6498549" y="2882407"/>
                <a:ext cx="351413" cy="223611"/>
              </a:xfrm>
              <a:custGeom>
                <a:avLst/>
                <a:gdLst>
                  <a:gd name="T0" fmla="*/ 247 w 247"/>
                  <a:gd name="T1" fmla="*/ 0 h 158"/>
                  <a:gd name="T2" fmla="*/ 0 w 247"/>
                  <a:gd name="T3" fmla="*/ 0 h 158"/>
                  <a:gd name="T4" fmla="*/ 0 w 247"/>
                  <a:gd name="T5" fmla="*/ 158 h 158"/>
                  <a:gd name="T6" fmla="*/ 247 w 247"/>
                  <a:gd name="T7" fmla="*/ 158 h 158"/>
                  <a:gd name="T8" fmla="*/ 247 w 247"/>
                  <a:gd name="T9" fmla="*/ 0 h 158"/>
                  <a:gd name="T10" fmla="*/ 225 w 247"/>
                  <a:gd name="T11" fmla="*/ 136 h 158"/>
                  <a:gd name="T12" fmla="*/ 22 w 247"/>
                  <a:gd name="T13" fmla="*/ 136 h 158"/>
                  <a:gd name="T14" fmla="*/ 22 w 247"/>
                  <a:gd name="T15" fmla="*/ 20 h 158"/>
                  <a:gd name="T16" fmla="*/ 225 w 247"/>
                  <a:gd name="T17" fmla="*/ 20 h 158"/>
                  <a:gd name="T18" fmla="*/ 225 w 247"/>
                  <a:gd name="T19"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158">
                    <a:moveTo>
                      <a:pt x="247" y="0"/>
                    </a:moveTo>
                    <a:lnTo>
                      <a:pt x="0" y="0"/>
                    </a:lnTo>
                    <a:lnTo>
                      <a:pt x="0" y="158"/>
                    </a:lnTo>
                    <a:lnTo>
                      <a:pt x="247" y="158"/>
                    </a:lnTo>
                    <a:lnTo>
                      <a:pt x="247" y="0"/>
                    </a:lnTo>
                    <a:close/>
                    <a:moveTo>
                      <a:pt x="225" y="136"/>
                    </a:moveTo>
                    <a:lnTo>
                      <a:pt x="22" y="136"/>
                    </a:lnTo>
                    <a:lnTo>
                      <a:pt x="22" y="20"/>
                    </a:lnTo>
                    <a:lnTo>
                      <a:pt x="225" y="20"/>
                    </a:lnTo>
                    <a:lnTo>
                      <a:pt x="225" y="13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0" name="Freeform 181"/>
              <p:cNvSpPr>
                <a:spLocks noEditPoints="1"/>
              </p:cNvSpPr>
              <p:nvPr/>
            </p:nvSpPr>
            <p:spPr bwMode="gray">
              <a:xfrm>
                <a:off x="6420298" y="2835703"/>
                <a:ext cx="509335" cy="383534"/>
              </a:xfrm>
              <a:custGeom>
                <a:avLst/>
                <a:gdLst>
                  <a:gd name="T0" fmla="*/ 150 w 161"/>
                  <a:gd name="T1" fmla="*/ 90 h 122"/>
                  <a:gd name="T2" fmla="*/ 150 w 161"/>
                  <a:gd name="T3" fmla="*/ 14 h 122"/>
                  <a:gd name="T4" fmla="*/ 135 w 161"/>
                  <a:gd name="T5" fmla="*/ 0 h 122"/>
                  <a:gd name="T6" fmla="*/ 26 w 161"/>
                  <a:gd name="T7" fmla="*/ 0 h 122"/>
                  <a:gd name="T8" fmla="*/ 11 w 161"/>
                  <a:gd name="T9" fmla="*/ 14 h 122"/>
                  <a:gd name="T10" fmla="*/ 11 w 161"/>
                  <a:gd name="T11" fmla="*/ 90 h 122"/>
                  <a:gd name="T12" fmla="*/ 0 w 161"/>
                  <a:gd name="T13" fmla="*/ 90 h 122"/>
                  <a:gd name="T14" fmla="*/ 0 w 161"/>
                  <a:gd name="T15" fmla="*/ 111 h 122"/>
                  <a:gd name="T16" fmla="*/ 11 w 161"/>
                  <a:gd name="T17" fmla="*/ 122 h 122"/>
                  <a:gd name="T18" fmla="*/ 150 w 161"/>
                  <a:gd name="T19" fmla="*/ 122 h 122"/>
                  <a:gd name="T20" fmla="*/ 161 w 161"/>
                  <a:gd name="T21" fmla="*/ 111 h 122"/>
                  <a:gd name="T22" fmla="*/ 161 w 161"/>
                  <a:gd name="T23" fmla="*/ 90 h 122"/>
                  <a:gd name="T24" fmla="*/ 150 w 161"/>
                  <a:gd name="T25" fmla="*/ 90 h 122"/>
                  <a:gd name="T26" fmla="*/ 21 w 161"/>
                  <a:gd name="T27" fmla="*/ 14 h 122"/>
                  <a:gd name="T28" fmla="*/ 26 w 161"/>
                  <a:gd name="T29" fmla="*/ 9 h 122"/>
                  <a:gd name="T30" fmla="*/ 135 w 161"/>
                  <a:gd name="T31" fmla="*/ 9 h 122"/>
                  <a:gd name="T32" fmla="*/ 141 w 161"/>
                  <a:gd name="T33" fmla="*/ 14 h 122"/>
                  <a:gd name="T34" fmla="*/ 141 w 161"/>
                  <a:gd name="T35" fmla="*/ 90 h 122"/>
                  <a:gd name="T36" fmla="*/ 90 w 161"/>
                  <a:gd name="T37" fmla="*/ 90 h 122"/>
                  <a:gd name="T38" fmla="*/ 90 w 161"/>
                  <a:gd name="T39" fmla="*/ 98 h 122"/>
                  <a:gd name="T40" fmla="*/ 71 w 161"/>
                  <a:gd name="T41" fmla="*/ 98 h 122"/>
                  <a:gd name="T42" fmla="*/ 71 w 161"/>
                  <a:gd name="T43" fmla="*/ 90 h 122"/>
                  <a:gd name="T44" fmla="*/ 21 w 161"/>
                  <a:gd name="T45" fmla="*/ 90 h 122"/>
                  <a:gd name="T46" fmla="*/ 21 w 161"/>
                  <a:gd name="T47" fmla="*/ 14 h 122"/>
                  <a:gd name="T48" fmla="*/ 151 w 161"/>
                  <a:gd name="T49" fmla="*/ 111 h 122"/>
                  <a:gd name="T50" fmla="*/ 150 w 161"/>
                  <a:gd name="T51" fmla="*/ 112 h 122"/>
                  <a:gd name="T52" fmla="*/ 11 w 161"/>
                  <a:gd name="T53" fmla="*/ 112 h 122"/>
                  <a:gd name="T54" fmla="*/ 9 w 161"/>
                  <a:gd name="T55" fmla="*/ 111 h 122"/>
                  <a:gd name="T56" fmla="*/ 9 w 161"/>
                  <a:gd name="T57" fmla="*/ 100 h 122"/>
                  <a:gd name="T58" fmla="*/ 61 w 161"/>
                  <a:gd name="T59" fmla="*/ 100 h 122"/>
                  <a:gd name="T60" fmla="*/ 61 w 161"/>
                  <a:gd name="T61" fmla="*/ 107 h 122"/>
                  <a:gd name="T62" fmla="*/ 99 w 161"/>
                  <a:gd name="T63" fmla="*/ 107 h 122"/>
                  <a:gd name="T64" fmla="*/ 99 w 161"/>
                  <a:gd name="T65" fmla="*/ 100 h 122"/>
                  <a:gd name="T66" fmla="*/ 151 w 161"/>
                  <a:gd name="T67" fmla="*/ 100 h 122"/>
                  <a:gd name="T68" fmla="*/ 151 w 161"/>
                  <a:gd name="T69" fmla="*/ 1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 h="122">
                    <a:moveTo>
                      <a:pt x="150" y="90"/>
                    </a:moveTo>
                    <a:cubicBezTo>
                      <a:pt x="150" y="14"/>
                      <a:pt x="150" y="14"/>
                      <a:pt x="150" y="14"/>
                    </a:cubicBezTo>
                    <a:cubicBezTo>
                      <a:pt x="150" y="6"/>
                      <a:pt x="144" y="0"/>
                      <a:pt x="135" y="0"/>
                    </a:cubicBezTo>
                    <a:cubicBezTo>
                      <a:pt x="26" y="0"/>
                      <a:pt x="26" y="0"/>
                      <a:pt x="26" y="0"/>
                    </a:cubicBezTo>
                    <a:cubicBezTo>
                      <a:pt x="17" y="0"/>
                      <a:pt x="11" y="6"/>
                      <a:pt x="11" y="14"/>
                    </a:cubicBezTo>
                    <a:cubicBezTo>
                      <a:pt x="11" y="90"/>
                      <a:pt x="11" y="90"/>
                      <a:pt x="11" y="90"/>
                    </a:cubicBezTo>
                    <a:cubicBezTo>
                      <a:pt x="0" y="90"/>
                      <a:pt x="0" y="90"/>
                      <a:pt x="0" y="90"/>
                    </a:cubicBezTo>
                    <a:cubicBezTo>
                      <a:pt x="0" y="111"/>
                      <a:pt x="0" y="111"/>
                      <a:pt x="0" y="111"/>
                    </a:cubicBezTo>
                    <a:cubicBezTo>
                      <a:pt x="0" y="117"/>
                      <a:pt x="5" y="122"/>
                      <a:pt x="11" y="122"/>
                    </a:cubicBezTo>
                    <a:cubicBezTo>
                      <a:pt x="150" y="122"/>
                      <a:pt x="150" y="122"/>
                      <a:pt x="150" y="122"/>
                    </a:cubicBezTo>
                    <a:cubicBezTo>
                      <a:pt x="156" y="122"/>
                      <a:pt x="161" y="117"/>
                      <a:pt x="161" y="111"/>
                    </a:cubicBezTo>
                    <a:cubicBezTo>
                      <a:pt x="161" y="90"/>
                      <a:pt x="161" y="90"/>
                      <a:pt x="161" y="90"/>
                    </a:cubicBezTo>
                    <a:lnTo>
                      <a:pt x="150" y="90"/>
                    </a:lnTo>
                    <a:close/>
                    <a:moveTo>
                      <a:pt x="21" y="14"/>
                    </a:moveTo>
                    <a:cubicBezTo>
                      <a:pt x="21" y="11"/>
                      <a:pt x="23" y="9"/>
                      <a:pt x="26" y="9"/>
                    </a:cubicBezTo>
                    <a:cubicBezTo>
                      <a:pt x="135" y="9"/>
                      <a:pt x="135" y="9"/>
                      <a:pt x="135" y="9"/>
                    </a:cubicBezTo>
                    <a:cubicBezTo>
                      <a:pt x="138" y="9"/>
                      <a:pt x="141" y="11"/>
                      <a:pt x="141" y="14"/>
                    </a:cubicBezTo>
                    <a:cubicBezTo>
                      <a:pt x="141" y="90"/>
                      <a:pt x="141" y="90"/>
                      <a:pt x="141" y="90"/>
                    </a:cubicBezTo>
                    <a:cubicBezTo>
                      <a:pt x="90" y="90"/>
                      <a:pt x="90" y="90"/>
                      <a:pt x="90" y="90"/>
                    </a:cubicBezTo>
                    <a:cubicBezTo>
                      <a:pt x="90" y="98"/>
                      <a:pt x="90" y="98"/>
                      <a:pt x="90" y="98"/>
                    </a:cubicBezTo>
                    <a:cubicBezTo>
                      <a:pt x="71" y="98"/>
                      <a:pt x="71" y="98"/>
                      <a:pt x="71" y="98"/>
                    </a:cubicBezTo>
                    <a:cubicBezTo>
                      <a:pt x="71" y="90"/>
                      <a:pt x="71" y="90"/>
                      <a:pt x="71" y="90"/>
                    </a:cubicBezTo>
                    <a:cubicBezTo>
                      <a:pt x="21" y="90"/>
                      <a:pt x="21" y="90"/>
                      <a:pt x="21" y="90"/>
                    </a:cubicBezTo>
                    <a:lnTo>
                      <a:pt x="21" y="14"/>
                    </a:lnTo>
                    <a:close/>
                    <a:moveTo>
                      <a:pt x="151" y="111"/>
                    </a:moveTo>
                    <a:cubicBezTo>
                      <a:pt x="151" y="112"/>
                      <a:pt x="151" y="112"/>
                      <a:pt x="150" y="112"/>
                    </a:cubicBezTo>
                    <a:cubicBezTo>
                      <a:pt x="11" y="112"/>
                      <a:pt x="11" y="112"/>
                      <a:pt x="11" y="112"/>
                    </a:cubicBezTo>
                    <a:cubicBezTo>
                      <a:pt x="10" y="112"/>
                      <a:pt x="9" y="112"/>
                      <a:pt x="9" y="111"/>
                    </a:cubicBezTo>
                    <a:cubicBezTo>
                      <a:pt x="9" y="100"/>
                      <a:pt x="9" y="100"/>
                      <a:pt x="9" y="100"/>
                    </a:cubicBezTo>
                    <a:cubicBezTo>
                      <a:pt x="61" y="100"/>
                      <a:pt x="61" y="100"/>
                      <a:pt x="61" y="100"/>
                    </a:cubicBezTo>
                    <a:cubicBezTo>
                      <a:pt x="61" y="107"/>
                      <a:pt x="61" y="107"/>
                      <a:pt x="61" y="107"/>
                    </a:cubicBezTo>
                    <a:cubicBezTo>
                      <a:pt x="99" y="107"/>
                      <a:pt x="99" y="107"/>
                      <a:pt x="99" y="107"/>
                    </a:cubicBezTo>
                    <a:cubicBezTo>
                      <a:pt x="99" y="100"/>
                      <a:pt x="99" y="100"/>
                      <a:pt x="99" y="100"/>
                    </a:cubicBezTo>
                    <a:cubicBezTo>
                      <a:pt x="151" y="100"/>
                      <a:pt x="151" y="100"/>
                      <a:pt x="151" y="100"/>
                    </a:cubicBezTo>
                    <a:lnTo>
                      <a:pt x="151" y="111"/>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sp>
          <p:nvSpPr>
            <p:cNvPr id="68" name="Freeform 246"/>
            <p:cNvSpPr>
              <a:spLocks noEditPoints="1"/>
            </p:cNvSpPr>
            <p:nvPr/>
          </p:nvSpPr>
          <p:spPr bwMode="gray">
            <a:xfrm>
              <a:off x="4849634" y="2553691"/>
              <a:ext cx="362795" cy="506662"/>
            </a:xfrm>
            <a:custGeom>
              <a:avLst/>
              <a:gdLst>
                <a:gd name="T0" fmla="*/ 102 w 115"/>
                <a:gd name="T1" fmla="*/ 0 h 161"/>
                <a:gd name="T2" fmla="*/ 28 w 115"/>
                <a:gd name="T3" fmla="*/ 15 h 161"/>
                <a:gd name="T4" fmla="*/ 0 w 115"/>
                <a:gd name="T5" fmla="*/ 33 h 161"/>
                <a:gd name="T6" fmla="*/ 40 w 115"/>
                <a:gd name="T7" fmla="*/ 85 h 161"/>
                <a:gd name="T8" fmla="*/ 19 w 115"/>
                <a:gd name="T9" fmla="*/ 140 h 161"/>
                <a:gd name="T10" fmla="*/ 14 w 115"/>
                <a:gd name="T11" fmla="*/ 156 h 161"/>
                <a:gd name="T12" fmla="*/ 102 w 115"/>
                <a:gd name="T13" fmla="*/ 161 h 161"/>
                <a:gd name="T14" fmla="*/ 107 w 115"/>
                <a:gd name="T15" fmla="*/ 145 h 161"/>
                <a:gd name="T16" fmla="*/ 91 w 115"/>
                <a:gd name="T17" fmla="*/ 140 h 161"/>
                <a:gd name="T18" fmla="*/ 80 w 115"/>
                <a:gd name="T19" fmla="*/ 83 h 161"/>
                <a:gd name="T20" fmla="*/ 39 w 115"/>
                <a:gd name="T21" fmla="*/ 41 h 161"/>
                <a:gd name="T22" fmla="*/ 92 w 115"/>
                <a:gd name="T23" fmla="*/ 25 h 161"/>
                <a:gd name="T24" fmla="*/ 97 w 115"/>
                <a:gd name="T25" fmla="*/ 37 h 161"/>
                <a:gd name="T26" fmla="*/ 107 w 115"/>
                <a:gd name="T27" fmla="*/ 27 h 161"/>
                <a:gd name="T28" fmla="*/ 102 w 115"/>
                <a:gd name="T29" fmla="*/ 10 h 161"/>
                <a:gd name="T30" fmla="*/ 102 w 115"/>
                <a:gd name="T31" fmla="*/ 19 h 161"/>
                <a:gd name="T32" fmla="*/ 102 w 115"/>
                <a:gd name="T33" fmla="*/ 10 h 161"/>
                <a:gd name="T34" fmla="*/ 28 w 115"/>
                <a:gd name="T35" fmla="*/ 51 h 161"/>
                <a:gd name="T36" fmla="*/ 52 w 115"/>
                <a:gd name="T37" fmla="*/ 65 h 161"/>
                <a:gd name="T38" fmla="*/ 38 w 115"/>
                <a:gd name="T39" fmla="*/ 23 h 161"/>
                <a:gd name="T40" fmla="*/ 40 w 115"/>
                <a:gd name="T41" fmla="*/ 27 h 161"/>
                <a:gd name="T42" fmla="*/ 10 w 115"/>
                <a:gd name="T43" fmla="*/ 33 h 161"/>
                <a:gd name="T44" fmla="*/ 31 w 115"/>
                <a:gd name="T45" fmla="*/ 33 h 161"/>
                <a:gd name="T46" fmla="*/ 10 w 115"/>
                <a:gd name="T47" fmla="*/ 33 h 161"/>
                <a:gd name="T48" fmla="*/ 23 w 115"/>
                <a:gd name="T49" fmla="*/ 151 h 161"/>
                <a:gd name="T50" fmla="*/ 97 w 115"/>
                <a:gd name="T51" fmla="*/ 149 h 161"/>
                <a:gd name="T52" fmla="*/ 39 w 115"/>
                <a:gd name="T53" fmla="*/ 140 h 161"/>
                <a:gd name="T54" fmla="*/ 60 w 115"/>
                <a:gd name="T55" fmla="*/ 104 h 161"/>
                <a:gd name="T56" fmla="*/ 81 w 115"/>
                <a:gd name="T57" fmla="*/ 140 h 161"/>
                <a:gd name="T58" fmla="*/ 71 w 115"/>
                <a:gd name="T59" fmla="*/ 84 h 161"/>
                <a:gd name="T60" fmla="*/ 50 w 115"/>
                <a:gd name="T61" fmla="*/ 84 h 161"/>
                <a:gd name="T62" fmla="*/ 71 w 115"/>
                <a:gd name="T63"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161">
                  <a:moveTo>
                    <a:pt x="115" y="14"/>
                  </a:moveTo>
                  <a:cubicBezTo>
                    <a:pt x="115" y="7"/>
                    <a:pt x="109" y="0"/>
                    <a:pt x="102" y="0"/>
                  </a:cubicBezTo>
                  <a:cubicBezTo>
                    <a:pt x="97" y="0"/>
                    <a:pt x="94" y="2"/>
                    <a:pt x="91" y="6"/>
                  </a:cubicBezTo>
                  <a:cubicBezTo>
                    <a:pt x="28" y="15"/>
                    <a:pt x="28" y="15"/>
                    <a:pt x="28" y="15"/>
                  </a:cubicBezTo>
                  <a:cubicBezTo>
                    <a:pt x="25" y="14"/>
                    <a:pt x="23" y="13"/>
                    <a:pt x="20" y="13"/>
                  </a:cubicBezTo>
                  <a:cubicBezTo>
                    <a:pt x="9" y="13"/>
                    <a:pt x="0" y="22"/>
                    <a:pt x="0" y="33"/>
                  </a:cubicBezTo>
                  <a:cubicBezTo>
                    <a:pt x="0" y="43"/>
                    <a:pt x="8" y="51"/>
                    <a:pt x="18" y="53"/>
                  </a:cubicBezTo>
                  <a:cubicBezTo>
                    <a:pt x="40" y="85"/>
                    <a:pt x="40" y="85"/>
                    <a:pt x="40" y="85"/>
                  </a:cubicBezTo>
                  <a:cubicBezTo>
                    <a:pt x="29" y="140"/>
                    <a:pt x="29" y="140"/>
                    <a:pt x="29" y="140"/>
                  </a:cubicBezTo>
                  <a:cubicBezTo>
                    <a:pt x="19" y="140"/>
                    <a:pt x="19" y="140"/>
                    <a:pt x="19" y="140"/>
                  </a:cubicBezTo>
                  <a:cubicBezTo>
                    <a:pt x="14" y="145"/>
                    <a:pt x="14" y="145"/>
                    <a:pt x="14" y="145"/>
                  </a:cubicBezTo>
                  <a:cubicBezTo>
                    <a:pt x="14" y="156"/>
                    <a:pt x="14" y="156"/>
                    <a:pt x="14" y="156"/>
                  </a:cubicBezTo>
                  <a:cubicBezTo>
                    <a:pt x="19" y="161"/>
                    <a:pt x="19" y="161"/>
                    <a:pt x="19" y="161"/>
                  </a:cubicBezTo>
                  <a:cubicBezTo>
                    <a:pt x="102" y="161"/>
                    <a:pt x="102" y="161"/>
                    <a:pt x="102" y="161"/>
                  </a:cubicBezTo>
                  <a:cubicBezTo>
                    <a:pt x="107" y="156"/>
                    <a:pt x="107" y="156"/>
                    <a:pt x="107" y="156"/>
                  </a:cubicBezTo>
                  <a:cubicBezTo>
                    <a:pt x="107" y="145"/>
                    <a:pt x="107" y="145"/>
                    <a:pt x="107" y="145"/>
                  </a:cubicBezTo>
                  <a:cubicBezTo>
                    <a:pt x="102" y="140"/>
                    <a:pt x="102" y="140"/>
                    <a:pt x="102" y="140"/>
                  </a:cubicBezTo>
                  <a:cubicBezTo>
                    <a:pt x="91" y="140"/>
                    <a:pt x="91" y="140"/>
                    <a:pt x="91" y="140"/>
                  </a:cubicBezTo>
                  <a:cubicBezTo>
                    <a:pt x="80" y="83"/>
                    <a:pt x="80" y="83"/>
                    <a:pt x="80" y="83"/>
                  </a:cubicBezTo>
                  <a:cubicBezTo>
                    <a:pt x="80" y="83"/>
                    <a:pt x="80" y="83"/>
                    <a:pt x="80" y="83"/>
                  </a:cubicBezTo>
                  <a:cubicBezTo>
                    <a:pt x="80" y="74"/>
                    <a:pt x="73" y="66"/>
                    <a:pt x="65" y="64"/>
                  </a:cubicBezTo>
                  <a:cubicBezTo>
                    <a:pt x="39" y="41"/>
                    <a:pt x="39" y="41"/>
                    <a:pt x="39" y="41"/>
                  </a:cubicBezTo>
                  <a:cubicBezTo>
                    <a:pt x="40" y="40"/>
                    <a:pt x="40" y="38"/>
                    <a:pt x="40" y="37"/>
                  </a:cubicBezTo>
                  <a:cubicBezTo>
                    <a:pt x="92" y="25"/>
                    <a:pt x="92" y="25"/>
                    <a:pt x="92" y="25"/>
                  </a:cubicBezTo>
                  <a:cubicBezTo>
                    <a:pt x="94" y="26"/>
                    <a:pt x="95" y="27"/>
                    <a:pt x="97" y="28"/>
                  </a:cubicBezTo>
                  <a:cubicBezTo>
                    <a:pt x="97" y="37"/>
                    <a:pt x="97" y="37"/>
                    <a:pt x="97" y="37"/>
                  </a:cubicBezTo>
                  <a:cubicBezTo>
                    <a:pt x="107" y="37"/>
                    <a:pt x="107" y="37"/>
                    <a:pt x="107" y="37"/>
                  </a:cubicBezTo>
                  <a:cubicBezTo>
                    <a:pt x="107" y="27"/>
                    <a:pt x="107" y="27"/>
                    <a:pt x="107" y="27"/>
                  </a:cubicBezTo>
                  <a:cubicBezTo>
                    <a:pt x="112" y="25"/>
                    <a:pt x="115" y="20"/>
                    <a:pt x="115" y="14"/>
                  </a:cubicBezTo>
                  <a:close/>
                  <a:moveTo>
                    <a:pt x="102" y="10"/>
                  </a:moveTo>
                  <a:cubicBezTo>
                    <a:pt x="104" y="10"/>
                    <a:pt x="106" y="12"/>
                    <a:pt x="106" y="14"/>
                  </a:cubicBezTo>
                  <a:cubicBezTo>
                    <a:pt x="106" y="17"/>
                    <a:pt x="104" y="19"/>
                    <a:pt x="102" y="19"/>
                  </a:cubicBezTo>
                  <a:cubicBezTo>
                    <a:pt x="100" y="19"/>
                    <a:pt x="98" y="17"/>
                    <a:pt x="98" y="14"/>
                  </a:cubicBezTo>
                  <a:cubicBezTo>
                    <a:pt x="98" y="12"/>
                    <a:pt x="100" y="10"/>
                    <a:pt x="102" y="10"/>
                  </a:cubicBezTo>
                  <a:close/>
                  <a:moveTo>
                    <a:pt x="43" y="73"/>
                  </a:moveTo>
                  <a:cubicBezTo>
                    <a:pt x="28" y="51"/>
                    <a:pt x="28" y="51"/>
                    <a:pt x="28" y="51"/>
                  </a:cubicBezTo>
                  <a:cubicBezTo>
                    <a:pt x="30" y="51"/>
                    <a:pt x="32" y="50"/>
                    <a:pt x="33" y="49"/>
                  </a:cubicBezTo>
                  <a:cubicBezTo>
                    <a:pt x="52" y="65"/>
                    <a:pt x="52" y="65"/>
                    <a:pt x="52" y="65"/>
                  </a:cubicBezTo>
                  <a:cubicBezTo>
                    <a:pt x="48" y="67"/>
                    <a:pt x="45" y="70"/>
                    <a:pt x="43" y="73"/>
                  </a:cubicBezTo>
                  <a:close/>
                  <a:moveTo>
                    <a:pt x="38" y="23"/>
                  </a:moveTo>
                  <a:cubicBezTo>
                    <a:pt x="86" y="16"/>
                    <a:pt x="86" y="16"/>
                    <a:pt x="86" y="16"/>
                  </a:cubicBezTo>
                  <a:cubicBezTo>
                    <a:pt x="40" y="27"/>
                    <a:pt x="40" y="27"/>
                    <a:pt x="40" y="27"/>
                  </a:cubicBezTo>
                  <a:cubicBezTo>
                    <a:pt x="39" y="26"/>
                    <a:pt x="38" y="24"/>
                    <a:pt x="38" y="23"/>
                  </a:cubicBezTo>
                  <a:close/>
                  <a:moveTo>
                    <a:pt x="10" y="33"/>
                  </a:moveTo>
                  <a:cubicBezTo>
                    <a:pt x="10" y="27"/>
                    <a:pt x="15" y="23"/>
                    <a:pt x="20" y="23"/>
                  </a:cubicBezTo>
                  <a:cubicBezTo>
                    <a:pt x="26" y="23"/>
                    <a:pt x="31" y="27"/>
                    <a:pt x="31" y="33"/>
                  </a:cubicBezTo>
                  <a:cubicBezTo>
                    <a:pt x="31" y="39"/>
                    <a:pt x="26" y="43"/>
                    <a:pt x="20" y="43"/>
                  </a:cubicBezTo>
                  <a:cubicBezTo>
                    <a:pt x="15" y="43"/>
                    <a:pt x="10" y="39"/>
                    <a:pt x="10" y="33"/>
                  </a:cubicBezTo>
                  <a:close/>
                  <a:moveTo>
                    <a:pt x="97" y="151"/>
                  </a:moveTo>
                  <a:cubicBezTo>
                    <a:pt x="23" y="151"/>
                    <a:pt x="23" y="151"/>
                    <a:pt x="23" y="151"/>
                  </a:cubicBezTo>
                  <a:cubicBezTo>
                    <a:pt x="23" y="149"/>
                    <a:pt x="23" y="149"/>
                    <a:pt x="23" y="149"/>
                  </a:cubicBezTo>
                  <a:cubicBezTo>
                    <a:pt x="97" y="149"/>
                    <a:pt x="97" y="149"/>
                    <a:pt x="97" y="149"/>
                  </a:cubicBezTo>
                  <a:lnTo>
                    <a:pt x="97" y="151"/>
                  </a:lnTo>
                  <a:close/>
                  <a:moveTo>
                    <a:pt x="39" y="140"/>
                  </a:moveTo>
                  <a:cubicBezTo>
                    <a:pt x="47" y="99"/>
                    <a:pt x="47" y="99"/>
                    <a:pt x="47" y="99"/>
                  </a:cubicBezTo>
                  <a:cubicBezTo>
                    <a:pt x="50" y="102"/>
                    <a:pt x="55" y="104"/>
                    <a:pt x="60" y="104"/>
                  </a:cubicBezTo>
                  <a:cubicBezTo>
                    <a:pt x="65" y="104"/>
                    <a:pt x="70" y="102"/>
                    <a:pt x="73" y="99"/>
                  </a:cubicBezTo>
                  <a:cubicBezTo>
                    <a:pt x="81" y="140"/>
                    <a:pt x="81" y="140"/>
                    <a:pt x="81" y="140"/>
                  </a:cubicBezTo>
                  <a:lnTo>
                    <a:pt x="39" y="140"/>
                  </a:lnTo>
                  <a:close/>
                  <a:moveTo>
                    <a:pt x="71" y="84"/>
                  </a:moveTo>
                  <a:cubicBezTo>
                    <a:pt x="71" y="90"/>
                    <a:pt x="66" y="94"/>
                    <a:pt x="60" y="94"/>
                  </a:cubicBezTo>
                  <a:cubicBezTo>
                    <a:pt x="54" y="94"/>
                    <a:pt x="50" y="90"/>
                    <a:pt x="50" y="84"/>
                  </a:cubicBezTo>
                  <a:cubicBezTo>
                    <a:pt x="50" y="78"/>
                    <a:pt x="54" y="73"/>
                    <a:pt x="60" y="73"/>
                  </a:cubicBezTo>
                  <a:cubicBezTo>
                    <a:pt x="66" y="73"/>
                    <a:pt x="71" y="78"/>
                    <a:pt x="71" y="84"/>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29" name="TextBox 28"/>
            <p:cNvSpPr txBox="1"/>
            <p:nvPr/>
          </p:nvSpPr>
          <p:spPr bwMode="gray">
            <a:xfrm>
              <a:off x="6285470" y="3314700"/>
              <a:ext cx="1872000" cy="657993"/>
            </a:xfrm>
            <a:prstGeom prst="rect">
              <a:avLst/>
            </a:prstGeom>
            <a:noFill/>
          </p:spPr>
          <p:txBody>
            <a:bodyPr wrap="square" lIns="27004" tIns="54007" rIns="27004" bIns="54007" rtlCol="0" anchor="ctr">
              <a:noAutofit/>
            </a:bodyPr>
            <a:lstStyle/>
            <a:p>
              <a:pPr algn="ctr"/>
              <a:r>
                <a:rPr lang="en-US" sz="1050" b="1" dirty="0">
                  <a:solidFill>
                    <a:srgbClr val="000000"/>
                  </a:solidFill>
                </a:rPr>
                <a:t>Transport &amp; Infrastructure solutions</a:t>
              </a:r>
            </a:p>
          </p:txBody>
        </p:sp>
        <p:grpSp>
          <p:nvGrpSpPr>
            <p:cNvPr id="30" name="Group 29"/>
            <p:cNvGrpSpPr/>
            <p:nvPr/>
          </p:nvGrpSpPr>
          <p:grpSpPr>
            <a:xfrm>
              <a:off x="6507787" y="2553691"/>
              <a:ext cx="1455448" cy="512323"/>
              <a:chOff x="8227158" y="2732390"/>
              <a:chExt cx="1455448" cy="512323"/>
            </a:xfrm>
          </p:grpSpPr>
          <p:grpSp>
            <p:nvGrpSpPr>
              <p:cNvPr id="31" name="Gruppieren 103"/>
              <p:cNvGrpSpPr/>
              <p:nvPr/>
            </p:nvGrpSpPr>
            <p:grpSpPr>
              <a:xfrm>
                <a:off x="8227158" y="2735220"/>
                <a:ext cx="359950" cy="503832"/>
                <a:chOff x="8227158" y="2735220"/>
                <a:chExt cx="359950" cy="503832"/>
              </a:xfrm>
            </p:grpSpPr>
            <p:sp>
              <p:nvSpPr>
                <p:cNvPr id="53" name="Freeform 182"/>
                <p:cNvSpPr>
                  <a:spLocks noEditPoints="1"/>
                </p:cNvSpPr>
                <p:nvPr/>
              </p:nvSpPr>
              <p:spPr bwMode="gray">
                <a:xfrm>
                  <a:off x="8227158" y="2735220"/>
                  <a:ext cx="359950" cy="503832"/>
                </a:xfrm>
                <a:custGeom>
                  <a:avLst/>
                  <a:gdLst>
                    <a:gd name="T0" fmla="*/ 114 w 114"/>
                    <a:gd name="T1" fmla="*/ 124 h 160"/>
                    <a:gd name="T2" fmla="*/ 114 w 114"/>
                    <a:gd name="T3" fmla="*/ 27 h 160"/>
                    <a:gd name="T4" fmla="*/ 96 w 114"/>
                    <a:gd name="T5" fmla="*/ 11 h 160"/>
                    <a:gd name="T6" fmla="*/ 78 w 114"/>
                    <a:gd name="T7" fmla="*/ 11 h 160"/>
                    <a:gd name="T8" fmla="*/ 78 w 114"/>
                    <a:gd name="T9" fmla="*/ 0 h 160"/>
                    <a:gd name="T10" fmla="*/ 36 w 114"/>
                    <a:gd name="T11" fmla="*/ 0 h 160"/>
                    <a:gd name="T12" fmla="*/ 36 w 114"/>
                    <a:gd name="T13" fmla="*/ 11 h 160"/>
                    <a:gd name="T14" fmla="*/ 15 w 114"/>
                    <a:gd name="T15" fmla="*/ 11 h 160"/>
                    <a:gd name="T16" fmla="*/ 0 w 114"/>
                    <a:gd name="T17" fmla="*/ 27 h 160"/>
                    <a:gd name="T18" fmla="*/ 0 w 114"/>
                    <a:gd name="T19" fmla="*/ 124 h 160"/>
                    <a:gd name="T20" fmla="*/ 4 w 114"/>
                    <a:gd name="T21" fmla="*/ 129 h 160"/>
                    <a:gd name="T22" fmla="*/ 26 w 114"/>
                    <a:gd name="T23" fmla="*/ 129 h 160"/>
                    <a:gd name="T24" fmla="*/ 1 w 114"/>
                    <a:gd name="T25" fmla="*/ 153 h 160"/>
                    <a:gd name="T26" fmla="*/ 8 w 114"/>
                    <a:gd name="T27" fmla="*/ 160 h 160"/>
                    <a:gd name="T28" fmla="*/ 21 w 114"/>
                    <a:gd name="T29" fmla="*/ 147 h 160"/>
                    <a:gd name="T30" fmla="*/ 94 w 114"/>
                    <a:gd name="T31" fmla="*/ 147 h 160"/>
                    <a:gd name="T32" fmla="*/ 107 w 114"/>
                    <a:gd name="T33" fmla="*/ 160 h 160"/>
                    <a:gd name="T34" fmla="*/ 114 w 114"/>
                    <a:gd name="T35" fmla="*/ 153 h 160"/>
                    <a:gd name="T36" fmla="*/ 89 w 114"/>
                    <a:gd name="T37" fmla="*/ 129 h 160"/>
                    <a:gd name="T38" fmla="*/ 110 w 114"/>
                    <a:gd name="T39" fmla="*/ 129 h 160"/>
                    <a:gd name="T40" fmla="*/ 114 w 114"/>
                    <a:gd name="T41" fmla="*/ 124 h 160"/>
                    <a:gd name="T42" fmla="*/ 45 w 114"/>
                    <a:gd name="T43" fmla="*/ 10 h 160"/>
                    <a:gd name="T44" fmla="*/ 68 w 114"/>
                    <a:gd name="T45" fmla="*/ 10 h 160"/>
                    <a:gd name="T46" fmla="*/ 68 w 114"/>
                    <a:gd name="T47" fmla="*/ 11 h 160"/>
                    <a:gd name="T48" fmla="*/ 45 w 114"/>
                    <a:gd name="T49" fmla="*/ 11 h 160"/>
                    <a:gd name="T50" fmla="*/ 45 w 114"/>
                    <a:gd name="T51" fmla="*/ 10 h 160"/>
                    <a:gd name="T52" fmla="*/ 84 w 114"/>
                    <a:gd name="T53" fmla="*/ 137 h 160"/>
                    <a:gd name="T54" fmla="*/ 31 w 114"/>
                    <a:gd name="T55" fmla="*/ 137 h 160"/>
                    <a:gd name="T56" fmla="*/ 39 w 114"/>
                    <a:gd name="T57" fmla="*/ 129 h 160"/>
                    <a:gd name="T58" fmla="*/ 75 w 114"/>
                    <a:gd name="T59" fmla="*/ 129 h 160"/>
                    <a:gd name="T60" fmla="*/ 84 w 114"/>
                    <a:gd name="T61" fmla="*/ 137 h 160"/>
                    <a:gd name="T62" fmla="*/ 105 w 114"/>
                    <a:gd name="T63" fmla="*/ 119 h 160"/>
                    <a:gd name="T64" fmla="*/ 9 w 114"/>
                    <a:gd name="T65" fmla="*/ 119 h 160"/>
                    <a:gd name="T66" fmla="*/ 9 w 114"/>
                    <a:gd name="T67" fmla="*/ 27 h 160"/>
                    <a:gd name="T68" fmla="*/ 15 w 114"/>
                    <a:gd name="T69" fmla="*/ 21 h 160"/>
                    <a:gd name="T70" fmla="*/ 36 w 114"/>
                    <a:gd name="T71" fmla="*/ 21 h 160"/>
                    <a:gd name="T72" fmla="*/ 78 w 114"/>
                    <a:gd name="T73" fmla="*/ 21 h 160"/>
                    <a:gd name="T74" fmla="*/ 96 w 114"/>
                    <a:gd name="T75" fmla="*/ 21 h 160"/>
                    <a:gd name="T76" fmla="*/ 105 w 114"/>
                    <a:gd name="T77" fmla="*/ 27 h 160"/>
                    <a:gd name="T78" fmla="*/ 105 w 114"/>
                    <a:gd name="T79" fmla="*/ 11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60">
                      <a:moveTo>
                        <a:pt x="114" y="124"/>
                      </a:moveTo>
                      <a:cubicBezTo>
                        <a:pt x="114" y="27"/>
                        <a:pt x="114" y="27"/>
                        <a:pt x="114" y="27"/>
                      </a:cubicBezTo>
                      <a:cubicBezTo>
                        <a:pt x="114" y="18"/>
                        <a:pt x="104" y="11"/>
                        <a:pt x="96" y="11"/>
                      </a:cubicBezTo>
                      <a:cubicBezTo>
                        <a:pt x="78" y="11"/>
                        <a:pt x="78" y="11"/>
                        <a:pt x="78" y="11"/>
                      </a:cubicBezTo>
                      <a:cubicBezTo>
                        <a:pt x="78" y="0"/>
                        <a:pt x="78" y="0"/>
                        <a:pt x="78" y="0"/>
                      </a:cubicBezTo>
                      <a:cubicBezTo>
                        <a:pt x="36" y="0"/>
                        <a:pt x="36" y="0"/>
                        <a:pt x="36" y="0"/>
                      </a:cubicBezTo>
                      <a:cubicBezTo>
                        <a:pt x="36" y="11"/>
                        <a:pt x="36" y="11"/>
                        <a:pt x="36" y="11"/>
                      </a:cubicBezTo>
                      <a:cubicBezTo>
                        <a:pt x="15" y="11"/>
                        <a:pt x="15" y="11"/>
                        <a:pt x="15" y="11"/>
                      </a:cubicBezTo>
                      <a:cubicBezTo>
                        <a:pt x="6" y="11"/>
                        <a:pt x="0" y="18"/>
                        <a:pt x="0" y="27"/>
                      </a:cubicBezTo>
                      <a:cubicBezTo>
                        <a:pt x="0" y="124"/>
                        <a:pt x="0" y="124"/>
                        <a:pt x="0" y="124"/>
                      </a:cubicBezTo>
                      <a:cubicBezTo>
                        <a:pt x="4" y="129"/>
                        <a:pt x="4" y="129"/>
                        <a:pt x="4" y="129"/>
                      </a:cubicBezTo>
                      <a:cubicBezTo>
                        <a:pt x="26" y="129"/>
                        <a:pt x="26" y="129"/>
                        <a:pt x="26" y="129"/>
                      </a:cubicBezTo>
                      <a:cubicBezTo>
                        <a:pt x="1" y="153"/>
                        <a:pt x="1" y="153"/>
                        <a:pt x="1" y="153"/>
                      </a:cubicBezTo>
                      <a:cubicBezTo>
                        <a:pt x="8" y="160"/>
                        <a:pt x="8" y="160"/>
                        <a:pt x="8" y="160"/>
                      </a:cubicBezTo>
                      <a:cubicBezTo>
                        <a:pt x="21" y="147"/>
                        <a:pt x="21" y="147"/>
                        <a:pt x="21" y="147"/>
                      </a:cubicBezTo>
                      <a:cubicBezTo>
                        <a:pt x="94" y="147"/>
                        <a:pt x="94" y="147"/>
                        <a:pt x="94" y="147"/>
                      </a:cubicBezTo>
                      <a:cubicBezTo>
                        <a:pt x="107" y="160"/>
                        <a:pt x="107" y="160"/>
                        <a:pt x="107" y="160"/>
                      </a:cubicBezTo>
                      <a:cubicBezTo>
                        <a:pt x="114" y="153"/>
                        <a:pt x="114" y="153"/>
                        <a:pt x="114" y="153"/>
                      </a:cubicBezTo>
                      <a:cubicBezTo>
                        <a:pt x="89" y="129"/>
                        <a:pt x="89" y="129"/>
                        <a:pt x="89" y="129"/>
                      </a:cubicBezTo>
                      <a:cubicBezTo>
                        <a:pt x="110" y="129"/>
                        <a:pt x="110" y="129"/>
                        <a:pt x="110" y="129"/>
                      </a:cubicBezTo>
                      <a:lnTo>
                        <a:pt x="114" y="124"/>
                      </a:lnTo>
                      <a:close/>
                      <a:moveTo>
                        <a:pt x="45" y="10"/>
                      </a:moveTo>
                      <a:cubicBezTo>
                        <a:pt x="68" y="10"/>
                        <a:pt x="68" y="10"/>
                        <a:pt x="68" y="10"/>
                      </a:cubicBezTo>
                      <a:cubicBezTo>
                        <a:pt x="68" y="11"/>
                        <a:pt x="68" y="11"/>
                        <a:pt x="68" y="11"/>
                      </a:cubicBezTo>
                      <a:cubicBezTo>
                        <a:pt x="45" y="11"/>
                        <a:pt x="45" y="11"/>
                        <a:pt x="45" y="11"/>
                      </a:cubicBezTo>
                      <a:lnTo>
                        <a:pt x="45" y="10"/>
                      </a:lnTo>
                      <a:close/>
                      <a:moveTo>
                        <a:pt x="84" y="137"/>
                      </a:moveTo>
                      <a:cubicBezTo>
                        <a:pt x="31" y="137"/>
                        <a:pt x="31" y="137"/>
                        <a:pt x="31" y="137"/>
                      </a:cubicBezTo>
                      <a:cubicBezTo>
                        <a:pt x="39" y="129"/>
                        <a:pt x="39" y="129"/>
                        <a:pt x="39" y="129"/>
                      </a:cubicBezTo>
                      <a:cubicBezTo>
                        <a:pt x="75" y="129"/>
                        <a:pt x="75" y="129"/>
                        <a:pt x="75" y="129"/>
                      </a:cubicBezTo>
                      <a:lnTo>
                        <a:pt x="84" y="137"/>
                      </a:lnTo>
                      <a:close/>
                      <a:moveTo>
                        <a:pt x="105" y="119"/>
                      </a:moveTo>
                      <a:cubicBezTo>
                        <a:pt x="9" y="119"/>
                        <a:pt x="9" y="119"/>
                        <a:pt x="9" y="119"/>
                      </a:cubicBezTo>
                      <a:cubicBezTo>
                        <a:pt x="9" y="27"/>
                        <a:pt x="9" y="27"/>
                        <a:pt x="9" y="27"/>
                      </a:cubicBezTo>
                      <a:cubicBezTo>
                        <a:pt x="9" y="25"/>
                        <a:pt x="10" y="21"/>
                        <a:pt x="15" y="21"/>
                      </a:cubicBezTo>
                      <a:cubicBezTo>
                        <a:pt x="36" y="21"/>
                        <a:pt x="36" y="21"/>
                        <a:pt x="36" y="21"/>
                      </a:cubicBezTo>
                      <a:cubicBezTo>
                        <a:pt x="78" y="21"/>
                        <a:pt x="78" y="21"/>
                        <a:pt x="78" y="21"/>
                      </a:cubicBezTo>
                      <a:cubicBezTo>
                        <a:pt x="96" y="21"/>
                        <a:pt x="96" y="21"/>
                        <a:pt x="96" y="21"/>
                      </a:cubicBezTo>
                      <a:cubicBezTo>
                        <a:pt x="100" y="21"/>
                        <a:pt x="105" y="24"/>
                        <a:pt x="105" y="27"/>
                      </a:cubicBezTo>
                      <a:lnTo>
                        <a:pt x="105" y="119"/>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4" name="Freeform 183"/>
                <p:cNvSpPr>
                  <a:spLocks noEditPoints="1"/>
                </p:cNvSpPr>
                <p:nvPr/>
              </p:nvSpPr>
              <p:spPr bwMode="gray">
                <a:xfrm>
                  <a:off x="8271263" y="2825797"/>
                  <a:ext cx="271741" cy="179737"/>
                </a:xfrm>
                <a:custGeom>
                  <a:avLst/>
                  <a:gdLst>
                    <a:gd name="T0" fmla="*/ 11 w 191"/>
                    <a:gd name="T1" fmla="*/ 0 h 127"/>
                    <a:gd name="T2" fmla="*/ 0 w 191"/>
                    <a:gd name="T3" fmla="*/ 12 h 127"/>
                    <a:gd name="T4" fmla="*/ 0 w 191"/>
                    <a:gd name="T5" fmla="*/ 116 h 127"/>
                    <a:gd name="T6" fmla="*/ 11 w 191"/>
                    <a:gd name="T7" fmla="*/ 127 h 127"/>
                    <a:gd name="T8" fmla="*/ 180 w 191"/>
                    <a:gd name="T9" fmla="*/ 127 h 127"/>
                    <a:gd name="T10" fmla="*/ 191 w 191"/>
                    <a:gd name="T11" fmla="*/ 116 h 127"/>
                    <a:gd name="T12" fmla="*/ 191 w 191"/>
                    <a:gd name="T13" fmla="*/ 12 h 127"/>
                    <a:gd name="T14" fmla="*/ 180 w 191"/>
                    <a:gd name="T15" fmla="*/ 0 h 127"/>
                    <a:gd name="T16" fmla="*/ 11 w 191"/>
                    <a:gd name="T17" fmla="*/ 0 h 127"/>
                    <a:gd name="T18" fmla="*/ 169 w 191"/>
                    <a:gd name="T19" fmla="*/ 105 h 127"/>
                    <a:gd name="T20" fmla="*/ 22 w 191"/>
                    <a:gd name="T21" fmla="*/ 105 h 127"/>
                    <a:gd name="T22" fmla="*/ 22 w 191"/>
                    <a:gd name="T23" fmla="*/ 23 h 127"/>
                    <a:gd name="T24" fmla="*/ 169 w 191"/>
                    <a:gd name="T25" fmla="*/ 23 h 127"/>
                    <a:gd name="T26" fmla="*/ 169 w 191"/>
                    <a:gd name="T27" fmla="*/ 10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127">
                      <a:moveTo>
                        <a:pt x="11" y="0"/>
                      </a:moveTo>
                      <a:lnTo>
                        <a:pt x="0" y="12"/>
                      </a:lnTo>
                      <a:lnTo>
                        <a:pt x="0" y="116"/>
                      </a:lnTo>
                      <a:lnTo>
                        <a:pt x="11" y="127"/>
                      </a:lnTo>
                      <a:lnTo>
                        <a:pt x="180" y="127"/>
                      </a:lnTo>
                      <a:lnTo>
                        <a:pt x="191" y="116"/>
                      </a:lnTo>
                      <a:lnTo>
                        <a:pt x="191" y="12"/>
                      </a:lnTo>
                      <a:lnTo>
                        <a:pt x="180" y="0"/>
                      </a:lnTo>
                      <a:lnTo>
                        <a:pt x="11" y="0"/>
                      </a:lnTo>
                      <a:close/>
                      <a:moveTo>
                        <a:pt x="169" y="105"/>
                      </a:moveTo>
                      <a:lnTo>
                        <a:pt x="22" y="105"/>
                      </a:lnTo>
                      <a:lnTo>
                        <a:pt x="22" y="23"/>
                      </a:lnTo>
                      <a:lnTo>
                        <a:pt x="169" y="23"/>
                      </a:lnTo>
                      <a:lnTo>
                        <a:pt x="169" y="10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5" name="Freeform 184"/>
                <p:cNvSpPr>
                  <a:spLocks noEditPoints="1"/>
                </p:cNvSpPr>
                <p:nvPr/>
              </p:nvSpPr>
              <p:spPr bwMode="gray">
                <a:xfrm>
                  <a:off x="8296872" y="3025348"/>
                  <a:ext cx="72559" cy="72178"/>
                </a:xfrm>
                <a:custGeom>
                  <a:avLst/>
                  <a:gdLst>
                    <a:gd name="T0" fmla="*/ 11 w 23"/>
                    <a:gd name="T1" fmla="*/ 0 h 23"/>
                    <a:gd name="T2" fmla="*/ 0 w 23"/>
                    <a:gd name="T3" fmla="*/ 12 h 23"/>
                    <a:gd name="T4" fmla="*/ 12 w 23"/>
                    <a:gd name="T5" fmla="*/ 23 h 23"/>
                    <a:gd name="T6" fmla="*/ 23 w 23"/>
                    <a:gd name="T7" fmla="*/ 11 h 23"/>
                    <a:gd name="T8" fmla="*/ 11 w 23"/>
                    <a:gd name="T9" fmla="*/ 0 h 23"/>
                    <a:gd name="T10" fmla="*/ 12 w 23"/>
                    <a:gd name="T11" fmla="*/ 13 h 23"/>
                    <a:gd name="T12" fmla="*/ 9 w 23"/>
                    <a:gd name="T13" fmla="*/ 12 h 23"/>
                    <a:gd name="T14" fmla="*/ 11 w 23"/>
                    <a:gd name="T15" fmla="*/ 9 h 23"/>
                    <a:gd name="T16" fmla="*/ 13 w 23"/>
                    <a:gd name="T17" fmla="*/ 11 h 23"/>
                    <a:gd name="T18" fmla="*/ 12 w 23"/>
                    <a:gd name="T1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1" y="0"/>
                      </a:moveTo>
                      <a:cubicBezTo>
                        <a:pt x="5" y="0"/>
                        <a:pt x="0" y="5"/>
                        <a:pt x="0" y="12"/>
                      </a:cubicBezTo>
                      <a:cubicBezTo>
                        <a:pt x="0" y="18"/>
                        <a:pt x="5" y="23"/>
                        <a:pt x="12" y="23"/>
                      </a:cubicBezTo>
                      <a:cubicBezTo>
                        <a:pt x="18" y="23"/>
                        <a:pt x="23" y="18"/>
                        <a:pt x="23" y="11"/>
                      </a:cubicBezTo>
                      <a:cubicBezTo>
                        <a:pt x="23" y="5"/>
                        <a:pt x="17" y="0"/>
                        <a:pt x="11" y="0"/>
                      </a:cubicBezTo>
                      <a:close/>
                      <a:moveTo>
                        <a:pt x="12" y="13"/>
                      </a:moveTo>
                      <a:cubicBezTo>
                        <a:pt x="9" y="13"/>
                        <a:pt x="9" y="12"/>
                        <a:pt x="9" y="12"/>
                      </a:cubicBezTo>
                      <a:cubicBezTo>
                        <a:pt x="9" y="10"/>
                        <a:pt x="10" y="9"/>
                        <a:pt x="11" y="9"/>
                      </a:cubicBezTo>
                      <a:cubicBezTo>
                        <a:pt x="12" y="9"/>
                        <a:pt x="13" y="10"/>
                        <a:pt x="13" y="11"/>
                      </a:cubicBezTo>
                      <a:cubicBezTo>
                        <a:pt x="13" y="13"/>
                        <a:pt x="12" y="13"/>
                        <a:pt x="12" y="13"/>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6" name="Freeform 185"/>
                <p:cNvSpPr>
                  <a:spLocks noEditPoints="1"/>
                </p:cNvSpPr>
                <p:nvPr/>
              </p:nvSpPr>
              <p:spPr bwMode="gray">
                <a:xfrm>
                  <a:off x="8444836" y="3025348"/>
                  <a:ext cx="76827" cy="72178"/>
                </a:xfrm>
                <a:custGeom>
                  <a:avLst/>
                  <a:gdLst>
                    <a:gd name="T0" fmla="*/ 15 w 24"/>
                    <a:gd name="T1" fmla="*/ 1 h 23"/>
                    <a:gd name="T2" fmla="*/ 6 w 24"/>
                    <a:gd name="T3" fmla="*/ 2 h 23"/>
                    <a:gd name="T4" fmla="*/ 1 w 24"/>
                    <a:gd name="T5" fmla="*/ 9 h 23"/>
                    <a:gd name="T6" fmla="*/ 2 w 24"/>
                    <a:gd name="T7" fmla="*/ 17 h 23"/>
                    <a:gd name="T8" fmla="*/ 9 w 24"/>
                    <a:gd name="T9" fmla="*/ 23 h 23"/>
                    <a:gd name="T10" fmla="*/ 12 w 24"/>
                    <a:gd name="T11" fmla="*/ 23 h 23"/>
                    <a:gd name="T12" fmla="*/ 17 w 24"/>
                    <a:gd name="T13" fmla="*/ 22 h 23"/>
                    <a:gd name="T14" fmla="*/ 23 w 24"/>
                    <a:gd name="T15" fmla="*/ 15 h 23"/>
                    <a:gd name="T16" fmla="*/ 22 w 24"/>
                    <a:gd name="T17" fmla="*/ 6 h 23"/>
                    <a:gd name="T18" fmla="*/ 15 w 24"/>
                    <a:gd name="T19" fmla="*/ 1 h 23"/>
                    <a:gd name="T20" fmla="*/ 14 w 24"/>
                    <a:gd name="T21" fmla="*/ 12 h 23"/>
                    <a:gd name="T22" fmla="*/ 13 w 24"/>
                    <a:gd name="T23" fmla="*/ 13 h 23"/>
                    <a:gd name="T24" fmla="*/ 12 w 24"/>
                    <a:gd name="T25" fmla="*/ 14 h 23"/>
                    <a:gd name="T26" fmla="*/ 11 w 24"/>
                    <a:gd name="T27" fmla="*/ 14 h 23"/>
                    <a:gd name="T28" fmla="*/ 10 w 24"/>
                    <a:gd name="T29" fmla="*/ 13 h 23"/>
                    <a:gd name="T30" fmla="*/ 10 w 24"/>
                    <a:gd name="T31" fmla="*/ 12 h 23"/>
                    <a:gd name="T32" fmla="*/ 10 w 24"/>
                    <a:gd name="T33" fmla="*/ 11 h 23"/>
                    <a:gd name="T34" fmla="*/ 11 w 24"/>
                    <a:gd name="T35" fmla="*/ 10 h 23"/>
                    <a:gd name="T36" fmla="*/ 11 w 24"/>
                    <a:gd name="T37" fmla="*/ 10 h 23"/>
                    <a:gd name="T38" fmla="*/ 12 w 24"/>
                    <a:gd name="T39" fmla="*/ 10 h 23"/>
                    <a:gd name="T40" fmla="*/ 12 w 24"/>
                    <a:gd name="T41" fmla="*/ 10 h 23"/>
                    <a:gd name="T42" fmla="*/ 13 w 24"/>
                    <a:gd name="T43" fmla="*/ 11 h 23"/>
                    <a:gd name="T44" fmla="*/ 14 w 24"/>
                    <a:gd name="T45" fmla="*/ 12 h 23"/>
                    <a:gd name="T46" fmla="*/ 14 w 24"/>
                    <a:gd name="T4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5" y="1"/>
                      </a:moveTo>
                      <a:cubicBezTo>
                        <a:pt x="12" y="0"/>
                        <a:pt x="9" y="1"/>
                        <a:pt x="6" y="2"/>
                      </a:cubicBezTo>
                      <a:cubicBezTo>
                        <a:pt x="3" y="3"/>
                        <a:pt x="1" y="6"/>
                        <a:pt x="1" y="9"/>
                      </a:cubicBezTo>
                      <a:cubicBezTo>
                        <a:pt x="0" y="12"/>
                        <a:pt x="0" y="15"/>
                        <a:pt x="2" y="17"/>
                      </a:cubicBezTo>
                      <a:cubicBezTo>
                        <a:pt x="3" y="20"/>
                        <a:pt x="6" y="22"/>
                        <a:pt x="9" y="23"/>
                      </a:cubicBezTo>
                      <a:cubicBezTo>
                        <a:pt x="10" y="23"/>
                        <a:pt x="11" y="23"/>
                        <a:pt x="12" y="23"/>
                      </a:cubicBezTo>
                      <a:cubicBezTo>
                        <a:pt x="14" y="23"/>
                        <a:pt x="16" y="23"/>
                        <a:pt x="17" y="22"/>
                      </a:cubicBezTo>
                      <a:cubicBezTo>
                        <a:pt x="20" y="20"/>
                        <a:pt x="22" y="18"/>
                        <a:pt x="23" y="15"/>
                      </a:cubicBezTo>
                      <a:cubicBezTo>
                        <a:pt x="24" y="12"/>
                        <a:pt x="23" y="9"/>
                        <a:pt x="22" y="6"/>
                      </a:cubicBezTo>
                      <a:cubicBezTo>
                        <a:pt x="20" y="4"/>
                        <a:pt x="18" y="2"/>
                        <a:pt x="15" y="1"/>
                      </a:cubicBezTo>
                      <a:close/>
                      <a:moveTo>
                        <a:pt x="14" y="12"/>
                      </a:moveTo>
                      <a:cubicBezTo>
                        <a:pt x="14" y="13"/>
                        <a:pt x="13" y="13"/>
                        <a:pt x="13" y="13"/>
                      </a:cubicBezTo>
                      <a:cubicBezTo>
                        <a:pt x="12" y="14"/>
                        <a:pt x="12" y="14"/>
                        <a:pt x="12" y="14"/>
                      </a:cubicBezTo>
                      <a:cubicBezTo>
                        <a:pt x="12" y="14"/>
                        <a:pt x="12" y="14"/>
                        <a:pt x="11" y="14"/>
                      </a:cubicBezTo>
                      <a:cubicBezTo>
                        <a:pt x="11" y="13"/>
                        <a:pt x="10" y="13"/>
                        <a:pt x="10" y="13"/>
                      </a:cubicBezTo>
                      <a:cubicBezTo>
                        <a:pt x="10" y="12"/>
                        <a:pt x="10" y="12"/>
                        <a:pt x="10" y="12"/>
                      </a:cubicBezTo>
                      <a:cubicBezTo>
                        <a:pt x="10" y="12"/>
                        <a:pt x="10" y="12"/>
                        <a:pt x="10" y="11"/>
                      </a:cubicBezTo>
                      <a:cubicBezTo>
                        <a:pt x="10" y="11"/>
                        <a:pt x="10" y="11"/>
                        <a:pt x="11" y="10"/>
                      </a:cubicBezTo>
                      <a:cubicBezTo>
                        <a:pt x="11" y="10"/>
                        <a:pt x="11" y="10"/>
                        <a:pt x="11" y="10"/>
                      </a:cubicBezTo>
                      <a:cubicBezTo>
                        <a:pt x="11" y="10"/>
                        <a:pt x="11" y="10"/>
                        <a:pt x="12" y="10"/>
                      </a:cubicBezTo>
                      <a:cubicBezTo>
                        <a:pt x="12" y="10"/>
                        <a:pt x="12" y="10"/>
                        <a:pt x="12" y="10"/>
                      </a:cubicBezTo>
                      <a:cubicBezTo>
                        <a:pt x="13" y="10"/>
                        <a:pt x="13" y="10"/>
                        <a:pt x="13" y="11"/>
                      </a:cubicBezTo>
                      <a:cubicBezTo>
                        <a:pt x="14" y="12"/>
                        <a:pt x="14" y="12"/>
                        <a:pt x="14" y="12"/>
                      </a:cubicBezTo>
                      <a:cubicBezTo>
                        <a:pt x="14" y="12"/>
                        <a:pt x="14" y="12"/>
                        <a:pt x="14" y="1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nvGrpSpPr>
              <p:cNvPr id="32" name="Gruppieren 101"/>
              <p:cNvGrpSpPr/>
              <p:nvPr/>
            </p:nvGrpSpPr>
            <p:grpSpPr>
              <a:xfrm>
                <a:off x="9318389" y="2740881"/>
                <a:ext cx="364217" cy="503832"/>
                <a:chOff x="9318389" y="2740881"/>
                <a:chExt cx="364217" cy="503832"/>
              </a:xfrm>
            </p:grpSpPr>
            <p:sp>
              <p:nvSpPr>
                <p:cNvPr id="49" name="Freeform 186"/>
                <p:cNvSpPr>
                  <a:spLocks/>
                </p:cNvSpPr>
                <p:nvPr/>
              </p:nvSpPr>
              <p:spPr bwMode="gray">
                <a:xfrm>
                  <a:off x="9395216" y="3005534"/>
                  <a:ext cx="88209" cy="135865"/>
                </a:xfrm>
                <a:custGeom>
                  <a:avLst/>
                  <a:gdLst>
                    <a:gd name="T0" fmla="*/ 33 w 62"/>
                    <a:gd name="T1" fmla="*/ 36 h 96"/>
                    <a:gd name="T2" fmla="*/ 53 w 62"/>
                    <a:gd name="T3" fmla="*/ 16 h 96"/>
                    <a:gd name="T4" fmla="*/ 40 w 62"/>
                    <a:gd name="T5" fmla="*/ 0 h 96"/>
                    <a:gd name="T6" fmla="*/ 0 w 62"/>
                    <a:gd name="T7" fmla="*/ 40 h 96"/>
                    <a:gd name="T8" fmla="*/ 6 w 62"/>
                    <a:gd name="T9" fmla="*/ 58 h 96"/>
                    <a:gd name="T10" fmla="*/ 28 w 62"/>
                    <a:gd name="T11" fmla="*/ 58 h 96"/>
                    <a:gd name="T12" fmla="*/ 6 w 62"/>
                    <a:gd name="T13" fmla="*/ 80 h 96"/>
                    <a:gd name="T14" fmla="*/ 22 w 62"/>
                    <a:gd name="T15" fmla="*/ 96 h 96"/>
                    <a:gd name="T16" fmla="*/ 62 w 62"/>
                    <a:gd name="T17" fmla="*/ 56 h 96"/>
                    <a:gd name="T18" fmla="*/ 55 w 62"/>
                    <a:gd name="T19" fmla="*/ 36 h 96"/>
                    <a:gd name="T20" fmla="*/ 33 w 62"/>
                    <a:gd name="T21"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96">
                      <a:moveTo>
                        <a:pt x="33" y="36"/>
                      </a:moveTo>
                      <a:lnTo>
                        <a:pt x="53" y="16"/>
                      </a:lnTo>
                      <a:lnTo>
                        <a:pt x="40" y="0"/>
                      </a:lnTo>
                      <a:lnTo>
                        <a:pt x="0" y="40"/>
                      </a:lnTo>
                      <a:lnTo>
                        <a:pt x="6" y="58"/>
                      </a:lnTo>
                      <a:lnTo>
                        <a:pt x="28" y="58"/>
                      </a:lnTo>
                      <a:lnTo>
                        <a:pt x="6" y="80"/>
                      </a:lnTo>
                      <a:lnTo>
                        <a:pt x="22" y="96"/>
                      </a:lnTo>
                      <a:lnTo>
                        <a:pt x="62" y="56"/>
                      </a:lnTo>
                      <a:lnTo>
                        <a:pt x="55" y="36"/>
                      </a:lnTo>
                      <a:lnTo>
                        <a:pt x="33" y="3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0" name="Freeform 187"/>
                <p:cNvSpPr>
                  <a:spLocks noEditPoints="1"/>
                </p:cNvSpPr>
                <p:nvPr/>
              </p:nvSpPr>
              <p:spPr bwMode="gray">
                <a:xfrm>
                  <a:off x="9366761" y="2784754"/>
                  <a:ext cx="145118" cy="133034"/>
                </a:xfrm>
                <a:custGeom>
                  <a:avLst/>
                  <a:gdLst>
                    <a:gd name="T0" fmla="*/ 11 w 102"/>
                    <a:gd name="T1" fmla="*/ 0 h 94"/>
                    <a:gd name="T2" fmla="*/ 0 w 102"/>
                    <a:gd name="T3" fmla="*/ 12 h 94"/>
                    <a:gd name="T4" fmla="*/ 0 w 102"/>
                    <a:gd name="T5" fmla="*/ 83 h 94"/>
                    <a:gd name="T6" fmla="*/ 11 w 102"/>
                    <a:gd name="T7" fmla="*/ 94 h 94"/>
                    <a:gd name="T8" fmla="*/ 91 w 102"/>
                    <a:gd name="T9" fmla="*/ 94 h 94"/>
                    <a:gd name="T10" fmla="*/ 102 w 102"/>
                    <a:gd name="T11" fmla="*/ 83 h 94"/>
                    <a:gd name="T12" fmla="*/ 102 w 102"/>
                    <a:gd name="T13" fmla="*/ 12 h 94"/>
                    <a:gd name="T14" fmla="*/ 91 w 102"/>
                    <a:gd name="T15" fmla="*/ 0 h 94"/>
                    <a:gd name="T16" fmla="*/ 11 w 102"/>
                    <a:gd name="T17" fmla="*/ 0 h 94"/>
                    <a:gd name="T18" fmla="*/ 80 w 102"/>
                    <a:gd name="T19" fmla="*/ 72 h 94"/>
                    <a:gd name="T20" fmla="*/ 22 w 102"/>
                    <a:gd name="T21" fmla="*/ 72 h 94"/>
                    <a:gd name="T22" fmla="*/ 22 w 102"/>
                    <a:gd name="T23" fmla="*/ 23 h 94"/>
                    <a:gd name="T24" fmla="*/ 80 w 102"/>
                    <a:gd name="T25" fmla="*/ 23 h 94"/>
                    <a:gd name="T26" fmla="*/ 80 w 102"/>
                    <a:gd name="T27"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94">
                      <a:moveTo>
                        <a:pt x="11" y="0"/>
                      </a:moveTo>
                      <a:lnTo>
                        <a:pt x="0" y="12"/>
                      </a:lnTo>
                      <a:lnTo>
                        <a:pt x="0" y="83"/>
                      </a:lnTo>
                      <a:lnTo>
                        <a:pt x="11" y="94"/>
                      </a:lnTo>
                      <a:lnTo>
                        <a:pt x="91" y="94"/>
                      </a:lnTo>
                      <a:lnTo>
                        <a:pt x="102" y="83"/>
                      </a:lnTo>
                      <a:lnTo>
                        <a:pt x="102" y="12"/>
                      </a:lnTo>
                      <a:lnTo>
                        <a:pt x="91" y="0"/>
                      </a:lnTo>
                      <a:lnTo>
                        <a:pt x="11" y="0"/>
                      </a:lnTo>
                      <a:close/>
                      <a:moveTo>
                        <a:pt x="80" y="72"/>
                      </a:moveTo>
                      <a:lnTo>
                        <a:pt x="22" y="72"/>
                      </a:lnTo>
                      <a:lnTo>
                        <a:pt x="22" y="23"/>
                      </a:lnTo>
                      <a:lnTo>
                        <a:pt x="80" y="23"/>
                      </a:lnTo>
                      <a:lnTo>
                        <a:pt x="80" y="72"/>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1" name="Rectangle 188"/>
                <p:cNvSpPr>
                  <a:spLocks noChangeArrowheads="1"/>
                </p:cNvSpPr>
                <p:nvPr/>
              </p:nvSpPr>
              <p:spPr bwMode="gray">
                <a:xfrm>
                  <a:off x="9366761" y="2956000"/>
                  <a:ext cx="145118" cy="31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2" name="Freeform 189"/>
                <p:cNvSpPr>
                  <a:spLocks noEditPoints="1"/>
                </p:cNvSpPr>
                <p:nvPr/>
              </p:nvSpPr>
              <p:spPr bwMode="gray">
                <a:xfrm>
                  <a:off x="9318389" y="2740881"/>
                  <a:ext cx="364217" cy="503832"/>
                </a:xfrm>
                <a:custGeom>
                  <a:avLst/>
                  <a:gdLst>
                    <a:gd name="T0" fmla="*/ 112 w 115"/>
                    <a:gd name="T1" fmla="*/ 46 h 160"/>
                    <a:gd name="T2" fmla="*/ 112 w 115"/>
                    <a:gd name="T3" fmla="*/ 41 h 160"/>
                    <a:gd name="T4" fmla="*/ 107 w 115"/>
                    <a:gd name="T5" fmla="*/ 36 h 160"/>
                    <a:gd name="T6" fmla="*/ 102 w 115"/>
                    <a:gd name="T7" fmla="*/ 41 h 160"/>
                    <a:gd name="T8" fmla="*/ 102 w 115"/>
                    <a:gd name="T9" fmla="*/ 46 h 160"/>
                    <a:gd name="T10" fmla="*/ 97 w 115"/>
                    <a:gd name="T11" fmla="*/ 46 h 160"/>
                    <a:gd name="T12" fmla="*/ 97 w 115"/>
                    <a:gd name="T13" fmla="*/ 41 h 160"/>
                    <a:gd name="T14" fmla="*/ 92 w 115"/>
                    <a:gd name="T15" fmla="*/ 36 h 160"/>
                    <a:gd name="T16" fmla="*/ 88 w 115"/>
                    <a:gd name="T17" fmla="*/ 41 h 160"/>
                    <a:gd name="T18" fmla="*/ 88 w 115"/>
                    <a:gd name="T19" fmla="*/ 46 h 160"/>
                    <a:gd name="T20" fmla="*/ 84 w 115"/>
                    <a:gd name="T21" fmla="*/ 46 h 160"/>
                    <a:gd name="T22" fmla="*/ 84 w 115"/>
                    <a:gd name="T23" fmla="*/ 55 h 160"/>
                    <a:gd name="T24" fmla="*/ 94 w 115"/>
                    <a:gd name="T25" fmla="*/ 69 h 160"/>
                    <a:gd name="T26" fmla="*/ 94 w 115"/>
                    <a:gd name="T27" fmla="*/ 137 h 160"/>
                    <a:gd name="T28" fmla="*/ 90 w 115"/>
                    <a:gd name="T29" fmla="*/ 137 h 160"/>
                    <a:gd name="T30" fmla="*/ 90 w 115"/>
                    <a:gd name="T31" fmla="*/ 73 h 160"/>
                    <a:gd name="T32" fmla="*/ 85 w 115"/>
                    <a:gd name="T33" fmla="*/ 68 h 160"/>
                    <a:gd name="T34" fmla="*/ 75 w 115"/>
                    <a:gd name="T35" fmla="*/ 68 h 160"/>
                    <a:gd name="T36" fmla="*/ 75 w 115"/>
                    <a:gd name="T37" fmla="*/ 17 h 160"/>
                    <a:gd name="T38" fmla="*/ 58 w 115"/>
                    <a:gd name="T39" fmla="*/ 0 h 160"/>
                    <a:gd name="T40" fmla="*/ 18 w 115"/>
                    <a:gd name="T41" fmla="*/ 0 h 160"/>
                    <a:gd name="T42" fmla="*/ 0 w 115"/>
                    <a:gd name="T43" fmla="*/ 17 h 160"/>
                    <a:gd name="T44" fmla="*/ 0 w 115"/>
                    <a:gd name="T45" fmla="*/ 137 h 160"/>
                    <a:gd name="T46" fmla="*/ 0 w 115"/>
                    <a:gd name="T47" fmla="*/ 146 h 160"/>
                    <a:gd name="T48" fmla="*/ 0 w 115"/>
                    <a:gd name="T49" fmla="*/ 160 h 160"/>
                    <a:gd name="T50" fmla="*/ 75 w 115"/>
                    <a:gd name="T51" fmla="*/ 160 h 160"/>
                    <a:gd name="T52" fmla="*/ 75 w 115"/>
                    <a:gd name="T53" fmla="*/ 146 h 160"/>
                    <a:gd name="T54" fmla="*/ 75 w 115"/>
                    <a:gd name="T55" fmla="*/ 137 h 160"/>
                    <a:gd name="T56" fmla="*/ 75 w 115"/>
                    <a:gd name="T57" fmla="*/ 78 h 160"/>
                    <a:gd name="T58" fmla="*/ 80 w 115"/>
                    <a:gd name="T59" fmla="*/ 78 h 160"/>
                    <a:gd name="T60" fmla="*/ 80 w 115"/>
                    <a:gd name="T61" fmla="*/ 141 h 160"/>
                    <a:gd name="T62" fmla="*/ 85 w 115"/>
                    <a:gd name="T63" fmla="*/ 146 h 160"/>
                    <a:gd name="T64" fmla="*/ 99 w 115"/>
                    <a:gd name="T65" fmla="*/ 146 h 160"/>
                    <a:gd name="T66" fmla="*/ 104 w 115"/>
                    <a:gd name="T67" fmla="*/ 141 h 160"/>
                    <a:gd name="T68" fmla="*/ 104 w 115"/>
                    <a:gd name="T69" fmla="*/ 70 h 160"/>
                    <a:gd name="T70" fmla="*/ 115 w 115"/>
                    <a:gd name="T71" fmla="*/ 55 h 160"/>
                    <a:gd name="T72" fmla="*/ 115 w 115"/>
                    <a:gd name="T73" fmla="*/ 46 h 160"/>
                    <a:gd name="T74" fmla="*/ 112 w 115"/>
                    <a:gd name="T75" fmla="*/ 46 h 160"/>
                    <a:gd name="T76" fmla="*/ 65 w 115"/>
                    <a:gd name="T77" fmla="*/ 151 h 160"/>
                    <a:gd name="T78" fmla="*/ 10 w 115"/>
                    <a:gd name="T79" fmla="*/ 151 h 160"/>
                    <a:gd name="T80" fmla="*/ 10 w 115"/>
                    <a:gd name="T81" fmla="*/ 146 h 160"/>
                    <a:gd name="T82" fmla="*/ 65 w 115"/>
                    <a:gd name="T83" fmla="*/ 146 h 160"/>
                    <a:gd name="T84" fmla="*/ 65 w 115"/>
                    <a:gd name="T85" fmla="*/ 151 h 160"/>
                    <a:gd name="T86" fmla="*/ 65 w 115"/>
                    <a:gd name="T87" fmla="*/ 137 h 160"/>
                    <a:gd name="T88" fmla="*/ 10 w 115"/>
                    <a:gd name="T89" fmla="*/ 137 h 160"/>
                    <a:gd name="T90" fmla="*/ 10 w 115"/>
                    <a:gd name="T91" fmla="*/ 17 h 160"/>
                    <a:gd name="T92" fmla="*/ 18 w 115"/>
                    <a:gd name="T93" fmla="*/ 9 h 160"/>
                    <a:gd name="T94" fmla="*/ 58 w 115"/>
                    <a:gd name="T95" fmla="*/ 9 h 160"/>
                    <a:gd name="T96" fmla="*/ 65 w 115"/>
                    <a:gd name="T97" fmla="*/ 17 h 160"/>
                    <a:gd name="T98" fmla="*/ 65 w 115"/>
                    <a:gd name="T99" fmla="*/ 68 h 160"/>
                    <a:gd name="T100" fmla="*/ 65 w 115"/>
                    <a:gd name="T101" fmla="*/ 78 h 160"/>
                    <a:gd name="T102" fmla="*/ 65 w 115"/>
                    <a:gd name="T103" fmla="*/ 137 h 160"/>
                    <a:gd name="T104" fmla="*/ 99 w 115"/>
                    <a:gd name="T105" fmla="*/ 61 h 160"/>
                    <a:gd name="T106" fmla="*/ 93 w 115"/>
                    <a:gd name="T107" fmla="*/ 56 h 160"/>
                    <a:gd name="T108" fmla="*/ 105 w 115"/>
                    <a:gd name="T109" fmla="*/ 56 h 160"/>
                    <a:gd name="T110" fmla="*/ 99 w 115"/>
                    <a:gd name="T111" fmla="*/ 6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 h="160">
                      <a:moveTo>
                        <a:pt x="112" y="46"/>
                      </a:moveTo>
                      <a:cubicBezTo>
                        <a:pt x="112" y="41"/>
                        <a:pt x="112" y="41"/>
                        <a:pt x="112" y="41"/>
                      </a:cubicBezTo>
                      <a:cubicBezTo>
                        <a:pt x="112" y="38"/>
                        <a:pt x="109" y="36"/>
                        <a:pt x="107" y="36"/>
                      </a:cubicBezTo>
                      <a:cubicBezTo>
                        <a:pt x="104" y="36"/>
                        <a:pt x="102" y="38"/>
                        <a:pt x="102" y="41"/>
                      </a:cubicBezTo>
                      <a:cubicBezTo>
                        <a:pt x="102" y="46"/>
                        <a:pt x="102" y="46"/>
                        <a:pt x="102" y="46"/>
                      </a:cubicBezTo>
                      <a:cubicBezTo>
                        <a:pt x="97" y="46"/>
                        <a:pt x="97" y="46"/>
                        <a:pt x="97" y="46"/>
                      </a:cubicBezTo>
                      <a:cubicBezTo>
                        <a:pt x="97" y="41"/>
                        <a:pt x="97" y="41"/>
                        <a:pt x="97" y="41"/>
                      </a:cubicBezTo>
                      <a:cubicBezTo>
                        <a:pt x="97" y="38"/>
                        <a:pt x="95" y="36"/>
                        <a:pt x="92" y="36"/>
                      </a:cubicBezTo>
                      <a:cubicBezTo>
                        <a:pt x="90" y="36"/>
                        <a:pt x="88" y="38"/>
                        <a:pt x="88" y="41"/>
                      </a:cubicBezTo>
                      <a:cubicBezTo>
                        <a:pt x="88" y="46"/>
                        <a:pt x="88" y="46"/>
                        <a:pt x="88" y="46"/>
                      </a:cubicBezTo>
                      <a:cubicBezTo>
                        <a:pt x="84" y="46"/>
                        <a:pt x="84" y="46"/>
                        <a:pt x="84" y="46"/>
                      </a:cubicBezTo>
                      <a:cubicBezTo>
                        <a:pt x="84" y="55"/>
                        <a:pt x="84" y="55"/>
                        <a:pt x="84" y="55"/>
                      </a:cubicBezTo>
                      <a:cubicBezTo>
                        <a:pt x="84" y="62"/>
                        <a:pt x="88" y="67"/>
                        <a:pt x="94" y="69"/>
                      </a:cubicBezTo>
                      <a:cubicBezTo>
                        <a:pt x="94" y="137"/>
                        <a:pt x="94" y="137"/>
                        <a:pt x="94" y="137"/>
                      </a:cubicBezTo>
                      <a:cubicBezTo>
                        <a:pt x="90" y="137"/>
                        <a:pt x="90" y="137"/>
                        <a:pt x="90" y="137"/>
                      </a:cubicBezTo>
                      <a:cubicBezTo>
                        <a:pt x="90" y="73"/>
                        <a:pt x="90" y="73"/>
                        <a:pt x="90" y="73"/>
                      </a:cubicBezTo>
                      <a:cubicBezTo>
                        <a:pt x="85" y="68"/>
                        <a:pt x="85" y="68"/>
                        <a:pt x="85" y="68"/>
                      </a:cubicBezTo>
                      <a:cubicBezTo>
                        <a:pt x="75" y="68"/>
                        <a:pt x="75" y="68"/>
                        <a:pt x="75" y="68"/>
                      </a:cubicBezTo>
                      <a:cubicBezTo>
                        <a:pt x="75" y="17"/>
                        <a:pt x="75" y="17"/>
                        <a:pt x="75" y="17"/>
                      </a:cubicBezTo>
                      <a:cubicBezTo>
                        <a:pt x="75" y="8"/>
                        <a:pt x="68" y="0"/>
                        <a:pt x="58" y="0"/>
                      </a:cubicBezTo>
                      <a:cubicBezTo>
                        <a:pt x="18" y="0"/>
                        <a:pt x="18" y="0"/>
                        <a:pt x="18" y="0"/>
                      </a:cubicBezTo>
                      <a:cubicBezTo>
                        <a:pt x="8" y="0"/>
                        <a:pt x="0" y="7"/>
                        <a:pt x="0" y="17"/>
                      </a:cubicBezTo>
                      <a:cubicBezTo>
                        <a:pt x="0" y="137"/>
                        <a:pt x="0" y="137"/>
                        <a:pt x="0" y="137"/>
                      </a:cubicBezTo>
                      <a:cubicBezTo>
                        <a:pt x="0" y="146"/>
                        <a:pt x="0" y="146"/>
                        <a:pt x="0" y="146"/>
                      </a:cubicBezTo>
                      <a:cubicBezTo>
                        <a:pt x="0" y="160"/>
                        <a:pt x="0" y="160"/>
                        <a:pt x="0" y="160"/>
                      </a:cubicBezTo>
                      <a:cubicBezTo>
                        <a:pt x="75" y="160"/>
                        <a:pt x="75" y="160"/>
                        <a:pt x="75" y="160"/>
                      </a:cubicBezTo>
                      <a:cubicBezTo>
                        <a:pt x="75" y="146"/>
                        <a:pt x="75" y="146"/>
                        <a:pt x="75" y="146"/>
                      </a:cubicBezTo>
                      <a:cubicBezTo>
                        <a:pt x="75" y="137"/>
                        <a:pt x="75" y="137"/>
                        <a:pt x="75" y="137"/>
                      </a:cubicBezTo>
                      <a:cubicBezTo>
                        <a:pt x="75" y="78"/>
                        <a:pt x="75" y="78"/>
                        <a:pt x="75" y="78"/>
                      </a:cubicBezTo>
                      <a:cubicBezTo>
                        <a:pt x="80" y="78"/>
                        <a:pt x="80" y="78"/>
                        <a:pt x="80" y="78"/>
                      </a:cubicBezTo>
                      <a:cubicBezTo>
                        <a:pt x="80" y="141"/>
                        <a:pt x="80" y="141"/>
                        <a:pt x="80" y="141"/>
                      </a:cubicBezTo>
                      <a:cubicBezTo>
                        <a:pt x="85" y="146"/>
                        <a:pt x="85" y="146"/>
                        <a:pt x="85" y="146"/>
                      </a:cubicBezTo>
                      <a:cubicBezTo>
                        <a:pt x="99" y="146"/>
                        <a:pt x="99" y="146"/>
                        <a:pt x="99" y="146"/>
                      </a:cubicBezTo>
                      <a:cubicBezTo>
                        <a:pt x="104" y="141"/>
                        <a:pt x="104" y="141"/>
                        <a:pt x="104" y="141"/>
                      </a:cubicBezTo>
                      <a:cubicBezTo>
                        <a:pt x="104" y="70"/>
                        <a:pt x="104" y="70"/>
                        <a:pt x="104" y="70"/>
                      </a:cubicBezTo>
                      <a:cubicBezTo>
                        <a:pt x="110" y="68"/>
                        <a:pt x="115" y="62"/>
                        <a:pt x="115" y="55"/>
                      </a:cubicBezTo>
                      <a:cubicBezTo>
                        <a:pt x="115" y="46"/>
                        <a:pt x="115" y="46"/>
                        <a:pt x="115" y="46"/>
                      </a:cubicBezTo>
                      <a:lnTo>
                        <a:pt x="112" y="46"/>
                      </a:lnTo>
                      <a:close/>
                      <a:moveTo>
                        <a:pt x="65" y="151"/>
                      </a:moveTo>
                      <a:cubicBezTo>
                        <a:pt x="10" y="151"/>
                        <a:pt x="10" y="151"/>
                        <a:pt x="10" y="151"/>
                      </a:cubicBezTo>
                      <a:cubicBezTo>
                        <a:pt x="10" y="146"/>
                        <a:pt x="10" y="146"/>
                        <a:pt x="10" y="146"/>
                      </a:cubicBezTo>
                      <a:cubicBezTo>
                        <a:pt x="65" y="146"/>
                        <a:pt x="65" y="146"/>
                        <a:pt x="65" y="146"/>
                      </a:cubicBezTo>
                      <a:lnTo>
                        <a:pt x="65" y="151"/>
                      </a:lnTo>
                      <a:close/>
                      <a:moveTo>
                        <a:pt x="65" y="137"/>
                      </a:moveTo>
                      <a:cubicBezTo>
                        <a:pt x="10" y="137"/>
                        <a:pt x="10" y="137"/>
                        <a:pt x="10" y="137"/>
                      </a:cubicBezTo>
                      <a:cubicBezTo>
                        <a:pt x="10" y="17"/>
                        <a:pt x="10" y="17"/>
                        <a:pt x="10" y="17"/>
                      </a:cubicBezTo>
                      <a:cubicBezTo>
                        <a:pt x="10" y="13"/>
                        <a:pt x="13" y="9"/>
                        <a:pt x="18" y="9"/>
                      </a:cubicBezTo>
                      <a:cubicBezTo>
                        <a:pt x="58" y="9"/>
                        <a:pt x="58" y="9"/>
                        <a:pt x="58" y="9"/>
                      </a:cubicBezTo>
                      <a:cubicBezTo>
                        <a:pt x="62" y="9"/>
                        <a:pt x="65" y="13"/>
                        <a:pt x="65" y="17"/>
                      </a:cubicBezTo>
                      <a:cubicBezTo>
                        <a:pt x="65" y="68"/>
                        <a:pt x="65" y="68"/>
                        <a:pt x="65" y="68"/>
                      </a:cubicBezTo>
                      <a:cubicBezTo>
                        <a:pt x="65" y="78"/>
                        <a:pt x="65" y="78"/>
                        <a:pt x="65" y="78"/>
                      </a:cubicBezTo>
                      <a:lnTo>
                        <a:pt x="65" y="137"/>
                      </a:lnTo>
                      <a:close/>
                      <a:moveTo>
                        <a:pt x="99" y="61"/>
                      </a:moveTo>
                      <a:cubicBezTo>
                        <a:pt x="97" y="61"/>
                        <a:pt x="94" y="59"/>
                        <a:pt x="93" y="56"/>
                      </a:cubicBezTo>
                      <a:cubicBezTo>
                        <a:pt x="105" y="56"/>
                        <a:pt x="105" y="56"/>
                        <a:pt x="105" y="56"/>
                      </a:cubicBezTo>
                      <a:cubicBezTo>
                        <a:pt x="105" y="59"/>
                        <a:pt x="103" y="61"/>
                        <a:pt x="99" y="6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nvGrpSpPr>
              <p:cNvPr id="33" name="Gruppieren 102"/>
              <p:cNvGrpSpPr/>
              <p:nvPr/>
            </p:nvGrpSpPr>
            <p:grpSpPr>
              <a:xfrm>
                <a:off x="8739339" y="2732390"/>
                <a:ext cx="395517" cy="506662"/>
                <a:chOff x="8739339" y="2732390"/>
                <a:chExt cx="395517" cy="506662"/>
              </a:xfrm>
            </p:grpSpPr>
            <p:sp>
              <p:nvSpPr>
                <p:cNvPr id="34" name="Freeform 247"/>
                <p:cNvSpPr>
                  <a:spLocks noEditPoints="1"/>
                </p:cNvSpPr>
                <p:nvPr/>
              </p:nvSpPr>
              <p:spPr bwMode="gray">
                <a:xfrm>
                  <a:off x="8762103" y="2871085"/>
                  <a:ext cx="109550" cy="108974"/>
                </a:xfrm>
                <a:custGeom>
                  <a:avLst/>
                  <a:gdLst>
                    <a:gd name="T0" fmla="*/ 66 w 77"/>
                    <a:gd name="T1" fmla="*/ 77 h 77"/>
                    <a:gd name="T2" fmla="*/ 11 w 77"/>
                    <a:gd name="T3" fmla="*/ 77 h 77"/>
                    <a:gd name="T4" fmla="*/ 0 w 77"/>
                    <a:gd name="T5" fmla="*/ 66 h 77"/>
                    <a:gd name="T6" fmla="*/ 0 w 77"/>
                    <a:gd name="T7" fmla="*/ 8 h 77"/>
                    <a:gd name="T8" fmla="*/ 11 w 77"/>
                    <a:gd name="T9" fmla="*/ 0 h 77"/>
                    <a:gd name="T10" fmla="*/ 66 w 77"/>
                    <a:gd name="T11" fmla="*/ 0 h 77"/>
                    <a:gd name="T12" fmla="*/ 77 w 77"/>
                    <a:gd name="T13" fmla="*/ 8 h 77"/>
                    <a:gd name="T14" fmla="*/ 77 w 77"/>
                    <a:gd name="T15" fmla="*/ 66 h 77"/>
                    <a:gd name="T16" fmla="*/ 66 w 77"/>
                    <a:gd name="T17" fmla="*/ 77 h 77"/>
                    <a:gd name="T18" fmla="*/ 22 w 77"/>
                    <a:gd name="T19" fmla="*/ 55 h 77"/>
                    <a:gd name="T20" fmla="*/ 55 w 77"/>
                    <a:gd name="T21" fmla="*/ 55 h 77"/>
                    <a:gd name="T22" fmla="*/ 55 w 77"/>
                    <a:gd name="T23" fmla="*/ 20 h 77"/>
                    <a:gd name="T24" fmla="*/ 22 w 77"/>
                    <a:gd name="T25" fmla="*/ 20 h 77"/>
                    <a:gd name="T26" fmla="*/ 22 w 77"/>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77">
                      <a:moveTo>
                        <a:pt x="66" y="77"/>
                      </a:moveTo>
                      <a:lnTo>
                        <a:pt x="11" y="77"/>
                      </a:lnTo>
                      <a:lnTo>
                        <a:pt x="0" y="66"/>
                      </a:lnTo>
                      <a:lnTo>
                        <a:pt x="0" y="8"/>
                      </a:lnTo>
                      <a:lnTo>
                        <a:pt x="11" y="0"/>
                      </a:lnTo>
                      <a:lnTo>
                        <a:pt x="66" y="0"/>
                      </a:lnTo>
                      <a:lnTo>
                        <a:pt x="77" y="8"/>
                      </a:lnTo>
                      <a:lnTo>
                        <a:pt x="77" y="66"/>
                      </a:lnTo>
                      <a:lnTo>
                        <a:pt x="66" y="77"/>
                      </a:lnTo>
                      <a:close/>
                      <a:moveTo>
                        <a:pt x="22" y="55"/>
                      </a:moveTo>
                      <a:lnTo>
                        <a:pt x="55" y="55"/>
                      </a:lnTo>
                      <a:lnTo>
                        <a:pt x="55" y="20"/>
                      </a:lnTo>
                      <a:lnTo>
                        <a:pt x="22" y="20"/>
                      </a:lnTo>
                      <a:lnTo>
                        <a:pt x="22"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5" name="Freeform 248"/>
                <p:cNvSpPr>
                  <a:spLocks noEditPoints="1"/>
                </p:cNvSpPr>
                <p:nvPr/>
              </p:nvSpPr>
              <p:spPr bwMode="gray">
                <a:xfrm>
                  <a:off x="8840353" y="2871085"/>
                  <a:ext cx="113818" cy="108974"/>
                </a:xfrm>
                <a:custGeom>
                  <a:avLst/>
                  <a:gdLst>
                    <a:gd name="T0" fmla="*/ 69 w 80"/>
                    <a:gd name="T1" fmla="*/ 77 h 77"/>
                    <a:gd name="T2" fmla="*/ 11 w 80"/>
                    <a:gd name="T3" fmla="*/ 77 h 77"/>
                    <a:gd name="T4" fmla="*/ 0 w 80"/>
                    <a:gd name="T5" fmla="*/ 66 h 77"/>
                    <a:gd name="T6" fmla="*/ 0 w 80"/>
                    <a:gd name="T7" fmla="*/ 8 h 77"/>
                    <a:gd name="T8" fmla="*/ 11 w 80"/>
                    <a:gd name="T9" fmla="*/ 0 h 77"/>
                    <a:gd name="T10" fmla="*/ 69 w 80"/>
                    <a:gd name="T11" fmla="*/ 0 h 77"/>
                    <a:gd name="T12" fmla="*/ 80 w 80"/>
                    <a:gd name="T13" fmla="*/ 8 h 77"/>
                    <a:gd name="T14" fmla="*/ 80 w 80"/>
                    <a:gd name="T15" fmla="*/ 66 h 77"/>
                    <a:gd name="T16" fmla="*/ 69 w 80"/>
                    <a:gd name="T17" fmla="*/ 77 h 77"/>
                    <a:gd name="T18" fmla="*/ 22 w 80"/>
                    <a:gd name="T19" fmla="*/ 55 h 77"/>
                    <a:gd name="T20" fmla="*/ 58 w 80"/>
                    <a:gd name="T21" fmla="*/ 55 h 77"/>
                    <a:gd name="T22" fmla="*/ 58 w 80"/>
                    <a:gd name="T23" fmla="*/ 20 h 77"/>
                    <a:gd name="T24" fmla="*/ 22 w 80"/>
                    <a:gd name="T25" fmla="*/ 20 h 77"/>
                    <a:gd name="T26" fmla="*/ 22 w 80"/>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7">
                      <a:moveTo>
                        <a:pt x="69" y="77"/>
                      </a:moveTo>
                      <a:lnTo>
                        <a:pt x="11" y="77"/>
                      </a:lnTo>
                      <a:lnTo>
                        <a:pt x="0" y="66"/>
                      </a:lnTo>
                      <a:lnTo>
                        <a:pt x="0" y="8"/>
                      </a:lnTo>
                      <a:lnTo>
                        <a:pt x="11" y="0"/>
                      </a:lnTo>
                      <a:lnTo>
                        <a:pt x="69" y="0"/>
                      </a:lnTo>
                      <a:lnTo>
                        <a:pt x="80" y="8"/>
                      </a:lnTo>
                      <a:lnTo>
                        <a:pt x="80" y="66"/>
                      </a:lnTo>
                      <a:lnTo>
                        <a:pt x="69" y="77"/>
                      </a:lnTo>
                      <a:close/>
                      <a:moveTo>
                        <a:pt x="22" y="55"/>
                      </a:moveTo>
                      <a:lnTo>
                        <a:pt x="58" y="55"/>
                      </a:lnTo>
                      <a:lnTo>
                        <a:pt x="58" y="20"/>
                      </a:lnTo>
                      <a:lnTo>
                        <a:pt x="22" y="20"/>
                      </a:lnTo>
                      <a:lnTo>
                        <a:pt x="22"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6" name="Freeform 249"/>
                <p:cNvSpPr>
                  <a:spLocks noEditPoints="1"/>
                </p:cNvSpPr>
                <p:nvPr/>
              </p:nvSpPr>
              <p:spPr bwMode="gray">
                <a:xfrm>
                  <a:off x="8922871" y="2871085"/>
                  <a:ext cx="108127" cy="108974"/>
                </a:xfrm>
                <a:custGeom>
                  <a:avLst/>
                  <a:gdLst>
                    <a:gd name="T0" fmla="*/ 67 w 76"/>
                    <a:gd name="T1" fmla="*/ 77 h 77"/>
                    <a:gd name="T2" fmla="*/ 11 w 76"/>
                    <a:gd name="T3" fmla="*/ 77 h 77"/>
                    <a:gd name="T4" fmla="*/ 0 w 76"/>
                    <a:gd name="T5" fmla="*/ 66 h 77"/>
                    <a:gd name="T6" fmla="*/ 0 w 76"/>
                    <a:gd name="T7" fmla="*/ 8 h 77"/>
                    <a:gd name="T8" fmla="*/ 11 w 76"/>
                    <a:gd name="T9" fmla="*/ 0 h 77"/>
                    <a:gd name="T10" fmla="*/ 67 w 76"/>
                    <a:gd name="T11" fmla="*/ 0 h 77"/>
                    <a:gd name="T12" fmla="*/ 76 w 76"/>
                    <a:gd name="T13" fmla="*/ 8 h 77"/>
                    <a:gd name="T14" fmla="*/ 76 w 76"/>
                    <a:gd name="T15" fmla="*/ 66 h 77"/>
                    <a:gd name="T16" fmla="*/ 67 w 76"/>
                    <a:gd name="T17" fmla="*/ 77 h 77"/>
                    <a:gd name="T18" fmla="*/ 22 w 76"/>
                    <a:gd name="T19" fmla="*/ 55 h 77"/>
                    <a:gd name="T20" fmla="*/ 56 w 76"/>
                    <a:gd name="T21" fmla="*/ 55 h 77"/>
                    <a:gd name="T22" fmla="*/ 56 w 76"/>
                    <a:gd name="T23" fmla="*/ 20 h 77"/>
                    <a:gd name="T24" fmla="*/ 22 w 76"/>
                    <a:gd name="T25" fmla="*/ 20 h 77"/>
                    <a:gd name="T26" fmla="*/ 22 w 76"/>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7">
                      <a:moveTo>
                        <a:pt x="67" y="77"/>
                      </a:moveTo>
                      <a:lnTo>
                        <a:pt x="11" y="77"/>
                      </a:lnTo>
                      <a:lnTo>
                        <a:pt x="0" y="66"/>
                      </a:lnTo>
                      <a:lnTo>
                        <a:pt x="0" y="8"/>
                      </a:lnTo>
                      <a:lnTo>
                        <a:pt x="11" y="0"/>
                      </a:lnTo>
                      <a:lnTo>
                        <a:pt x="67" y="0"/>
                      </a:lnTo>
                      <a:lnTo>
                        <a:pt x="76" y="8"/>
                      </a:lnTo>
                      <a:lnTo>
                        <a:pt x="76" y="66"/>
                      </a:lnTo>
                      <a:lnTo>
                        <a:pt x="67" y="77"/>
                      </a:lnTo>
                      <a:close/>
                      <a:moveTo>
                        <a:pt x="22" y="55"/>
                      </a:moveTo>
                      <a:lnTo>
                        <a:pt x="56" y="55"/>
                      </a:lnTo>
                      <a:lnTo>
                        <a:pt x="56" y="20"/>
                      </a:lnTo>
                      <a:lnTo>
                        <a:pt x="22" y="20"/>
                      </a:lnTo>
                      <a:lnTo>
                        <a:pt x="22"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7" name="Freeform 250"/>
                <p:cNvSpPr>
                  <a:spLocks noEditPoints="1"/>
                </p:cNvSpPr>
                <p:nvPr/>
              </p:nvSpPr>
              <p:spPr bwMode="gray">
                <a:xfrm>
                  <a:off x="8863117" y="2791830"/>
                  <a:ext cx="145118" cy="107560"/>
                </a:xfrm>
                <a:custGeom>
                  <a:avLst/>
                  <a:gdLst>
                    <a:gd name="T0" fmla="*/ 91 w 102"/>
                    <a:gd name="T1" fmla="*/ 76 h 76"/>
                    <a:gd name="T2" fmla="*/ 11 w 102"/>
                    <a:gd name="T3" fmla="*/ 76 h 76"/>
                    <a:gd name="T4" fmla="*/ 0 w 102"/>
                    <a:gd name="T5" fmla="*/ 64 h 76"/>
                    <a:gd name="T6" fmla="*/ 0 w 102"/>
                    <a:gd name="T7" fmla="*/ 11 h 76"/>
                    <a:gd name="T8" fmla="*/ 11 w 102"/>
                    <a:gd name="T9" fmla="*/ 0 h 76"/>
                    <a:gd name="T10" fmla="*/ 91 w 102"/>
                    <a:gd name="T11" fmla="*/ 0 h 76"/>
                    <a:gd name="T12" fmla="*/ 102 w 102"/>
                    <a:gd name="T13" fmla="*/ 11 h 76"/>
                    <a:gd name="T14" fmla="*/ 102 w 102"/>
                    <a:gd name="T15" fmla="*/ 64 h 76"/>
                    <a:gd name="T16" fmla="*/ 91 w 102"/>
                    <a:gd name="T17" fmla="*/ 76 h 76"/>
                    <a:gd name="T18" fmla="*/ 22 w 102"/>
                    <a:gd name="T19" fmla="*/ 56 h 76"/>
                    <a:gd name="T20" fmla="*/ 82 w 102"/>
                    <a:gd name="T21" fmla="*/ 56 h 76"/>
                    <a:gd name="T22" fmla="*/ 82 w 102"/>
                    <a:gd name="T23" fmla="*/ 20 h 76"/>
                    <a:gd name="T24" fmla="*/ 22 w 102"/>
                    <a:gd name="T25" fmla="*/ 20 h 76"/>
                    <a:gd name="T26" fmla="*/ 22 w 102"/>
                    <a:gd name="T27"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76">
                      <a:moveTo>
                        <a:pt x="91" y="76"/>
                      </a:moveTo>
                      <a:lnTo>
                        <a:pt x="11" y="76"/>
                      </a:lnTo>
                      <a:lnTo>
                        <a:pt x="0" y="64"/>
                      </a:lnTo>
                      <a:lnTo>
                        <a:pt x="0" y="11"/>
                      </a:lnTo>
                      <a:lnTo>
                        <a:pt x="11" y="0"/>
                      </a:lnTo>
                      <a:lnTo>
                        <a:pt x="91" y="0"/>
                      </a:lnTo>
                      <a:lnTo>
                        <a:pt x="102" y="11"/>
                      </a:lnTo>
                      <a:lnTo>
                        <a:pt x="102" y="64"/>
                      </a:lnTo>
                      <a:lnTo>
                        <a:pt x="91" y="76"/>
                      </a:lnTo>
                      <a:close/>
                      <a:moveTo>
                        <a:pt x="22" y="56"/>
                      </a:moveTo>
                      <a:lnTo>
                        <a:pt x="82" y="56"/>
                      </a:lnTo>
                      <a:lnTo>
                        <a:pt x="82" y="20"/>
                      </a:lnTo>
                      <a:lnTo>
                        <a:pt x="22" y="20"/>
                      </a:lnTo>
                      <a:lnTo>
                        <a:pt x="22" y="5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8" name="Freeform 251"/>
                <p:cNvSpPr>
                  <a:spLocks noEditPoints="1"/>
                </p:cNvSpPr>
                <p:nvPr/>
              </p:nvSpPr>
              <p:spPr bwMode="gray">
                <a:xfrm>
                  <a:off x="9002544" y="2871085"/>
                  <a:ext cx="110973" cy="108974"/>
                </a:xfrm>
                <a:custGeom>
                  <a:avLst/>
                  <a:gdLst>
                    <a:gd name="T0" fmla="*/ 66 w 78"/>
                    <a:gd name="T1" fmla="*/ 77 h 77"/>
                    <a:gd name="T2" fmla="*/ 11 w 78"/>
                    <a:gd name="T3" fmla="*/ 77 h 77"/>
                    <a:gd name="T4" fmla="*/ 0 w 78"/>
                    <a:gd name="T5" fmla="*/ 66 h 77"/>
                    <a:gd name="T6" fmla="*/ 0 w 78"/>
                    <a:gd name="T7" fmla="*/ 8 h 77"/>
                    <a:gd name="T8" fmla="*/ 11 w 78"/>
                    <a:gd name="T9" fmla="*/ 0 h 77"/>
                    <a:gd name="T10" fmla="*/ 66 w 78"/>
                    <a:gd name="T11" fmla="*/ 0 h 77"/>
                    <a:gd name="T12" fmla="*/ 78 w 78"/>
                    <a:gd name="T13" fmla="*/ 8 h 77"/>
                    <a:gd name="T14" fmla="*/ 78 w 78"/>
                    <a:gd name="T15" fmla="*/ 66 h 77"/>
                    <a:gd name="T16" fmla="*/ 66 w 78"/>
                    <a:gd name="T17" fmla="*/ 77 h 77"/>
                    <a:gd name="T18" fmla="*/ 20 w 78"/>
                    <a:gd name="T19" fmla="*/ 55 h 77"/>
                    <a:gd name="T20" fmla="*/ 55 w 78"/>
                    <a:gd name="T21" fmla="*/ 55 h 77"/>
                    <a:gd name="T22" fmla="*/ 55 w 78"/>
                    <a:gd name="T23" fmla="*/ 20 h 77"/>
                    <a:gd name="T24" fmla="*/ 20 w 78"/>
                    <a:gd name="T25" fmla="*/ 20 h 77"/>
                    <a:gd name="T26" fmla="*/ 20 w 78"/>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77">
                      <a:moveTo>
                        <a:pt x="66" y="77"/>
                      </a:moveTo>
                      <a:lnTo>
                        <a:pt x="11" y="77"/>
                      </a:lnTo>
                      <a:lnTo>
                        <a:pt x="0" y="66"/>
                      </a:lnTo>
                      <a:lnTo>
                        <a:pt x="0" y="8"/>
                      </a:lnTo>
                      <a:lnTo>
                        <a:pt x="11" y="0"/>
                      </a:lnTo>
                      <a:lnTo>
                        <a:pt x="66" y="0"/>
                      </a:lnTo>
                      <a:lnTo>
                        <a:pt x="78" y="8"/>
                      </a:lnTo>
                      <a:lnTo>
                        <a:pt x="78" y="66"/>
                      </a:lnTo>
                      <a:lnTo>
                        <a:pt x="66" y="77"/>
                      </a:lnTo>
                      <a:close/>
                      <a:moveTo>
                        <a:pt x="20" y="55"/>
                      </a:moveTo>
                      <a:lnTo>
                        <a:pt x="55" y="55"/>
                      </a:lnTo>
                      <a:lnTo>
                        <a:pt x="55" y="20"/>
                      </a:lnTo>
                      <a:lnTo>
                        <a:pt x="20" y="20"/>
                      </a:lnTo>
                      <a:lnTo>
                        <a:pt x="20"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9" name="Freeform 252"/>
                <p:cNvSpPr>
                  <a:spLocks noEditPoints="1"/>
                </p:cNvSpPr>
                <p:nvPr/>
              </p:nvSpPr>
              <p:spPr bwMode="gray">
                <a:xfrm>
                  <a:off x="8762103" y="2948924"/>
                  <a:ext cx="109550" cy="110390"/>
                </a:xfrm>
                <a:custGeom>
                  <a:avLst/>
                  <a:gdLst>
                    <a:gd name="T0" fmla="*/ 66 w 77"/>
                    <a:gd name="T1" fmla="*/ 78 h 78"/>
                    <a:gd name="T2" fmla="*/ 11 w 77"/>
                    <a:gd name="T3" fmla="*/ 78 h 78"/>
                    <a:gd name="T4" fmla="*/ 0 w 77"/>
                    <a:gd name="T5" fmla="*/ 67 h 78"/>
                    <a:gd name="T6" fmla="*/ 0 w 77"/>
                    <a:gd name="T7" fmla="*/ 11 h 78"/>
                    <a:gd name="T8" fmla="*/ 11 w 77"/>
                    <a:gd name="T9" fmla="*/ 0 h 78"/>
                    <a:gd name="T10" fmla="*/ 66 w 77"/>
                    <a:gd name="T11" fmla="*/ 0 h 78"/>
                    <a:gd name="T12" fmla="*/ 77 w 77"/>
                    <a:gd name="T13" fmla="*/ 11 h 78"/>
                    <a:gd name="T14" fmla="*/ 77 w 77"/>
                    <a:gd name="T15" fmla="*/ 67 h 78"/>
                    <a:gd name="T16" fmla="*/ 66 w 77"/>
                    <a:gd name="T17" fmla="*/ 78 h 78"/>
                    <a:gd name="T18" fmla="*/ 22 w 77"/>
                    <a:gd name="T19" fmla="*/ 58 h 78"/>
                    <a:gd name="T20" fmla="*/ 55 w 77"/>
                    <a:gd name="T21" fmla="*/ 58 h 78"/>
                    <a:gd name="T22" fmla="*/ 55 w 77"/>
                    <a:gd name="T23" fmla="*/ 22 h 78"/>
                    <a:gd name="T24" fmla="*/ 22 w 77"/>
                    <a:gd name="T25" fmla="*/ 22 h 78"/>
                    <a:gd name="T26" fmla="*/ 22 w 77"/>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78">
                      <a:moveTo>
                        <a:pt x="66" y="78"/>
                      </a:moveTo>
                      <a:lnTo>
                        <a:pt x="11" y="78"/>
                      </a:lnTo>
                      <a:lnTo>
                        <a:pt x="0" y="67"/>
                      </a:lnTo>
                      <a:lnTo>
                        <a:pt x="0" y="11"/>
                      </a:lnTo>
                      <a:lnTo>
                        <a:pt x="11" y="0"/>
                      </a:lnTo>
                      <a:lnTo>
                        <a:pt x="66" y="0"/>
                      </a:lnTo>
                      <a:lnTo>
                        <a:pt x="77" y="11"/>
                      </a:lnTo>
                      <a:lnTo>
                        <a:pt x="77" y="67"/>
                      </a:lnTo>
                      <a:lnTo>
                        <a:pt x="66" y="78"/>
                      </a:lnTo>
                      <a:close/>
                      <a:moveTo>
                        <a:pt x="22" y="58"/>
                      </a:moveTo>
                      <a:lnTo>
                        <a:pt x="55" y="58"/>
                      </a:lnTo>
                      <a:lnTo>
                        <a:pt x="55" y="22"/>
                      </a:lnTo>
                      <a:lnTo>
                        <a:pt x="22" y="22"/>
                      </a:lnTo>
                      <a:lnTo>
                        <a:pt x="22"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0" name="Freeform 253"/>
                <p:cNvSpPr>
                  <a:spLocks noEditPoints="1"/>
                </p:cNvSpPr>
                <p:nvPr/>
              </p:nvSpPr>
              <p:spPr bwMode="gray">
                <a:xfrm>
                  <a:off x="8840353" y="2948924"/>
                  <a:ext cx="113818" cy="110390"/>
                </a:xfrm>
                <a:custGeom>
                  <a:avLst/>
                  <a:gdLst>
                    <a:gd name="T0" fmla="*/ 69 w 80"/>
                    <a:gd name="T1" fmla="*/ 78 h 78"/>
                    <a:gd name="T2" fmla="*/ 11 w 80"/>
                    <a:gd name="T3" fmla="*/ 78 h 78"/>
                    <a:gd name="T4" fmla="*/ 0 w 80"/>
                    <a:gd name="T5" fmla="*/ 67 h 78"/>
                    <a:gd name="T6" fmla="*/ 0 w 80"/>
                    <a:gd name="T7" fmla="*/ 11 h 78"/>
                    <a:gd name="T8" fmla="*/ 11 w 80"/>
                    <a:gd name="T9" fmla="*/ 0 h 78"/>
                    <a:gd name="T10" fmla="*/ 69 w 80"/>
                    <a:gd name="T11" fmla="*/ 0 h 78"/>
                    <a:gd name="T12" fmla="*/ 80 w 80"/>
                    <a:gd name="T13" fmla="*/ 11 h 78"/>
                    <a:gd name="T14" fmla="*/ 80 w 80"/>
                    <a:gd name="T15" fmla="*/ 67 h 78"/>
                    <a:gd name="T16" fmla="*/ 69 w 80"/>
                    <a:gd name="T17" fmla="*/ 78 h 78"/>
                    <a:gd name="T18" fmla="*/ 22 w 80"/>
                    <a:gd name="T19" fmla="*/ 58 h 78"/>
                    <a:gd name="T20" fmla="*/ 58 w 80"/>
                    <a:gd name="T21" fmla="*/ 58 h 78"/>
                    <a:gd name="T22" fmla="*/ 58 w 80"/>
                    <a:gd name="T23" fmla="*/ 22 h 78"/>
                    <a:gd name="T24" fmla="*/ 22 w 80"/>
                    <a:gd name="T25" fmla="*/ 22 h 78"/>
                    <a:gd name="T26" fmla="*/ 22 w 80"/>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8">
                      <a:moveTo>
                        <a:pt x="69" y="78"/>
                      </a:moveTo>
                      <a:lnTo>
                        <a:pt x="11" y="78"/>
                      </a:lnTo>
                      <a:lnTo>
                        <a:pt x="0" y="67"/>
                      </a:lnTo>
                      <a:lnTo>
                        <a:pt x="0" y="11"/>
                      </a:lnTo>
                      <a:lnTo>
                        <a:pt x="11" y="0"/>
                      </a:lnTo>
                      <a:lnTo>
                        <a:pt x="69" y="0"/>
                      </a:lnTo>
                      <a:lnTo>
                        <a:pt x="80" y="11"/>
                      </a:lnTo>
                      <a:lnTo>
                        <a:pt x="80" y="67"/>
                      </a:lnTo>
                      <a:lnTo>
                        <a:pt x="69" y="78"/>
                      </a:lnTo>
                      <a:close/>
                      <a:moveTo>
                        <a:pt x="22" y="58"/>
                      </a:moveTo>
                      <a:lnTo>
                        <a:pt x="58" y="58"/>
                      </a:lnTo>
                      <a:lnTo>
                        <a:pt x="58" y="22"/>
                      </a:lnTo>
                      <a:lnTo>
                        <a:pt x="22" y="22"/>
                      </a:lnTo>
                      <a:lnTo>
                        <a:pt x="22"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1" name="Freeform 254"/>
                <p:cNvSpPr>
                  <a:spLocks noEditPoints="1"/>
                </p:cNvSpPr>
                <p:nvPr/>
              </p:nvSpPr>
              <p:spPr bwMode="gray">
                <a:xfrm>
                  <a:off x="8922871" y="2948924"/>
                  <a:ext cx="108127" cy="110390"/>
                </a:xfrm>
                <a:custGeom>
                  <a:avLst/>
                  <a:gdLst>
                    <a:gd name="T0" fmla="*/ 67 w 76"/>
                    <a:gd name="T1" fmla="*/ 78 h 78"/>
                    <a:gd name="T2" fmla="*/ 11 w 76"/>
                    <a:gd name="T3" fmla="*/ 78 h 78"/>
                    <a:gd name="T4" fmla="*/ 0 w 76"/>
                    <a:gd name="T5" fmla="*/ 67 h 78"/>
                    <a:gd name="T6" fmla="*/ 0 w 76"/>
                    <a:gd name="T7" fmla="*/ 11 h 78"/>
                    <a:gd name="T8" fmla="*/ 11 w 76"/>
                    <a:gd name="T9" fmla="*/ 0 h 78"/>
                    <a:gd name="T10" fmla="*/ 67 w 76"/>
                    <a:gd name="T11" fmla="*/ 0 h 78"/>
                    <a:gd name="T12" fmla="*/ 76 w 76"/>
                    <a:gd name="T13" fmla="*/ 11 h 78"/>
                    <a:gd name="T14" fmla="*/ 76 w 76"/>
                    <a:gd name="T15" fmla="*/ 67 h 78"/>
                    <a:gd name="T16" fmla="*/ 67 w 76"/>
                    <a:gd name="T17" fmla="*/ 78 h 78"/>
                    <a:gd name="T18" fmla="*/ 22 w 76"/>
                    <a:gd name="T19" fmla="*/ 58 h 78"/>
                    <a:gd name="T20" fmla="*/ 56 w 76"/>
                    <a:gd name="T21" fmla="*/ 58 h 78"/>
                    <a:gd name="T22" fmla="*/ 56 w 76"/>
                    <a:gd name="T23" fmla="*/ 22 h 78"/>
                    <a:gd name="T24" fmla="*/ 22 w 76"/>
                    <a:gd name="T25" fmla="*/ 22 h 78"/>
                    <a:gd name="T26" fmla="*/ 22 w 76"/>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8">
                      <a:moveTo>
                        <a:pt x="67" y="78"/>
                      </a:moveTo>
                      <a:lnTo>
                        <a:pt x="11" y="78"/>
                      </a:lnTo>
                      <a:lnTo>
                        <a:pt x="0" y="67"/>
                      </a:lnTo>
                      <a:lnTo>
                        <a:pt x="0" y="11"/>
                      </a:lnTo>
                      <a:lnTo>
                        <a:pt x="11" y="0"/>
                      </a:lnTo>
                      <a:lnTo>
                        <a:pt x="67" y="0"/>
                      </a:lnTo>
                      <a:lnTo>
                        <a:pt x="76" y="11"/>
                      </a:lnTo>
                      <a:lnTo>
                        <a:pt x="76" y="67"/>
                      </a:lnTo>
                      <a:lnTo>
                        <a:pt x="67" y="78"/>
                      </a:lnTo>
                      <a:close/>
                      <a:moveTo>
                        <a:pt x="22" y="58"/>
                      </a:moveTo>
                      <a:lnTo>
                        <a:pt x="56" y="58"/>
                      </a:lnTo>
                      <a:lnTo>
                        <a:pt x="56" y="22"/>
                      </a:lnTo>
                      <a:lnTo>
                        <a:pt x="22" y="22"/>
                      </a:lnTo>
                      <a:lnTo>
                        <a:pt x="22"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2" name="Freeform 255"/>
                <p:cNvSpPr>
                  <a:spLocks noEditPoints="1"/>
                </p:cNvSpPr>
                <p:nvPr/>
              </p:nvSpPr>
              <p:spPr bwMode="gray">
                <a:xfrm>
                  <a:off x="9002544" y="2948924"/>
                  <a:ext cx="110973" cy="110390"/>
                </a:xfrm>
                <a:custGeom>
                  <a:avLst/>
                  <a:gdLst>
                    <a:gd name="T0" fmla="*/ 66 w 78"/>
                    <a:gd name="T1" fmla="*/ 78 h 78"/>
                    <a:gd name="T2" fmla="*/ 11 w 78"/>
                    <a:gd name="T3" fmla="*/ 78 h 78"/>
                    <a:gd name="T4" fmla="*/ 0 w 78"/>
                    <a:gd name="T5" fmla="*/ 67 h 78"/>
                    <a:gd name="T6" fmla="*/ 0 w 78"/>
                    <a:gd name="T7" fmla="*/ 11 h 78"/>
                    <a:gd name="T8" fmla="*/ 11 w 78"/>
                    <a:gd name="T9" fmla="*/ 0 h 78"/>
                    <a:gd name="T10" fmla="*/ 66 w 78"/>
                    <a:gd name="T11" fmla="*/ 0 h 78"/>
                    <a:gd name="T12" fmla="*/ 78 w 78"/>
                    <a:gd name="T13" fmla="*/ 11 h 78"/>
                    <a:gd name="T14" fmla="*/ 78 w 78"/>
                    <a:gd name="T15" fmla="*/ 67 h 78"/>
                    <a:gd name="T16" fmla="*/ 66 w 78"/>
                    <a:gd name="T17" fmla="*/ 78 h 78"/>
                    <a:gd name="T18" fmla="*/ 20 w 78"/>
                    <a:gd name="T19" fmla="*/ 58 h 78"/>
                    <a:gd name="T20" fmla="*/ 55 w 78"/>
                    <a:gd name="T21" fmla="*/ 58 h 78"/>
                    <a:gd name="T22" fmla="*/ 55 w 78"/>
                    <a:gd name="T23" fmla="*/ 22 h 78"/>
                    <a:gd name="T24" fmla="*/ 20 w 78"/>
                    <a:gd name="T25" fmla="*/ 22 h 78"/>
                    <a:gd name="T26" fmla="*/ 20 w 78"/>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78">
                      <a:moveTo>
                        <a:pt x="66" y="78"/>
                      </a:moveTo>
                      <a:lnTo>
                        <a:pt x="11" y="78"/>
                      </a:lnTo>
                      <a:lnTo>
                        <a:pt x="0" y="67"/>
                      </a:lnTo>
                      <a:lnTo>
                        <a:pt x="0" y="11"/>
                      </a:lnTo>
                      <a:lnTo>
                        <a:pt x="11" y="0"/>
                      </a:lnTo>
                      <a:lnTo>
                        <a:pt x="66" y="0"/>
                      </a:lnTo>
                      <a:lnTo>
                        <a:pt x="78" y="11"/>
                      </a:lnTo>
                      <a:lnTo>
                        <a:pt x="78" y="67"/>
                      </a:lnTo>
                      <a:lnTo>
                        <a:pt x="66" y="78"/>
                      </a:lnTo>
                      <a:close/>
                      <a:moveTo>
                        <a:pt x="20" y="58"/>
                      </a:moveTo>
                      <a:lnTo>
                        <a:pt x="55" y="58"/>
                      </a:lnTo>
                      <a:lnTo>
                        <a:pt x="55" y="22"/>
                      </a:lnTo>
                      <a:lnTo>
                        <a:pt x="20" y="22"/>
                      </a:lnTo>
                      <a:lnTo>
                        <a:pt x="20"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3" name="Freeform 256"/>
                <p:cNvSpPr>
                  <a:spLocks/>
                </p:cNvSpPr>
                <p:nvPr/>
              </p:nvSpPr>
              <p:spPr bwMode="gray">
                <a:xfrm>
                  <a:off x="8754990" y="2987136"/>
                  <a:ext cx="364217" cy="236348"/>
                </a:xfrm>
                <a:custGeom>
                  <a:avLst/>
                  <a:gdLst>
                    <a:gd name="T0" fmla="*/ 47 w 256"/>
                    <a:gd name="T1" fmla="*/ 167 h 167"/>
                    <a:gd name="T2" fmla="*/ 0 w 256"/>
                    <a:gd name="T3" fmla="*/ 47 h 167"/>
                    <a:gd name="T4" fmla="*/ 129 w 256"/>
                    <a:gd name="T5" fmla="*/ 0 h 167"/>
                    <a:gd name="T6" fmla="*/ 129 w 256"/>
                    <a:gd name="T7" fmla="*/ 0 h 167"/>
                    <a:gd name="T8" fmla="*/ 256 w 256"/>
                    <a:gd name="T9" fmla="*/ 47 h 167"/>
                    <a:gd name="T10" fmla="*/ 209 w 256"/>
                    <a:gd name="T11" fmla="*/ 167 h 167"/>
                    <a:gd name="T12" fmla="*/ 47 w 256"/>
                    <a:gd name="T13" fmla="*/ 167 h 167"/>
                    <a:gd name="T14" fmla="*/ 47 w 256"/>
                    <a:gd name="T15" fmla="*/ 167 h 167"/>
                    <a:gd name="T16" fmla="*/ 47 w 256"/>
                    <a:gd name="T17"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67">
                      <a:moveTo>
                        <a:pt x="47" y="167"/>
                      </a:moveTo>
                      <a:lnTo>
                        <a:pt x="0" y="47"/>
                      </a:lnTo>
                      <a:lnTo>
                        <a:pt x="129" y="0"/>
                      </a:lnTo>
                      <a:lnTo>
                        <a:pt x="129" y="0"/>
                      </a:lnTo>
                      <a:lnTo>
                        <a:pt x="256" y="47"/>
                      </a:lnTo>
                      <a:lnTo>
                        <a:pt x="209" y="167"/>
                      </a:lnTo>
                      <a:lnTo>
                        <a:pt x="47" y="167"/>
                      </a:lnTo>
                      <a:lnTo>
                        <a:pt x="47" y="167"/>
                      </a:lnTo>
                      <a:lnTo>
                        <a:pt x="4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4" name="Freeform 257"/>
                <p:cNvSpPr>
                  <a:spLocks noEditPoints="1"/>
                </p:cNvSpPr>
                <p:nvPr/>
              </p:nvSpPr>
              <p:spPr bwMode="gray">
                <a:xfrm>
                  <a:off x="8739339" y="2974398"/>
                  <a:ext cx="395517" cy="264653"/>
                </a:xfrm>
                <a:custGeom>
                  <a:avLst/>
                  <a:gdLst>
                    <a:gd name="T0" fmla="*/ 220 w 278"/>
                    <a:gd name="T1" fmla="*/ 187 h 187"/>
                    <a:gd name="T2" fmla="*/ 58 w 278"/>
                    <a:gd name="T3" fmla="*/ 187 h 187"/>
                    <a:gd name="T4" fmla="*/ 49 w 278"/>
                    <a:gd name="T5" fmla="*/ 180 h 187"/>
                    <a:gd name="T6" fmla="*/ 0 w 278"/>
                    <a:gd name="T7" fmla="*/ 60 h 187"/>
                    <a:gd name="T8" fmla="*/ 7 w 278"/>
                    <a:gd name="T9" fmla="*/ 47 h 187"/>
                    <a:gd name="T10" fmla="*/ 136 w 278"/>
                    <a:gd name="T11" fmla="*/ 0 h 187"/>
                    <a:gd name="T12" fmla="*/ 142 w 278"/>
                    <a:gd name="T13" fmla="*/ 0 h 187"/>
                    <a:gd name="T14" fmla="*/ 271 w 278"/>
                    <a:gd name="T15" fmla="*/ 47 h 187"/>
                    <a:gd name="T16" fmla="*/ 278 w 278"/>
                    <a:gd name="T17" fmla="*/ 60 h 187"/>
                    <a:gd name="T18" fmla="*/ 229 w 278"/>
                    <a:gd name="T19" fmla="*/ 180 h 187"/>
                    <a:gd name="T20" fmla="*/ 220 w 278"/>
                    <a:gd name="T21" fmla="*/ 187 h 187"/>
                    <a:gd name="T22" fmla="*/ 67 w 278"/>
                    <a:gd name="T23" fmla="*/ 167 h 187"/>
                    <a:gd name="T24" fmla="*/ 211 w 278"/>
                    <a:gd name="T25" fmla="*/ 167 h 187"/>
                    <a:gd name="T26" fmla="*/ 254 w 278"/>
                    <a:gd name="T27" fmla="*/ 62 h 187"/>
                    <a:gd name="T28" fmla="*/ 140 w 278"/>
                    <a:gd name="T29" fmla="*/ 20 h 187"/>
                    <a:gd name="T30" fmla="*/ 25 w 278"/>
                    <a:gd name="T31" fmla="*/ 62 h 187"/>
                    <a:gd name="T32" fmla="*/ 67 w 278"/>
                    <a:gd name="T33"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187">
                      <a:moveTo>
                        <a:pt x="220" y="187"/>
                      </a:moveTo>
                      <a:lnTo>
                        <a:pt x="58" y="187"/>
                      </a:lnTo>
                      <a:lnTo>
                        <a:pt x="49" y="180"/>
                      </a:lnTo>
                      <a:lnTo>
                        <a:pt x="0" y="60"/>
                      </a:lnTo>
                      <a:lnTo>
                        <a:pt x="7" y="47"/>
                      </a:lnTo>
                      <a:lnTo>
                        <a:pt x="136" y="0"/>
                      </a:lnTo>
                      <a:lnTo>
                        <a:pt x="142" y="0"/>
                      </a:lnTo>
                      <a:lnTo>
                        <a:pt x="271" y="47"/>
                      </a:lnTo>
                      <a:lnTo>
                        <a:pt x="278" y="60"/>
                      </a:lnTo>
                      <a:lnTo>
                        <a:pt x="229" y="180"/>
                      </a:lnTo>
                      <a:lnTo>
                        <a:pt x="220" y="187"/>
                      </a:lnTo>
                      <a:close/>
                      <a:moveTo>
                        <a:pt x="67" y="167"/>
                      </a:moveTo>
                      <a:lnTo>
                        <a:pt x="211" y="167"/>
                      </a:lnTo>
                      <a:lnTo>
                        <a:pt x="254" y="62"/>
                      </a:lnTo>
                      <a:lnTo>
                        <a:pt x="140" y="20"/>
                      </a:lnTo>
                      <a:lnTo>
                        <a:pt x="25" y="62"/>
                      </a:lnTo>
                      <a:lnTo>
                        <a:pt x="67" y="167"/>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5" name="Rectangle 258"/>
                <p:cNvSpPr>
                  <a:spLocks noChangeArrowheads="1"/>
                </p:cNvSpPr>
                <p:nvPr/>
              </p:nvSpPr>
              <p:spPr bwMode="gray">
                <a:xfrm>
                  <a:off x="8945635" y="2732390"/>
                  <a:ext cx="31300" cy="77839"/>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6" name="Rectangle 259"/>
                <p:cNvSpPr>
                  <a:spLocks noChangeArrowheads="1"/>
                </p:cNvSpPr>
                <p:nvPr/>
              </p:nvSpPr>
              <p:spPr bwMode="gray">
                <a:xfrm>
                  <a:off x="8897262" y="2732390"/>
                  <a:ext cx="32723" cy="77839"/>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7" name="Rectangle 260"/>
                <p:cNvSpPr>
                  <a:spLocks noChangeArrowheads="1"/>
                </p:cNvSpPr>
                <p:nvPr/>
              </p:nvSpPr>
              <p:spPr bwMode="gray">
                <a:xfrm>
                  <a:off x="8922871" y="3040916"/>
                  <a:ext cx="31300" cy="198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8" name="Freeform 261"/>
                <p:cNvSpPr>
                  <a:spLocks/>
                </p:cNvSpPr>
                <p:nvPr/>
              </p:nvSpPr>
              <p:spPr bwMode="gray">
                <a:xfrm>
                  <a:off x="8757835" y="3031009"/>
                  <a:ext cx="358527" cy="94822"/>
                </a:xfrm>
                <a:custGeom>
                  <a:avLst/>
                  <a:gdLst>
                    <a:gd name="T0" fmla="*/ 245 w 252"/>
                    <a:gd name="T1" fmla="*/ 67 h 67"/>
                    <a:gd name="T2" fmla="*/ 127 w 252"/>
                    <a:gd name="T3" fmla="*/ 20 h 67"/>
                    <a:gd name="T4" fmla="*/ 7 w 252"/>
                    <a:gd name="T5" fmla="*/ 67 h 67"/>
                    <a:gd name="T6" fmla="*/ 0 w 252"/>
                    <a:gd name="T7" fmla="*/ 47 h 67"/>
                    <a:gd name="T8" fmla="*/ 123 w 252"/>
                    <a:gd name="T9" fmla="*/ 0 h 67"/>
                    <a:gd name="T10" fmla="*/ 129 w 252"/>
                    <a:gd name="T11" fmla="*/ 0 h 67"/>
                    <a:gd name="T12" fmla="*/ 252 w 252"/>
                    <a:gd name="T13" fmla="*/ 47 h 67"/>
                    <a:gd name="T14" fmla="*/ 245 w 252"/>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67">
                      <a:moveTo>
                        <a:pt x="245" y="67"/>
                      </a:moveTo>
                      <a:lnTo>
                        <a:pt x="127" y="20"/>
                      </a:lnTo>
                      <a:lnTo>
                        <a:pt x="7" y="67"/>
                      </a:lnTo>
                      <a:lnTo>
                        <a:pt x="0" y="47"/>
                      </a:lnTo>
                      <a:lnTo>
                        <a:pt x="123" y="0"/>
                      </a:lnTo>
                      <a:lnTo>
                        <a:pt x="129" y="0"/>
                      </a:lnTo>
                      <a:lnTo>
                        <a:pt x="252" y="47"/>
                      </a:lnTo>
                      <a:lnTo>
                        <a:pt x="245" y="67"/>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grpSp>
    </p:spTree>
    <p:extLst>
      <p:ext uri="{BB962C8B-B14F-4D97-AF65-F5344CB8AC3E}">
        <p14:creationId xmlns:p14="http://schemas.microsoft.com/office/powerpoint/2010/main" val="217343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3"/>
          </p:nvPr>
        </p:nvSpPr>
        <p:spPr/>
        <p:txBody>
          <a:bodyPr/>
          <a:lstStyle/>
          <a:p>
            <a:r>
              <a:rPr lang="en-US" dirty="0"/>
              <a:t>Suppliers x system integrators x developers x 3</a:t>
            </a:r>
            <a:r>
              <a:rPr lang="en-US" baseline="30000" dirty="0"/>
              <a:t>rd</a:t>
            </a:r>
            <a:r>
              <a:rPr lang="en-US" dirty="0"/>
              <a:t> party apps = exponential leverage</a:t>
            </a:r>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4" name="Footer Placeholder 3"/>
          <p:cNvSpPr>
            <a:spLocks noGrp="1"/>
          </p:cNvSpPr>
          <p:nvPr>
            <p:ph type="ftr" sz="quarter" idx="15"/>
          </p:nvPr>
        </p:nvSpPr>
        <p:spPr/>
        <p:txBody>
          <a:bodyPr/>
          <a:lstStyle/>
          <a:p>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12</a:t>
            </a:fld>
            <a:endParaRPr lang="en-US" dirty="0">
              <a:solidFill>
                <a:srgbClr val="A0A0A0"/>
              </a:solidFill>
            </a:endParaRPr>
          </a:p>
        </p:txBody>
      </p:sp>
      <p:sp>
        <p:nvSpPr>
          <p:cNvPr id="6" name="Title 5"/>
          <p:cNvSpPr>
            <a:spLocks noGrp="1"/>
          </p:cNvSpPr>
          <p:nvPr>
            <p:ph type="title"/>
          </p:nvPr>
        </p:nvSpPr>
        <p:spPr/>
        <p:txBody>
          <a:bodyPr/>
          <a:lstStyle/>
          <a:p>
            <a:r>
              <a:rPr lang="en-US" dirty="0"/>
              <a:t>Benefits of an industry-standard platform</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451" y="2217193"/>
            <a:ext cx="5111515" cy="3194577"/>
          </a:xfrm>
          <a:prstGeom prst="rect">
            <a:avLst/>
          </a:prstGeom>
        </p:spPr>
      </p:pic>
    </p:spTree>
    <p:extLst>
      <p:ext uri="{BB962C8B-B14F-4D97-AF65-F5344CB8AC3E}">
        <p14:creationId xmlns:p14="http://schemas.microsoft.com/office/powerpoint/2010/main" val="305145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Untertitel 2"/>
          <p:cNvSpPr>
            <a:spLocks noGrp="1"/>
          </p:cNvSpPr>
          <p:nvPr>
            <p:ph type="subTitle" idx="13"/>
          </p:nvPr>
        </p:nvSpPr>
        <p:spPr/>
        <p:txBody>
          <a:bodyPr/>
          <a:lstStyle/>
          <a:p>
            <a:r>
              <a:rPr lang="en-US" dirty="0"/>
              <a:t>Reduced installation time (-40%), maintenance costs (-50%) </a:t>
            </a:r>
            <a:r>
              <a:rPr lang="en-US" altLang="zh-CN" dirty="0"/>
              <a:t>and</a:t>
            </a:r>
            <a:r>
              <a:rPr lang="en-US" dirty="0"/>
              <a:t> outage time (-50%) </a:t>
            </a:r>
          </a:p>
        </p:txBody>
      </p:sp>
      <p:sp>
        <p:nvSpPr>
          <p:cNvPr id="4" name="Datumsplatzhalter 3"/>
          <p:cNvSpPr>
            <a:spLocks noGrp="1"/>
          </p:cNvSpPr>
          <p:nvPr>
            <p:ph type="dt" sz="half" idx="14"/>
          </p:nvPr>
        </p:nvSpPr>
        <p:spPr/>
        <p:txBody>
          <a:bodyPr/>
          <a:lstStyle/>
          <a:p>
            <a:fld id="{F0F7C878-2F48-47C1-A60E-F6C764D931DE}" type="datetime4">
              <a:rPr lang="en-US" smtClean="0">
                <a:solidFill>
                  <a:srgbClr val="A0A0A0"/>
                </a:solidFill>
              </a:rPr>
              <a:pPr/>
              <a:t>February 22, 2018</a:t>
            </a:fld>
            <a:endParaRPr lang="en-US" dirty="0">
              <a:solidFill>
                <a:srgbClr val="A0A0A0"/>
              </a:solidFill>
            </a:endParaRPr>
          </a:p>
        </p:txBody>
      </p:sp>
      <p:sp>
        <p:nvSpPr>
          <p:cNvPr id="5" name="Fußzeilenplatzhalter 4"/>
          <p:cNvSpPr>
            <a:spLocks noGrp="1"/>
          </p:cNvSpPr>
          <p:nvPr>
            <p:ph type="ftr" sz="quarter" idx="15"/>
          </p:nvPr>
        </p:nvSpPr>
        <p:spPr/>
        <p:txBody>
          <a:bodyPr/>
          <a:lstStyle/>
          <a:p>
            <a:endParaRPr lang="en-US" dirty="0">
              <a:solidFill>
                <a:srgbClr val="A0A0A0"/>
              </a:solidFill>
            </a:endParaRPr>
          </a:p>
        </p:txBody>
      </p:sp>
      <p:sp>
        <p:nvSpPr>
          <p:cNvPr id="6" name="Foliennummernplatzhalt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13</a:t>
            </a:fld>
            <a:endParaRPr lang="en-US" dirty="0">
              <a:solidFill>
                <a:srgbClr val="A0A0A0"/>
              </a:solidFill>
            </a:endParaRPr>
          </a:p>
        </p:txBody>
      </p:sp>
      <p:sp>
        <p:nvSpPr>
          <p:cNvPr id="7" name="Titel 6"/>
          <p:cNvSpPr>
            <a:spLocks noGrp="1"/>
          </p:cNvSpPr>
          <p:nvPr>
            <p:ph type="title"/>
          </p:nvPr>
        </p:nvSpPr>
        <p:spPr/>
        <p:txBody>
          <a:bodyPr/>
          <a:lstStyle/>
          <a:p>
            <a:r>
              <a:rPr lang="en-US" dirty="0"/>
              <a:t>Utilities</a:t>
            </a:r>
          </a:p>
        </p:txBody>
      </p:sp>
      <p:grpSp>
        <p:nvGrpSpPr>
          <p:cNvPr id="20" name="Gruppieren 19"/>
          <p:cNvGrpSpPr/>
          <p:nvPr/>
        </p:nvGrpSpPr>
        <p:grpSpPr>
          <a:xfrm>
            <a:off x="209578" y="2286422"/>
            <a:ext cx="2085515" cy="284336"/>
            <a:chOff x="279400" y="1816571"/>
            <a:chExt cx="2780325" cy="379065"/>
          </a:xfrm>
        </p:grpSpPr>
        <p:cxnSp>
          <p:nvCxnSpPr>
            <p:cNvPr id="9" name="Straight Connector 10"/>
            <p:cNvCxnSpPr/>
            <p:nvPr/>
          </p:nvCxnSpPr>
          <p:spPr bwMode="gray">
            <a:xfrm>
              <a:off x="27940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2" name="Text Placeholder 7"/>
            <p:cNvSpPr txBox="1">
              <a:spLocks/>
            </p:cNvSpPr>
            <p:nvPr/>
          </p:nvSpPr>
          <p:spPr bwMode="gray">
            <a:xfrm>
              <a:off x="27940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Asset performance management</a:t>
              </a:r>
            </a:p>
          </p:txBody>
        </p:sp>
      </p:grpSp>
      <p:grpSp>
        <p:nvGrpSpPr>
          <p:cNvPr id="21" name="Gruppieren 20"/>
          <p:cNvGrpSpPr/>
          <p:nvPr/>
        </p:nvGrpSpPr>
        <p:grpSpPr>
          <a:xfrm>
            <a:off x="2414118" y="2286422"/>
            <a:ext cx="2085515" cy="284336"/>
            <a:chOff x="3289210" y="1816571"/>
            <a:chExt cx="2780325" cy="379065"/>
          </a:xfrm>
        </p:grpSpPr>
        <p:cxnSp>
          <p:nvCxnSpPr>
            <p:cNvPr id="10" name="Straight Connector 27"/>
            <p:cNvCxnSpPr/>
            <p:nvPr/>
          </p:nvCxnSpPr>
          <p:spPr bwMode="gray">
            <a:xfrm>
              <a:off x="328921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328921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Distributed energy resource management</a:t>
              </a:r>
            </a:p>
          </p:txBody>
        </p:sp>
      </p:grpSp>
      <p:grpSp>
        <p:nvGrpSpPr>
          <p:cNvPr id="16" name="Gruppieren 15"/>
          <p:cNvGrpSpPr/>
          <p:nvPr/>
        </p:nvGrpSpPr>
        <p:grpSpPr>
          <a:xfrm>
            <a:off x="4618658" y="2286422"/>
            <a:ext cx="2085515" cy="284336"/>
            <a:chOff x="6299020" y="1816571"/>
            <a:chExt cx="2780325" cy="379065"/>
          </a:xfrm>
        </p:grpSpPr>
        <p:cxnSp>
          <p:nvCxnSpPr>
            <p:cNvPr id="11" name="Straight Connector 28"/>
            <p:cNvCxnSpPr/>
            <p:nvPr/>
          </p:nvCxnSpPr>
          <p:spPr bwMode="gray">
            <a:xfrm>
              <a:off x="629902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7"/>
            <p:cNvSpPr txBox="1">
              <a:spLocks/>
            </p:cNvSpPr>
            <p:nvPr/>
          </p:nvSpPr>
          <p:spPr bwMode="gray">
            <a:xfrm>
              <a:off x="629902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Maintenance workflow management</a:t>
              </a:r>
            </a:p>
          </p:txBody>
        </p:sp>
      </p:grpSp>
      <p:grpSp>
        <p:nvGrpSpPr>
          <p:cNvPr id="17" name="Gruppieren 16"/>
          <p:cNvGrpSpPr/>
          <p:nvPr/>
        </p:nvGrpSpPr>
        <p:grpSpPr>
          <a:xfrm>
            <a:off x="6823199" y="2286422"/>
            <a:ext cx="2085515" cy="284336"/>
            <a:chOff x="6299020" y="1816571"/>
            <a:chExt cx="2780325" cy="379065"/>
          </a:xfrm>
        </p:grpSpPr>
        <p:cxnSp>
          <p:nvCxnSpPr>
            <p:cNvPr id="18" name="Straight Connector 28"/>
            <p:cNvCxnSpPr/>
            <p:nvPr/>
          </p:nvCxnSpPr>
          <p:spPr bwMode="gray">
            <a:xfrm>
              <a:off x="629902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629902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ctr"/>
              <a:r>
                <a:rPr lang="en-US" sz="1050" dirty="0">
                  <a:solidFill>
                    <a:srgbClr val="D90000"/>
                  </a:solidFill>
                </a:rPr>
                <a:t>Energy market trading system</a:t>
              </a:r>
            </a:p>
          </p:txBody>
        </p:sp>
      </p:grpSp>
      <p:grpSp>
        <p:nvGrpSpPr>
          <p:cNvPr id="65" name="Gruppieren 64"/>
          <p:cNvGrpSpPr/>
          <p:nvPr/>
        </p:nvGrpSpPr>
        <p:grpSpPr>
          <a:xfrm>
            <a:off x="209578" y="3805240"/>
            <a:ext cx="2755465" cy="284336"/>
            <a:chOff x="279400" y="4215878"/>
            <a:chExt cx="3673475" cy="379065"/>
          </a:xfrm>
        </p:grpSpPr>
        <p:cxnSp>
          <p:nvCxnSpPr>
            <p:cNvPr id="52" name="Straight Connector 10"/>
            <p:cNvCxnSpPr/>
            <p:nvPr/>
          </p:nvCxnSpPr>
          <p:spPr bwMode="gray">
            <a:xfrm>
              <a:off x="279400" y="4585420"/>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55" name="Text Placeholder 7"/>
            <p:cNvSpPr txBox="1">
              <a:spLocks/>
            </p:cNvSpPr>
            <p:nvPr/>
          </p:nvSpPr>
          <p:spPr bwMode="gray">
            <a:xfrm>
              <a:off x="279400" y="4215878"/>
              <a:ext cx="367347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Automated digital substation</a:t>
              </a:r>
            </a:p>
          </p:txBody>
        </p:sp>
      </p:grpSp>
      <p:cxnSp>
        <p:nvCxnSpPr>
          <p:cNvPr id="53" name="Straight Connector 27"/>
          <p:cNvCxnSpPr/>
          <p:nvPr/>
        </p:nvCxnSpPr>
        <p:spPr bwMode="gray">
          <a:xfrm>
            <a:off x="3186944" y="4082432"/>
            <a:ext cx="275546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4" name="Straight Connector 28"/>
          <p:cNvCxnSpPr/>
          <p:nvPr/>
        </p:nvCxnSpPr>
        <p:spPr bwMode="gray">
          <a:xfrm>
            <a:off x="6164311" y="4082432"/>
            <a:ext cx="275546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56" name="Text Placeholder 7"/>
          <p:cNvSpPr txBox="1">
            <a:spLocks/>
          </p:cNvSpPr>
          <p:nvPr/>
        </p:nvSpPr>
        <p:spPr bwMode="gray">
          <a:xfrm>
            <a:off x="3192476" y="3805240"/>
            <a:ext cx="2755465" cy="284336"/>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Standard IP communications</a:t>
            </a:r>
          </a:p>
        </p:txBody>
      </p:sp>
      <p:sp>
        <p:nvSpPr>
          <p:cNvPr id="57" name="Text Placeholder 7"/>
          <p:cNvSpPr txBox="1">
            <a:spLocks/>
          </p:cNvSpPr>
          <p:nvPr/>
        </p:nvSpPr>
        <p:spPr bwMode="gray">
          <a:xfrm>
            <a:off x="6164311" y="3805240"/>
            <a:ext cx="2755465" cy="284336"/>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Microgrids</a:t>
            </a:r>
          </a:p>
        </p:txBody>
      </p:sp>
      <p:grpSp>
        <p:nvGrpSpPr>
          <p:cNvPr id="8" name="Gruppieren 7"/>
          <p:cNvGrpSpPr/>
          <p:nvPr/>
        </p:nvGrpSpPr>
        <p:grpSpPr>
          <a:xfrm>
            <a:off x="8382978" y="993290"/>
            <a:ext cx="566369" cy="198232"/>
            <a:chOff x="11084962" y="658059"/>
            <a:chExt cx="755060" cy="264275"/>
          </a:xfrm>
        </p:grpSpPr>
        <p:sp>
          <p:nvSpPr>
            <p:cNvPr id="38" name="Freeform 168"/>
            <p:cNvSpPr>
              <a:spLocks noEditPoints="1"/>
            </p:cNvSpPr>
            <p:nvPr/>
          </p:nvSpPr>
          <p:spPr bwMode="gray">
            <a:xfrm>
              <a:off x="11084962" y="661719"/>
              <a:ext cx="181774" cy="260615"/>
            </a:xfrm>
            <a:custGeom>
              <a:avLst/>
              <a:gdLst>
                <a:gd name="T0" fmla="*/ 106 w 111"/>
                <a:gd name="T1" fmla="*/ 105 h 160"/>
                <a:gd name="T2" fmla="*/ 111 w 111"/>
                <a:gd name="T3" fmla="*/ 97 h 160"/>
                <a:gd name="T4" fmla="*/ 73 w 111"/>
                <a:gd name="T5" fmla="*/ 72 h 160"/>
                <a:gd name="T6" fmla="*/ 74 w 111"/>
                <a:gd name="T7" fmla="*/ 70 h 160"/>
                <a:gd name="T8" fmla="*/ 74 w 111"/>
                <a:gd name="T9" fmla="*/ 69 h 160"/>
                <a:gd name="T10" fmla="*/ 71 w 111"/>
                <a:gd name="T11" fmla="*/ 56 h 160"/>
                <a:gd name="T12" fmla="*/ 62 w 111"/>
                <a:gd name="T13" fmla="*/ 50 h 160"/>
                <a:gd name="T14" fmla="*/ 62 w 111"/>
                <a:gd name="T15" fmla="*/ 0 h 160"/>
                <a:gd name="T16" fmla="*/ 52 w 111"/>
                <a:gd name="T17" fmla="*/ 0 h 160"/>
                <a:gd name="T18" fmla="*/ 52 w 111"/>
                <a:gd name="T19" fmla="*/ 50 h 160"/>
                <a:gd name="T20" fmla="*/ 41 w 111"/>
                <a:gd name="T21" fmla="*/ 62 h 160"/>
                <a:gd name="T22" fmla="*/ 41 w 111"/>
                <a:gd name="T23" fmla="*/ 62 h 160"/>
                <a:gd name="T24" fmla="*/ 41 w 111"/>
                <a:gd name="T25" fmla="*/ 70 h 160"/>
                <a:gd name="T26" fmla="*/ 0 w 111"/>
                <a:gd name="T27" fmla="*/ 97 h 160"/>
                <a:gd name="T28" fmla="*/ 6 w 111"/>
                <a:gd name="T29" fmla="*/ 105 h 160"/>
                <a:gd name="T30" fmla="*/ 46 w 111"/>
                <a:gd name="T31" fmla="*/ 78 h 160"/>
                <a:gd name="T32" fmla="*/ 49 w 111"/>
                <a:gd name="T33" fmla="*/ 81 h 160"/>
                <a:gd name="T34" fmla="*/ 45 w 111"/>
                <a:gd name="T35" fmla="*/ 154 h 160"/>
                <a:gd name="T36" fmla="*/ 51 w 111"/>
                <a:gd name="T37" fmla="*/ 160 h 160"/>
                <a:gd name="T38" fmla="*/ 65 w 111"/>
                <a:gd name="T39" fmla="*/ 160 h 160"/>
                <a:gd name="T40" fmla="*/ 70 w 111"/>
                <a:gd name="T41" fmla="*/ 154 h 160"/>
                <a:gd name="T42" fmla="*/ 66 w 111"/>
                <a:gd name="T43" fmla="*/ 80 h 160"/>
                <a:gd name="T44" fmla="*/ 67 w 111"/>
                <a:gd name="T45" fmla="*/ 80 h 160"/>
                <a:gd name="T46" fmla="*/ 106 w 111"/>
                <a:gd name="T47" fmla="*/ 105 h 160"/>
                <a:gd name="T48" fmla="*/ 51 w 111"/>
                <a:gd name="T49" fmla="*/ 64 h 160"/>
                <a:gd name="T50" fmla="*/ 59 w 111"/>
                <a:gd name="T51" fmla="*/ 60 h 160"/>
                <a:gd name="T52" fmla="*/ 60 w 111"/>
                <a:gd name="T53" fmla="*/ 60 h 160"/>
                <a:gd name="T54" fmla="*/ 63 w 111"/>
                <a:gd name="T55" fmla="*/ 62 h 160"/>
                <a:gd name="T56" fmla="*/ 64 w 111"/>
                <a:gd name="T57" fmla="*/ 67 h 160"/>
                <a:gd name="T58" fmla="*/ 61 w 111"/>
                <a:gd name="T59" fmla="*/ 72 h 160"/>
                <a:gd name="T60" fmla="*/ 56 w 111"/>
                <a:gd name="T61" fmla="*/ 72 h 160"/>
                <a:gd name="T62" fmla="*/ 55 w 111"/>
                <a:gd name="T63" fmla="*/ 72 h 160"/>
                <a:gd name="T64" fmla="*/ 51 w 111"/>
                <a:gd name="T65" fmla="*/ 64 h 160"/>
                <a:gd name="T66" fmla="*/ 56 w 111"/>
                <a:gd name="T67" fmla="*/ 149 h 160"/>
                <a:gd name="T68" fmla="*/ 58 w 111"/>
                <a:gd name="T69" fmla="*/ 111 h 160"/>
                <a:gd name="T70" fmla="*/ 60 w 111"/>
                <a:gd name="T71" fmla="*/ 149 h 160"/>
                <a:gd name="T72" fmla="*/ 56 w 111"/>
                <a:gd name="T73"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160">
                  <a:moveTo>
                    <a:pt x="106" y="105"/>
                  </a:moveTo>
                  <a:cubicBezTo>
                    <a:pt x="111" y="97"/>
                    <a:pt x="111" y="97"/>
                    <a:pt x="111" y="97"/>
                  </a:cubicBezTo>
                  <a:cubicBezTo>
                    <a:pt x="73" y="72"/>
                    <a:pt x="73" y="72"/>
                    <a:pt x="73" y="72"/>
                  </a:cubicBezTo>
                  <a:cubicBezTo>
                    <a:pt x="74" y="71"/>
                    <a:pt x="74" y="70"/>
                    <a:pt x="74" y="70"/>
                  </a:cubicBezTo>
                  <a:cubicBezTo>
                    <a:pt x="74" y="69"/>
                    <a:pt x="74" y="69"/>
                    <a:pt x="74" y="69"/>
                  </a:cubicBezTo>
                  <a:cubicBezTo>
                    <a:pt x="75" y="64"/>
                    <a:pt x="74" y="60"/>
                    <a:pt x="71" y="56"/>
                  </a:cubicBezTo>
                  <a:cubicBezTo>
                    <a:pt x="69" y="53"/>
                    <a:pt x="66" y="51"/>
                    <a:pt x="62" y="50"/>
                  </a:cubicBezTo>
                  <a:cubicBezTo>
                    <a:pt x="62" y="0"/>
                    <a:pt x="62" y="0"/>
                    <a:pt x="62" y="0"/>
                  </a:cubicBezTo>
                  <a:cubicBezTo>
                    <a:pt x="52" y="0"/>
                    <a:pt x="52" y="0"/>
                    <a:pt x="52" y="0"/>
                  </a:cubicBezTo>
                  <a:cubicBezTo>
                    <a:pt x="52" y="50"/>
                    <a:pt x="52" y="50"/>
                    <a:pt x="52" y="50"/>
                  </a:cubicBezTo>
                  <a:cubicBezTo>
                    <a:pt x="47" y="52"/>
                    <a:pt x="43" y="56"/>
                    <a:pt x="41" y="62"/>
                  </a:cubicBezTo>
                  <a:cubicBezTo>
                    <a:pt x="41" y="62"/>
                    <a:pt x="41" y="62"/>
                    <a:pt x="41" y="62"/>
                  </a:cubicBezTo>
                  <a:cubicBezTo>
                    <a:pt x="40" y="65"/>
                    <a:pt x="40" y="67"/>
                    <a:pt x="41" y="70"/>
                  </a:cubicBezTo>
                  <a:cubicBezTo>
                    <a:pt x="0" y="97"/>
                    <a:pt x="0" y="97"/>
                    <a:pt x="0" y="97"/>
                  </a:cubicBezTo>
                  <a:cubicBezTo>
                    <a:pt x="6" y="105"/>
                    <a:pt x="6" y="105"/>
                    <a:pt x="6" y="105"/>
                  </a:cubicBezTo>
                  <a:cubicBezTo>
                    <a:pt x="46" y="78"/>
                    <a:pt x="46" y="78"/>
                    <a:pt x="46" y="78"/>
                  </a:cubicBezTo>
                  <a:cubicBezTo>
                    <a:pt x="47" y="79"/>
                    <a:pt x="48" y="80"/>
                    <a:pt x="49" y="81"/>
                  </a:cubicBezTo>
                  <a:cubicBezTo>
                    <a:pt x="45" y="154"/>
                    <a:pt x="45" y="154"/>
                    <a:pt x="45" y="154"/>
                  </a:cubicBezTo>
                  <a:cubicBezTo>
                    <a:pt x="51" y="160"/>
                    <a:pt x="51" y="160"/>
                    <a:pt x="51" y="160"/>
                  </a:cubicBezTo>
                  <a:cubicBezTo>
                    <a:pt x="65" y="160"/>
                    <a:pt x="65" y="160"/>
                    <a:pt x="65" y="160"/>
                  </a:cubicBezTo>
                  <a:cubicBezTo>
                    <a:pt x="70" y="154"/>
                    <a:pt x="70" y="154"/>
                    <a:pt x="70" y="154"/>
                  </a:cubicBezTo>
                  <a:cubicBezTo>
                    <a:pt x="66" y="80"/>
                    <a:pt x="66" y="80"/>
                    <a:pt x="66" y="80"/>
                  </a:cubicBezTo>
                  <a:cubicBezTo>
                    <a:pt x="67" y="80"/>
                    <a:pt x="67" y="80"/>
                    <a:pt x="67" y="80"/>
                  </a:cubicBezTo>
                  <a:lnTo>
                    <a:pt x="106" y="105"/>
                  </a:lnTo>
                  <a:close/>
                  <a:moveTo>
                    <a:pt x="51" y="64"/>
                  </a:moveTo>
                  <a:cubicBezTo>
                    <a:pt x="52" y="61"/>
                    <a:pt x="55" y="59"/>
                    <a:pt x="59" y="60"/>
                  </a:cubicBezTo>
                  <a:cubicBezTo>
                    <a:pt x="60" y="60"/>
                    <a:pt x="60" y="60"/>
                    <a:pt x="60" y="60"/>
                  </a:cubicBezTo>
                  <a:cubicBezTo>
                    <a:pt x="61" y="60"/>
                    <a:pt x="62" y="61"/>
                    <a:pt x="63" y="62"/>
                  </a:cubicBezTo>
                  <a:cubicBezTo>
                    <a:pt x="64" y="63"/>
                    <a:pt x="65" y="65"/>
                    <a:pt x="64" y="67"/>
                  </a:cubicBezTo>
                  <a:cubicBezTo>
                    <a:pt x="64" y="69"/>
                    <a:pt x="63" y="71"/>
                    <a:pt x="61" y="72"/>
                  </a:cubicBezTo>
                  <a:cubicBezTo>
                    <a:pt x="60" y="73"/>
                    <a:pt x="58" y="73"/>
                    <a:pt x="56" y="72"/>
                  </a:cubicBezTo>
                  <a:cubicBezTo>
                    <a:pt x="55" y="72"/>
                    <a:pt x="55" y="72"/>
                    <a:pt x="55" y="72"/>
                  </a:cubicBezTo>
                  <a:cubicBezTo>
                    <a:pt x="52" y="72"/>
                    <a:pt x="50" y="68"/>
                    <a:pt x="51" y="64"/>
                  </a:cubicBezTo>
                  <a:close/>
                  <a:moveTo>
                    <a:pt x="56" y="149"/>
                  </a:moveTo>
                  <a:cubicBezTo>
                    <a:pt x="58" y="111"/>
                    <a:pt x="58" y="111"/>
                    <a:pt x="58" y="111"/>
                  </a:cubicBezTo>
                  <a:cubicBezTo>
                    <a:pt x="60" y="149"/>
                    <a:pt x="60" y="149"/>
                    <a:pt x="60" y="149"/>
                  </a:cubicBezTo>
                  <a:lnTo>
                    <a:pt x="56" y="149"/>
                  </a:lnTo>
                  <a:close/>
                </a:path>
              </a:pathLst>
            </a:custGeom>
            <a:solidFill>
              <a:schemeClr val="accent4"/>
            </a:solidFill>
            <a:ln>
              <a:noFill/>
            </a:ln>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42" name="Freeform 169"/>
            <p:cNvSpPr>
              <a:spLocks noEditPoints="1"/>
            </p:cNvSpPr>
            <p:nvPr/>
          </p:nvSpPr>
          <p:spPr bwMode="gray">
            <a:xfrm>
              <a:off x="11636906" y="710768"/>
              <a:ext cx="203116" cy="207906"/>
            </a:xfrm>
            <a:custGeom>
              <a:avLst/>
              <a:gdLst>
                <a:gd name="T0" fmla="*/ 103 w 124"/>
                <a:gd name="T1" fmla="*/ 12 h 128"/>
                <a:gd name="T2" fmla="*/ 103 w 124"/>
                <a:gd name="T3" fmla="*/ 11 h 128"/>
                <a:gd name="T4" fmla="*/ 94 w 124"/>
                <a:gd name="T5" fmla="*/ 1 h 128"/>
                <a:gd name="T6" fmla="*/ 94 w 124"/>
                <a:gd name="T7" fmla="*/ 1 h 128"/>
                <a:gd name="T8" fmla="*/ 30 w 124"/>
                <a:gd name="T9" fmla="*/ 1 h 128"/>
                <a:gd name="T10" fmla="*/ 30 w 124"/>
                <a:gd name="T11" fmla="*/ 1 h 128"/>
                <a:gd name="T12" fmla="*/ 21 w 124"/>
                <a:gd name="T13" fmla="*/ 12 h 128"/>
                <a:gd name="T14" fmla="*/ 0 w 124"/>
                <a:gd name="T15" fmla="*/ 120 h 128"/>
                <a:gd name="T16" fmla="*/ 4 w 124"/>
                <a:gd name="T17" fmla="*/ 128 h 128"/>
                <a:gd name="T18" fmla="*/ 120 w 124"/>
                <a:gd name="T19" fmla="*/ 128 h 128"/>
                <a:gd name="T20" fmla="*/ 124 w 124"/>
                <a:gd name="T21" fmla="*/ 120 h 128"/>
                <a:gd name="T22" fmla="*/ 103 w 124"/>
                <a:gd name="T23" fmla="*/ 12 h 128"/>
                <a:gd name="T24" fmla="*/ 91 w 124"/>
                <a:gd name="T25" fmla="*/ 43 h 128"/>
                <a:gd name="T26" fmla="*/ 33 w 124"/>
                <a:gd name="T27" fmla="*/ 43 h 128"/>
                <a:gd name="T28" fmla="*/ 33 w 124"/>
                <a:gd name="T29" fmla="*/ 34 h 128"/>
                <a:gd name="T30" fmla="*/ 91 w 124"/>
                <a:gd name="T31" fmla="*/ 34 h 128"/>
                <a:gd name="T32" fmla="*/ 91 w 124"/>
                <a:gd name="T33" fmla="*/ 43 h 128"/>
                <a:gd name="T34" fmla="*/ 32 w 124"/>
                <a:gd name="T35" fmla="*/ 10 h 128"/>
                <a:gd name="T36" fmla="*/ 92 w 124"/>
                <a:gd name="T37" fmla="*/ 10 h 128"/>
                <a:gd name="T38" fmla="*/ 93 w 124"/>
                <a:gd name="T39" fmla="*/ 11 h 128"/>
                <a:gd name="T40" fmla="*/ 92 w 124"/>
                <a:gd name="T41" fmla="*/ 24 h 128"/>
                <a:gd name="T42" fmla="*/ 32 w 124"/>
                <a:gd name="T43" fmla="*/ 24 h 128"/>
                <a:gd name="T44" fmla="*/ 31 w 124"/>
                <a:gd name="T45" fmla="*/ 11 h 128"/>
                <a:gd name="T46" fmla="*/ 32 w 124"/>
                <a:gd name="T47" fmla="*/ 10 h 128"/>
                <a:gd name="T48" fmla="*/ 13 w 124"/>
                <a:gd name="T49" fmla="*/ 118 h 128"/>
                <a:gd name="T50" fmla="*/ 32 w 124"/>
                <a:gd name="T51" fmla="*/ 52 h 128"/>
                <a:gd name="T52" fmla="*/ 92 w 124"/>
                <a:gd name="T53" fmla="*/ 52 h 128"/>
                <a:gd name="T54" fmla="*/ 111 w 124"/>
                <a:gd name="T55" fmla="*/ 118 h 128"/>
                <a:gd name="T56" fmla="*/ 13 w 124"/>
                <a:gd name="T57"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 h="128">
                  <a:moveTo>
                    <a:pt x="103" y="12"/>
                  </a:moveTo>
                  <a:cubicBezTo>
                    <a:pt x="103" y="11"/>
                    <a:pt x="103" y="11"/>
                    <a:pt x="103" y="11"/>
                  </a:cubicBezTo>
                  <a:cubicBezTo>
                    <a:pt x="103" y="8"/>
                    <a:pt x="101" y="3"/>
                    <a:pt x="94" y="1"/>
                  </a:cubicBezTo>
                  <a:cubicBezTo>
                    <a:pt x="94" y="1"/>
                    <a:pt x="94" y="1"/>
                    <a:pt x="94" y="1"/>
                  </a:cubicBezTo>
                  <a:cubicBezTo>
                    <a:pt x="88" y="0"/>
                    <a:pt x="36" y="0"/>
                    <a:pt x="30" y="1"/>
                  </a:cubicBezTo>
                  <a:cubicBezTo>
                    <a:pt x="30" y="1"/>
                    <a:pt x="30" y="1"/>
                    <a:pt x="30" y="1"/>
                  </a:cubicBezTo>
                  <a:cubicBezTo>
                    <a:pt x="22" y="3"/>
                    <a:pt x="21" y="9"/>
                    <a:pt x="21" y="12"/>
                  </a:cubicBezTo>
                  <a:cubicBezTo>
                    <a:pt x="31" y="81"/>
                    <a:pt x="1" y="119"/>
                    <a:pt x="0" y="120"/>
                  </a:cubicBezTo>
                  <a:cubicBezTo>
                    <a:pt x="4" y="128"/>
                    <a:pt x="4" y="128"/>
                    <a:pt x="4" y="128"/>
                  </a:cubicBezTo>
                  <a:cubicBezTo>
                    <a:pt x="120" y="128"/>
                    <a:pt x="120" y="128"/>
                    <a:pt x="120" y="128"/>
                  </a:cubicBezTo>
                  <a:cubicBezTo>
                    <a:pt x="124" y="120"/>
                    <a:pt x="124" y="120"/>
                    <a:pt x="124" y="120"/>
                  </a:cubicBezTo>
                  <a:cubicBezTo>
                    <a:pt x="123" y="119"/>
                    <a:pt x="93" y="81"/>
                    <a:pt x="103" y="12"/>
                  </a:cubicBezTo>
                  <a:close/>
                  <a:moveTo>
                    <a:pt x="91" y="43"/>
                  </a:moveTo>
                  <a:cubicBezTo>
                    <a:pt x="33" y="43"/>
                    <a:pt x="33" y="43"/>
                    <a:pt x="33" y="43"/>
                  </a:cubicBezTo>
                  <a:cubicBezTo>
                    <a:pt x="33" y="40"/>
                    <a:pt x="33" y="37"/>
                    <a:pt x="33" y="34"/>
                  </a:cubicBezTo>
                  <a:cubicBezTo>
                    <a:pt x="91" y="34"/>
                    <a:pt x="91" y="34"/>
                    <a:pt x="91" y="34"/>
                  </a:cubicBezTo>
                  <a:cubicBezTo>
                    <a:pt x="91" y="37"/>
                    <a:pt x="91" y="40"/>
                    <a:pt x="91" y="43"/>
                  </a:cubicBezTo>
                  <a:close/>
                  <a:moveTo>
                    <a:pt x="32" y="10"/>
                  </a:moveTo>
                  <a:cubicBezTo>
                    <a:pt x="38" y="10"/>
                    <a:pt x="85" y="10"/>
                    <a:pt x="92" y="10"/>
                  </a:cubicBezTo>
                  <a:cubicBezTo>
                    <a:pt x="93" y="11"/>
                    <a:pt x="93" y="11"/>
                    <a:pt x="93" y="11"/>
                  </a:cubicBezTo>
                  <a:cubicBezTo>
                    <a:pt x="93" y="16"/>
                    <a:pt x="92" y="20"/>
                    <a:pt x="92" y="24"/>
                  </a:cubicBezTo>
                  <a:cubicBezTo>
                    <a:pt x="32" y="24"/>
                    <a:pt x="32" y="24"/>
                    <a:pt x="32" y="24"/>
                  </a:cubicBezTo>
                  <a:cubicBezTo>
                    <a:pt x="32" y="20"/>
                    <a:pt x="31" y="16"/>
                    <a:pt x="31" y="11"/>
                  </a:cubicBezTo>
                  <a:cubicBezTo>
                    <a:pt x="31" y="11"/>
                    <a:pt x="31" y="11"/>
                    <a:pt x="32" y="10"/>
                  </a:cubicBezTo>
                  <a:close/>
                  <a:moveTo>
                    <a:pt x="13" y="118"/>
                  </a:moveTo>
                  <a:cubicBezTo>
                    <a:pt x="20" y="107"/>
                    <a:pt x="30" y="85"/>
                    <a:pt x="32" y="52"/>
                  </a:cubicBezTo>
                  <a:cubicBezTo>
                    <a:pt x="92" y="52"/>
                    <a:pt x="92" y="52"/>
                    <a:pt x="92" y="52"/>
                  </a:cubicBezTo>
                  <a:cubicBezTo>
                    <a:pt x="94" y="85"/>
                    <a:pt x="104" y="107"/>
                    <a:pt x="111" y="118"/>
                  </a:cubicBezTo>
                  <a:lnTo>
                    <a:pt x="13" y="118"/>
                  </a:lnTo>
                  <a:close/>
                </a:path>
              </a:pathLst>
            </a:custGeom>
            <a:solidFill>
              <a:schemeClr val="accent4"/>
            </a:solidFill>
            <a:ln>
              <a:noFill/>
            </a:ln>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43" name="Freeform 170"/>
            <p:cNvSpPr>
              <a:spLocks/>
            </p:cNvSpPr>
            <p:nvPr/>
          </p:nvSpPr>
          <p:spPr bwMode="gray">
            <a:xfrm>
              <a:off x="11715651" y="658059"/>
              <a:ext cx="22814" cy="47584"/>
            </a:xfrm>
            <a:custGeom>
              <a:avLst/>
              <a:gdLst>
                <a:gd name="T0" fmla="*/ 0 w 14"/>
                <a:gd name="T1" fmla="*/ 29 h 29"/>
                <a:gd name="T2" fmla="*/ 10 w 14"/>
                <a:gd name="T3" fmla="*/ 29 h 29"/>
                <a:gd name="T4" fmla="*/ 11 w 14"/>
                <a:gd name="T5" fmla="*/ 28 h 29"/>
                <a:gd name="T6" fmla="*/ 14 w 14"/>
                <a:gd name="T7" fmla="*/ 19 h 29"/>
                <a:gd name="T8" fmla="*/ 11 w 14"/>
                <a:gd name="T9" fmla="*/ 12 h 29"/>
                <a:gd name="T10" fmla="*/ 10 w 14"/>
                <a:gd name="T11" fmla="*/ 10 h 29"/>
                <a:gd name="T12" fmla="*/ 11 w 14"/>
                <a:gd name="T13" fmla="*/ 8 h 29"/>
                <a:gd name="T14" fmla="*/ 14 w 14"/>
                <a:gd name="T15" fmla="*/ 0 h 29"/>
                <a:gd name="T16" fmla="*/ 4 w 14"/>
                <a:gd name="T17" fmla="*/ 0 h 29"/>
                <a:gd name="T18" fmla="*/ 3 w 14"/>
                <a:gd name="T19" fmla="*/ 2 h 29"/>
                <a:gd name="T20" fmla="*/ 0 w 14"/>
                <a:gd name="T21" fmla="*/ 10 h 29"/>
                <a:gd name="T22" fmla="*/ 3 w 14"/>
                <a:gd name="T23" fmla="*/ 18 h 29"/>
                <a:gd name="T24" fmla="*/ 4 w 14"/>
                <a:gd name="T25" fmla="*/ 19 h 29"/>
                <a:gd name="T26" fmla="*/ 3 w 14"/>
                <a:gd name="T27" fmla="*/ 22 h 29"/>
                <a:gd name="T28" fmla="*/ 0 w 14"/>
                <a:gd name="T2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9">
                  <a:moveTo>
                    <a:pt x="0" y="29"/>
                  </a:moveTo>
                  <a:cubicBezTo>
                    <a:pt x="10" y="29"/>
                    <a:pt x="10" y="29"/>
                    <a:pt x="10" y="29"/>
                  </a:cubicBezTo>
                  <a:cubicBezTo>
                    <a:pt x="10" y="29"/>
                    <a:pt x="10" y="29"/>
                    <a:pt x="11" y="28"/>
                  </a:cubicBezTo>
                  <a:cubicBezTo>
                    <a:pt x="12" y="26"/>
                    <a:pt x="14" y="24"/>
                    <a:pt x="14" y="19"/>
                  </a:cubicBezTo>
                  <a:cubicBezTo>
                    <a:pt x="14" y="15"/>
                    <a:pt x="12" y="13"/>
                    <a:pt x="11" y="12"/>
                  </a:cubicBezTo>
                  <a:cubicBezTo>
                    <a:pt x="10" y="11"/>
                    <a:pt x="10" y="11"/>
                    <a:pt x="10" y="10"/>
                  </a:cubicBezTo>
                  <a:cubicBezTo>
                    <a:pt x="10" y="9"/>
                    <a:pt x="10" y="9"/>
                    <a:pt x="11" y="8"/>
                  </a:cubicBezTo>
                  <a:cubicBezTo>
                    <a:pt x="12" y="6"/>
                    <a:pt x="14" y="4"/>
                    <a:pt x="14" y="0"/>
                  </a:cubicBezTo>
                  <a:cubicBezTo>
                    <a:pt x="4" y="0"/>
                    <a:pt x="4" y="0"/>
                    <a:pt x="4" y="0"/>
                  </a:cubicBezTo>
                  <a:cubicBezTo>
                    <a:pt x="4" y="1"/>
                    <a:pt x="4" y="1"/>
                    <a:pt x="3" y="2"/>
                  </a:cubicBezTo>
                  <a:cubicBezTo>
                    <a:pt x="2" y="3"/>
                    <a:pt x="0" y="6"/>
                    <a:pt x="0" y="10"/>
                  </a:cubicBezTo>
                  <a:cubicBezTo>
                    <a:pt x="0" y="14"/>
                    <a:pt x="2" y="16"/>
                    <a:pt x="3" y="18"/>
                  </a:cubicBezTo>
                  <a:cubicBezTo>
                    <a:pt x="4" y="19"/>
                    <a:pt x="4" y="19"/>
                    <a:pt x="4" y="19"/>
                  </a:cubicBezTo>
                  <a:cubicBezTo>
                    <a:pt x="4" y="20"/>
                    <a:pt x="4" y="21"/>
                    <a:pt x="3" y="22"/>
                  </a:cubicBezTo>
                  <a:cubicBezTo>
                    <a:pt x="2" y="23"/>
                    <a:pt x="0" y="25"/>
                    <a:pt x="0" y="29"/>
                  </a:cubicBezTo>
                  <a:close/>
                </a:path>
              </a:pathLst>
            </a:custGeom>
            <a:solidFill>
              <a:schemeClr val="accent4"/>
            </a:solidFill>
            <a:ln>
              <a:noFill/>
            </a:ln>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44" name="Freeform 171"/>
            <p:cNvSpPr>
              <a:spLocks/>
            </p:cNvSpPr>
            <p:nvPr/>
          </p:nvSpPr>
          <p:spPr bwMode="gray">
            <a:xfrm>
              <a:off x="11745088" y="658059"/>
              <a:ext cx="22814" cy="47584"/>
            </a:xfrm>
            <a:custGeom>
              <a:avLst/>
              <a:gdLst>
                <a:gd name="T0" fmla="*/ 0 w 14"/>
                <a:gd name="T1" fmla="*/ 29 h 29"/>
                <a:gd name="T2" fmla="*/ 10 w 14"/>
                <a:gd name="T3" fmla="*/ 29 h 29"/>
                <a:gd name="T4" fmla="*/ 10 w 14"/>
                <a:gd name="T5" fmla="*/ 28 h 29"/>
                <a:gd name="T6" fmla="*/ 14 w 14"/>
                <a:gd name="T7" fmla="*/ 19 h 29"/>
                <a:gd name="T8" fmla="*/ 10 w 14"/>
                <a:gd name="T9" fmla="*/ 12 h 29"/>
                <a:gd name="T10" fmla="*/ 10 w 14"/>
                <a:gd name="T11" fmla="*/ 10 h 29"/>
                <a:gd name="T12" fmla="*/ 11 w 14"/>
                <a:gd name="T13" fmla="*/ 8 h 29"/>
                <a:gd name="T14" fmla="*/ 14 w 14"/>
                <a:gd name="T15" fmla="*/ 0 h 29"/>
                <a:gd name="T16" fmla="*/ 4 w 14"/>
                <a:gd name="T17" fmla="*/ 0 h 29"/>
                <a:gd name="T18" fmla="*/ 3 w 14"/>
                <a:gd name="T19" fmla="*/ 2 h 29"/>
                <a:gd name="T20" fmla="*/ 0 w 14"/>
                <a:gd name="T21" fmla="*/ 10 h 29"/>
                <a:gd name="T22" fmla="*/ 3 w 14"/>
                <a:gd name="T23" fmla="*/ 18 h 29"/>
                <a:gd name="T24" fmla="*/ 4 w 14"/>
                <a:gd name="T25" fmla="*/ 19 h 29"/>
                <a:gd name="T26" fmla="*/ 3 w 14"/>
                <a:gd name="T27" fmla="*/ 22 h 29"/>
                <a:gd name="T28" fmla="*/ 0 w 14"/>
                <a:gd name="T2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9">
                  <a:moveTo>
                    <a:pt x="0" y="29"/>
                  </a:moveTo>
                  <a:cubicBezTo>
                    <a:pt x="10" y="29"/>
                    <a:pt x="10" y="29"/>
                    <a:pt x="10" y="29"/>
                  </a:cubicBezTo>
                  <a:cubicBezTo>
                    <a:pt x="10" y="29"/>
                    <a:pt x="10" y="29"/>
                    <a:pt x="10" y="28"/>
                  </a:cubicBezTo>
                  <a:cubicBezTo>
                    <a:pt x="12" y="26"/>
                    <a:pt x="14" y="24"/>
                    <a:pt x="14" y="19"/>
                  </a:cubicBezTo>
                  <a:cubicBezTo>
                    <a:pt x="14" y="15"/>
                    <a:pt x="12" y="13"/>
                    <a:pt x="10" y="12"/>
                  </a:cubicBezTo>
                  <a:cubicBezTo>
                    <a:pt x="10" y="11"/>
                    <a:pt x="10" y="11"/>
                    <a:pt x="10" y="10"/>
                  </a:cubicBezTo>
                  <a:cubicBezTo>
                    <a:pt x="10" y="9"/>
                    <a:pt x="10" y="9"/>
                    <a:pt x="11" y="8"/>
                  </a:cubicBezTo>
                  <a:cubicBezTo>
                    <a:pt x="12" y="6"/>
                    <a:pt x="14" y="4"/>
                    <a:pt x="14" y="0"/>
                  </a:cubicBezTo>
                  <a:cubicBezTo>
                    <a:pt x="4" y="0"/>
                    <a:pt x="4" y="0"/>
                    <a:pt x="4" y="0"/>
                  </a:cubicBezTo>
                  <a:cubicBezTo>
                    <a:pt x="4" y="1"/>
                    <a:pt x="4" y="1"/>
                    <a:pt x="3" y="2"/>
                  </a:cubicBezTo>
                  <a:cubicBezTo>
                    <a:pt x="2" y="3"/>
                    <a:pt x="0" y="6"/>
                    <a:pt x="0" y="10"/>
                  </a:cubicBezTo>
                  <a:cubicBezTo>
                    <a:pt x="0" y="14"/>
                    <a:pt x="2" y="16"/>
                    <a:pt x="3" y="18"/>
                  </a:cubicBezTo>
                  <a:cubicBezTo>
                    <a:pt x="4" y="19"/>
                    <a:pt x="4" y="19"/>
                    <a:pt x="4" y="19"/>
                  </a:cubicBezTo>
                  <a:cubicBezTo>
                    <a:pt x="4" y="20"/>
                    <a:pt x="4" y="21"/>
                    <a:pt x="3" y="22"/>
                  </a:cubicBezTo>
                  <a:cubicBezTo>
                    <a:pt x="2" y="23"/>
                    <a:pt x="0" y="25"/>
                    <a:pt x="0" y="29"/>
                  </a:cubicBezTo>
                  <a:close/>
                </a:path>
              </a:pathLst>
            </a:custGeom>
            <a:solidFill>
              <a:schemeClr val="accent4"/>
            </a:solidFill>
            <a:ln>
              <a:noFill/>
            </a:ln>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46" name="Freeform 236"/>
            <p:cNvSpPr>
              <a:spLocks noEditPoints="1"/>
            </p:cNvSpPr>
            <p:nvPr/>
          </p:nvSpPr>
          <p:spPr bwMode="gray">
            <a:xfrm>
              <a:off x="11391107" y="707107"/>
              <a:ext cx="91991" cy="94436"/>
            </a:xfrm>
            <a:custGeom>
              <a:avLst/>
              <a:gdLst>
                <a:gd name="T0" fmla="*/ 28 w 56"/>
                <a:gd name="T1" fmla="*/ 58 h 58"/>
                <a:gd name="T2" fmla="*/ 56 w 56"/>
                <a:gd name="T3" fmla="*/ 29 h 58"/>
                <a:gd name="T4" fmla="*/ 28 w 56"/>
                <a:gd name="T5" fmla="*/ 0 h 58"/>
                <a:gd name="T6" fmla="*/ 0 w 56"/>
                <a:gd name="T7" fmla="*/ 29 h 58"/>
                <a:gd name="T8" fmla="*/ 28 w 56"/>
                <a:gd name="T9" fmla="*/ 58 h 58"/>
                <a:gd name="T10" fmla="*/ 28 w 56"/>
                <a:gd name="T11" fmla="*/ 10 h 58"/>
                <a:gd name="T12" fmla="*/ 46 w 56"/>
                <a:gd name="T13" fmla="*/ 29 h 58"/>
                <a:gd name="T14" fmla="*/ 28 w 56"/>
                <a:gd name="T15" fmla="*/ 48 h 58"/>
                <a:gd name="T16" fmla="*/ 10 w 56"/>
                <a:gd name="T17" fmla="*/ 29 h 58"/>
                <a:gd name="T18" fmla="*/ 28 w 56"/>
                <a:gd name="T19"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8">
                  <a:moveTo>
                    <a:pt x="28" y="58"/>
                  </a:moveTo>
                  <a:cubicBezTo>
                    <a:pt x="44" y="58"/>
                    <a:pt x="56" y="45"/>
                    <a:pt x="56" y="29"/>
                  </a:cubicBezTo>
                  <a:cubicBezTo>
                    <a:pt x="56" y="13"/>
                    <a:pt x="44" y="0"/>
                    <a:pt x="28" y="0"/>
                  </a:cubicBezTo>
                  <a:cubicBezTo>
                    <a:pt x="12" y="0"/>
                    <a:pt x="0" y="13"/>
                    <a:pt x="0" y="29"/>
                  </a:cubicBezTo>
                  <a:cubicBezTo>
                    <a:pt x="0" y="45"/>
                    <a:pt x="12" y="58"/>
                    <a:pt x="28" y="58"/>
                  </a:cubicBezTo>
                  <a:close/>
                  <a:moveTo>
                    <a:pt x="28" y="10"/>
                  </a:moveTo>
                  <a:cubicBezTo>
                    <a:pt x="38" y="10"/>
                    <a:pt x="46" y="18"/>
                    <a:pt x="46" y="29"/>
                  </a:cubicBezTo>
                  <a:cubicBezTo>
                    <a:pt x="46" y="39"/>
                    <a:pt x="38" y="48"/>
                    <a:pt x="28" y="48"/>
                  </a:cubicBezTo>
                  <a:cubicBezTo>
                    <a:pt x="18" y="48"/>
                    <a:pt x="10" y="39"/>
                    <a:pt x="10" y="29"/>
                  </a:cubicBezTo>
                  <a:cubicBezTo>
                    <a:pt x="10" y="18"/>
                    <a:pt x="18" y="10"/>
                    <a:pt x="28" y="1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48" name="Freeform 237"/>
            <p:cNvSpPr>
              <a:spLocks noEditPoints="1"/>
            </p:cNvSpPr>
            <p:nvPr/>
          </p:nvSpPr>
          <p:spPr bwMode="gray">
            <a:xfrm>
              <a:off x="11335913" y="876214"/>
              <a:ext cx="200908" cy="46120"/>
            </a:xfrm>
            <a:custGeom>
              <a:avLst/>
              <a:gdLst>
                <a:gd name="T0" fmla="*/ 242 w 273"/>
                <a:gd name="T1" fmla="*/ 5 h 63"/>
                <a:gd name="T2" fmla="*/ 233 w 273"/>
                <a:gd name="T3" fmla="*/ 0 h 63"/>
                <a:gd name="T4" fmla="*/ 40 w 273"/>
                <a:gd name="T5" fmla="*/ 0 h 63"/>
                <a:gd name="T6" fmla="*/ 31 w 273"/>
                <a:gd name="T7" fmla="*/ 5 h 63"/>
                <a:gd name="T8" fmla="*/ 0 w 273"/>
                <a:gd name="T9" fmla="*/ 45 h 63"/>
                <a:gd name="T10" fmla="*/ 8 w 273"/>
                <a:gd name="T11" fmla="*/ 63 h 63"/>
                <a:gd name="T12" fmla="*/ 264 w 273"/>
                <a:gd name="T13" fmla="*/ 63 h 63"/>
                <a:gd name="T14" fmla="*/ 273 w 273"/>
                <a:gd name="T15" fmla="*/ 45 h 63"/>
                <a:gd name="T16" fmla="*/ 242 w 273"/>
                <a:gd name="T17" fmla="*/ 5 h 63"/>
                <a:gd name="T18" fmla="*/ 33 w 273"/>
                <a:gd name="T19" fmla="*/ 40 h 63"/>
                <a:gd name="T20" fmla="*/ 46 w 273"/>
                <a:gd name="T21" fmla="*/ 23 h 63"/>
                <a:gd name="T22" fmla="*/ 229 w 273"/>
                <a:gd name="T23" fmla="*/ 23 h 63"/>
                <a:gd name="T24" fmla="*/ 242 w 273"/>
                <a:gd name="T25" fmla="*/ 40 h 63"/>
                <a:gd name="T26" fmla="*/ 33 w 273"/>
                <a:gd name="T27"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63">
                  <a:moveTo>
                    <a:pt x="242" y="5"/>
                  </a:moveTo>
                  <a:lnTo>
                    <a:pt x="233" y="0"/>
                  </a:lnTo>
                  <a:lnTo>
                    <a:pt x="40" y="0"/>
                  </a:lnTo>
                  <a:lnTo>
                    <a:pt x="31" y="5"/>
                  </a:lnTo>
                  <a:lnTo>
                    <a:pt x="0" y="45"/>
                  </a:lnTo>
                  <a:lnTo>
                    <a:pt x="8" y="63"/>
                  </a:lnTo>
                  <a:lnTo>
                    <a:pt x="264" y="63"/>
                  </a:lnTo>
                  <a:lnTo>
                    <a:pt x="273" y="45"/>
                  </a:lnTo>
                  <a:lnTo>
                    <a:pt x="242" y="5"/>
                  </a:lnTo>
                  <a:close/>
                  <a:moveTo>
                    <a:pt x="33" y="40"/>
                  </a:moveTo>
                  <a:lnTo>
                    <a:pt x="46" y="23"/>
                  </a:lnTo>
                  <a:lnTo>
                    <a:pt x="229" y="23"/>
                  </a:lnTo>
                  <a:lnTo>
                    <a:pt x="242" y="40"/>
                  </a:lnTo>
                  <a:lnTo>
                    <a:pt x="33" y="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49" name="Freeform 238"/>
            <p:cNvSpPr>
              <a:spLocks/>
            </p:cNvSpPr>
            <p:nvPr/>
          </p:nvSpPr>
          <p:spPr bwMode="gray">
            <a:xfrm>
              <a:off x="11407298" y="803008"/>
              <a:ext cx="47836" cy="70278"/>
            </a:xfrm>
            <a:custGeom>
              <a:avLst/>
              <a:gdLst>
                <a:gd name="T0" fmla="*/ 25 w 65"/>
                <a:gd name="T1" fmla="*/ 96 h 96"/>
                <a:gd name="T2" fmla="*/ 65 w 65"/>
                <a:gd name="T3" fmla="*/ 56 h 96"/>
                <a:gd name="T4" fmla="*/ 56 w 65"/>
                <a:gd name="T5" fmla="*/ 36 h 96"/>
                <a:gd name="T6" fmla="*/ 36 w 65"/>
                <a:gd name="T7" fmla="*/ 36 h 96"/>
                <a:gd name="T8" fmla="*/ 56 w 65"/>
                <a:gd name="T9" fmla="*/ 16 h 96"/>
                <a:gd name="T10" fmla="*/ 40 w 65"/>
                <a:gd name="T11" fmla="*/ 0 h 96"/>
                <a:gd name="T12" fmla="*/ 0 w 65"/>
                <a:gd name="T13" fmla="*/ 40 h 96"/>
                <a:gd name="T14" fmla="*/ 9 w 65"/>
                <a:gd name="T15" fmla="*/ 58 h 96"/>
                <a:gd name="T16" fmla="*/ 29 w 65"/>
                <a:gd name="T17" fmla="*/ 58 h 96"/>
                <a:gd name="T18" fmla="*/ 9 w 65"/>
                <a:gd name="T19" fmla="*/ 80 h 96"/>
                <a:gd name="T20" fmla="*/ 25 w 65"/>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96">
                  <a:moveTo>
                    <a:pt x="25" y="96"/>
                  </a:moveTo>
                  <a:lnTo>
                    <a:pt x="65" y="56"/>
                  </a:lnTo>
                  <a:lnTo>
                    <a:pt x="56" y="36"/>
                  </a:lnTo>
                  <a:lnTo>
                    <a:pt x="36" y="36"/>
                  </a:lnTo>
                  <a:lnTo>
                    <a:pt x="56" y="16"/>
                  </a:lnTo>
                  <a:lnTo>
                    <a:pt x="40" y="0"/>
                  </a:lnTo>
                  <a:lnTo>
                    <a:pt x="0" y="40"/>
                  </a:lnTo>
                  <a:lnTo>
                    <a:pt x="9" y="58"/>
                  </a:lnTo>
                  <a:lnTo>
                    <a:pt x="29" y="58"/>
                  </a:lnTo>
                  <a:lnTo>
                    <a:pt x="9" y="80"/>
                  </a:lnTo>
                  <a:lnTo>
                    <a:pt x="25" y="9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50" name="Rectangle 239"/>
            <p:cNvSpPr>
              <a:spLocks noChangeArrowheads="1"/>
            </p:cNvSpPr>
            <p:nvPr/>
          </p:nvSpPr>
          <p:spPr bwMode="gray">
            <a:xfrm>
              <a:off x="11428640" y="661719"/>
              <a:ext cx="16926" cy="3587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51" name="Freeform 240"/>
            <p:cNvSpPr>
              <a:spLocks/>
            </p:cNvSpPr>
            <p:nvPr/>
          </p:nvSpPr>
          <p:spPr bwMode="gray">
            <a:xfrm>
              <a:off x="11472795" y="684413"/>
              <a:ext cx="36061" cy="35871"/>
            </a:xfrm>
            <a:custGeom>
              <a:avLst/>
              <a:gdLst>
                <a:gd name="T0" fmla="*/ 49 w 49"/>
                <a:gd name="T1" fmla="*/ 15 h 49"/>
                <a:gd name="T2" fmla="*/ 34 w 49"/>
                <a:gd name="T3" fmla="*/ 0 h 49"/>
                <a:gd name="T4" fmla="*/ 0 w 49"/>
                <a:gd name="T5" fmla="*/ 33 h 49"/>
                <a:gd name="T6" fmla="*/ 16 w 49"/>
                <a:gd name="T7" fmla="*/ 49 h 49"/>
                <a:gd name="T8" fmla="*/ 49 w 49"/>
                <a:gd name="T9" fmla="*/ 15 h 49"/>
              </a:gdLst>
              <a:ahLst/>
              <a:cxnLst>
                <a:cxn ang="0">
                  <a:pos x="T0" y="T1"/>
                </a:cxn>
                <a:cxn ang="0">
                  <a:pos x="T2" y="T3"/>
                </a:cxn>
                <a:cxn ang="0">
                  <a:pos x="T4" y="T5"/>
                </a:cxn>
                <a:cxn ang="0">
                  <a:pos x="T6" y="T7"/>
                </a:cxn>
                <a:cxn ang="0">
                  <a:pos x="T8" y="T9"/>
                </a:cxn>
              </a:cxnLst>
              <a:rect l="0" t="0" r="r" b="b"/>
              <a:pathLst>
                <a:path w="49" h="49">
                  <a:moveTo>
                    <a:pt x="49" y="15"/>
                  </a:moveTo>
                  <a:lnTo>
                    <a:pt x="34" y="0"/>
                  </a:lnTo>
                  <a:lnTo>
                    <a:pt x="0" y="33"/>
                  </a:lnTo>
                  <a:lnTo>
                    <a:pt x="16" y="49"/>
                  </a:lnTo>
                  <a:lnTo>
                    <a:pt x="49" y="1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58" name="Rectangle 241"/>
            <p:cNvSpPr>
              <a:spLocks noChangeArrowheads="1"/>
            </p:cNvSpPr>
            <p:nvPr/>
          </p:nvSpPr>
          <p:spPr bwMode="gray">
            <a:xfrm>
              <a:off x="11496345" y="748102"/>
              <a:ext cx="35325" cy="16106"/>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62" name="Freeform 242"/>
            <p:cNvSpPr>
              <a:spLocks/>
            </p:cNvSpPr>
            <p:nvPr/>
          </p:nvSpPr>
          <p:spPr bwMode="gray">
            <a:xfrm>
              <a:off x="11472795" y="790562"/>
              <a:ext cx="36061" cy="37335"/>
            </a:xfrm>
            <a:custGeom>
              <a:avLst/>
              <a:gdLst>
                <a:gd name="T0" fmla="*/ 0 w 49"/>
                <a:gd name="T1" fmla="*/ 17 h 51"/>
                <a:gd name="T2" fmla="*/ 34 w 49"/>
                <a:gd name="T3" fmla="*/ 51 h 51"/>
                <a:gd name="T4" fmla="*/ 49 w 49"/>
                <a:gd name="T5" fmla="*/ 35 h 51"/>
                <a:gd name="T6" fmla="*/ 16 w 49"/>
                <a:gd name="T7" fmla="*/ 0 h 51"/>
                <a:gd name="T8" fmla="*/ 0 w 49"/>
                <a:gd name="T9" fmla="*/ 17 h 51"/>
              </a:gdLst>
              <a:ahLst/>
              <a:cxnLst>
                <a:cxn ang="0">
                  <a:pos x="T0" y="T1"/>
                </a:cxn>
                <a:cxn ang="0">
                  <a:pos x="T2" y="T3"/>
                </a:cxn>
                <a:cxn ang="0">
                  <a:pos x="T4" y="T5"/>
                </a:cxn>
                <a:cxn ang="0">
                  <a:pos x="T6" y="T7"/>
                </a:cxn>
                <a:cxn ang="0">
                  <a:pos x="T8" y="T9"/>
                </a:cxn>
              </a:cxnLst>
              <a:rect l="0" t="0" r="r" b="b"/>
              <a:pathLst>
                <a:path w="49" h="51">
                  <a:moveTo>
                    <a:pt x="0" y="17"/>
                  </a:moveTo>
                  <a:lnTo>
                    <a:pt x="34" y="51"/>
                  </a:lnTo>
                  <a:lnTo>
                    <a:pt x="49" y="35"/>
                  </a:lnTo>
                  <a:lnTo>
                    <a:pt x="16" y="0"/>
                  </a:lnTo>
                  <a:lnTo>
                    <a:pt x="0" y="1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63" name="Freeform 243"/>
            <p:cNvSpPr>
              <a:spLocks/>
            </p:cNvSpPr>
            <p:nvPr/>
          </p:nvSpPr>
          <p:spPr bwMode="gray">
            <a:xfrm>
              <a:off x="11365350" y="790562"/>
              <a:ext cx="35325" cy="37335"/>
            </a:xfrm>
            <a:custGeom>
              <a:avLst/>
              <a:gdLst>
                <a:gd name="T0" fmla="*/ 0 w 48"/>
                <a:gd name="T1" fmla="*/ 35 h 51"/>
                <a:gd name="T2" fmla="*/ 15 w 48"/>
                <a:gd name="T3" fmla="*/ 51 h 51"/>
                <a:gd name="T4" fmla="*/ 48 w 48"/>
                <a:gd name="T5" fmla="*/ 17 h 51"/>
                <a:gd name="T6" fmla="*/ 33 w 48"/>
                <a:gd name="T7" fmla="*/ 0 h 51"/>
                <a:gd name="T8" fmla="*/ 0 w 48"/>
                <a:gd name="T9" fmla="*/ 35 h 51"/>
              </a:gdLst>
              <a:ahLst/>
              <a:cxnLst>
                <a:cxn ang="0">
                  <a:pos x="T0" y="T1"/>
                </a:cxn>
                <a:cxn ang="0">
                  <a:pos x="T2" y="T3"/>
                </a:cxn>
                <a:cxn ang="0">
                  <a:pos x="T4" y="T5"/>
                </a:cxn>
                <a:cxn ang="0">
                  <a:pos x="T6" y="T7"/>
                </a:cxn>
                <a:cxn ang="0">
                  <a:pos x="T8" y="T9"/>
                </a:cxn>
              </a:cxnLst>
              <a:rect l="0" t="0" r="r" b="b"/>
              <a:pathLst>
                <a:path w="48" h="51">
                  <a:moveTo>
                    <a:pt x="0" y="35"/>
                  </a:moveTo>
                  <a:lnTo>
                    <a:pt x="15" y="51"/>
                  </a:lnTo>
                  <a:lnTo>
                    <a:pt x="48" y="17"/>
                  </a:lnTo>
                  <a:lnTo>
                    <a:pt x="33" y="0"/>
                  </a:lnTo>
                  <a:lnTo>
                    <a:pt x="0" y="3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64" name="Rectangle 244"/>
            <p:cNvSpPr>
              <a:spLocks noChangeArrowheads="1"/>
            </p:cNvSpPr>
            <p:nvPr/>
          </p:nvSpPr>
          <p:spPr bwMode="gray">
            <a:xfrm>
              <a:off x="11341801" y="748102"/>
              <a:ext cx="36061" cy="16106"/>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sp>
          <p:nvSpPr>
            <p:cNvPr id="66" name="Freeform 245"/>
            <p:cNvSpPr>
              <a:spLocks/>
            </p:cNvSpPr>
            <p:nvPr/>
          </p:nvSpPr>
          <p:spPr bwMode="gray">
            <a:xfrm>
              <a:off x="11365350" y="684413"/>
              <a:ext cx="35325" cy="35871"/>
            </a:xfrm>
            <a:custGeom>
              <a:avLst/>
              <a:gdLst>
                <a:gd name="T0" fmla="*/ 48 w 48"/>
                <a:gd name="T1" fmla="*/ 33 h 49"/>
                <a:gd name="T2" fmla="*/ 15 w 48"/>
                <a:gd name="T3" fmla="*/ 0 h 49"/>
                <a:gd name="T4" fmla="*/ 0 w 48"/>
                <a:gd name="T5" fmla="*/ 15 h 49"/>
                <a:gd name="T6" fmla="*/ 33 w 48"/>
                <a:gd name="T7" fmla="*/ 49 h 49"/>
                <a:gd name="T8" fmla="*/ 48 w 48"/>
                <a:gd name="T9" fmla="*/ 33 h 49"/>
              </a:gdLst>
              <a:ahLst/>
              <a:cxnLst>
                <a:cxn ang="0">
                  <a:pos x="T0" y="T1"/>
                </a:cxn>
                <a:cxn ang="0">
                  <a:pos x="T2" y="T3"/>
                </a:cxn>
                <a:cxn ang="0">
                  <a:pos x="T4" y="T5"/>
                </a:cxn>
                <a:cxn ang="0">
                  <a:pos x="T6" y="T7"/>
                </a:cxn>
                <a:cxn ang="0">
                  <a:pos x="T8" y="T9"/>
                </a:cxn>
              </a:cxnLst>
              <a:rect l="0" t="0" r="r" b="b"/>
              <a:pathLst>
                <a:path w="48" h="49">
                  <a:moveTo>
                    <a:pt x="48" y="33"/>
                  </a:moveTo>
                  <a:lnTo>
                    <a:pt x="15" y="0"/>
                  </a:lnTo>
                  <a:lnTo>
                    <a:pt x="0" y="15"/>
                  </a:lnTo>
                  <a:lnTo>
                    <a:pt x="33" y="49"/>
                  </a:lnTo>
                  <a:lnTo>
                    <a:pt x="48" y="3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A0A0A0"/>
                </a:solidFill>
              </a:endParaRPr>
            </a:p>
          </p:txBody>
        </p:sp>
      </p:grpSp>
      <p:sp>
        <p:nvSpPr>
          <p:cNvPr id="2" name="Textplatzhalter 1"/>
          <p:cNvSpPr>
            <a:spLocks noGrp="1"/>
          </p:cNvSpPr>
          <p:nvPr>
            <p:ph type="body" sz="quarter" idx="17"/>
          </p:nvPr>
        </p:nvSpPr>
        <p:spPr/>
        <p:txBody>
          <a:bodyPr/>
          <a:lstStyle/>
          <a:p>
            <a:r>
              <a:rPr lang="en-US" dirty="0"/>
              <a:t>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4971" b="6652"/>
          <a:stretch/>
        </p:blipFill>
        <p:spPr bwMode="auto">
          <a:xfrm>
            <a:off x="2414118" y="2653169"/>
            <a:ext cx="2085515" cy="108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l="3716" t="27610" r="14502" b="8389"/>
          <a:stretch/>
        </p:blipFill>
        <p:spPr bwMode="auto">
          <a:xfrm>
            <a:off x="4624051" y="2653169"/>
            <a:ext cx="2080122" cy="108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8"/>
          <p:cNvPicPr>
            <a:picLocks noChangeAspect="1" noChangeArrowheads="1"/>
          </p:cNvPicPr>
          <p:nvPr/>
        </p:nvPicPr>
        <p:blipFill rotWithShape="1">
          <a:blip r:embed="rId5">
            <a:extLst>
              <a:ext uri="{28A0092B-C50C-407E-A947-70E740481C1C}">
                <a14:useLocalDpi xmlns:a14="http://schemas.microsoft.com/office/drawing/2010/main"/>
              </a:ext>
            </a:extLst>
          </a:blip>
          <a:srcRect t="16310" b="25049"/>
          <a:stretch/>
        </p:blipFill>
        <p:spPr bwMode="auto">
          <a:xfrm>
            <a:off x="3186944" y="4201808"/>
            <a:ext cx="2760996" cy="107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t="8980" r="2290" b="4451"/>
          <a:stretch/>
        </p:blipFill>
        <p:spPr bwMode="auto">
          <a:xfrm>
            <a:off x="209577" y="2653169"/>
            <a:ext cx="2085516" cy="108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0090" b="3984"/>
          <a:stretch/>
        </p:blipFill>
        <p:spPr bwMode="auto">
          <a:xfrm>
            <a:off x="2414117" y="2653168"/>
            <a:ext cx="2085515" cy="108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8">
            <a:extLst>
              <a:ext uri="{28A0092B-C50C-407E-A947-70E740481C1C}">
                <a14:useLocalDpi xmlns:a14="http://schemas.microsoft.com/office/drawing/2010/main"/>
              </a:ext>
            </a:extLst>
          </a:blip>
          <a:srcRect t="27851" b="15265"/>
          <a:stretch/>
        </p:blipFill>
        <p:spPr bwMode="auto">
          <a:xfrm>
            <a:off x="209577" y="4201807"/>
            <a:ext cx="2755465" cy="1071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Grafik 24"/>
          <p:cNvPicPr>
            <a:picLocks noChangeAspect="1"/>
          </p:cNvPicPr>
          <p:nvPr/>
        </p:nvPicPr>
        <p:blipFill rotWithShape="1">
          <a:blip r:embed="rId9" cstate="print">
            <a:extLst>
              <a:ext uri="{28A0092B-C50C-407E-A947-70E740481C1C}">
                <a14:useLocalDpi xmlns:a14="http://schemas.microsoft.com/office/drawing/2010/main"/>
              </a:ext>
            </a:extLst>
          </a:blip>
          <a:srcRect t="2521" r="664" b="2930"/>
          <a:stretch/>
        </p:blipFill>
        <p:spPr>
          <a:xfrm>
            <a:off x="6164312" y="4201807"/>
            <a:ext cx="2766527" cy="1071914"/>
          </a:xfrm>
          <a:prstGeom prst="rect">
            <a:avLst/>
          </a:prstGeom>
        </p:spPr>
      </p:pic>
      <p:sp>
        <p:nvSpPr>
          <p:cNvPr id="68" name="Text Placeholder 12"/>
          <p:cNvSpPr txBox="1">
            <a:spLocks/>
          </p:cNvSpPr>
          <p:nvPr/>
        </p:nvSpPr>
        <p:spPr bwMode="gray">
          <a:xfrm>
            <a:off x="8173385" y="1301706"/>
            <a:ext cx="810105" cy="137718"/>
          </a:xfrm>
          <a:prstGeom prst="rect">
            <a:avLst/>
          </a:prstGeom>
          <a:ln>
            <a:solidFill>
              <a:schemeClr val="accent4"/>
            </a:solidFill>
          </a:ln>
        </p:spPr>
        <p:txBody>
          <a:bodyPr lIns="0" tIns="0" rIns="0" bIns="0" anchor="ctr"/>
          <a:lstStyle>
            <a:lvl1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1pPr>
            <a:lvl2pPr marL="1588" indent="0" algn="ctr" defTabSz="914400" rtl="0" eaLnBrk="1" latinLnBrk="0" hangingPunct="1">
              <a:spcBef>
                <a:spcPct val="20000"/>
              </a:spcBef>
              <a:buFont typeface="ABBvoiceOffice" panose="020D0603020503020204" pitchFamily="34" charset="0"/>
              <a:buNone/>
              <a:defRPr sz="900" kern="1200" cap="all" baseline="0">
                <a:solidFill>
                  <a:schemeClr val="accent4"/>
                </a:solidFill>
                <a:latin typeface="+mn-lt"/>
                <a:ea typeface="+mn-ea"/>
                <a:cs typeface="+mn-cs"/>
              </a:defRPr>
            </a:lvl2pPr>
            <a:lvl3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3pPr>
            <a:lvl4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4pPr>
            <a:lvl5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5pPr>
            <a:lvl6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6pPr>
            <a:lvl7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7pPr>
            <a:lvl8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8pPr>
            <a:lvl9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9pPr>
          </a:lstStyle>
          <a:p>
            <a:pPr>
              <a:spcBef>
                <a:spcPts val="0"/>
              </a:spcBef>
            </a:pPr>
            <a:r>
              <a:rPr lang="en-US" sz="750" dirty="0">
                <a:solidFill>
                  <a:srgbClr val="A0A0A0"/>
                </a:solidFill>
              </a:rPr>
              <a:t>SELECTION</a:t>
            </a:r>
          </a:p>
        </p:txBody>
      </p:sp>
      <p:pic>
        <p:nvPicPr>
          <p:cNvPr id="59" name="Grafik 5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38438" y="2618734"/>
            <a:ext cx="2099472" cy="1129877"/>
          </a:xfrm>
          <a:prstGeom prst="rect">
            <a:avLst/>
          </a:prstGeom>
        </p:spPr>
      </p:pic>
    </p:spTree>
    <p:extLst>
      <p:ext uri="{BB962C8B-B14F-4D97-AF65-F5344CB8AC3E}">
        <p14:creationId xmlns:p14="http://schemas.microsoft.com/office/powerpoint/2010/main" val="120332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Untertitel 2"/>
          <p:cNvSpPr>
            <a:spLocks noGrp="1"/>
          </p:cNvSpPr>
          <p:nvPr>
            <p:ph type="subTitle" idx="13"/>
          </p:nvPr>
        </p:nvSpPr>
        <p:spPr/>
        <p:txBody>
          <a:bodyPr/>
          <a:lstStyle/>
          <a:p>
            <a:r>
              <a:rPr lang="en-US" dirty="0"/>
              <a:t>Improved productivity (+200%), reduced energy (-30%), &amp; longer product life (+30%) </a:t>
            </a:r>
          </a:p>
        </p:txBody>
      </p:sp>
      <p:sp>
        <p:nvSpPr>
          <p:cNvPr id="4" name="Datumsplatzhalter 3"/>
          <p:cNvSpPr>
            <a:spLocks noGrp="1"/>
          </p:cNvSpPr>
          <p:nvPr>
            <p:ph type="dt" sz="half" idx="14"/>
          </p:nvPr>
        </p:nvSpPr>
        <p:spPr/>
        <p:txBody>
          <a:bodyPr/>
          <a:lstStyle/>
          <a:p>
            <a:fld id="{F0F7C878-2F48-47C1-A60E-F6C764D931DE}" type="datetime4">
              <a:rPr lang="en-US" smtClean="0">
                <a:solidFill>
                  <a:srgbClr val="A0A0A0"/>
                </a:solidFill>
              </a:rPr>
              <a:pPr/>
              <a:t>February 22, 2018</a:t>
            </a:fld>
            <a:endParaRPr lang="en-US" dirty="0">
              <a:solidFill>
                <a:srgbClr val="A0A0A0"/>
              </a:solidFill>
            </a:endParaRPr>
          </a:p>
        </p:txBody>
      </p:sp>
      <p:sp>
        <p:nvSpPr>
          <p:cNvPr id="5" name="Fußzeilenplatzhalter 4"/>
          <p:cNvSpPr>
            <a:spLocks noGrp="1"/>
          </p:cNvSpPr>
          <p:nvPr>
            <p:ph type="ftr" sz="quarter" idx="15"/>
          </p:nvPr>
        </p:nvSpPr>
        <p:spPr/>
        <p:txBody>
          <a:bodyPr/>
          <a:lstStyle/>
          <a:p>
            <a:endParaRPr lang="en-US" dirty="0">
              <a:solidFill>
                <a:srgbClr val="A0A0A0"/>
              </a:solidFill>
            </a:endParaRPr>
          </a:p>
        </p:txBody>
      </p:sp>
      <p:sp>
        <p:nvSpPr>
          <p:cNvPr id="6" name="Foliennummernplatzhalt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14</a:t>
            </a:fld>
            <a:endParaRPr lang="en-US" dirty="0">
              <a:solidFill>
                <a:srgbClr val="A0A0A0"/>
              </a:solidFill>
            </a:endParaRPr>
          </a:p>
        </p:txBody>
      </p:sp>
      <p:sp>
        <p:nvSpPr>
          <p:cNvPr id="7" name="Titel 6"/>
          <p:cNvSpPr>
            <a:spLocks noGrp="1"/>
          </p:cNvSpPr>
          <p:nvPr>
            <p:ph type="title"/>
          </p:nvPr>
        </p:nvSpPr>
        <p:spPr/>
        <p:txBody>
          <a:bodyPr/>
          <a:lstStyle/>
          <a:p>
            <a:r>
              <a:rPr lang="en-US" dirty="0"/>
              <a:t>Industry</a:t>
            </a:r>
          </a:p>
        </p:txBody>
      </p:sp>
      <p:grpSp>
        <p:nvGrpSpPr>
          <p:cNvPr id="20" name="Gruppieren 19"/>
          <p:cNvGrpSpPr/>
          <p:nvPr/>
        </p:nvGrpSpPr>
        <p:grpSpPr>
          <a:xfrm>
            <a:off x="209578" y="2295731"/>
            <a:ext cx="2085515" cy="284336"/>
            <a:chOff x="279400" y="1816571"/>
            <a:chExt cx="2780325" cy="379065"/>
          </a:xfrm>
        </p:grpSpPr>
        <p:cxnSp>
          <p:nvCxnSpPr>
            <p:cNvPr id="9" name="Straight Connector 10"/>
            <p:cNvCxnSpPr/>
            <p:nvPr/>
          </p:nvCxnSpPr>
          <p:spPr bwMode="gray">
            <a:xfrm>
              <a:off x="27940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2" name="Text Placeholder 7"/>
            <p:cNvSpPr txBox="1">
              <a:spLocks/>
            </p:cNvSpPr>
            <p:nvPr/>
          </p:nvSpPr>
          <p:spPr bwMode="gray">
            <a:xfrm>
              <a:off x="27940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Connected robots</a:t>
              </a:r>
            </a:p>
          </p:txBody>
        </p:sp>
      </p:grpSp>
      <p:grpSp>
        <p:nvGrpSpPr>
          <p:cNvPr id="21" name="Gruppieren 20"/>
          <p:cNvGrpSpPr/>
          <p:nvPr/>
        </p:nvGrpSpPr>
        <p:grpSpPr>
          <a:xfrm>
            <a:off x="2421493" y="2295731"/>
            <a:ext cx="2085515" cy="284336"/>
            <a:chOff x="3289210" y="1816571"/>
            <a:chExt cx="2780325" cy="379065"/>
          </a:xfrm>
        </p:grpSpPr>
        <p:cxnSp>
          <p:nvCxnSpPr>
            <p:cNvPr id="10" name="Straight Connector 27"/>
            <p:cNvCxnSpPr/>
            <p:nvPr/>
          </p:nvCxnSpPr>
          <p:spPr bwMode="gray">
            <a:xfrm>
              <a:off x="328921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txBox="1">
              <a:spLocks/>
            </p:cNvSpPr>
            <p:nvPr/>
          </p:nvSpPr>
          <p:spPr bwMode="gray">
            <a:xfrm>
              <a:off x="328921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Manufacturing execution systems</a:t>
              </a:r>
            </a:p>
          </p:txBody>
        </p:sp>
      </p:grpSp>
      <p:cxnSp>
        <p:nvCxnSpPr>
          <p:cNvPr id="11" name="Straight Connector 28"/>
          <p:cNvCxnSpPr/>
          <p:nvPr/>
        </p:nvCxnSpPr>
        <p:spPr bwMode="gray">
          <a:xfrm>
            <a:off x="4633408" y="2572923"/>
            <a:ext cx="208551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7"/>
          <p:cNvSpPr txBox="1">
            <a:spLocks/>
          </p:cNvSpPr>
          <p:nvPr/>
        </p:nvSpPr>
        <p:spPr bwMode="gray">
          <a:xfrm>
            <a:off x="4633408" y="2295731"/>
            <a:ext cx="2085515" cy="284336"/>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Energy assessment</a:t>
            </a:r>
          </a:p>
        </p:txBody>
      </p:sp>
      <p:grpSp>
        <p:nvGrpSpPr>
          <p:cNvPr id="17" name="Gruppieren 16"/>
          <p:cNvGrpSpPr/>
          <p:nvPr/>
        </p:nvGrpSpPr>
        <p:grpSpPr>
          <a:xfrm>
            <a:off x="6845324" y="2295731"/>
            <a:ext cx="2085515" cy="284336"/>
            <a:chOff x="6299020" y="1816571"/>
            <a:chExt cx="2780325" cy="379065"/>
          </a:xfrm>
        </p:grpSpPr>
        <p:cxnSp>
          <p:nvCxnSpPr>
            <p:cNvPr id="18" name="Straight Connector 28"/>
            <p:cNvCxnSpPr/>
            <p:nvPr/>
          </p:nvCxnSpPr>
          <p:spPr bwMode="gray">
            <a:xfrm>
              <a:off x="629902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629902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ctr"/>
              <a:r>
                <a:rPr lang="en-US" sz="1050" dirty="0">
                  <a:solidFill>
                    <a:srgbClr val="D90000"/>
                  </a:solidFill>
                </a:rPr>
                <a:t>Cybersecurity assessment</a:t>
              </a:r>
            </a:p>
          </p:txBody>
        </p:sp>
      </p:grpSp>
      <p:grpSp>
        <p:nvGrpSpPr>
          <p:cNvPr id="28" name="Gruppieren 27"/>
          <p:cNvGrpSpPr/>
          <p:nvPr/>
        </p:nvGrpSpPr>
        <p:grpSpPr>
          <a:xfrm>
            <a:off x="209578" y="3868750"/>
            <a:ext cx="2085515" cy="284336"/>
            <a:chOff x="279400" y="1816571"/>
            <a:chExt cx="2780325" cy="379065"/>
          </a:xfrm>
        </p:grpSpPr>
        <p:cxnSp>
          <p:nvCxnSpPr>
            <p:cNvPr id="38" name="Straight Connector 10"/>
            <p:cNvCxnSpPr/>
            <p:nvPr/>
          </p:nvCxnSpPr>
          <p:spPr bwMode="gray">
            <a:xfrm>
              <a:off x="27940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9" name="Text Placeholder 7"/>
            <p:cNvSpPr txBox="1">
              <a:spLocks/>
            </p:cNvSpPr>
            <p:nvPr/>
          </p:nvSpPr>
          <p:spPr bwMode="gray">
            <a:xfrm>
              <a:off x="27940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Digital simulation for robot deployment</a:t>
              </a:r>
            </a:p>
          </p:txBody>
        </p:sp>
      </p:grpSp>
      <p:grpSp>
        <p:nvGrpSpPr>
          <p:cNvPr id="29" name="Gruppieren 28"/>
          <p:cNvGrpSpPr/>
          <p:nvPr/>
        </p:nvGrpSpPr>
        <p:grpSpPr>
          <a:xfrm>
            <a:off x="2421493" y="3868750"/>
            <a:ext cx="2085515" cy="284336"/>
            <a:chOff x="3289210" y="1816571"/>
            <a:chExt cx="2780325" cy="379065"/>
          </a:xfrm>
        </p:grpSpPr>
        <p:cxnSp>
          <p:nvCxnSpPr>
            <p:cNvPr id="36" name="Straight Connector 27"/>
            <p:cNvCxnSpPr/>
            <p:nvPr/>
          </p:nvCxnSpPr>
          <p:spPr bwMode="gray">
            <a:xfrm>
              <a:off x="328921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7" name="Text Placeholder 7"/>
            <p:cNvSpPr txBox="1">
              <a:spLocks/>
            </p:cNvSpPr>
            <p:nvPr/>
          </p:nvSpPr>
          <p:spPr bwMode="gray">
            <a:xfrm>
              <a:off x="328921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Power quality monitoring &amp; demand-response</a:t>
              </a:r>
            </a:p>
          </p:txBody>
        </p:sp>
      </p:grpSp>
      <p:grpSp>
        <p:nvGrpSpPr>
          <p:cNvPr id="30" name="Gruppieren 29"/>
          <p:cNvGrpSpPr/>
          <p:nvPr/>
        </p:nvGrpSpPr>
        <p:grpSpPr>
          <a:xfrm>
            <a:off x="4633408" y="3868750"/>
            <a:ext cx="2085515" cy="284336"/>
            <a:chOff x="6299020" y="1816571"/>
            <a:chExt cx="2780325" cy="379065"/>
          </a:xfrm>
        </p:grpSpPr>
        <p:cxnSp>
          <p:nvCxnSpPr>
            <p:cNvPr id="34" name="Straight Connector 28"/>
            <p:cNvCxnSpPr/>
            <p:nvPr/>
          </p:nvCxnSpPr>
          <p:spPr bwMode="gray">
            <a:xfrm>
              <a:off x="629902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Text Placeholder 7"/>
            <p:cNvSpPr txBox="1">
              <a:spLocks/>
            </p:cNvSpPr>
            <p:nvPr/>
          </p:nvSpPr>
          <p:spPr bwMode="gray">
            <a:xfrm>
              <a:off x="629902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Distributed control systems</a:t>
              </a:r>
            </a:p>
          </p:txBody>
        </p:sp>
      </p:grpSp>
      <p:grpSp>
        <p:nvGrpSpPr>
          <p:cNvPr id="31" name="Gruppieren 30"/>
          <p:cNvGrpSpPr/>
          <p:nvPr/>
        </p:nvGrpSpPr>
        <p:grpSpPr>
          <a:xfrm>
            <a:off x="6845324" y="3868750"/>
            <a:ext cx="2085515" cy="284336"/>
            <a:chOff x="6299020" y="1816571"/>
            <a:chExt cx="2780325" cy="379065"/>
          </a:xfrm>
        </p:grpSpPr>
        <p:cxnSp>
          <p:nvCxnSpPr>
            <p:cNvPr id="32" name="Straight Connector 28"/>
            <p:cNvCxnSpPr/>
            <p:nvPr/>
          </p:nvCxnSpPr>
          <p:spPr bwMode="gray">
            <a:xfrm>
              <a:off x="629902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3" name="Text Placeholder 7"/>
            <p:cNvSpPr txBox="1">
              <a:spLocks/>
            </p:cNvSpPr>
            <p:nvPr/>
          </p:nvSpPr>
          <p:spPr bwMode="gray">
            <a:xfrm>
              <a:off x="629902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Remote monitoring &amp; optimization</a:t>
              </a:r>
            </a:p>
          </p:txBody>
        </p:sp>
      </p:grpSp>
      <p:grpSp>
        <p:nvGrpSpPr>
          <p:cNvPr id="67" name="Group 26"/>
          <p:cNvGrpSpPr/>
          <p:nvPr/>
        </p:nvGrpSpPr>
        <p:grpSpPr>
          <a:xfrm>
            <a:off x="8334200" y="1005247"/>
            <a:ext cx="645994" cy="203493"/>
            <a:chOff x="5191064" y="2716821"/>
            <a:chExt cx="1738569" cy="519401"/>
          </a:xfrm>
          <a:solidFill>
            <a:schemeClr val="accent4"/>
          </a:solidFill>
        </p:grpSpPr>
        <p:sp>
          <p:nvSpPr>
            <p:cNvPr id="68" name="Freeform 172"/>
            <p:cNvSpPr>
              <a:spLocks noEditPoints="1"/>
            </p:cNvSpPr>
            <p:nvPr/>
          </p:nvSpPr>
          <p:spPr bwMode="gray">
            <a:xfrm>
              <a:off x="5191064" y="2732390"/>
              <a:ext cx="510759" cy="503832"/>
            </a:xfrm>
            <a:custGeom>
              <a:avLst/>
              <a:gdLst>
                <a:gd name="T0" fmla="*/ 341 w 359"/>
                <a:gd name="T1" fmla="*/ 144 h 356"/>
                <a:gd name="T2" fmla="*/ 314 w 359"/>
                <a:gd name="T3" fmla="*/ 162 h 356"/>
                <a:gd name="T4" fmla="*/ 294 w 359"/>
                <a:gd name="T5" fmla="*/ 9 h 356"/>
                <a:gd name="T6" fmla="*/ 285 w 359"/>
                <a:gd name="T7" fmla="*/ 0 h 356"/>
                <a:gd name="T8" fmla="*/ 245 w 359"/>
                <a:gd name="T9" fmla="*/ 0 h 356"/>
                <a:gd name="T10" fmla="*/ 234 w 359"/>
                <a:gd name="T11" fmla="*/ 9 h 356"/>
                <a:gd name="T12" fmla="*/ 212 w 359"/>
                <a:gd name="T13" fmla="*/ 173 h 356"/>
                <a:gd name="T14" fmla="*/ 190 w 359"/>
                <a:gd name="T15" fmla="*/ 189 h 356"/>
                <a:gd name="T16" fmla="*/ 190 w 359"/>
                <a:gd name="T17" fmla="*/ 153 h 356"/>
                <a:gd name="T18" fmla="*/ 174 w 359"/>
                <a:gd name="T19" fmla="*/ 144 h 356"/>
                <a:gd name="T20" fmla="*/ 109 w 359"/>
                <a:gd name="T21" fmla="*/ 189 h 356"/>
                <a:gd name="T22" fmla="*/ 109 w 359"/>
                <a:gd name="T23" fmla="*/ 153 h 356"/>
                <a:gd name="T24" fmla="*/ 94 w 359"/>
                <a:gd name="T25" fmla="*/ 144 h 356"/>
                <a:gd name="T26" fmla="*/ 5 w 359"/>
                <a:gd name="T27" fmla="*/ 200 h 356"/>
                <a:gd name="T28" fmla="*/ 0 w 359"/>
                <a:gd name="T29" fmla="*/ 209 h 356"/>
                <a:gd name="T30" fmla="*/ 0 w 359"/>
                <a:gd name="T31" fmla="*/ 347 h 356"/>
                <a:gd name="T32" fmla="*/ 12 w 359"/>
                <a:gd name="T33" fmla="*/ 356 h 356"/>
                <a:gd name="T34" fmla="*/ 347 w 359"/>
                <a:gd name="T35" fmla="*/ 356 h 356"/>
                <a:gd name="T36" fmla="*/ 359 w 359"/>
                <a:gd name="T37" fmla="*/ 347 h 356"/>
                <a:gd name="T38" fmla="*/ 359 w 359"/>
                <a:gd name="T39" fmla="*/ 153 h 356"/>
                <a:gd name="T40" fmla="*/ 341 w 359"/>
                <a:gd name="T41" fmla="*/ 144 h 356"/>
                <a:gd name="T42" fmla="*/ 254 w 359"/>
                <a:gd name="T43" fmla="*/ 20 h 356"/>
                <a:gd name="T44" fmla="*/ 274 w 359"/>
                <a:gd name="T45" fmla="*/ 20 h 356"/>
                <a:gd name="T46" fmla="*/ 294 w 359"/>
                <a:gd name="T47" fmla="*/ 175 h 356"/>
                <a:gd name="T48" fmla="*/ 270 w 359"/>
                <a:gd name="T49" fmla="*/ 191 h 356"/>
                <a:gd name="T50" fmla="*/ 270 w 359"/>
                <a:gd name="T51" fmla="*/ 153 h 356"/>
                <a:gd name="T52" fmla="*/ 254 w 359"/>
                <a:gd name="T53" fmla="*/ 144 h 356"/>
                <a:gd name="T54" fmla="*/ 236 w 359"/>
                <a:gd name="T55" fmla="*/ 158 h 356"/>
                <a:gd name="T56" fmla="*/ 254 w 359"/>
                <a:gd name="T57" fmla="*/ 20 h 356"/>
                <a:gd name="T58" fmla="*/ 336 w 359"/>
                <a:gd name="T59" fmla="*/ 336 h 356"/>
                <a:gd name="T60" fmla="*/ 23 w 359"/>
                <a:gd name="T61" fmla="*/ 336 h 356"/>
                <a:gd name="T62" fmla="*/ 23 w 359"/>
                <a:gd name="T63" fmla="*/ 215 h 356"/>
                <a:gd name="T64" fmla="*/ 89 w 359"/>
                <a:gd name="T65" fmla="*/ 173 h 356"/>
                <a:gd name="T66" fmla="*/ 89 w 359"/>
                <a:gd name="T67" fmla="*/ 209 h 356"/>
                <a:gd name="T68" fmla="*/ 105 w 359"/>
                <a:gd name="T69" fmla="*/ 218 h 356"/>
                <a:gd name="T70" fmla="*/ 170 w 359"/>
                <a:gd name="T71" fmla="*/ 173 h 356"/>
                <a:gd name="T72" fmla="*/ 170 w 359"/>
                <a:gd name="T73" fmla="*/ 209 h 356"/>
                <a:gd name="T74" fmla="*/ 185 w 359"/>
                <a:gd name="T75" fmla="*/ 218 h 356"/>
                <a:gd name="T76" fmla="*/ 250 w 359"/>
                <a:gd name="T77" fmla="*/ 173 h 356"/>
                <a:gd name="T78" fmla="*/ 250 w 359"/>
                <a:gd name="T79" fmla="*/ 209 h 356"/>
                <a:gd name="T80" fmla="*/ 265 w 359"/>
                <a:gd name="T81" fmla="*/ 218 h 356"/>
                <a:gd name="T82" fmla="*/ 336 w 359"/>
                <a:gd name="T83" fmla="*/ 173 h 356"/>
                <a:gd name="T84" fmla="*/ 336 w 359"/>
                <a:gd name="T85" fmla="*/ 3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6">
                  <a:moveTo>
                    <a:pt x="341" y="144"/>
                  </a:moveTo>
                  <a:lnTo>
                    <a:pt x="314" y="162"/>
                  </a:lnTo>
                  <a:lnTo>
                    <a:pt x="294" y="9"/>
                  </a:lnTo>
                  <a:lnTo>
                    <a:pt x="285" y="0"/>
                  </a:lnTo>
                  <a:lnTo>
                    <a:pt x="245" y="0"/>
                  </a:lnTo>
                  <a:lnTo>
                    <a:pt x="234" y="9"/>
                  </a:lnTo>
                  <a:lnTo>
                    <a:pt x="212" y="173"/>
                  </a:lnTo>
                  <a:lnTo>
                    <a:pt x="190" y="189"/>
                  </a:lnTo>
                  <a:lnTo>
                    <a:pt x="190" y="153"/>
                  </a:lnTo>
                  <a:lnTo>
                    <a:pt x="174" y="144"/>
                  </a:lnTo>
                  <a:lnTo>
                    <a:pt x="109" y="189"/>
                  </a:lnTo>
                  <a:lnTo>
                    <a:pt x="109" y="153"/>
                  </a:lnTo>
                  <a:lnTo>
                    <a:pt x="94" y="144"/>
                  </a:lnTo>
                  <a:lnTo>
                    <a:pt x="5" y="200"/>
                  </a:lnTo>
                  <a:lnTo>
                    <a:pt x="0" y="209"/>
                  </a:lnTo>
                  <a:lnTo>
                    <a:pt x="0" y="347"/>
                  </a:lnTo>
                  <a:lnTo>
                    <a:pt x="12" y="356"/>
                  </a:lnTo>
                  <a:lnTo>
                    <a:pt x="347" y="356"/>
                  </a:lnTo>
                  <a:lnTo>
                    <a:pt x="359" y="347"/>
                  </a:lnTo>
                  <a:lnTo>
                    <a:pt x="359" y="153"/>
                  </a:lnTo>
                  <a:lnTo>
                    <a:pt x="341" y="144"/>
                  </a:lnTo>
                  <a:close/>
                  <a:moveTo>
                    <a:pt x="254" y="20"/>
                  </a:moveTo>
                  <a:lnTo>
                    <a:pt x="274" y="20"/>
                  </a:lnTo>
                  <a:lnTo>
                    <a:pt x="294" y="175"/>
                  </a:lnTo>
                  <a:lnTo>
                    <a:pt x="270" y="191"/>
                  </a:lnTo>
                  <a:lnTo>
                    <a:pt x="270" y="153"/>
                  </a:lnTo>
                  <a:lnTo>
                    <a:pt x="254" y="144"/>
                  </a:lnTo>
                  <a:lnTo>
                    <a:pt x="236" y="158"/>
                  </a:lnTo>
                  <a:lnTo>
                    <a:pt x="254" y="20"/>
                  </a:lnTo>
                  <a:close/>
                  <a:moveTo>
                    <a:pt x="336" y="336"/>
                  </a:moveTo>
                  <a:lnTo>
                    <a:pt x="23" y="336"/>
                  </a:lnTo>
                  <a:lnTo>
                    <a:pt x="23" y="215"/>
                  </a:lnTo>
                  <a:lnTo>
                    <a:pt x="89" y="173"/>
                  </a:lnTo>
                  <a:lnTo>
                    <a:pt x="89" y="209"/>
                  </a:lnTo>
                  <a:lnTo>
                    <a:pt x="105" y="218"/>
                  </a:lnTo>
                  <a:lnTo>
                    <a:pt x="170" y="173"/>
                  </a:lnTo>
                  <a:lnTo>
                    <a:pt x="170" y="209"/>
                  </a:lnTo>
                  <a:lnTo>
                    <a:pt x="185" y="218"/>
                  </a:lnTo>
                  <a:lnTo>
                    <a:pt x="250" y="173"/>
                  </a:lnTo>
                  <a:lnTo>
                    <a:pt x="250" y="209"/>
                  </a:lnTo>
                  <a:lnTo>
                    <a:pt x="265" y="218"/>
                  </a:lnTo>
                  <a:lnTo>
                    <a:pt x="336" y="173"/>
                  </a:lnTo>
                  <a:lnTo>
                    <a:pt x="336" y="3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9" name="Rectangle 173"/>
            <p:cNvSpPr>
              <a:spLocks noChangeArrowheads="1"/>
            </p:cNvSpPr>
            <p:nvPr/>
          </p:nvSpPr>
          <p:spPr bwMode="gray">
            <a:xfrm>
              <a:off x="5260778" y="3097526"/>
              <a:ext cx="28454" cy="438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0" name="Rectangle 174"/>
            <p:cNvSpPr>
              <a:spLocks noChangeArrowheads="1"/>
            </p:cNvSpPr>
            <p:nvPr/>
          </p:nvSpPr>
          <p:spPr bwMode="gray">
            <a:xfrm>
              <a:off x="5317687" y="3097526"/>
              <a:ext cx="28454" cy="438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1" name="Rectangle 175"/>
            <p:cNvSpPr>
              <a:spLocks noChangeArrowheads="1"/>
            </p:cNvSpPr>
            <p:nvPr/>
          </p:nvSpPr>
          <p:spPr bwMode="gray">
            <a:xfrm>
              <a:off x="5376019" y="3097526"/>
              <a:ext cx="28454" cy="438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2" name="Rectangle 176"/>
            <p:cNvSpPr>
              <a:spLocks noChangeArrowheads="1"/>
            </p:cNvSpPr>
            <p:nvPr/>
          </p:nvSpPr>
          <p:spPr bwMode="gray">
            <a:xfrm>
              <a:off x="5432928" y="3097526"/>
              <a:ext cx="28454" cy="438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3" name="Rectangle 177"/>
            <p:cNvSpPr>
              <a:spLocks noChangeArrowheads="1"/>
            </p:cNvSpPr>
            <p:nvPr/>
          </p:nvSpPr>
          <p:spPr bwMode="gray">
            <a:xfrm>
              <a:off x="5489837" y="3097526"/>
              <a:ext cx="28454" cy="438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4" name="Rectangle 178"/>
            <p:cNvSpPr>
              <a:spLocks noChangeArrowheads="1"/>
            </p:cNvSpPr>
            <p:nvPr/>
          </p:nvSpPr>
          <p:spPr bwMode="gray">
            <a:xfrm>
              <a:off x="5546745" y="3097526"/>
              <a:ext cx="28454" cy="438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5" name="Rectangle 179"/>
            <p:cNvSpPr>
              <a:spLocks noChangeArrowheads="1"/>
            </p:cNvSpPr>
            <p:nvPr/>
          </p:nvSpPr>
          <p:spPr bwMode="gray">
            <a:xfrm>
              <a:off x="5603654" y="3097526"/>
              <a:ext cx="28454" cy="438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nvGrpSpPr>
            <p:cNvPr id="76" name="Gruppieren 105"/>
            <p:cNvGrpSpPr/>
            <p:nvPr/>
          </p:nvGrpSpPr>
          <p:grpSpPr>
            <a:xfrm>
              <a:off x="6420298" y="2835703"/>
              <a:ext cx="509335" cy="383534"/>
              <a:chOff x="6420298" y="2835703"/>
              <a:chExt cx="509335" cy="383534"/>
            </a:xfrm>
            <a:grpFill/>
          </p:grpSpPr>
          <p:sp>
            <p:nvSpPr>
              <p:cNvPr id="78" name="Freeform 180"/>
              <p:cNvSpPr>
                <a:spLocks noEditPoints="1"/>
              </p:cNvSpPr>
              <p:nvPr/>
            </p:nvSpPr>
            <p:spPr bwMode="gray">
              <a:xfrm>
                <a:off x="6498549" y="2882407"/>
                <a:ext cx="351413" cy="223611"/>
              </a:xfrm>
              <a:custGeom>
                <a:avLst/>
                <a:gdLst>
                  <a:gd name="T0" fmla="*/ 247 w 247"/>
                  <a:gd name="T1" fmla="*/ 0 h 158"/>
                  <a:gd name="T2" fmla="*/ 0 w 247"/>
                  <a:gd name="T3" fmla="*/ 0 h 158"/>
                  <a:gd name="T4" fmla="*/ 0 w 247"/>
                  <a:gd name="T5" fmla="*/ 158 h 158"/>
                  <a:gd name="T6" fmla="*/ 247 w 247"/>
                  <a:gd name="T7" fmla="*/ 158 h 158"/>
                  <a:gd name="T8" fmla="*/ 247 w 247"/>
                  <a:gd name="T9" fmla="*/ 0 h 158"/>
                  <a:gd name="T10" fmla="*/ 225 w 247"/>
                  <a:gd name="T11" fmla="*/ 136 h 158"/>
                  <a:gd name="T12" fmla="*/ 22 w 247"/>
                  <a:gd name="T13" fmla="*/ 136 h 158"/>
                  <a:gd name="T14" fmla="*/ 22 w 247"/>
                  <a:gd name="T15" fmla="*/ 20 h 158"/>
                  <a:gd name="T16" fmla="*/ 225 w 247"/>
                  <a:gd name="T17" fmla="*/ 20 h 158"/>
                  <a:gd name="T18" fmla="*/ 225 w 247"/>
                  <a:gd name="T19"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158">
                    <a:moveTo>
                      <a:pt x="247" y="0"/>
                    </a:moveTo>
                    <a:lnTo>
                      <a:pt x="0" y="0"/>
                    </a:lnTo>
                    <a:lnTo>
                      <a:pt x="0" y="158"/>
                    </a:lnTo>
                    <a:lnTo>
                      <a:pt x="247" y="158"/>
                    </a:lnTo>
                    <a:lnTo>
                      <a:pt x="247" y="0"/>
                    </a:lnTo>
                    <a:close/>
                    <a:moveTo>
                      <a:pt x="225" y="136"/>
                    </a:moveTo>
                    <a:lnTo>
                      <a:pt x="22" y="136"/>
                    </a:lnTo>
                    <a:lnTo>
                      <a:pt x="22" y="20"/>
                    </a:lnTo>
                    <a:lnTo>
                      <a:pt x="225" y="20"/>
                    </a:lnTo>
                    <a:lnTo>
                      <a:pt x="225"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79" name="Freeform 181"/>
              <p:cNvSpPr>
                <a:spLocks noEditPoints="1"/>
              </p:cNvSpPr>
              <p:nvPr/>
            </p:nvSpPr>
            <p:spPr bwMode="gray">
              <a:xfrm>
                <a:off x="6420298" y="2835703"/>
                <a:ext cx="509335" cy="383534"/>
              </a:xfrm>
              <a:custGeom>
                <a:avLst/>
                <a:gdLst>
                  <a:gd name="T0" fmla="*/ 150 w 161"/>
                  <a:gd name="T1" fmla="*/ 90 h 122"/>
                  <a:gd name="T2" fmla="*/ 150 w 161"/>
                  <a:gd name="T3" fmla="*/ 14 h 122"/>
                  <a:gd name="T4" fmla="*/ 135 w 161"/>
                  <a:gd name="T5" fmla="*/ 0 h 122"/>
                  <a:gd name="T6" fmla="*/ 26 w 161"/>
                  <a:gd name="T7" fmla="*/ 0 h 122"/>
                  <a:gd name="T8" fmla="*/ 11 w 161"/>
                  <a:gd name="T9" fmla="*/ 14 h 122"/>
                  <a:gd name="T10" fmla="*/ 11 w 161"/>
                  <a:gd name="T11" fmla="*/ 90 h 122"/>
                  <a:gd name="T12" fmla="*/ 0 w 161"/>
                  <a:gd name="T13" fmla="*/ 90 h 122"/>
                  <a:gd name="T14" fmla="*/ 0 w 161"/>
                  <a:gd name="T15" fmla="*/ 111 h 122"/>
                  <a:gd name="T16" fmla="*/ 11 w 161"/>
                  <a:gd name="T17" fmla="*/ 122 h 122"/>
                  <a:gd name="T18" fmla="*/ 150 w 161"/>
                  <a:gd name="T19" fmla="*/ 122 h 122"/>
                  <a:gd name="T20" fmla="*/ 161 w 161"/>
                  <a:gd name="T21" fmla="*/ 111 h 122"/>
                  <a:gd name="T22" fmla="*/ 161 w 161"/>
                  <a:gd name="T23" fmla="*/ 90 h 122"/>
                  <a:gd name="T24" fmla="*/ 150 w 161"/>
                  <a:gd name="T25" fmla="*/ 90 h 122"/>
                  <a:gd name="T26" fmla="*/ 21 w 161"/>
                  <a:gd name="T27" fmla="*/ 14 h 122"/>
                  <a:gd name="T28" fmla="*/ 26 w 161"/>
                  <a:gd name="T29" fmla="*/ 9 h 122"/>
                  <a:gd name="T30" fmla="*/ 135 w 161"/>
                  <a:gd name="T31" fmla="*/ 9 h 122"/>
                  <a:gd name="T32" fmla="*/ 141 w 161"/>
                  <a:gd name="T33" fmla="*/ 14 h 122"/>
                  <a:gd name="T34" fmla="*/ 141 w 161"/>
                  <a:gd name="T35" fmla="*/ 90 h 122"/>
                  <a:gd name="T36" fmla="*/ 90 w 161"/>
                  <a:gd name="T37" fmla="*/ 90 h 122"/>
                  <a:gd name="T38" fmla="*/ 90 w 161"/>
                  <a:gd name="T39" fmla="*/ 98 h 122"/>
                  <a:gd name="T40" fmla="*/ 71 w 161"/>
                  <a:gd name="T41" fmla="*/ 98 h 122"/>
                  <a:gd name="T42" fmla="*/ 71 w 161"/>
                  <a:gd name="T43" fmla="*/ 90 h 122"/>
                  <a:gd name="T44" fmla="*/ 21 w 161"/>
                  <a:gd name="T45" fmla="*/ 90 h 122"/>
                  <a:gd name="T46" fmla="*/ 21 w 161"/>
                  <a:gd name="T47" fmla="*/ 14 h 122"/>
                  <a:gd name="T48" fmla="*/ 151 w 161"/>
                  <a:gd name="T49" fmla="*/ 111 h 122"/>
                  <a:gd name="T50" fmla="*/ 150 w 161"/>
                  <a:gd name="T51" fmla="*/ 112 h 122"/>
                  <a:gd name="T52" fmla="*/ 11 w 161"/>
                  <a:gd name="T53" fmla="*/ 112 h 122"/>
                  <a:gd name="T54" fmla="*/ 9 w 161"/>
                  <a:gd name="T55" fmla="*/ 111 h 122"/>
                  <a:gd name="T56" fmla="*/ 9 w 161"/>
                  <a:gd name="T57" fmla="*/ 100 h 122"/>
                  <a:gd name="T58" fmla="*/ 61 w 161"/>
                  <a:gd name="T59" fmla="*/ 100 h 122"/>
                  <a:gd name="T60" fmla="*/ 61 w 161"/>
                  <a:gd name="T61" fmla="*/ 107 h 122"/>
                  <a:gd name="T62" fmla="*/ 99 w 161"/>
                  <a:gd name="T63" fmla="*/ 107 h 122"/>
                  <a:gd name="T64" fmla="*/ 99 w 161"/>
                  <a:gd name="T65" fmla="*/ 100 h 122"/>
                  <a:gd name="T66" fmla="*/ 151 w 161"/>
                  <a:gd name="T67" fmla="*/ 100 h 122"/>
                  <a:gd name="T68" fmla="*/ 151 w 161"/>
                  <a:gd name="T69" fmla="*/ 1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 h="122">
                    <a:moveTo>
                      <a:pt x="150" y="90"/>
                    </a:moveTo>
                    <a:cubicBezTo>
                      <a:pt x="150" y="14"/>
                      <a:pt x="150" y="14"/>
                      <a:pt x="150" y="14"/>
                    </a:cubicBezTo>
                    <a:cubicBezTo>
                      <a:pt x="150" y="6"/>
                      <a:pt x="144" y="0"/>
                      <a:pt x="135" y="0"/>
                    </a:cubicBezTo>
                    <a:cubicBezTo>
                      <a:pt x="26" y="0"/>
                      <a:pt x="26" y="0"/>
                      <a:pt x="26" y="0"/>
                    </a:cubicBezTo>
                    <a:cubicBezTo>
                      <a:pt x="17" y="0"/>
                      <a:pt x="11" y="6"/>
                      <a:pt x="11" y="14"/>
                    </a:cubicBezTo>
                    <a:cubicBezTo>
                      <a:pt x="11" y="90"/>
                      <a:pt x="11" y="90"/>
                      <a:pt x="11" y="90"/>
                    </a:cubicBezTo>
                    <a:cubicBezTo>
                      <a:pt x="0" y="90"/>
                      <a:pt x="0" y="90"/>
                      <a:pt x="0" y="90"/>
                    </a:cubicBezTo>
                    <a:cubicBezTo>
                      <a:pt x="0" y="111"/>
                      <a:pt x="0" y="111"/>
                      <a:pt x="0" y="111"/>
                    </a:cubicBezTo>
                    <a:cubicBezTo>
                      <a:pt x="0" y="117"/>
                      <a:pt x="5" y="122"/>
                      <a:pt x="11" y="122"/>
                    </a:cubicBezTo>
                    <a:cubicBezTo>
                      <a:pt x="150" y="122"/>
                      <a:pt x="150" y="122"/>
                      <a:pt x="150" y="122"/>
                    </a:cubicBezTo>
                    <a:cubicBezTo>
                      <a:pt x="156" y="122"/>
                      <a:pt x="161" y="117"/>
                      <a:pt x="161" y="111"/>
                    </a:cubicBezTo>
                    <a:cubicBezTo>
                      <a:pt x="161" y="90"/>
                      <a:pt x="161" y="90"/>
                      <a:pt x="161" y="90"/>
                    </a:cubicBezTo>
                    <a:lnTo>
                      <a:pt x="150" y="90"/>
                    </a:lnTo>
                    <a:close/>
                    <a:moveTo>
                      <a:pt x="21" y="14"/>
                    </a:moveTo>
                    <a:cubicBezTo>
                      <a:pt x="21" y="11"/>
                      <a:pt x="23" y="9"/>
                      <a:pt x="26" y="9"/>
                    </a:cubicBezTo>
                    <a:cubicBezTo>
                      <a:pt x="135" y="9"/>
                      <a:pt x="135" y="9"/>
                      <a:pt x="135" y="9"/>
                    </a:cubicBezTo>
                    <a:cubicBezTo>
                      <a:pt x="138" y="9"/>
                      <a:pt x="141" y="11"/>
                      <a:pt x="141" y="14"/>
                    </a:cubicBezTo>
                    <a:cubicBezTo>
                      <a:pt x="141" y="90"/>
                      <a:pt x="141" y="90"/>
                      <a:pt x="141" y="90"/>
                    </a:cubicBezTo>
                    <a:cubicBezTo>
                      <a:pt x="90" y="90"/>
                      <a:pt x="90" y="90"/>
                      <a:pt x="90" y="90"/>
                    </a:cubicBezTo>
                    <a:cubicBezTo>
                      <a:pt x="90" y="98"/>
                      <a:pt x="90" y="98"/>
                      <a:pt x="90" y="98"/>
                    </a:cubicBezTo>
                    <a:cubicBezTo>
                      <a:pt x="71" y="98"/>
                      <a:pt x="71" y="98"/>
                      <a:pt x="71" y="98"/>
                    </a:cubicBezTo>
                    <a:cubicBezTo>
                      <a:pt x="71" y="90"/>
                      <a:pt x="71" y="90"/>
                      <a:pt x="71" y="90"/>
                    </a:cubicBezTo>
                    <a:cubicBezTo>
                      <a:pt x="21" y="90"/>
                      <a:pt x="21" y="90"/>
                      <a:pt x="21" y="90"/>
                    </a:cubicBezTo>
                    <a:lnTo>
                      <a:pt x="21" y="14"/>
                    </a:lnTo>
                    <a:close/>
                    <a:moveTo>
                      <a:pt x="151" y="111"/>
                    </a:moveTo>
                    <a:cubicBezTo>
                      <a:pt x="151" y="112"/>
                      <a:pt x="151" y="112"/>
                      <a:pt x="150" y="112"/>
                    </a:cubicBezTo>
                    <a:cubicBezTo>
                      <a:pt x="11" y="112"/>
                      <a:pt x="11" y="112"/>
                      <a:pt x="11" y="112"/>
                    </a:cubicBezTo>
                    <a:cubicBezTo>
                      <a:pt x="10" y="112"/>
                      <a:pt x="9" y="112"/>
                      <a:pt x="9" y="111"/>
                    </a:cubicBezTo>
                    <a:cubicBezTo>
                      <a:pt x="9" y="100"/>
                      <a:pt x="9" y="100"/>
                      <a:pt x="9" y="100"/>
                    </a:cubicBezTo>
                    <a:cubicBezTo>
                      <a:pt x="61" y="100"/>
                      <a:pt x="61" y="100"/>
                      <a:pt x="61" y="100"/>
                    </a:cubicBezTo>
                    <a:cubicBezTo>
                      <a:pt x="61" y="107"/>
                      <a:pt x="61" y="107"/>
                      <a:pt x="61" y="107"/>
                    </a:cubicBezTo>
                    <a:cubicBezTo>
                      <a:pt x="99" y="107"/>
                      <a:pt x="99" y="107"/>
                      <a:pt x="99" y="107"/>
                    </a:cubicBezTo>
                    <a:cubicBezTo>
                      <a:pt x="99" y="100"/>
                      <a:pt x="99" y="100"/>
                      <a:pt x="99" y="100"/>
                    </a:cubicBezTo>
                    <a:cubicBezTo>
                      <a:pt x="151" y="100"/>
                      <a:pt x="151" y="100"/>
                      <a:pt x="151" y="100"/>
                    </a:cubicBezTo>
                    <a:lnTo>
                      <a:pt x="15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sp>
          <p:nvSpPr>
            <p:cNvPr id="77" name="Freeform 246"/>
            <p:cNvSpPr>
              <a:spLocks noEditPoints="1"/>
            </p:cNvSpPr>
            <p:nvPr/>
          </p:nvSpPr>
          <p:spPr bwMode="gray">
            <a:xfrm>
              <a:off x="5856899" y="2716821"/>
              <a:ext cx="362795" cy="506662"/>
            </a:xfrm>
            <a:custGeom>
              <a:avLst/>
              <a:gdLst>
                <a:gd name="T0" fmla="*/ 102 w 115"/>
                <a:gd name="T1" fmla="*/ 0 h 161"/>
                <a:gd name="T2" fmla="*/ 28 w 115"/>
                <a:gd name="T3" fmla="*/ 15 h 161"/>
                <a:gd name="T4" fmla="*/ 0 w 115"/>
                <a:gd name="T5" fmla="*/ 33 h 161"/>
                <a:gd name="T6" fmla="*/ 40 w 115"/>
                <a:gd name="T7" fmla="*/ 85 h 161"/>
                <a:gd name="T8" fmla="*/ 19 w 115"/>
                <a:gd name="T9" fmla="*/ 140 h 161"/>
                <a:gd name="T10" fmla="*/ 14 w 115"/>
                <a:gd name="T11" fmla="*/ 156 h 161"/>
                <a:gd name="T12" fmla="*/ 102 w 115"/>
                <a:gd name="T13" fmla="*/ 161 h 161"/>
                <a:gd name="T14" fmla="*/ 107 w 115"/>
                <a:gd name="T15" fmla="*/ 145 h 161"/>
                <a:gd name="T16" fmla="*/ 91 w 115"/>
                <a:gd name="T17" fmla="*/ 140 h 161"/>
                <a:gd name="T18" fmla="*/ 80 w 115"/>
                <a:gd name="T19" fmla="*/ 83 h 161"/>
                <a:gd name="T20" fmla="*/ 39 w 115"/>
                <a:gd name="T21" fmla="*/ 41 h 161"/>
                <a:gd name="T22" fmla="*/ 92 w 115"/>
                <a:gd name="T23" fmla="*/ 25 h 161"/>
                <a:gd name="T24" fmla="*/ 97 w 115"/>
                <a:gd name="T25" fmla="*/ 37 h 161"/>
                <a:gd name="T26" fmla="*/ 107 w 115"/>
                <a:gd name="T27" fmla="*/ 27 h 161"/>
                <a:gd name="T28" fmla="*/ 102 w 115"/>
                <a:gd name="T29" fmla="*/ 10 h 161"/>
                <a:gd name="T30" fmla="*/ 102 w 115"/>
                <a:gd name="T31" fmla="*/ 19 h 161"/>
                <a:gd name="T32" fmla="*/ 102 w 115"/>
                <a:gd name="T33" fmla="*/ 10 h 161"/>
                <a:gd name="T34" fmla="*/ 28 w 115"/>
                <a:gd name="T35" fmla="*/ 51 h 161"/>
                <a:gd name="T36" fmla="*/ 52 w 115"/>
                <a:gd name="T37" fmla="*/ 65 h 161"/>
                <a:gd name="T38" fmla="*/ 38 w 115"/>
                <a:gd name="T39" fmla="*/ 23 h 161"/>
                <a:gd name="T40" fmla="*/ 40 w 115"/>
                <a:gd name="T41" fmla="*/ 27 h 161"/>
                <a:gd name="T42" fmla="*/ 10 w 115"/>
                <a:gd name="T43" fmla="*/ 33 h 161"/>
                <a:gd name="T44" fmla="*/ 31 w 115"/>
                <a:gd name="T45" fmla="*/ 33 h 161"/>
                <a:gd name="T46" fmla="*/ 10 w 115"/>
                <a:gd name="T47" fmla="*/ 33 h 161"/>
                <a:gd name="T48" fmla="*/ 23 w 115"/>
                <a:gd name="T49" fmla="*/ 151 h 161"/>
                <a:gd name="T50" fmla="*/ 97 w 115"/>
                <a:gd name="T51" fmla="*/ 149 h 161"/>
                <a:gd name="T52" fmla="*/ 39 w 115"/>
                <a:gd name="T53" fmla="*/ 140 h 161"/>
                <a:gd name="T54" fmla="*/ 60 w 115"/>
                <a:gd name="T55" fmla="*/ 104 h 161"/>
                <a:gd name="T56" fmla="*/ 81 w 115"/>
                <a:gd name="T57" fmla="*/ 140 h 161"/>
                <a:gd name="T58" fmla="*/ 71 w 115"/>
                <a:gd name="T59" fmla="*/ 84 h 161"/>
                <a:gd name="T60" fmla="*/ 50 w 115"/>
                <a:gd name="T61" fmla="*/ 84 h 161"/>
                <a:gd name="T62" fmla="*/ 71 w 115"/>
                <a:gd name="T63"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161">
                  <a:moveTo>
                    <a:pt x="115" y="14"/>
                  </a:moveTo>
                  <a:cubicBezTo>
                    <a:pt x="115" y="7"/>
                    <a:pt x="109" y="0"/>
                    <a:pt x="102" y="0"/>
                  </a:cubicBezTo>
                  <a:cubicBezTo>
                    <a:pt x="97" y="0"/>
                    <a:pt x="94" y="2"/>
                    <a:pt x="91" y="6"/>
                  </a:cubicBezTo>
                  <a:cubicBezTo>
                    <a:pt x="28" y="15"/>
                    <a:pt x="28" y="15"/>
                    <a:pt x="28" y="15"/>
                  </a:cubicBezTo>
                  <a:cubicBezTo>
                    <a:pt x="25" y="14"/>
                    <a:pt x="23" y="13"/>
                    <a:pt x="20" y="13"/>
                  </a:cubicBezTo>
                  <a:cubicBezTo>
                    <a:pt x="9" y="13"/>
                    <a:pt x="0" y="22"/>
                    <a:pt x="0" y="33"/>
                  </a:cubicBezTo>
                  <a:cubicBezTo>
                    <a:pt x="0" y="43"/>
                    <a:pt x="8" y="51"/>
                    <a:pt x="18" y="53"/>
                  </a:cubicBezTo>
                  <a:cubicBezTo>
                    <a:pt x="40" y="85"/>
                    <a:pt x="40" y="85"/>
                    <a:pt x="40" y="85"/>
                  </a:cubicBezTo>
                  <a:cubicBezTo>
                    <a:pt x="29" y="140"/>
                    <a:pt x="29" y="140"/>
                    <a:pt x="29" y="140"/>
                  </a:cubicBezTo>
                  <a:cubicBezTo>
                    <a:pt x="19" y="140"/>
                    <a:pt x="19" y="140"/>
                    <a:pt x="19" y="140"/>
                  </a:cubicBezTo>
                  <a:cubicBezTo>
                    <a:pt x="14" y="145"/>
                    <a:pt x="14" y="145"/>
                    <a:pt x="14" y="145"/>
                  </a:cubicBezTo>
                  <a:cubicBezTo>
                    <a:pt x="14" y="156"/>
                    <a:pt x="14" y="156"/>
                    <a:pt x="14" y="156"/>
                  </a:cubicBezTo>
                  <a:cubicBezTo>
                    <a:pt x="19" y="161"/>
                    <a:pt x="19" y="161"/>
                    <a:pt x="19" y="161"/>
                  </a:cubicBezTo>
                  <a:cubicBezTo>
                    <a:pt x="102" y="161"/>
                    <a:pt x="102" y="161"/>
                    <a:pt x="102" y="161"/>
                  </a:cubicBezTo>
                  <a:cubicBezTo>
                    <a:pt x="107" y="156"/>
                    <a:pt x="107" y="156"/>
                    <a:pt x="107" y="156"/>
                  </a:cubicBezTo>
                  <a:cubicBezTo>
                    <a:pt x="107" y="145"/>
                    <a:pt x="107" y="145"/>
                    <a:pt x="107" y="145"/>
                  </a:cubicBezTo>
                  <a:cubicBezTo>
                    <a:pt x="102" y="140"/>
                    <a:pt x="102" y="140"/>
                    <a:pt x="102" y="140"/>
                  </a:cubicBezTo>
                  <a:cubicBezTo>
                    <a:pt x="91" y="140"/>
                    <a:pt x="91" y="140"/>
                    <a:pt x="91" y="140"/>
                  </a:cubicBezTo>
                  <a:cubicBezTo>
                    <a:pt x="80" y="83"/>
                    <a:pt x="80" y="83"/>
                    <a:pt x="80" y="83"/>
                  </a:cubicBezTo>
                  <a:cubicBezTo>
                    <a:pt x="80" y="83"/>
                    <a:pt x="80" y="83"/>
                    <a:pt x="80" y="83"/>
                  </a:cubicBezTo>
                  <a:cubicBezTo>
                    <a:pt x="80" y="74"/>
                    <a:pt x="73" y="66"/>
                    <a:pt x="65" y="64"/>
                  </a:cubicBezTo>
                  <a:cubicBezTo>
                    <a:pt x="39" y="41"/>
                    <a:pt x="39" y="41"/>
                    <a:pt x="39" y="41"/>
                  </a:cubicBezTo>
                  <a:cubicBezTo>
                    <a:pt x="40" y="40"/>
                    <a:pt x="40" y="38"/>
                    <a:pt x="40" y="37"/>
                  </a:cubicBezTo>
                  <a:cubicBezTo>
                    <a:pt x="92" y="25"/>
                    <a:pt x="92" y="25"/>
                    <a:pt x="92" y="25"/>
                  </a:cubicBezTo>
                  <a:cubicBezTo>
                    <a:pt x="94" y="26"/>
                    <a:pt x="95" y="27"/>
                    <a:pt x="97" y="28"/>
                  </a:cubicBezTo>
                  <a:cubicBezTo>
                    <a:pt x="97" y="37"/>
                    <a:pt x="97" y="37"/>
                    <a:pt x="97" y="37"/>
                  </a:cubicBezTo>
                  <a:cubicBezTo>
                    <a:pt x="107" y="37"/>
                    <a:pt x="107" y="37"/>
                    <a:pt x="107" y="37"/>
                  </a:cubicBezTo>
                  <a:cubicBezTo>
                    <a:pt x="107" y="27"/>
                    <a:pt x="107" y="27"/>
                    <a:pt x="107" y="27"/>
                  </a:cubicBezTo>
                  <a:cubicBezTo>
                    <a:pt x="112" y="25"/>
                    <a:pt x="115" y="20"/>
                    <a:pt x="115" y="14"/>
                  </a:cubicBezTo>
                  <a:close/>
                  <a:moveTo>
                    <a:pt x="102" y="10"/>
                  </a:moveTo>
                  <a:cubicBezTo>
                    <a:pt x="104" y="10"/>
                    <a:pt x="106" y="12"/>
                    <a:pt x="106" y="14"/>
                  </a:cubicBezTo>
                  <a:cubicBezTo>
                    <a:pt x="106" y="17"/>
                    <a:pt x="104" y="19"/>
                    <a:pt x="102" y="19"/>
                  </a:cubicBezTo>
                  <a:cubicBezTo>
                    <a:pt x="100" y="19"/>
                    <a:pt x="98" y="17"/>
                    <a:pt x="98" y="14"/>
                  </a:cubicBezTo>
                  <a:cubicBezTo>
                    <a:pt x="98" y="12"/>
                    <a:pt x="100" y="10"/>
                    <a:pt x="102" y="10"/>
                  </a:cubicBezTo>
                  <a:close/>
                  <a:moveTo>
                    <a:pt x="43" y="73"/>
                  </a:moveTo>
                  <a:cubicBezTo>
                    <a:pt x="28" y="51"/>
                    <a:pt x="28" y="51"/>
                    <a:pt x="28" y="51"/>
                  </a:cubicBezTo>
                  <a:cubicBezTo>
                    <a:pt x="30" y="51"/>
                    <a:pt x="32" y="50"/>
                    <a:pt x="33" y="49"/>
                  </a:cubicBezTo>
                  <a:cubicBezTo>
                    <a:pt x="52" y="65"/>
                    <a:pt x="52" y="65"/>
                    <a:pt x="52" y="65"/>
                  </a:cubicBezTo>
                  <a:cubicBezTo>
                    <a:pt x="48" y="67"/>
                    <a:pt x="45" y="70"/>
                    <a:pt x="43" y="73"/>
                  </a:cubicBezTo>
                  <a:close/>
                  <a:moveTo>
                    <a:pt x="38" y="23"/>
                  </a:moveTo>
                  <a:cubicBezTo>
                    <a:pt x="86" y="16"/>
                    <a:pt x="86" y="16"/>
                    <a:pt x="86" y="16"/>
                  </a:cubicBezTo>
                  <a:cubicBezTo>
                    <a:pt x="40" y="27"/>
                    <a:pt x="40" y="27"/>
                    <a:pt x="40" y="27"/>
                  </a:cubicBezTo>
                  <a:cubicBezTo>
                    <a:pt x="39" y="26"/>
                    <a:pt x="38" y="24"/>
                    <a:pt x="38" y="23"/>
                  </a:cubicBezTo>
                  <a:close/>
                  <a:moveTo>
                    <a:pt x="10" y="33"/>
                  </a:moveTo>
                  <a:cubicBezTo>
                    <a:pt x="10" y="27"/>
                    <a:pt x="15" y="23"/>
                    <a:pt x="20" y="23"/>
                  </a:cubicBezTo>
                  <a:cubicBezTo>
                    <a:pt x="26" y="23"/>
                    <a:pt x="31" y="27"/>
                    <a:pt x="31" y="33"/>
                  </a:cubicBezTo>
                  <a:cubicBezTo>
                    <a:pt x="31" y="39"/>
                    <a:pt x="26" y="43"/>
                    <a:pt x="20" y="43"/>
                  </a:cubicBezTo>
                  <a:cubicBezTo>
                    <a:pt x="15" y="43"/>
                    <a:pt x="10" y="39"/>
                    <a:pt x="10" y="33"/>
                  </a:cubicBezTo>
                  <a:close/>
                  <a:moveTo>
                    <a:pt x="97" y="151"/>
                  </a:moveTo>
                  <a:cubicBezTo>
                    <a:pt x="23" y="151"/>
                    <a:pt x="23" y="151"/>
                    <a:pt x="23" y="151"/>
                  </a:cubicBezTo>
                  <a:cubicBezTo>
                    <a:pt x="23" y="149"/>
                    <a:pt x="23" y="149"/>
                    <a:pt x="23" y="149"/>
                  </a:cubicBezTo>
                  <a:cubicBezTo>
                    <a:pt x="97" y="149"/>
                    <a:pt x="97" y="149"/>
                    <a:pt x="97" y="149"/>
                  </a:cubicBezTo>
                  <a:lnTo>
                    <a:pt x="97" y="151"/>
                  </a:lnTo>
                  <a:close/>
                  <a:moveTo>
                    <a:pt x="39" y="140"/>
                  </a:moveTo>
                  <a:cubicBezTo>
                    <a:pt x="47" y="99"/>
                    <a:pt x="47" y="99"/>
                    <a:pt x="47" y="99"/>
                  </a:cubicBezTo>
                  <a:cubicBezTo>
                    <a:pt x="50" y="102"/>
                    <a:pt x="55" y="104"/>
                    <a:pt x="60" y="104"/>
                  </a:cubicBezTo>
                  <a:cubicBezTo>
                    <a:pt x="65" y="104"/>
                    <a:pt x="70" y="102"/>
                    <a:pt x="73" y="99"/>
                  </a:cubicBezTo>
                  <a:cubicBezTo>
                    <a:pt x="81" y="140"/>
                    <a:pt x="81" y="140"/>
                    <a:pt x="81" y="140"/>
                  </a:cubicBezTo>
                  <a:lnTo>
                    <a:pt x="39" y="140"/>
                  </a:lnTo>
                  <a:close/>
                  <a:moveTo>
                    <a:pt x="71" y="84"/>
                  </a:moveTo>
                  <a:cubicBezTo>
                    <a:pt x="71" y="90"/>
                    <a:pt x="66" y="94"/>
                    <a:pt x="60" y="94"/>
                  </a:cubicBezTo>
                  <a:cubicBezTo>
                    <a:pt x="54" y="94"/>
                    <a:pt x="50" y="90"/>
                    <a:pt x="50" y="84"/>
                  </a:cubicBezTo>
                  <a:cubicBezTo>
                    <a:pt x="50" y="78"/>
                    <a:pt x="54" y="73"/>
                    <a:pt x="60" y="73"/>
                  </a:cubicBezTo>
                  <a:cubicBezTo>
                    <a:pt x="66" y="73"/>
                    <a:pt x="71" y="78"/>
                    <a:pt x="7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sp>
        <p:nvSpPr>
          <p:cNvPr id="2" name="Textplatzhalter 1"/>
          <p:cNvSpPr>
            <a:spLocks noGrp="1"/>
          </p:cNvSpPr>
          <p:nvPr>
            <p:ph type="body" sz="quarter" idx="17"/>
          </p:nvPr>
        </p:nvSpPr>
        <p:spPr/>
        <p:txBody>
          <a:bodyPr/>
          <a:lstStyle/>
          <a:p>
            <a:r>
              <a:rPr lang="en-US" dirty="0"/>
              <a:t> </a:t>
            </a: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2035" b="9046"/>
          <a:stretch/>
        </p:blipFill>
        <p:spPr bwMode="auto">
          <a:xfrm>
            <a:off x="2421493" y="2653170"/>
            <a:ext cx="2085515" cy="1070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1029" b="10793"/>
          <a:stretch/>
        </p:blipFill>
        <p:spPr bwMode="auto">
          <a:xfrm>
            <a:off x="2421490" y="4264891"/>
            <a:ext cx="2085516" cy="108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5311" t="4202" r="7059" b="9289"/>
          <a:stretch/>
        </p:blipFill>
        <p:spPr bwMode="auto">
          <a:xfrm>
            <a:off x="4633402" y="4264891"/>
            <a:ext cx="2085521" cy="108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09577" y="2653170"/>
            <a:ext cx="2085516" cy="1070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500" t="3043" r="10708" b="13607"/>
          <a:stretch/>
        </p:blipFill>
        <p:spPr bwMode="auto">
          <a:xfrm>
            <a:off x="205383" y="4264891"/>
            <a:ext cx="2089706" cy="108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rotWithShape="1">
          <a:blip r:embed="rId8">
            <a:extLst>
              <a:ext uri="{28A0092B-C50C-407E-A947-70E740481C1C}">
                <a14:useLocalDpi xmlns:a14="http://schemas.microsoft.com/office/drawing/2010/main"/>
              </a:ext>
            </a:extLst>
          </a:blip>
          <a:srcRect r="16454"/>
          <a:stretch/>
        </p:blipFill>
        <p:spPr bwMode="auto">
          <a:xfrm>
            <a:off x="6845324" y="4264890"/>
            <a:ext cx="2085515" cy="108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p:cNvPicPr>
            <a:picLocks noChangeAspect="1"/>
          </p:cNvPicPr>
          <p:nvPr/>
        </p:nvPicPr>
        <p:blipFill rotWithShape="1">
          <a:blip r:embed="rId9" cstate="print">
            <a:extLst>
              <a:ext uri="{28A0092B-C50C-407E-A947-70E740481C1C}">
                <a14:useLocalDpi xmlns:a14="http://schemas.microsoft.com/office/drawing/2010/main"/>
              </a:ext>
            </a:extLst>
          </a:blip>
          <a:srcRect l="28141" t="6926" r="13236" b="15517"/>
          <a:stretch/>
        </p:blipFill>
        <p:spPr>
          <a:xfrm>
            <a:off x="6845323" y="2704451"/>
            <a:ext cx="2104902" cy="1019551"/>
          </a:xfrm>
          <a:prstGeom prst="rect">
            <a:avLst/>
          </a:prstGeom>
        </p:spPr>
      </p:pic>
      <p:pic>
        <p:nvPicPr>
          <p:cNvPr id="16" name="Grafik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76386" y="2580067"/>
            <a:ext cx="2202249" cy="1187670"/>
          </a:xfrm>
          <a:prstGeom prst="rect">
            <a:avLst/>
          </a:prstGeom>
        </p:spPr>
      </p:pic>
      <p:sp>
        <p:nvSpPr>
          <p:cNvPr id="54" name="Text Placeholder 12"/>
          <p:cNvSpPr txBox="1">
            <a:spLocks/>
          </p:cNvSpPr>
          <p:nvPr/>
        </p:nvSpPr>
        <p:spPr bwMode="gray">
          <a:xfrm>
            <a:off x="8173385" y="1301706"/>
            <a:ext cx="810105" cy="137718"/>
          </a:xfrm>
          <a:prstGeom prst="rect">
            <a:avLst/>
          </a:prstGeom>
          <a:ln>
            <a:solidFill>
              <a:schemeClr val="accent4"/>
            </a:solidFill>
          </a:ln>
        </p:spPr>
        <p:txBody>
          <a:bodyPr lIns="0" tIns="0" rIns="0" bIns="0" anchor="ctr"/>
          <a:lstStyle>
            <a:lvl1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1pPr>
            <a:lvl2pPr marL="1588" indent="0" algn="ctr" defTabSz="914400" rtl="0" eaLnBrk="1" latinLnBrk="0" hangingPunct="1">
              <a:spcBef>
                <a:spcPct val="20000"/>
              </a:spcBef>
              <a:buFont typeface="ABBvoiceOffice" panose="020D0603020503020204" pitchFamily="34" charset="0"/>
              <a:buNone/>
              <a:defRPr sz="900" kern="1200" cap="all" baseline="0">
                <a:solidFill>
                  <a:schemeClr val="accent4"/>
                </a:solidFill>
                <a:latin typeface="+mn-lt"/>
                <a:ea typeface="+mn-ea"/>
                <a:cs typeface="+mn-cs"/>
              </a:defRPr>
            </a:lvl2pPr>
            <a:lvl3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3pPr>
            <a:lvl4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4pPr>
            <a:lvl5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5pPr>
            <a:lvl6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6pPr>
            <a:lvl7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7pPr>
            <a:lvl8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8pPr>
            <a:lvl9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9pPr>
          </a:lstStyle>
          <a:p>
            <a:pPr>
              <a:spcBef>
                <a:spcPts val="0"/>
              </a:spcBef>
            </a:pPr>
            <a:r>
              <a:rPr lang="en-US" sz="750" dirty="0">
                <a:solidFill>
                  <a:srgbClr val="A0A0A0"/>
                </a:solidFill>
              </a:rPr>
              <a:t>SELECTION</a:t>
            </a:r>
          </a:p>
        </p:txBody>
      </p:sp>
    </p:spTree>
    <p:extLst>
      <p:ext uri="{BB962C8B-B14F-4D97-AF65-F5344CB8AC3E}">
        <p14:creationId xmlns:p14="http://schemas.microsoft.com/office/powerpoint/2010/main" val="103518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Untertitel 2"/>
          <p:cNvSpPr>
            <a:spLocks noGrp="1"/>
          </p:cNvSpPr>
          <p:nvPr>
            <p:ph type="subTitle" idx="13"/>
          </p:nvPr>
        </p:nvSpPr>
        <p:spPr/>
        <p:txBody>
          <a:bodyPr/>
          <a:lstStyle/>
          <a:p>
            <a:r>
              <a:rPr lang="en-US" dirty="0"/>
              <a:t>Proactive detection of faults (90%), reduced maintenance costs (-20%) and energy costs (-5%)</a:t>
            </a:r>
          </a:p>
        </p:txBody>
      </p:sp>
      <p:sp>
        <p:nvSpPr>
          <p:cNvPr id="4" name="Datumsplatzhalter 3"/>
          <p:cNvSpPr>
            <a:spLocks noGrp="1"/>
          </p:cNvSpPr>
          <p:nvPr>
            <p:ph type="dt" sz="half" idx="14"/>
          </p:nvPr>
        </p:nvSpPr>
        <p:spPr/>
        <p:txBody>
          <a:bodyPr/>
          <a:lstStyle/>
          <a:p>
            <a:fld id="{F0F7C878-2F48-47C1-A60E-F6C764D931DE}" type="datetime4">
              <a:rPr lang="en-US" smtClean="0">
                <a:solidFill>
                  <a:srgbClr val="A0A0A0"/>
                </a:solidFill>
              </a:rPr>
              <a:pPr/>
              <a:t>February 22, 2018</a:t>
            </a:fld>
            <a:endParaRPr lang="en-US" dirty="0">
              <a:solidFill>
                <a:srgbClr val="A0A0A0"/>
              </a:solidFill>
            </a:endParaRPr>
          </a:p>
        </p:txBody>
      </p:sp>
      <p:sp>
        <p:nvSpPr>
          <p:cNvPr id="5" name="Fußzeilenplatzhalter 4"/>
          <p:cNvSpPr>
            <a:spLocks noGrp="1"/>
          </p:cNvSpPr>
          <p:nvPr>
            <p:ph type="ftr" sz="quarter" idx="15"/>
          </p:nvPr>
        </p:nvSpPr>
        <p:spPr/>
        <p:txBody>
          <a:bodyPr/>
          <a:lstStyle/>
          <a:p>
            <a:endParaRPr lang="en-US" dirty="0">
              <a:solidFill>
                <a:srgbClr val="A0A0A0"/>
              </a:solidFill>
            </a:endParaRPr>
          </a:p>
        </p:txBody>
      </p:sp>
      <p:sp>
        <p:nvSpPr>
          <p:cNvPr id="6" name="Foliennummernplatzhalt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15</a:t>
            </a:fld>
            <a:endParaRPr lang="en-US" dirty="0">
              <a:solidFill>
                <a:srgbClr val="A0A0A0"/>
              </a:solidFill>
            </a:endParaRPr>
          </a:p>
        </p:txBody>
      </p:sp>
      <p:sp>
        <p:nvSpPr>
          <p:cNvPr id="7" name="Titel 6"/>
          <p:cNvSpPr>
            <a:spLocks noGrp="1"/>
          </p:cNvSpPr>
          <p:nvPr>
            <p:ph type="title"/>
          </p:nvPr>
        </p:nvSpPr>
        <p:spPr/>
        <p:txBody>
          <a:bodyPr/>
          <a:lstStyle/>
          <a:p>
            <a:r>
              <a:rPr lang="de-DE" dirty="0"/>
              <a:t>Transport &amp; Infrastructure</a:t>
            </a:r>
            <a:endParaRPr lang="en-US" dirty="0"/>
          </a:p>
        </p:txBody>
      </p:sp>
      <p:grpSp>
        <p:nvGrpSpPr>
          <p:cNvPr id="43" name="Gruppieren 42"/>
          <p:cNvGrpSpPr/>
          <p:nvPr/>
        </p:nvGrpSpPr>
        <p:grpSpPr>
          <a:xfrm>
            <a:off x="209578" y="3868750"/>
            <a:ext cx="2755465" cy="284336"/>
            <a:chOff x="279400" y="4058799"/>
            <a:chExt cx="3673475" cy="379065"/>
          </a:xfrm>
        </p:grpSpPr>
        <p:cxnSp>
          <p:nvCxnSpPr>
            <p:cNvPr id="37" name="Straight Connector 10"/>
            <p:cNvCxnSpPr/>
            <p:nvPr/>
          </p:nvCxnSpPr>
          <p:spPr bwMode="gray">
            <a:xfrm>
              <a:off x="279400" y="4428341"/>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0" name="Text Placeholder 7"/>
            <p:cNvSpPr txBox="1">
              <a:spLocks/>
            </p:cNvSpPr>
            <p:nvPr/>
          </p:nvSpPr>
          <p:spPr bwMode="gray">
            <a:xfrm>
              <a:off x="279400" y="4058799"/>
              <a:ext cx="367347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EV charging with cloud management</a:t>
              </a:r>
            </a:p>
          </p:txBody>
        </p:sp>
      </p:grpSp>
      <p:grpSp>
        <p:nvGrpSpPr>
          <p:cNvPr id="45" name="Gruppieren 44"/>
          <p:cNvGrpSpPr/>
          <p:nvPr/>
        </p:nvGrpSpPr>
        <p:grpSpPr>
          <a:xfrm>
            <a:off x="3192475" y="3868750"/>
            <a:ext cx="2755466" cy="284336"/>
            <a:chOff x="4256079" y="4058799"/>
            <a:chExt cx="3673476" cy="379065"/>
          </a:xfrm>
        </p:grpSpPr>
        <p:cxnSp>
          <p:nvCxnSpPr>
            <p:cNvPr id="38" name="Straight Connector 27"/>
            <p:cNvCxnSpPr/>
            <p:nvPr/>
          </p:nvCxnSpPr>
          <p:spPr bwMode="gray">
            <a:xfrm>
              <a:off x="4256080" y="4428341"/>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1" name="Text Placeholder 7"/>
            <p:cNvSpPr txBox="1">
              <a:spLocks/>
            </p:cNvSpPr>
            <p:nvPr/>
          </p:nvSpPr>
          <p:spPr bwMode="gray">
            <a:xfrm>
              <a:off x="4256079" y="4058799"/>
              <a:ext cx="367347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Flash-charging electric buses</a:t>
              </a:r>
            </a:p>
          </p:txBody>
        </p:sp>
      </p:grpSp>
      <p:grpSp>
        <p:nvGrpSpPr>
          <p:cNvPr id="44" name="Gruppieren 43"/>
          <p:cNvGrpSpPr/>
          <p:nvPr/>
        </p:nvGrpSpPr>
        <p:grpSpPr>
          <a:xfrm>
            <a:off x="6175374" y="3868750"/>
            <a:ext cx="2812634" cy="284336"/>
            <a:chOff x="8232759" y="4058799"/>
            <a:chExt cx="3749691" cy="379065"/>
          </a:xfrm>
        </p:grpSpPr>
        <p:cxnSp>
          <p:nvCxnSpPr>
            <p:cNvPr id="39" name="Straight Connector 28"/>
            <p:cNvCxnSpPr/>
            <p:nvPr/>
          </p:nvCxnSpPr>
          <p:spPr bwMode="gray">
            <a:xfrm>
              <a:off x="8232759" y="4428341"/>
              <a:ext cx="367347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2" name="Text Placeholder 7"/>
            <p:cNvSpPr txBox="1">
              <a:spLocks/>
            </p:cNvSpPr>
            <p:nvPr/>
          </p:nvSpPr>
          <p:spPr bwMode="gray">
            <a:xfrm>
              <a:off x="8232759" y="4058799"/>
              <a:ext cx="3749691"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Energy management for mega-datacenters</a:t>
              </a:r>
            </a:p>
          </p:txBody>
        </p:sp>
      </p:grpSp>
      <p:grpSp>
        <p:nvGrpSpPr>
          <p:cNvPr id="46" name="Gruppieren 45"/>
          <p:cNvGrpSpPr/>
          <p:nvPr/>
        </p:nvGrpSpPr>
        <p:grpSpPr>
          <a:xfrm>
            <a:off x="209578" y="2305257"/>
            <a:ext cx="2085515" cy="284336"/>
            <a:chOff x="279400" y="1816571"/>
            <a:chExt cx="2780325" cy="379065"/>
          </a:xfrm>
        </p:grpSpPr>
        <p:cxnSp>
          <p:nvCxnSpPr>
            <p:cNvPr id="47" name="Straight Connector 10"/>
            <p:cNvCxnSpPr/>
            <p:nvPr/>
          </p:nvCxnSpPr>
          <p:spPr bwMode="gray">
            <a:xfrm>
              <a:off x="27940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8" name="Text Placeholder 7"/>
            <p:cNvSpPr txBox="1">
              <a:spLocks/>
            </p:cNvSpPr>
            <p:nvPr/>
          </p:nvSpPr>
          <p:spPr bwMode="gray">
            <a:xfrm>
              <a:off x="27940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Remote monitoring for ship electrical systems</a:t>
              </a:r>
            </a:p>
          </p:txBody>
        </p:sp>
      </p:grpSp>
      <p:grpSp>
        <p:nvGrpSpPr>
          <p:cNvPr id="49" name="Gruppieren 48"/>
          <p:cNvGrpSpPr/>
          <p:nvPr/>
        </p:nvGrpSpPr>
        <p:grpSpPr>
          <a:xfrm>
            <a:off x="2421493" y="2305257"/>
            <a:ext cx="2085515" cy="284336"/>
            <a:chOff x="3289210" y="1816571"/>
            <a:chExt cx="2780325" cy="379065"/>
          </a:xfrm>
        </p:grpSpPr>
        <p:cxnSp>
          <p:nvCxnSpPr>
            <p:cNvPr id="50" name="Straight Connector 27"/>
            <p:cNvCxnSpPr/>
            <p:nvPr/>
          </p:nvCxnSpPr>
          <p:spPr bwMode="gray">
            <a:xfrm>
              <a:off x="328921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51" name="Text Placeholder 7"/>
            <p:cNvSpPr txBox="1">
              <a:spLocks/>
            </p:cNvSpPr>
            <p:nvPr/>
          </p:nvSpPr>
          <p:spPr bwMode="gray">
            <a:xfrm>
              <a:off x="328921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Building automation</a:t>
              </a:r>
            </a:p>
          </p:txBody>
        </p:sp>
      </p:grpSp>
      <p:grpSp>
        <p:nvGrpSpPr>
          <p:cNvPr id="52" name="Gruppieren 51"/>
          <p:cNvGrpSpPr/>
          <p:nvPr/>
        </p:nvGrpSpPr>
        <p:grpSpPr>
          <a:xfrm>
            <a:off x="4633408" y="2305257"/>
            <a:ext cx="2085515" cy="284336"/>
            <a:chOff x="6299020" y="1816571"/>
            <a:chExt cx="2780325" cy="379065"/>
          </a:xfrm>
        </p:grpSpPr>
        <p:cxnSp>
          <p:nvCxnSpPr>
            <p:cNvPr id="53" name="Straight Connector 28"/>
            <p:cNvCxnSpPr/>
            <p:nvPr/>
          </p:nvCxnSpPr>
          <p:spPr bwMode="gray">
            <a:xfrm>
              <a:off x="629902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54" name="Text Placeholder 7"/>
            <p:cNvSpPr txBox="1">
              <a:spLocks/>
            </p:cNvSpPr>
            <p:nvPr/>
          </p:nvSpPr>
          <p:spPr bwMode="gray">
            <a:xfrm>
              <a:off x="629902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Vehicle-to-grid demand/supply coordination</a:t>
              </a:r>
            </a:p>
          </p:txBody>
        </p:sp>
      </p:grpSp>
      <p:grpSp>
        <p:nvGrpSpPr>
          <p:cNvPr id="55" name="Gruppieren 54"/>
          <p:cNvGrpSpPr/>
          <p:nvPr/>
        </p:nvGrpSpPr>
        <p:grpSpPr>
          <a:xfrm>
            <a:off x="6845324" y="2305257"/>
            <a:ext cx="2085515" cy="284336"/>
            <a:chOff x="6299020" y="1816571"/>
            <a:chExt cx="2780325" cy="379065"/>
          </a:xfrm>
        </p:grpSpPr>
        <p:cxnSp>
          <p:nvCxnSpPr>
            <p:cNvPr id="56" name="Straight Connector 28"/>
            <p:cNvCxnSpPr/>
            <p:nvPr/>
          </p:nvCxnSpPr>
          <p:spPr bwMode="gray">
            <a:xfrm>
              <a:off x="6299020" y="2186113"/>
              <a:ext cx="278032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57" name="Text Placeholder 7"/>
            <p:cNvSpPr txBox="1">
              <a:spLocks/>
            </p:cNvSpPr>
            <p:nvPr/>
          </p:nvSpPr>
          <p:spPr bwMode="gray">
            <a:xfrm>
              <a:off x="6299020" y="1816571"/>
              <a:ext cx="2780325" cy="379065"/>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Navigation optimization </a:t>
              </a:r>
              <a:br>
                <a:rPr lang="en-US" sz="1050" dirty="0">
                  <a:solidFill>
                    <a:srgbClr val="D90000"/>
                  </a:solidFill>
                </a:rPr>
              </a:br>
              <a:r>
                <a:rPr lang="en-US" sz="1050" dirty="0">
                  <a:solidFill>
                    <a:srgbClr val="D90000"/>
                  </a:solidFill>
                </a:rPr>
                <a:t>for fleets</a:t>
              </a:r>
            </a:p>
          </p:txBody>
        </p:sp>
      </p:grpSp>
      <p:pic>
        <p:nvPicPr>
          <p:cNvPr id="60" name="Picture 120"/>
          <p:cNvPicPr>
            <a:picLocks noChangeAspect="1"/>
          </p:cNvPicPr>
          <p:nvPr/>
        </p:nvPicPr>
        <p:blipFill rotWithShape="1">
          <a:blip r:embed="rId3" cstate="print">
            <a:extLst>
              <a:ext uri="{28A0092B-C50C-407E-A947-70E740481C1C}">
                <a14:useLocalDpi xmlns:a14="http://schemas.microsoft.com/office/drawing/2010/main"/>
              </a:ext>
            </a:extLst>
          </a:blip>
          <a:srcRect l="-104" t="19607" r="1" b="6778"/>
          <a:stretch/>
        </p:blipFill>
        <p:spPr>
          <a:xfrm>
            <a:off x="4656745" y="2662478"/>
            <a:ext cx="2062178" cy="1061525"/>
          </a:xfrm>
          <a:prstGeom prst="rect">
            <a:avLst/>
          </a:prstGeom>
          <a:ln>
            <a:noFill/>
          </a:ln>
          <a:effectLst/>
        </p:spPr>
      </p:pic>
      <p:grpSp>
        <p:nvGrpSpPr>
          <p:cNvPr id="81" name="Group 41"/>
          <p:cNvGrpSpPr/>
          <p:nvPr/>
        </p:nvGrpSpPr>
        <p:grpSpPr>
          <a:xfrm>
            <a:off x="8379032" y="998413"/>
            <a:ext cx="622036" cy="200488"/>
            <a:chOff x="8227158" y="2732390"/>
            <a:chExt cx="1455448" cy="512323"/>
          </a:xfrm>
          <a:solidFill>
            <a:schemeClr val="accent4"/>
          </a:solidFill>
        </p:grpSpPr>
        <p:grpSp>
          <p:nvGrpSpPr>
            <p:cNvPr id="82" name="Gruppieren 103"/>
            <p:cNvGrpSpPr/>
            <p:nvPr/>
          </p:nvGrpSpPr>
          <p:grpSpPr>
            <a:xfrm>
              <a:off x="8227158" y="2735220"/>
              <a:ext cx="359950" cy="503832"/>
              <a:chOff x="8227158" y="2735220"/>
              <a:chExt cx="359950" cy="503832"/>
            </a:xfrm>
            <a:grpFill/>
          </p:grpSpPr>
          <p:sp>
            <p:nvSpPr>
              <p:cNvPr id="104" name="Freeform 182"/>
              <p:cNvSpPr>
                <a:spLocks noEditPoints="1"/>
              </p:cNvSpPr>
              <p:nvPr/>
            </p:nvSpPr>
            <p:spPr bwMode="gray">
              <a:xfrm>
                <a:off x="8227158" y="2735220"/>
                <a:ext cx="359950" cy="503832"/>
              </a:xfrm>
              <a:custGeom>
                <a:avLst/>
                <a:gdLst>
                  <a:gd name="T0" fmla="*/ 114 w 114"/>
                  <a:gd name="T1" fmla="*/ 124 h 160"/>
                  <a:gd name="T2" fmla="*/ 114 w 114"/>
                  <a:gd name="T3" fmla="*/ 27 h 160"/>
                  <a:gd name="T4" fmla="*/ 96 w 114"/>
                  <a:gd name="T5" fmla="*/ 11 h 160"/>
                  <a:gd name="T6" fmla="*/ 78 w 114"/>
                  <a:gd name="T7" fmla="*/ 11 h 160"/>
                  <a:gd name="T8" fmla="*/ 78 w 114"/>
                  <a:gd name="T9" fmla="*/ 0 h 160"/>
                  <a:gd name="T10" fmla="*/ 36 w 114"/>
                  <a:gd name="T11" fmla="*/ 0 h 160"/>
                  <a:gd name="T12" fmla="*/ 36 w 114"/>
                  <a:gd name="T13" fmla="*/ 11 h 160"/>
                  <a:gd name="T14" fmla="*/ 15 w 114"/>
                  <a:gd name="T15" fmla="*/ 11 h 160"/>
                  <a:gd name="T16" fmla="*/ 0 w 114"/>
                  <a:gd name="T17" fmla="*/ 27 h 160"/>
                  <a:gd name="T18" fmla="*/ 0 w 114"/>
                  <a:gd name="T19" fmla="*/ 124 h 160"/>
                  <a:gd name="T20" fmla="*/ 4 w 114"/>
                  <a:gd name="T21" fmla="*/ 129 h 160"/>
                  <a:gd name="T22" fmla="*/ 26 w 114"/>
                  <a:gd name="T23" fmla="*/ 129 h 160"/>
                  <a:gd name="T24" fmla="*/ 1 w 114"/>
                  <a:gd name="T25" fmla="*/ 153 h 160"/>
                  <a:gd name="T26" fmla="*/ 8 w 114"/>
                  <a:gd name="T27" fmla="*/ 160 h 160"/>
                  <a:gd name="T28" fmla="*/ 21 w 114"/>
                  <a:gd name="T29" fmla="*/ 147 h 160"/>
                  <a:gd name="T30" fmla="*/ 94 w 114"/>
                  <a:gd name="T31" fmla="*/ 147 h 160"/>
                  <a:gd name="T32" fmla="*/ 107 w 114"/>
                  <a:gd name="T33" fmla="*/ 160 h 160"/>
                  <a:gd name="T34" fmla="*/ 114 w 114"/>
                  <a:gd name="T35" fmla="*/ 153 h 160"/>
                  <a:gd name="T36" fmla="*/ 89 w 114"/>
                  <a:gd name="T37" fmla="*/ 129 h 160"/>
                  <a:gd name="T38" fmla="*/ 110 w 114"/>
                  <a:gd name="T39" fmla="*/ 129 h 160"/>
                  <a:gd name="T40" fmla="*/ 114 w 114"/>
                  <a:gd name="T41" fmla="*/ 124 h 160"/>
                  <a:gd name="T42" fmla="*/ 45 w 114"/>
                  <a:gd name="T43" fmla="*/ 10 h 160"/>
                  <a:gd name="T44" fmla="*/ 68 w 114"/>
                  <a:gd name="T45" fmla="*/ 10 h 160"/>
                  <a:gd name="T46" fmla="*/ 68 w 114"/>
                  <a:gd name="T47" fmla="*/ 11 h 160"/>
                  <a:gd name="T48" fmla="*/ 45 w 114"/>
                  <a:gd name="T49" fmla="*/ 11 h 160"/>
                  <a:gd name="T50" fmla="*/ 45 w 114"/>
                  <a:gd name="T51" fmla="*/ 10 h 160"/>
                  <a:gd name="T52" fmla="*/ 84 w 114"/>
                  <a:gd name="T53" fmla="*/ 137 h 160"/>
                  <a:gd name="T54" fmla="*/ 31 w 114"/>
                  <a:gd name="T55" fmla="*/ 137 h 160"/>
                  <a:gd name="T56" fmla="*/ 39 w 114"/>
                  <a:gd name="T57" fmla="*/ 129 h 160"/>
                  <a:gd name="T58" fmla="*/ 75 w 114"/>
                  <a:gd name="T59" fmla="*/ 129 h 160"/>
                  <a:gd name="T60" fmla="*/ 84 w 114"/>
                  <a:gd name="T61" fmla="*/ 137 h 160"/>
                  <a:gd name="T62" fmla="*/ 105 w 114"/>
                  <a:gd name="T63" fmla="*/ 119 h 160"/>
                  <a:gd name="T64" fmla="*/ 9 w 114"/>
                  <a:gd name="T65" fmla="*/ 119 h 160"/>
                  <a:gd name="T66" fmla="*/ 9 w 114"/>
                  <a:gd name="T67" fmla="*/ 27 h 160"/>
                  <a:gd name="T68" fmla="*/ 15 w 114"/>
                  <a:gd name="T69" fmla="*/ 21 h 160"/>
                  <a:gd name="T70" fmla="*/ 36 w 114"/>
                  <a:gd name="T71" fmla="*/ 21 h 160"/>
                  <a:gd name="T72" fmla="*/ 78 w 114"/>
                  <a:gd name="T73" fmla="*/ 21 h 160"/>
                  <a:gd name="T74" fmla="*/ 96 w 114"/>
                  <a:gd name="T75" fmla="*/ 21 h 160"/>
                  <a:gd name="T76" fmla="*/ 105 w 114"/>
                  <a:gd name="T77" fmla="*/ 27 h 160"/>
                  <a:gd name="T78" fmla="*/ 105 w 114"/>
                  <a:gd name="T79" fmla="*/ 11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60">
                    <a:moveTo>
                      <a:pt x="114" y="124"/>
                    </a:moveTo>
                    <a:cubicBezTo>
                      <a:pt x="114" y="27"/>
                      <a:pt x="114" y="27"/>
                      <a:pt x="114" y="27"/>
                    </a:cubicBezTo>
                    <a:cubicBezTo>
                      <a:pt x="114" y="18"/>
                      <a:pt x="104" y="11"/>
                      <a:pt x="96" y="11"/>
                    </a:cubicBezTo>
                    <a:cubicBezTo>
                      <a:pt x="78" y="11"/>
                      <a:pt x="78" y="11"/>
                      <a:pt x="78" y="11"/>
                    </a:cubicBezTo>
                    <a:cubicBezTo>
                      <a:pt x="78" y="0"/>
                      <a:pt x="78" y="0"/>
                      <a:pt x="78" y="0"/>
                    </a:cubicBezTo>
                    <a:cubicBezTo>
                      <a:pt x="36" y="0"/>
                      <a:pt x="36" y="0"/>
                      <a:pt x="36" y="0"/>
                    </a:cubicBezTo>
                    <a:cubicBezTo>
                      <a:pt x="36" y="11"/>
                      <a:pt x="36" y="11"/>
                      <a:pt x="36" y="11"/>
                    </a:cubicBezTo>
                    <a:cubicBezTo>
                      <a:pt x="15" y="11"/>
                      <a:pt x="15" y="11"/>
                      <a:pt x="15" y="11"/>
                    </a:cubicBezTo>
                    <a:cubicBezTo>
                      <a:pt x="6" y="11"/>
                      <a:pt x="0" y="18"/>
                      <a:pt x="0" y="27"/>
                    </a:cubicBezTo>
                    <a:cubicBezTo>
                      <a:pt x="0" y="124"/>
                      <a:pt x="0" y="124"/>
                      <a:pt x="0" y="124"/>
                    </a:cubicBezTo>
                    <a:cubicBezTo>
                      <a:pt x="4" y="129"/>
                      <a:pt x="4" y="129"/>
                      <a:pt x="4" y="129"/>
                    </a:cubicBezTo>
                    <a:cubicBezTo>
                      <a:pt x="26" y="129"/>
                      <a:pt x="26" y="129"/>
                      <a:pt x="26" y="129"/>
                    </a:cubicBezTo>
                    <a:cubicBezTo>
                      <a:pt x="1" y="153"/>
                      <a:pt x="1" y="153"/>
                      <a:pt x="1" y="153"/>
                    </a:cubicBezTo>
                    <a:cubicBezTo>
                      <a:pt x="8" y="160"/>
                      <a:pt x="8" y="160"/>
                      <a:pt x="8" y="160"/>
                    </a:cubicBezTo>
                    <a:cubicBezTo>
                      <a:pt x="21" y="147"/>
                      <a:pt x="21" y="147"/>
                      <a:pt x="21" y="147"/>
                    </a:cubicBezTo>
                    <a:cubicBezTo>
                      <a:pt x="94" y="147"/>
                      <a:pt x="94" y="147"/>
                      <a:pt x="94" y="147"/>
                    </a:cubicBezTo>
                    <a:cubicBezTo>
                      <a:pt x="107" y="160"/>
                      <a:pt x="107" y="160"/>
                      <a:pt x="107" y="160"/>
                    </a:cubicBezTo>
                    <a:cubicBezTo>
                      <a:pt x="114" y="153"/>
                      <a:pt x="114" y="153"/>
                      <a:pt x="114" y="153"/>
                    </a:cubicBezTo>
                    <a:cubicBezTo>
                      <a:pt x="89" y="129"/>
                      <a:pt x="89" y="129"/>
                      <a:pt x="89" y="129"/>
                    </a:cubicBezTo>
                    <a:cubicBezTo>
                      <a:pt x="110" y="129"/>
                      <a:pt x="110" y="129"/>
                      <a:pt x="110" y="129"/>
                    </a:cubicBezTo>
                    <a:lnTo>
                      <a:pt x="114" y="124"/>
                    </a:lnTo>
                    <a:close/>
                    <a:moveTo>
                      <a:pt x="45" y="10"/>
                    </a:moveTo>
                    <a:cubicBezTo>
                      <a:pt x="68" y="10"/>
                      <a:pt x="68" y="10"/>
                      <a:pt x="68" y="10"/>
                    </a:cubicBezTo>
                    <a:cubicBezTo>
                      <a:pt x="68" y="11"/>
                      <a:pt x="68" y="11"/>
                      <a:pt x="68" y="11"/>
                    </a:cubicBezTo>
                    <a:cubicBezTo>
                      <a:pt x="45" y="11"/>
                      <a:pt x="45" y="11"/>
                      <a:pt x="45" y="11"/>
                    </a:cubicBezTo>
                    <a:lnTo>
                      <a:pt x="45" y="10"/>
                    </a:lnTo>
                    <a:close/>
                    <a:moveTo>
                      <a:pt x="84" y="137"/>
                    </a:moveTo>
                    <a:cubicBezTo>
                      <a:pt x="31" y="137"/>
                      <a:pt x="31" y="137"/>
                      <a:pt x="31" y="137"/>
                    </a:cubicBezTo>
                    <a:cubicBezTo>
                      <a:pt x="39" y="129"/>
                      <a:pt x="39" y="129"/>
                      <a:pt x="39" y="129"/>
                    </a:cubicBezTo>
                    <a:cubicBezTo>
                      <a:pt x="75" y="129"/>
                      <a:pt x="75" y="129"/>
                      <a:pt x="75" y="129"/>
                    </a:cubicBezTo>
                    <a:lnTo>
                      <a:pt x="84" y="137"/>
                    </a:lnTo>
                    <a:close/>
                    <a:moveTo>
                      <a:pt x="105" y="119"/>
                    </a:moveTo>
                    <a:cubicBezTo>
                      <a:pt x="9" y="119"/>
                      <a:pt x="9" y="119"/>
                      <a:pt x="9" y="119"/>
                    </a:cubicBezTo>
                    <a:cubicBezTo>
                      <a:pt x="9" y="27"/>
                      <a:pt x="9" y="27"/>
                      <a:pt x="9" y="27"/>
                    </a:cubicBezTo>
                    <a:cubicBezTo>
                      <a:pt x="9" y="25"/>
                      <a:pt x="10" y="21"/>
                      <a:pt x="15" y="21"/>
                    </a:cubicBezTo>
                    <a:cubicBezTo>
                      <a:pt x="36" y="21"/>
                      <a:pt x="36" y="21"/>
                      <a:pt x="36" y="21"/>
                    </a:cubicBezTo>
                    <a:cubicBezTo>
                      <a:pt x="78" y="21"/>
                      <a:pt x="78" y="21"/>
                      <a:pt x="78" y="21"/>
                    </a:cubicBezTo>
                    <a:cubicBezTo>
                      <a:pt x="96" y="21"/>
                      <a:pt x="96" y="21"/>
                      <a:pt x="96" y="21"/>
                    </a:cubicBezTo>
                    <a:cubicBezTo>
                      <a:pt x="100" y="21"/>
                      <a:pt x="105" y="24"/>
                      <a:pt x="105" y="27"/>
                    </a:cubicBezTo>
                    <a:lnTo>
                      <a:pt x="105"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05" name="Freeform 183"/>
              <p:cNvSpPr>
                <a:spLocks noEditPoints="1"/>
              </p:cNvSpPr>
              <p:nvPr/>
            </p:nvSpPr>
            <p:spPr bwMode="gray">
              <a:xfrm>
                <a:off x="8271263" y="2825797"/>
                <a:ext cx="271741" cy="179737"/>
              </a:xfrm>
              <a:custGeom>
                <a:avLst/>
                <a:gdLst>
                  <a:gd name="T0" fmla="*/ 11 w 191"/>
                  <a:gd name="T1" fmla="*/ 0 h 127"/>
                  <a:gd name="T2" fmla="*/ 0 w 191"/>
                  <a:gd name="T3" fmla="*/ 12 h 127"/>
                  <a:gd name="T4" fmla="*/ 0 w 191"/>
                  <a:gd name="T5" fmla="*/ 116 h 127"/>
                  <a:gd name="T6" fmla="*/ 11 w 191"/>
                  <a:gd name="T7" fmla="*/ 127 h 127"/>
                  <a:gd name="T8" fmla="*/ 180 w 191"/>
                  <a:gd name="T9" fmla="*/ 127 h 127"/>
                  <a:gd name="T10" fmla="*/ 191 w 191"/>
                  <a:gd name="T11" fmla="*/ 116 h 127"/>
                  <a:gd name="T12" fmla="*/ 191 w 191"/>
                  <a:gd name="T13" fmla="*/ 12 h 127"/>
                  <a:gd name="T14" fmla="*/ 180 w 191"/>
                  <a:gd name="T15" fmla="*/ 0 h 127"/>
                  <a:gd name="T16" fmla="*/ 11 w 191"/>
                  <a:gd name="T17" fmla="*/ 0 h 127"/>
                  <a:gd name="T18" fmla="*/ 169 w 191"/>
                  <a:gd name="T19" fmla="*/ 105 h 127"/>
                  <a:gd name="T20" fmla="*/ 22 w 191"/>
                  <a:gd name="T21" fmla="*/ 105 h 127"/>
                  <a:gd name="T22" fmla="*/ 22 w 191"/>
                  <a:gd name="T23" fmla="*/ 23 h 127"/>
                  <a:gd name="T24" fmla="*/ 169 w 191"/>
                  <a:gd name="T25" fmla="*/ 23 h 127"/>
                  <a:gd name="T26" fmla="*/ 169 w 191"/>
                  <a:gd name="T27" fmla="*/ 10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127">
                    <a:moveTo>
                      <a:pt x="11" y="0"/>
                    </a:moveTo>
                    <a:lnTo>
                      <a:pt x="0" y="12"/>
                    </a:lnTo>
                    <a:lnTo>
                      <a:pt x="0" y="116"/>
                    </a:lnTo>
                    <a:lnTo>
                      <a:pt x="11" y="127"/>
                    </a:lnTo>
                    <a:lnTo>
                      <a:pt x="180" y="127"/>
                    </a:lnTo>
                    <a:lnTo>
                      <a:pt x="191" y="116"/>
                    </a:lnTo>
                    <a:lnTo>
                      <a:pt x="191" y="12"/>
                    </a:lnTo>
                    <a:lnTo>
                      <a:pt x="180" y="0"/>
                    </a:lnTo>
                    <a:lnTo>
                      <a:pt x="11" y="0"/>
                    </a:lnTo>
                    <a:close/>
                    <a:moveTo>
                      <a:pt x="169" y="105"/>
                    </a:moveTo>
                    <a:lnTo>
                      <a:pt x="22" y="105"/>
                    </a:lnTo>
                    <a:lnTo>
                      <a:pt x="22" y="23"/>
                    </a:lnTo>
                    <a:lnTo>
                      <a:pt x="169" y="23"/>
                    </a:lnTo>
                    <a:lnTo>
                      <a:pt x="169"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06" name="Freeform 184"/>
              <p:cNvSpPr>
                <a:spLocks noEditPoints="1"/>
              </p:cNvSpPr>
              <p:nvPr/>
            </p:nvSpPr>
            <p:spPr bwMode="gray">
              <a:xfrm>
                <a:off x="8296872" y="3025348"/>
                <a:ext cx="72559" cy="72178"/>
              </a:xfrm>
              <a:custGeom>
                <a:avLst/>
                <a:gdLst>
                  <a:gd name="T0" fmla="*/ 11 w 23"/>
                  <a:gd name="T1" fmla="*/ 0 h 23"/>
                  <a:gd name="T2" fmla="*/ 0 w 23"/>
                  <a:gd name="T3" fmla="*/ 12 h 23"/>
                  <a:gd name="T4" fmla="*/ 12 w 23"/>
                  <a:gd name="T5" fmla="*/ 23 h 23"/>
                  <a:gd name="T6" fmla="*/ 23 w 23"/>
                  <a:gd name="T7" fmla="*/ 11 h 23"/>
                  <a:gd name="T8" fmla="*/ 11 w 23"/>
                  <a:gd name="T9" fmla="*/ 0 h 23"/>
                  <a:gd name="T10" fmla="*/ 12 w 23"/>
                  <a:gd name="T11" fmla="*/ 13 h 23"/>
                  <a:gd name="T12" fmla="*/ 9 w 23"/>
                  <a:gd name="T13" fmla="*/ 12 h 23"/>
                  <a:gd name="T14" fmla="*/ 11 w 23"/>
                  <a:gd name="T15" fmla="*/ 9 h 23"/>
                  <a:gd name="T16" fmla="*/ 13 w 23"/>
                  <a:gd name="T17" fmla="*/ 11 h 23"/>
                  <a:gd name="T18" fmla="*/ 12 w 23"/>
                  <a:gd name="T1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1" y="0"/>
                    </a:moveTo>
                    <a:cubicBezTo>
                      <a:pt x="5" y="0"/>
                      <a:pt x="0" y="5"/>
                      <a:pt x="0" y="12"/>
                    </a:cubicBezTo>
                    <a:cubicBezTo>
                      <a:pt x="0" y="18"/>
                      <a:pt x="5" y="23"/>
                      <a:pt x="12" y="23"/>
                    </a:cubicBezTo>
                    <a:cubicBezTo>
                      <a:pt x="18" y="23"/>
                      <a:pt x="23" y="18"/>
                      <a:pt x="23" y="11"/>
                    </a:cubicBezTo>
                    <a:cubicBezTo>
                      <a:pt x="23" y="5"/>
                      <a:pt x="17" y="0"/>
                      <a:pt x="11" y="0"/>
                    </a:cubicBezTo>
                    <a:close/>
                    <a:moveTo>
                      <a:pt x="12" y="13"/>
                    </a:moveTo>
                    <a:cubicBezTo>
                      <a:pt x="9" y="13"/>
                      <a:pt x="9" y="12"/>
                      <a:pt x="9" y="12"/>
                    </a:cubicBezTo>
                    <a:cubicBezTo>
                      <a:pt x="9" y="10"/>
                      <a:pt x="10" y="9"/>
                      <a:pt x="11" y="9"/>
                    </a:cubicBezTo>
                    <a:cubicBezTo>
                      <a:pt x="12" y="9"/>
                      <a:pt x="13" y="10"/>
                      <a:pt x="13" y="11"/>
                    </a:cubicBezTo>
                    <a:cubicBezTo>
                      <a:pt x="13" y="13"/>
                      <a:pt x="12"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07" name="Freeform 185"/>
              <p:cNvSpPr>
                <a:spLocks noEditPoints="1"/>
              </p:cNvSpPr>
              <p:nvPr/>
            </p:nvSpPr>
            <p:spPr bwMode="gray">
              <a:xfrm>
                <a:off x="8444836" y="3025348"/>
                <a:ext cx="76827" cy="72178"/>
              </a:xfrm>
              <a:custGeom>
                <a:avLst/>
                <a:gdLst>
                  <a:gd name="T0" fmla="*/ 15 w 24"/>
                  <a:gd name="T1" fmla="*/ 1 h 23"/>
                  <a:gd name="T2" fmla="*/ 6 w 24"/>
                  <a:gd name="T3" fmla="*/ 2 h 23"/>
                  <a:gd name="T4" fmla="*/ 1 w 24"/>
                  <a:gd name="T5" fmla="*/ 9 h 23"/>
                  <a:gd name="T6" fmla="*/ 2 w 24"/>
                  <a:gd name="T7" fmla="*/ 17 h 23"/>
                  <a:gd name="T8" fmla="*/ 9 w 24"/>
                  <a:gd name="T9" fmla="*/ 23 h 23"/>
                  <a:gd name="T10" fmla="*/ 12 w 24"/>
                  <a:gd name="T11" fmla="*/ 23 h 23"/>
                  <a:gd name="T12" fmla="*/ 17 w 24"/>
                  <a:gd name="T13" fmla="*/ 22 h 23"/>
                  <a:gd name="T14" fmla="*/ 23 w 24"/>
                  <a:gd name="T15" fmla="*/ 15 h 23"/>
                  <a:gd name="T16" fmla="*/ 22 w 24"/>
                  <a:gd name="T17" fmla="*/ 6 h 23"/>
                  <a:gd name="T18" fmla="*/ 15 w 24"/>
                  <a:gd name="T19" fmla="*/ 1 h 23"/>
                  <a:gd name="T20" fmla="*/ 14 w 24"/>
                  <a:gd name="T21" fmla="*/ 12 h 23"/>
                  <a:gd name="T22" fmla="*/ 13 w 24"/>
                  <a:gd name="T23" fmla="*/ 13 h 23"/>
                  <a:gd name="T24" fmla="*/ 12 w 24"/>
                  <a:gd name="T25" fmla="*/ 14 h 23"/>
                  <a:gd name="T26" fmla="*/ 11 w 24"/>
                  <a:gd name="T27" fmla="*/ 14 h 23"/>
                  <a:gd name="T28" fmla="*/ 10 w 24"/>
                  <a:gd name="T29" fmla="*/ 13 h 23"/>
                  <a:gd name="T30" fmla="*/ 10 w 24"/>
                  <a:gd name="T31" fmla="*/ 12 h 23"/>
                  <a:gd name="T32" fmla="*/ 10 w 24"/>
                  <a:gd name="T33" fmla="*/ 11 h 23"/>
                  <a:gd name="T34" fmla="*/ 11 w 24"/>
                  <a:gd name="T35" fmla="*/ 10 h 23"/>
                  <a:gd name="T36" fmla="*/ 11 w 24"/>
                  <a:gd name="T37" fmla="*/ 10 h 23"/>
                  <a:gd name="T38" fmla="*/ 12 w 24"/>
                  <a:gd name="T39" fmla="*/ 10 h 23"/>
                  <a:gd name="T40" fmla="*/ 12 w 24"/>
                  <a:gd name="T41" fmla="*/ 10 h 23"/>
                  <a:gd name="T42" fmla="*/ 13 w 24"/>
                  <a:gd name="T43" fmla="*/ 11 h 23"/>
                  <a:gd name="T44" fmla="*/ 14 w 24"/>
                  <a:gd name="T45" fmla="*/ 12 h 23"/>
                  <a:gd name="T46" fmla="*/ 14 w 24"/>
                  <a:gd name="T4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5" y="1"/>
                    </a:moveTo>
                    <a:cubicBezTo>
                      <a:pt x="12" y="0"/>
                      <a:pt x="9" y="1"/>
                      <a:pt x="6" y="2"/>
                    </a:cubicBezTo>
                    <a:cubicBezTo>
                      <a:pt x="3" y="3"/>
                      <a:pt x="1" y="6"/>
                      <a:pt x="1" y="9"/>
                    </a:cubicBezTo>
                    <a:cubicBezTo>
                      <a:pt x="0" y="12"/>
                      <a:pt x="0" y="15"/>
                      <a:pt x="2" y="17"/>
                    </a:cubicBezTo>
                    <a:cubicBezTo>
                      <a:pt x="3" y="20"/>
                      <a:pt x="6" y="22"/>
                      <a:pt x="9" y="23"/>
                    </a:cubicBezTo>
                    <a:cubicBezTo>
                      <a:pt x="10" y="23"/>
                      <a:pt x="11" y="23"/>
                      <a:pt x="12" y="23"/>
                    </a:cubicBezTo>
                    <a:cubicBezTo>
                      <a:pt x="14" y="23"/>
                      <a:pt x="16" y="23"/>
                      <a:pt x="17" y="22"/>
                    </a:cubicBezTo>
                    <a:cubicBezTo>
                      <a:pt x="20" y="20"/>
                      <a:pt x="22" y="18"/>
                      <a:pt x="23" y="15"/>
                    </a:cubicBezTo>
                    <a:cubicBezTo>
                      <a:pt x="24" y="12"/>
                      <a:pt x="23" y="9"/>
                      <a:pt x="22" y="6"/>
                    </a:cubicBezTo>
                    <a:cubicBezTo>
                      <a:pt x="20" y="4"/>
                      <a:pt x="18" y="2"/>
                      <a:pt x="15" y="1"/>
                    </a:cubicBezTo>
                    <a:close/>
                    <a:moveTo>
                      <a:pt x="14" y="12"/>
                    </a:moveTo>
                    <a:cubicBezTo>
                      <a:pt x="14" y="13"/>
                      <a:pt x="13" y="13"/>
                      <a:pt x="13" y="13"/>
                    </a:cubicBezTo>
                    <a:cubicBezTo>
                      <a:pt x="12" y="14"/>
                      <a:pt x="12" y="14"/>
                      <a:pt x="12" y="14"/>
                    </a:cubicBezTo>
                    <a:cubicBezTo>
                      <a:pt x="12" y="14"/>
                      <a:pt x="12" y="14"/>
                      <a:pt x="11" y="14"/>
                    </a:cubicBezTo>
                    <a:cubicBezTo>
                      <a:pt x="11" y="13"/>
                      <a:pt x="10" y="13"/>
                      <a:pt x="10" y="13"/>
                    </a:cubicBezTo>
                    <a:cubicBezTo>
                      <a:pt x="10" y="12"/>
                      <a:pt x="10" y="12"/>
                      <a:pt x="10" y="12"/>
                    </a:cubicBezTo>
                    <a:cubicBezTo>
                      <a:pt x="10" y="12"/>
                      <a:pt x="10" y="12"/>
                      <a:pt x="10" y="11"/>
                    </a:cubicBezTo>
                    <a:cubicBezTo>
                      <a:pt x="10" y="11"/>
                      <a:pt x="10" y="11"/>
                      <a:pt x="11" y="10"/>
                    </a:cubicBezTo>
                    <a:cubicBezTo>
                      <a:pt x="11" y="10"/>
                      <a:pt x="11" y="10"/>
                      <a:pt x="11" y="10"/>
                    </a:cubicBezTo>
                    <a:cubicBezTo>
                      <a:pt x="11" y="10"/>
                      <a:pt x="11" y="10"/>
                      <a:pt x="12" y="10"/>
                    </a:cubicBezTo>
                    <a:cubicBezTo>
                      <a:pt x="12" y="10"/>
                      <a:pt x="12" y="10"/>
                      <a:pt x="12" y="10"/>
                    </a:cubicBezTo>
                    <a:cubicBezTo>
                      <a:pt x="13" y="10"/>
                      <a:pt x="13" y="10"/>
                      <a:pt x="13" y="11"/>
                    </a:cubicBezTo>
                    <a:cubicBezTo>
                      <a:pt x="14" y="12"/>
                      <a:pt x="14" y="12"/>
                      <a:pt x="14" y="12"/>
                    </a:cubicBezTo>
                    <a:cubicBezTo>
                      <a:pt x="14" y="12"/>
                      <a:pt x="14" y="12"/>
                      <a:pt x="1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nvGrpSpPr>
            <p:cNvPr id="83" name="Gruppieren 101"/>
            <p:cNvGrpSpPr/>
            <p:nvPr/>
          </p:nvGrpSpPr>
          <p:grpSpPr>
            <a:xfrm>
              <a:off x="9318389" y="2740881"/>
              <a:ext cx="364217" cy="503832"/>
              <a:chOff x="9318389" y="2740881"/>
              <a:chExt cx="364217" cy="503832"/>
            </a:xfrm>
            <a:grpFill/>
          </p:grpSpPr>
          <p:sp>
            <p:nvSpPr>
              <p:cNvPr id="100" name="Freeform 186"/>
              <p:cNvSpPr>
                <a:spLocks/>
              </p:cNvSpPr>
              <p:nvPr/>
            </p:nvSpPr>
            <p:spPr bwMode="gray">
              <a:xfrm>
                <a:off x="9395216" y="3005534"/>
                <a:ext cx="88209" cy="135865"/>
              </a:xfrm>
              <a:custGeom>
                <a:avLst/>
                <a:gdLst>
                  <a:gd name="T0" fmla="*/ 33 w 62"/>
                  <a:gd name="T1" fmla="*/ 36 h 96"/>
                  <a:gd name="T2" fmla="*/ 53 w 62"/>
                  <a:gd name="T3" fmla="*/ 16 h 96"/>
                  <a:gd name="T4" fmla="*/ 40 w 62"/>
                  <a:gd name="T5" fmla="*/ 0 h 96"/>
                  <a:gd name="T6" fmla="*/ 0 w 62"/>
                  <a:gd name="T7" fmla="*/ 40 h 96"/>
                  <a:gd name="T8" fmla="*/ 6 w 62"/>
                  <a:gd name="T9" fmla="*/ 58 h 96"/>
                  <a:gd name="T10" fmla="*/ 28 w 62"/>
                  <a:gd name="T11" fmla="*/ 58 h 96"/>
                  <a:gd name="T12" fmla="*/ 6 w 62"/>
                  <a:gd name="T13" fmla="*/ 80 h 96"/>
                  <a:gd name="T14" fmla="*/ 22 w 62"/>
                  <a:gd name="T15" fmla="*/ 96 h 96"/>
                  <a:gd name="T16" fmla="*/ 62 w 62"/>
                  <a:gd name="T17" fmla="*/ 56 h 96"/>
                  <a:gd name="T18" fmla="*/ 55 w 62"/>
                  <a:gd name="T19" fmla="*/ 36 h 96"/>
                  <a:gd name="T20" fmla="*/ 33 w 62"/>
                  <a:gd name="T21"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96">
                    <a:moveTo>
                      <a:pt x="33" y="36"/>
                    </a:moveTo>
                    <a:lnTo>
                      <a:pt x="53" y="16"/>
                    </a:lnTo>
                    <a:lnTo>
                      <a:pt x="40" y="0"/>
                    </a:lnTo>
                    <a:lnTo>
                      <a:pt x="0" y="40"/>
                    </a:lnTo>
                    <a:lnTo>
                      <a:pt x="6" y="58"/>
                    </a:lnTo>
                    <a:lnTo>
                      <a:pt x="28" y="58"/>
                    </a:lnTo>
                    <a:lnTo>
                      <a:pt x="6" y="80"/>
                    </a:lnTo>
                    <a:lnTo>
                      <a:pt x="22" y="96"/>
                    </a:lnTo>
                    <a:lnTo>
                      <a:pt x="62" y="56"/>
                    </a:lnTo>
                    <a:lnTo>
                      <a:pt x="55" y="36"/>
                    </a:lnTo>
                    <a:lnTo>
                      <a:pt x="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01" name="Freeform 187"/>
              <p:cNvSpPr>
                <a:spLocks noEditPoints="1"/>
              </p:cNvSpPr>
              <p:nvPr/>
            </p:nvSpPr>
            <p:spPr bwMode="gray">
              <a:xfrm>
                <a:off x="9366761" y="2784754"/>
                <a:ext cx="145118" cy="133034"/>
              </a:xfrm>
              <a:custGeom>
                <a:avLst/>
                <a:gdLst>
                  <a:gd name="T0" fmla="*/ 11 w 102"/>
                  <a:gd name="T1" fmla="*/ 0 h 94"/>
                  <a:gd name="T2" fmla="*/ 0 w 102"/>
                  <a:gd name="T3" fmla="*/ 12 h 94"/>
                  <a:gd name="T4" fmla="*/ 0 w 102"/>
                  <a:gd name="T5" fmla="*/ 83 h 94"/>
                  <a:gd name="T6" fmla="*/ 11 w 102"/>
                  <a:gd name="T7" fmla="*/ 94 h 94"/>
                  <a:gd name="T8" fmla="*/ 91 w 102"/>
                  <a:gd name="T9" fmla="*/ 94 h 94"/>
                  <a:gd name="T10" fmla="*/ 102 w 102"/>
                  <a:gd name="T11" fmla="*/ 83 h 94"/>
                  <a:gd name="T12" fmla="*/ 102 w 102"/>
                  <a:gd name="T13" fmla="*/ 12 h 94"/>
                  <a:gd name="T14" fmla="*/ 91 w 102"/>
                  <a:gd name="T15" fmla="*/ 0 h 94"/>
                  <a:gd name="T16" fmla="*/ 11 w 102"/>
                  <a:gd name="T17" fmla="*/ 0 h 94"/>
                  <a:gd name="T18" fmla="*/ 80 w 102"/>
                  <a:gd name="T19" fmla="*/ 72 h 94"/>
                  <a:gd name="T20" fmla="*/ 22 w 102"/>
                  <a:gd name="T21" fmla="*/ 72 h 94"/>
                  <a:gd name="T22" fmla="*/ 22 w 102"/>
                  <a:gd name="T23" fmla="*/ 23 h 94"/>
                  <a:gd name="T24" fmla="*/ 80 w 102"/>
                  <a:gd name="T25" fmla="*/ 23 h 94"/>
                  <a:gd name="T26" fmla="*/ 80 w 102"/>
                  <a:gd name="T27"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94">
                    <a:moveTo>
                      <a:pt x="11" y="0"/>
                    </a:moveTo>
                    <a:lnTo>
                      <a:pt x="0" y="12"/>
                    </a:lnTo>
                    <a:lnTo>
                      <a:pt x="0" y="83"/>
                    </a:lnTo>
                    <a:lnTo>
                      <a:pt x="11" y="94"/>
                    </a:lnTo>
                    <a:lnTo>
                      <a:pt x="91" y="94"/>
                    </a:lnTo>
                    <a:lnTo>
                      <a:pt x="102" y="83"/>
                    </a:lnTo>
                    <a:lnTo>
                      <a:pt x="102" y="12"/>
                    </a:lnTo>
                    <a:lnTo>
                      <a:pt x="91" y="0"/>
                    </a:lnTo>
                    <a:lnTo>
                      <a:pt x="11" y="0"/>
                    </a:lnTo>
                    <a:close/>
                    <a:moveTo>
                      <a:pt x="80" y="72"/>
                    </a:moveTo>
                    <a:lnTo>
                      <a:pt x="22" y="72"/>
                    </a:lnTo>
                    <a:lnTo>
                      <a:pt x="22" y="23"/>
                    </a:lnTo>
                    <a:lnTo>
                      <a:pt x="80" y="23"/>
                    </a:lnTo>
                    <a:lnTo>
                      <a:pt x="8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02" name="Rectangle 188"/>
              <p:cNvSpPr>
                <a:spLocks noChangeArrowheads="1"/>
              </p:cNvSpPr>
              <p:nvPr/>
            </p:nvSpPr>
            <p:spPr bwMode="gray">
              <a:xfrm>
                <a:off x="9366761" y="2956000"/>
                <a:ext cx="145118" cy="31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03" name="Freeform 189"/>
              <p:cNvSpPr>
                <a:spLocks noEditPoints="1"/>
              </p:cNvSpPr>
              <p:nvPr/>
            </p:nvSpPr>
            <p:spPr bwMode="gray">
              <a:xfrm>
                <a:off x="9318389" y="2740881"/>
                <a:ext cx="364217" cy="503832"/>
              </a:xfrm>
              <a:custGeom>
                <a:avLst/>
                <a:gdLst>
                  <a:gd name="T0" fmla="*/ 112 w 115"/>
                  <a:gd name="T1" fmla="*/ 46 h 160"/>
                  <a:gd name="T2" fmla="*/ 112 w 115"/>
                  <a:gd name="T3" fmla="*/ 41 h 160"/>
                  <a:gd name="T4" fmla="*/ 107 w 115"/>
                  <a:gd name="T5" fmla="*/ 36 h 160"/>
                  <a:gd name="T6" fmla="*/ 102 w 115"/>
                  <a:gd name="T7" fmla="*/ 41 h 160"/>
                  <a:gd name="T8" fmla="*/ 102 w 115"/>
                  <a:gd name="T9" fmla="*/ 46 h 160"/>
                  <a:gd name="T10" fmla="*/ 97 w 115"/>
                  <a:gd name="T11" fmla="*/ 46 h 160"/>
                  <a:gd name="T12" fmla="*/ 97 w 115"/>
                  <a:gd name="T13" fmla="*/ 41 h 160"/>
                  <a:gd name="T14" fmla="*/ 92 w 115"/>
                  <a:gd name="T15" fmla="*/ 36 h 160"/>
                  <a:gd name="T16" fmla="*/ 88 w 115"/>
                  <a:gd name="T17" fmla="*/ 41 h 160"/>
                  <a:gd name="T18" fmla="*/ 88 w 115"/>
                  <a:gd name="T19" fmla="*/ 46 h 160"/>
                  <a:gd name="T20" fmla="*/ 84 w 115"/>
                  <a:gd name="T21" fmla="*/ 46 h 160"/>
                  <a:gd name="T22" fmla="*/ 84 w 115"/>
                  <a:gd name="T23" fmla="*/ 55 h 160"/>
                  <a:gd name="T24" fmla="*/ 94 w 115"/>
                  <a:gd name="T25" fmla="*/ 69 h 160"/>
                  <a:gd name="T26" fmla="*/ 94 w 115"/>
                  <a:gd name="T27" fmla="*/ 137 h 160"/>
                  <a:gd name="T28" fmla="*/ 90 w 115"/>
                  <a:gd name="T29" fmla="*/ 137 h 160"/>
                  <a:gd name="T30" fmla="*/ 90 w 115"/>
                  <a:gd name="T31" fmla="*/ 73 h 160"/>
                  <a:gd name="T32" fmla="*/ 85 w 115"/>
                  <a:gd name="T33" fmla="*/ 68 h 160"/>
                  <a:gd name="T34" fmla="*/ 75 w 115"/>
                  <a:gd name="T35" fmla="*/ 68 h 160"/>
                  <a:gd name="T36" fmla="*/ 75 w 115"/>
                  <a:gd name="T37" fmla="*/ 17 h 160"/>
                  <a:gd name="T38" fmla="*/ 58 w 115"/>
                  <a:gd name="T39" fmla="*/ 0 h 160"/>
                  <a:gd name="T40" fmla="*/ 18 w 115"/>
                  <a:gd name="T41" fmla="*/ 0 h 160"/>
                  <a:gd name="T42" fmla="*/ 0 w 115"/>
                  <a:gd name="T43" fmla="*/ 17 h 160"/>
                  <a:gd name="T44" fmla="*/ 0 w 115"/>
                  <a:gd name="T45" fmla="*/ 137 h 160"/>
                  <a:gd name="T46" fmla="*/ 0 w 115"/>
                  <a:gd name="T47" fmla="*/ 146 h 160"/>
                  <a:gd name="T48" fmla="*/ 0 w 115"/>
                  <a:gd name="T49" fmla="*/ 160 h 160"/>
                  <a:gd name="T50" fmla="*/ 75 w 115"/>
                  <a:gd name="T51" fmla="*/ 160 h 160"/>
                  <a:gd name="T52" fmla="*/ 75 w 115"/>
                  <a:gd name="T53" fmla="*/ 146 h 160"/>
                  <a:gd name="T54" fmla="*/ 75 w 115"/>
                  <a:gd name="T55" fmla="*/ 137 h 160"/>
                  <a:gd name="T56" fmla="*/ 75 w 115"/>
                  <a:gd name="T57" fmla="*/ 78 h 160"/>
                  <a:gd name="T58" fmla="*/ 80 w 115"/>
                  <a:gd name="T59" fmla="*/ 78 h 160"/>
                  <a:gd name="T60" fmla="*/ 80 w 115"/>
                  <a:gd name="T61" fmla="*/ 141 h 160"/>
                  <a:gd name="T62" fmla="*/ 85 w 115"/>
                  <a:gd name="T63" fmla="*/ 146 h 160"/>
                  <a:gd name="T64" fmla="*/ 99 w 115"/>
                  <a:gd name="T65" fmla="*/ 146 h 160"/>
                  <a:gd name="T66" fmla="*/ 104 w 115"/>
                  <a:gd name="T67" fmla="*/ 141 h 160"/>
                  <a:gd name="T68" fmla="*/ 104 w 115"/>
                  <a:gd name="T69" fmla="*/ 70 h 160"/>
                  <a:gd name="T70" fmla="*/ 115 w 115"/>
                  <a:gd name="T71" fmla="*/ 55 h 160"/>
                  <a:gd name="T72" fmla="*/ 115 w 115"/>
                  <a:gd name="T73" fmla="*/ 46 h 160"/>
                  <a:gd name="T74" fmla="*/ 112 w 115"/>
                  <a:gd name="T75" fmla="*/ 46 h 160"/>
                  <a:gd name="T76" fmla="*/ 65 w 115"/>
                  <a:gd name="T77" fmla="*/ 151 h 160"/>
                  <a:gd name="T78" fmla="*/ 10 w 115"/>
                  <a:gd name="T79" fmla="*/ 151 h 160"/>
                  <a:gd name="T80" fmla="*/ 10 w 115"/>
                  <a:gd name="T81" fmla="*/ 146 h 160"/>
                  <a:gd name="T82" fmla="*/ 65 w 115"/>
                  <a:gd name="T83" fmla="*/ 146 h 160"/>
                  <a:gd name="T84" fmla="*/ 65 w 115"/>
                  <a:gd name="T85" fmla="*/ 151 h 160"/>
                  <a:gd name="T86" fmla="*/ 65 w 115"/>
                  <a:gd name="T87" fmla="*/ 137 h 160"/>
                  <a:gd name="T88" fmla="*/ 10 w 115"/>
                  <a:gd name="T89" fmla="*/ 137 h 160"/>
                  <a:gd name="T90" fmla="*/ 10 w 115"/>
                  <a:gd name="T91" fmla="*/ 17 h 160"/>
                  <a:gd name="T92" fmla="*/ 18 w 115"/>
                  <a:gd name="T93" fmla="*/ 9 h 160"/>
                  <a:gd name="T94" fmla="*/ 58 w 115"/>
                  <a:gd name="T95" fmla="*/ 9 h 160"/>
                  <a:gd name="T96" fmla="*/ 65 w 115"/>
                  <a:gd name="T97" fmla="*/ 17 h 160"/>
                  <a:gd name="T98" fmla="*/ 65 w 115"/>
                  <a:gd name="T99" fmla="*/ 68 h 160"/>
                  <a:gd name="T100" fmla="*/ 65 w 115"/>
                  <a:gd name="T101" fmla="*/ 78 h 160"/>
                  <a:gd name="T102" fmla="*/ 65 w 115"/>
                  <a:gd name="T103" fmla="*/ 137 h 160"/>
                  <a:gd name="T104" fmla="*/ 99 w 115"/>
                  <a:gd name="T105" fmla="*/ 61 h 160"/>
                  <a:gd name="T106" fmla="*/ 93 w 115"/>
                  <a:gd name="T107" fmla="*/ 56 h 160"/>
                  <a:gd name="T108" fmla="*/ 105 w 115"/>
                  <a:gd name="T109" fmla="*/ 56 h 160"/>
                  <a:gd name="T110" fmla="*/ 99 w 115"/>
                  <a:gd name="T111" fmla="*/ 6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 h="160">
                    <a:moveTo>
                      <a:pt x="112" y="46"/>
                    </a:moveTo>
                    <a:cubicBezTo>
                      <a:pt x="112" y="41"/>
                      <a:pt x="112" y="41"/>
                      <a:pt x="112" y="41"/>
                    </a:cubicBezTo>
                    <a:cubicBezTo>
                      <a:pt x="112" y="38"/>
                      <a:pt x="109" y="36"/>
                      <a:pt x="107" y="36"/>
                    </a:cubicBezTo>
                    <a:cubicBezTo>
                      <a:pt x="104" y="36"/>
                      <a:pt x="102" y="38"/>
                      <a:pt x="102" y="41"/>
                    </a:cubicBezTo>
                    <a:cubicBezTo>
                      <a:pt x="102" y="46"/>
                      <a:pt x="102" y="46"/>
                      <a:pt x="102" y="46"/>
                    </a:cubicBezTo>
                    <a:cubicBezTo>
                      <a:pt x="97" y="46"/>
                      <a:pt x="97" y="46"/>
                      <a:pt x="97" y="46"/>
                    </a:cubicBezTo>
                    <a:cubicBezTo>
                      <a:pt x="97" y="41"/>
                      <a:pt x="97" y="41"/>
                      <a:pt x="97" y="41"/>
                    </a:cubicBezTo>
                    <a:cubicBezTo>
                      <a:pt x="97" y="38"/>
                      <a:pt x="95" y="36"/>
                      <a:pt x="92" y="36"/>
                    </a:cubicBezTo>
                    <a:cubicBezTo>
                      <a:pt x="90" y="36"/>
                      <a:pt x="88" y="38"/>
                      <a:pt x="88" y="41"/>
                    </a:cubicBezTo>
                    <a:cubicBezTo>
                      <a:pt x="88" y="46"/>
                      <a:pt x="88" y="46"/>
                      <a:pt x="88" y="46"/>
                    </a:cubicBezTo>
                    <a:cubicBezTo>
                      <a:pt x="84" y="46"/>
                      <a:pt x="84" y="46"/>
                      <a:pt x="84" y="46"/>
                    </a:cubicBezTo>
                    <a:cubicBezTo>
                      <a:pt x="84" y="55"/>
                      <a:pt x="84" y="55"/>
                      <a:pt x="84" y="55"/>
                    </a:cubicBezTo>
                    <a:cubicBezTo>
                      <a:pt x="84" y="62"/>
                      <a:pt x="88" y="67"/>
                      <a:pt x="94" y="69"/>
                    </a:cubicBezTo>
                    <a:cubicBezTo>
                      <a:pt x="94" y="137"/>
                      <a:pt x="94" y="137"/>
                      <a:pt x="94" y="137"/>
                    </a:cubicBezTo>
                    <a:cubicBezTo>
                      <a:pt x="90" y="137"/>
                      <a:pt x="90" y="137"/>
                      <a:pt x="90" y="137"/>
                    </a:cubicBezTo>
                    <a:cubicBezTo>
                      <a:pt x="90" y="73"/>
                      <a:pt x="90" y="73"/>
                      <a:pt x="90" y="73"/>
                    </a:cubicBezTo>
                    <a:cubicBezTo>
                      <a:pt x="85" y="68"/>
                      <a:pt x="85" y="68"/>
                      <a:pt x="85" y="68"/>
                    </a:cubicBezTo>
                    <a:cubicBezTo>
                      <a:pt x="75" y="68"/>
                      <a:pt x="75" y="68"/>
                      <a:pt x="75" y="68"/>
                    </a:cubicBezTo>
                    <a:cubicBezTo>
                      <a:pt x="75" y="17"/>
                      <a:pt x="75" y="17"/>
                      <a:pt x="75" y="17"/>
                    </a:cubicBezTo>
                    <a:cubicBezTo>
                      <a:pt x="75" y="8"/>
                      <a:pt x="68" y="0"/>
                      <a:pt x="58" y="0"/>
                    </a:cubicBezTo>
                    <a:cubicBezTo>
                      <a:pt x="18" y="0"/>
                      <a:pt x="18" y="0"/>
                      <a:pt x="18" y="0"/>
                    </a:cubicBezTo>
                    <a:cubicBezTo>
                      <a:pt x="8" y="0"/>
                      <a:pt x="0" y="7"/>
                      <a:pt x="0" y="17"/>
                    </a:cubicBezTo>
                    <a:cubicBezTo>
                      <a:pt x="0" y="137"/>
                      <a:pt x="0" y="137"/>
                      <a:pt x="0" y="137"/>
                    </a:cubicBezTo>
                    <a:cubicBezTo>
                      <a:pt x="0" y="146"/>
                      <a:pt x="0" y="146"/>
                      <a:pt x="0" y="146"/>
                    </a:cubicBezTo>
                    <a:cubicBezTo>
                      <a:pt x="0" y="160"/>
                      <a:pt x="0" y="160"/>
                      <a:pt x="0" y="160"/>
                    </a:cubicBezTo>
                    <a:cubicBezTo>
                      <a:pt x="75" y="160"/>
                      <a:pt x="75" y="160"/>
                      <a:pt x="75" y="160"/>
                    </a:cubicBezTo>
                    <a:cubicBezTo>
                      <a:pt x="75" y="146"/>
                      <a:pt x="75" y="146"/>
                      <a:pt x="75" y="146"/>
                    </a:cubicBezTo>
                    <a:cubicBezTo>
                      <a:pt x="75" y="137"/>
                      <a:pt x="75" y="137"/>
                      <a:pt x="75" y="137"/>
                    </a:cubicBezTo>
                    <a:cubicBezTo>
                      <a:pt x="75" y="78"/>
                      <a:pt x="75" y="78"/>
                      <a:pt x="75" y="78"/>
                    </a:cubicBezTo>
                    <a:cubicBezTo>
                      <a:pt x="80" y="78"/>
                      <a:pt x="80" y="78"/>
                      <a:pt x="80" y="78"/>
                    </a:cubicBezTo>
                    <a:cubicBezTo>
                      <a:pt x="80" y="141"/>
                      <a:pt x="80" y="141"/>
                      <a:pt x="80" y="141"/>
                    </a:cubicBezTo>
                    <a:cubicBezTo>
                      <a:pt x="85" y="146"/>
                      <a:pt x="85" y="146"/>
                      <a:pt x="85" y="146"/>
                    </a:cubicBezTo>
                    <a:cubicBezTo>
                      <a:pt x="99" y="146"/>
                      <a:pt x="99" y="146"/>
                      <a:pt x="99" y="146"/>
                    </a:cubicBezTo>
                    <a:cubicBezTo>
                      <a:pt x="104" y="141"/>
                      <a:pt x="104" y="141"/>
                      <a:pt x="104" y="141"/>
                    </a:cubicBezTo>
                    <a:cubicBezTo>
                      <a:pt x="104" y="70"/>
                      <a:pt x="104" y="70"/>
                      <a:pt x="104" y="70"/>
                    </a:cubicBezTo>
                    <a:cubicBezTo>
                      <a:pt x="110" y="68"/>
                      <a:pt x="115" y="62"/>
                      <a:pt x="115" y="55"/>
                    </a:cubicBezTo>
                    <a:cubicBezTo>
                      <a:pt x="115" y="46"/>
                      <a:pt x="115" y="46"/>
                      <a:pt x="115" y="46"/>
                    </a:cubicBezTo>
                    <a:lnTo>
                      <a:pt x="112" y="46"/>
                    </a:lnTo>
                    <a:close/>
                    <a:moveTo>
                      <a:pt x="65" y="151"/>
                    </a:moveTo>
                    <a:cubicBezTo>
                      <a:pt x="10" y="151"/>
                      <a:pt x="10" y="151"/>
                      <a:pt x="10" y="151"/>
                    </a:cubicBezTo>
                    <a:cubicBezTo>
                      <a:pt x="10" y="146"/>
                      <a:pt x="10" y="146"/>
                      <a:pt x="10" y="146"/>
                    </a:cubicBezTo>
                    <a:cubicBezTo>
                      <a:pt x="65" y="146"/>
                      <a:pt x="65" y="146"/>
                      <a:pt x="65" y="146"/>
                    </a:cubicBezTo>
                    <a:lnTo>
                      <a:pt x="65" y="151"/>
                    </a:lnTo>
                    <a:close/>
                    <a:moveTo>
                      <a:pt x="65" y="137"/>
                    </a:moveTo>
                    <a:cubicBezTo>
                      <a:pt x="10" y="137"/>
                      <a:pt x="10" y="137"/>
                      <a:pt x="10" y="137"/>
                    </a:cubicBezTo>
                    <a:cubicBezTo>
                      <a:pt x="10" y="17"/>
                      <a:pt x="10" y="17"/>
                      <a:pt x="10" y="17"/>
                    </a:cubicBezTo>
                    <a:cubicBezTo>
                      <a:pt x="10" y="13"/>
                      <a:pt x="13" y="9"/>
                      <a:pt x="18" y="9"/>
                    </a:cubicBezTo>
                    <a:cubicBezTo>
                      <a:pt x="58" y="9"/>
                      <a:pt x="58" y="9"/>
                      <a:pt x="58" y="9"/>
                    </a:cubicBezTo>
                    <a:cubicBezTo>
                      <a:pt x="62" y="9"/>
                      <a:pt x="65" y="13"/>
                      <a:pt x="65" y="17"/>
                    </a:cubicBezTo>
                    <a:cubicBezTo>
                      <a:pt x="65" y="68"/>
                      <a:pt x="65" y="68"/>
                      <a:pt x="65" y="68"/>
                    </a:cubicBezTo>
                    <a:cubicBezTo>
                      <a:pt x="65" y="78"/>
                      <a:pt x="65" y="78"/>
                      <a:pt x="65" y="78"/>
                    </a:cubicBezTo>
                    <a:lnTo>
                      <a:pt x="65" y="137"/>
                    </a:lnTo>
                    <a:close/>
                    <a:moveTo>
                      <a:pt x="99" y="61"/>
                    </a:moveTo>
                    <a:cubicBezTo>
                      <a:pt x="97" y="61"/>
                      <a:pt x="94" y="59"/>
                      <a:pt x="93" y="56"/>
                    </a:cubicBezTo>
                    <a:cubicBezTo>
                      <a:pt x="105" y="56"/>
                      <a:pt x="105" y="56"/>
                      <a:pt x="105" y="56"/>
                    </a:cubicBezTo>
                    <a:cubicBezTo>
                      <a:pt x="105" y="59"/>
                      <a:pt x="103" y="61"/>
                      <a:pt x="9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nvGrpSpPr>
            <p:cNvPr id="84" name="Gruppieren 102"/>
            <p:cNvGrpSpPr/>
            <p:nvPr/>
          </p:nvGrpSpPr>
          <p:grpSpPr>
            <a:xfrm>
              <a:off x="8739339" y="2732390"/>
              <a:ext cx="395517" cy="506662"/>
              <a:chOff x="8739339" y="2732390"/>
              <a:chExt cx="395517" cy="506662"/>
            </a:xfrm>
            <a:grpFill/>
          </p:grpSpPr>
          <p:sp>
            <p:nvSpPr>
              <p:cNvPr id="85" name="Freeform 247"/>
              <p:cNvSpPr>
                <a:spLocks noEditPoints="1"/>
              </p:cNvSpPr>
              <p:nvPr/>
            </p:nvSpPr>
            <p:spPr bwMode="gray">
              <a:xfrm>
                <a:off x="8762103" y="2871085"/>
                <a:ext cx="109550" cy="108974"/>
              </a:xfrm>
              <a:custGeom>
                <a:avLst/>
                <a:gdLst>
                  <a:gd name="T0" fmla="*/ 66 w 77"/>
                  <a:gd name="T1" fmla="*/ 77 h 77"/>
                  <a:gd name="T2" fmla="*/ 11 w 77"/>
                  <a:gd name="T3" fmla="*/ 77 h 77"/>
                  <a:gd name="T4" fmla="*/ 0 w 77"/>
                  <a:gd name="T5" fmla="*/ 66 h 77"/>
                  <a:gd name="T6" fmla="*/ 0 w 77"/>
                  <a:gd name="T7" fmla="*/ 8 h 77"/>
                  <a:gd name="T8" fmla="*/ 11 w 77"/>
                  <a:gd name="T9" fmla="*/ 0 h 77"/>
                  <a:gd name="T10" fmla="*/ 66 w 77"/>
                  <a:gd name="T11" fmla="*/ 0 h 77"/>
                  <a:gd name="T12" fmla="*/ 77 w 77"/>
                  <a:gd name="T13" fmla="*/ 8 h 77"/>
                  <a:gd name="T14" fmla="*/ 77 w 77"/>
                  <a:gd name="T15" fmla="*/ 66 h 77"/>
                  <a:gd name="T16" fmla="*/ 66 w 77"/>
                  <a:gd name="T17" fmla="*/ 77 h 77"/>
                  <a:gd name="T18" fmla="*/ 22 w 77"/>
                  <a:gd name="T19" fmla="*/ 55 h 77"/>
                  <a:gd name="T20" fmla="*/ 55 w 77"/>
                  <a:gd name="T21" fmla="*/ 55 h 77"/>
                  <a:gd name="T22" fmla="*/ 55 w 77"/>
                  <a:gd name="T23" fmla="*/ 20 h 77"/>
                  <a:gd name="T24" fmla="*/ 22 w 77"/>
                  <a:gd name="T25" fmla="*/ 20 h 77"/>
                  <a:gd name="T26" fmla="*/ 22 w 77"/>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77">
                    <a:moveTo>
                      <a:pt x="66" y="77"/>
                    </a:moveTo>
                    <a:lnTo>
                      <a:pt x="11" y="77"/>
                    </a:lnTo>
                    <a:lnTo>
                      <a:pt x="0" y="66"/>
                    </a:lnTo>
                    <a:lnTo>
                      <a:pt x="0" y="8"/>
                    </a:lnTo>
                    <a:lnTo>
                      <a:pt x="11" y="0"/>
                    </a:lnTo>
                    <a:lnTo>
                      <a:pt x="66" y="0"/>
                    </a:lnTo>
                    <a:lnTo>
                      <a:pt x="77" y="8"/>
                    </a:lnTo>
                    <a:lnTo>
                      <a:pt x="77" y="66"/>
                    </a:lnTo>
                    <a:lnTo>
                      <a:pt x="66" y="77"/>
                    </a:lnTo>
                    <a:close/>
                    <a:moveTo>
                      <a:pt x="22" y="55"/>
                    </a:moveTo>
                    <a:lnTo>
                      <a:pt x="55" y="55"/>
                    </a:lnTo>
                    <a:lnTo>
                      <a:pt x="55" y="20"/>
                    </a:lnTo>
                    <a:lnTo>
                      <a:pt x="22" y="20"/>
                    </a:lnTo>
                    <a:lnTo>
                      <a:pt x="22"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6" name="Freeform 248"/>
              <p:cNvSpPr>
                <a:spLocks noEditPoints="1"/>
              </p:cNvSpPr>
              <p:nvPr/>
            </p:nvSpPr>
            <p:spPr bwMode="gray">
              <a:xfrm>
                <a:off x="8840353" y="2871085"/>
                <a:ext cx="113818" cy="108974"/>
              </a:xfrm>
              <a:custGeom>
                <a:avLst/>
                <a:gdLst>
                  <a:gd name="T0" fmla="*/ 69 w 80"/>
                  <a:gd name="T1" fmla="*/ 77 h 77"/>
                  <a:gd name="T2" fmla="*/ 11 w 80"/>
                  <a:gd name="T3" fmla="*/ 77 h 77"/>
                  <a:gd name="T4" fmla="*/ 0 w 80"/>
                  <a:gd name="T5" fmla="*/ 66 h 77"/>
                  <a:gd name="T6" fmla="*/ 0 w 80"/>
                  <a:gd name="T7" fmla="*/ 8 h 77"/>
                  <a:gd name="T8" fmla="*/ 11 w 80"/>
                  <a:gd name="T9" fmla="*/ 0 h 77"/>
                  <a:gd name="T10" fmla="*/ 69 w 80"/>
                  <a:gd name="T11" fmla="*/ 0 h 77"/>
                  <a:gd name="T12" fmla="*/ 80 w 80"/>
                  <a:gd name="T13" fmla="*/ 8 h 77"/>
                  <a:gd name="T14" fmla="*/ 80 w 80"/>
                  <a:gd name="T15" fmla="*/ 66 h 77"/>
                  <a:gd name="T16" fmla="*/ 69 w 80"/>
                  <a:gd name="T17" fmla="*/ 77 h 77"/>
                  <a:gd name="T18" fmla="*/ 22 w 80"/>
                  <a:gd name="T19" fmla="*/ 55 h 77"/>
                  <a:gd name="T20" fmla="*/ 58 w 80"/>
                  <a:gd name="T21" fmla="*/ 55 h 77"/>
                  <a:gd name="T22" fmla="*/ 58 w 80"/>
                  <a:gd name="T23" fmla="*/ 20 h 77"/>
                  <a:gd name="T24" fmla="*/ 22 w 80"/>
                  <a:gd name="T25" fmla="*/ 20 h 77"/>
                  <a:gd name="T26" fmla="*/ 22 w 80"/>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7">
                    <a:moveTo>
                      <a:pt x="69" y="77"/>
                    </a:moveTo>
                    <a:lnTo>
                      <a:pt x="11" y="77"/>
                    </a:lnTo>
                    <a:lnTo>
                      <a:pt x="0" y="66"/>
                    </a:lnTo>
                    <a:lnTo>
                      <a:pt x="0" y="8"/>
                    </a:lnTo>
                    <a:lnTo>
                      <a:pt x="11" y="0"/>
                    </a:lnTo>
                    <a:lnTo>
                      <a:pt x="69" y="0"/>
                    </a:lnTo>
                    <a:lnTo>
                      <a:pt x="80" y="8"/>
                    </a:lnTo>
                    <a:lnTo>
                      <a:pt x="80" y="66"/>
                    </a:lnTo>
                    <a:lnTo>
                      <a:pt x="69" y="77"/>
                    </a:lnTo>
                    <a:close/>
                    <a:moveTo>
                      <a:pt x="22" y="55"/>
                    </a:moveTo>
                    <a:lnTo>
                      <a:pt x="58" y="55"/>
                    </a:lnTo>
                    <a:lnTo>
                      <a:pt x="58" y="20"/>
                    </a:lnTo>
                    <a:lnTo>
                      <a:pt x="22" y="20"/>
                    </a:lnTo>
                    <a:lnTo>
                      <a:pt x="22"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7" name="Freeform 249"/>
              <p:cNvSpPr>
                <a:spLocks noEditPoints="1"/>
              </p:cNvSpPr>
              <p:nvPr/>
            </p:nvSpPr>
            <p:spPr bwMode="gray">
              <a:xfrm>
                <a:off x="8922871" y="2871085"/>
                <a:ext cx="108127" cy="108974"/>
              </a:xfrm>
              <a:custGeom>
                <a:avLst/>
                <a:gdLst>
                  <a:gd name="T0" fmla="*/ 67 w 76"/>
                  <a:gd name="T1" fmla="*/ 77 h 77"/>
                  <a:gd name="T2" fmla="*/ 11 w 76"/>
                  <a:gd name="T3" fmla="*/ 77 h 77"/>
                  <a:gd name="T4" fmla="*/ 0 w 76"/>
                  <a:gd name="T5" fmla="*/ 66 h 77"/>
                  <a:gd name="T6" fmla="*/ 0 w 76"/>
                  <a:gd name="T7" fmla="*/ 8 h 77"/>
                  <a:gd name="T8" fmla="*/ 11 w 76"/>
                  <a:gd name="T9" fmla="*/ 0 h 77"/>
                  <a:gd name="T10" fmla="*/ 67 w 76"/>
                  <a:gd name="T11" fmla="*/ 0 h 77"/>
                  <a:gd name="T12" fmla="*/ 76 w 76"/>
                  <a:gd name="T13" fmla="*/ 8 h 77"/>
                  <a:gd name="T14" fmla="*/ 76 w 76"/>
                  <a:gd name="T15" fmla="*/ 66 h 77"/>
                  <a:gd name="T16" fmla="*/ 67 w 76"/>
                  <a:gd name="T17" fmla="*/ 77 h 77"/>
                  <a:gd name="T18" fmla="*/ 22 w 76"/>
                  <a:gd name="T19" fmla="*/ 55 h 77"/>
                  <a:gd name="T20" fmla="*/ 56 w 76"/>
                  <a:gd name="T21" fmla="*/ 55 h 77"/>
                  <a:gd name="T22" fmla="*/ 56 w 76"/>
                  <a:gd name="T23" fmla="*/ 20 h 77"/>
                  <a:gd name="T24" fmla="*/ 22 w 76"/>
                  <a:gd name="T25" fmla="*/ 20 h 77"/>
                  <a:gd name="T26" fmla="*/ 22 w 76"/>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7">
                    <a:moveTo>
                      <a:pt x="67" y="77"/>
                    </a:moveTo>
                    <a:lnTo>
                      <a:pt x="11" y="77"/>
                    </a:lnTo>
                    <a:lnTo>
                      <a:pt x="0" y="66"/>
                    </a:lnTo>
                    <a:lnTo>
                      <a:pt x="0" y="8"/>
                    </a:lnTo>
                    <a:lnTo>
                      <a:pt x="11" y="0"/>
                    </a:lnTo>
                    <a:lnTo>
                      <a:pt x="67" y="0"/>
                    </a:lnTo>
                    <a:lnTo>
                      <a:pt x="76" y="8"/>
                    </a:lnTo>
                    <a:lnTo>
                      <a:pt x="76" y="66"/>
                    </a:lnTo>
                    <a:lnTo>
                      <a:pt x="67" y="77"/>
                    </a:lnTo>
                    <a:close/>
                    <a:moveTo>
                      <a:pt x="22" y="55"/>
                    </a:moveTo>
                    <a:lnTo>
                      <a:pt x="56" y="55"/>
                    </a:lnTo>
                    <a:lnTo>
                      <a:pt x="56" y="20"/>
                    </a:lnTo>
                    <a:lnTo>
                      <a:pt x="22" y="20"/>
                    </a:lnTo>
                    <a:lnTo>
                      <a:pt x="22"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8" name="Freeform 250"/>
              <p:cNvSpPr>
                <a:spLocks noEditPoints="1"/>
              </p:cNvSpPr>
              <p:nvPr/>
            </p:nvSpPr>
            <p:spPr bwMode="gray">
              <a:xfrm>
                <a:off x="8863117" y="2791830"/>
                <a:ext cx="145118" cy="107560"/>
              </a:xfrm>
              <a:custGeom>
                <a:avLst/>
                <a:gdLst>
                  <a:gd name="T0" fmla="*/ 91 w 102"/>
                  <a:gd name="T1" fmla="*/ 76 h 76"/>
                  <a:gd name="T2" fmla="*/ 11 w 102"/>
                  <a:gd name="T3" fmla="*/ 76 h 76"/>
                  <a:gd name="T4" fmla="*/ 0 w 102"/>
                  <a:gd name="T5" fmla="*/ 64 h 76"/>
                  <a:gd name="T6" fmla="*/ 0 w 102"/>
                  <a:gd name="T7" fmla="*/ 11 h 76"/>
                  <a:gd name="T8" fmla="*/ 11 w 102"/>
                  <a:gd name="T9" fmla="*/ 0 h 76"/>
                  <a:gd name="T10" fmla="*/ 91 w 102"/>
                  <a:gd name="T11" fmla="*/ 0 h 76"/>
                  <a:gd name="T12" fmla="*/ 102 w 102"/>
                  <a:gd name="T13" fmla="*/ 11 h 76"/>
                  <a:gd name="T14" fmla="*/ 102 w 102"/>
                  <a:gd name="T15" fmla="*/ 64 h 76"/>
                  <a:gd name="T16" fmla="*/ 91 w 102"/>
                  <a:gd name="T17" fmla="*/ 76 h 76"/>
                  <a:gd name="T18" fmla="*/ 22 w 102"/>
                  <a:gd name="T19" fmla="*/ 56 h 76"/>
                  <a:gd name="T20" fmla="*/ 82 w 102"/>
                  <a:gd name="T21" fmla="*/ 56 h 76"/>
                  <a:gd name="T22" fmla="*/ 82 w 102"/>
                  <a:gd name="T23" fmla="*/ 20 h 76"/>
                  <a:gd name="T24" fmla="*/ 22 w 102"/>
                  <a:gd name="T25" fmla="*/ 20 h 76"/>
                  <a:gd name="T26" fmla="*/ 22 w 102"/>
                  <a:gd name="T27"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76">
                    <a:moveTo>
                      <a:pt x="91" y="76"/>
                    </a:moveTo>
                    <a:lnTo>
                      <a:pt x="11" y="76"/>
                    </a:lnTo>
                    <a:lnTo>
                      <a:pt x="0" y="64"/>
                    </a:lnTo>
                    <a:lnTo>
                      <a:pt x="0" y="11"/>
                    </a:lnTo>
                    <a:lnTo>
                      <a:pt x="11" y="0"/>
                    </a:lnTo>
                    <a:lnTo>
                      <a:pt x="91" y="0"/>
                    </a:lnTo>
                    <a:lnTo>
                      <a:pt x="102" y="11"/>
                    </a:lnTo>
                    <a:lnTo>
                      <a:pt x="102" y="64"/>
                    </a:lnTo>
                    <a:lnTo>
                      <a:pt x="91" y="76"/>
                    </a:lnTo>
                    <a:close/>
                    <a:moveTo>
                      <a:pt x="22" y="56"/>
                    </a:moveTo>
                    <a:lnTo>
                      <a:pt x="82" y="56"/>
                    </a:lnTo>
                    <a:lnTo>
                      <a:pt x="82" y="20"/>
                    </a:lnTo>
                    <a:lnTo>
                      <a:pt x="22" y="20"/>
                    </a:lnTo>
                    <a:lnTo>
                      <a:pt x="2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89" name="Freeform 251"/>
              <p:cNvSpPr>
                <a:spLocks noEditPoints="1"/>
              </p:cNvSpPr>
              <p:nvPr/>
            </p:nvSpPr>
            <p:spPr bwMode="gray">
              <a:xfrm>
                <a:off x="9002544" y="2871085"/>
                <a:ext cx="110973" cy="108974"/>
              </a:xfrm>
              <a:custGeom>
                <a:avLst/>
                <a:gdLst>
                  <a:gd name="T0" fmla="*/ 66 w 78"/>
                  <a:gd name="T1" fmla="*/ 77 h 77"/>
                  <a:gd name="T2" fmla="*/ 11 w 78"/>
                  <a:gd name="T3" fmla="*/ 77 h 77"/>
                  <a:gd name="T4" fmla="*/ 0 w 78"/>
                  <a:gd name="T5" fmla="*/ 66 h 77"/>
                  <a:gd name="T6" fmla="*/ 0 w 78"/>
                  <a:gd name="T7" fmla="*/ 8 h 77"/>
                  <a:gd name="T8" fmla="*/ 11 w 78"/>
                  <a:gd name="T9" fmla="*/ 0 h 77"/>
                  <a:gd name="T10" fmla="*/ 66 w 78"/>
                  <a:gd name="T11" fmla="*/ 0 h 77"/>
                  <a:gd name="T12" fmla="*/ 78 w 78"/>
                  <a:gd name="T13" fmla="*/ 8 h 77"/>
                  <a:gd name="T14" fmla="*/ 78 w 78"/>
                  <a:gd name="T15" fmla="*/ 66 h 77"/>
                  <a:gd name="T16" fmla="*/ 66 w 78"/>
                  <a:gd name="T17" fmla="*/ 77 h 77"/>
                  <a:gd name="T18" fmla="*/ 20 w 78"/>
                  <a:gd name="T19" fmla="*/ 55 h 77"/>
                  <a:gd name="T20" fmla="*/ 55 w 78"/>
                  <a:gd name="T21" fmla="*/ 55 h 77"/>
                  <a:gd name="T22" fmla="*/ 55 w 78"/>
                  <a:gd name="T23" fmla="*/ 20 h 77"/>
                  <a:gd name="T24" fmla="*/ 20 w 78"/>
                  <a:gd name="T25" fmla="*/ 20 h 77"/>
                  <a:gd name="T26" fmla="*/ 20 w 78"/>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77">
                    <a:moveTo>
                      <a:pt x="66" y="77"/>
                    </a:moveTo>
                    <a:lnTo>
                      <a:pt x="11" y="77"/>
                    </a:lnTo>
                    <a:lnTo>
                      <a:pt x="0" y="66"/>
                    </a:lnTo>
                    <a:lnTo>
                      <a:pt x="0" y="8"/>
                    </a:lnTo>
                    <a:lnTo>
                      <a:pt x="11" y="0"/>
                    </a:lnTo>
                    <a:lnTo>
                      <a:pt x="66" y="0"/>
                    </a:lnTo>
                    <a:lnTo>
                      <a:pt x="78" y="8"/>
                    </a:lnTo>
                    <a:lnTo>
                      <a:pt x="78" y="66"/>
                    </a:lnTo>
                    <a:lnTo>
                      <a:pt x="66" y="77"/>
                    </a:lnTo>
                    <a:close/>
                    <a:moveTo>
                      <a:pt x="20" y="55"/>
                    </a:moveTo>
                    <a:lnTo>
                      <a:pt x="55" y="55"/>
                    </a:lnTo>
                    <a:lnTo>
                      <a:pt x="55" y="20"/>
                    </a:lnTo>
                    <a:lnTo>
                      <a:pt x="20" y="20"/>
                    </a:lnTo>
                    <a:lnTo>
                      <a:pt x="2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0" name="Freeform 252"/>
              <p:cNvSpPr>
                <a:spLocks noEditPoints="1"/>
              </p:cNvSpPr>
              <p:nvPr/>
            </p:nvSpPr>
            <p:spPr bwMode="gray">
              <a:xfrm>
                <a:off x="8762103" y="2948924"/>
                <a:ext cx="109550" cy="110390"/>
              </a:xfrm>
              <a:custGeom>
                <a:avLst/>
                <a:gdLst>
                  <a:gd name="T0" fmla="*/ 66 w 77"/>
                  <a:gd name="T1" fmla="*/ 78 h 78"/>
                  <a:gd name="T2" fmla="*/ 11 w 77"/>
                  <a:gd name="T3" fmla="*/ 78 h 78"/>
                  <a:gd name="T4" fmla="*/ 0 w 77"/>
                  <a:gd name="T5" fmla="*/ 67 h 78"/>
                  <a:gd name="T6" fmla="*/ 0 w 77"/>
                  <a:gd name="T7" fmla="*/ 11 h 78"/>
                  <a:gd name="T8" fmla="*/ 11 w 77"/>
                  <a:gd name="T9" fmla="*/ 0 h 78"/>
                  <a:gd name="T10" fmla="*/ 66 w 77"/>
                  <a:gd name="T11" fmla="*/ 0 h 78"/>
                  <a:gd name="T12" fmla="*/ 77 w 77"/>
                  <a:gd name="T13" fmla="*/ 11 h 78"/>
                  <a:gd name="T14" fmla="*/ 77 w 77"/>
                  <a:gd name="T15" fmla="*/ 67 h 78"/>
                  <a:gd name="T16" fmla="*/ 66 w 77"/>
                  <a:gd name="T17" fmla="*/ 78 h 78"/>
                  <a:gd name="T18" fmla="*/ 22 w 77"/>
                  <a:gd name="T19" fmla="*/ 58 h 78"/>
                  <a:gd name="T20" fmla="*/ 55 w 77"/>
                  <a:gd name="T21" fmla="*/ 58 h 78"/>
                  <a:gd name="T22" fmla="*/ 55 w 77"/>
                  <a:gd name="T23" fmla="*/ 22 h 78"/>
                  <a:gd name="T24" fmla="*/ 22 w 77"/>
                  <a:gd name="T25" fmla="*/ 22 h 78"/>
                  <a:gd name="T26" fmla="*/ 22 w 77"/>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78">
                    <a:moveTo>
                      <a:pt x="66" y="78"/>
                    </a:moveTo>
                    <a:lnTo>
                      <a:pt x="11" y="78"/>
                    </a:lnTo>
                    <a:lnTo>
                      <a:pt x="0" y="67"/>
                    </a:lnTo>
                    <a:lnTo>
                      <a:pt x="0" y="11"/>
                    </a:lnTo>
                    <a:lnTo>
                      <a:pt x="11" y="0"/>
                    </a:lnTo>
                    <a:lnTo>
                      <a:pt x="66" y="0"/>
                    </a:lnTo>
                    <a:lnTo>
                      <a:pt x="77" y="11"/>
                    </a:lnTo>
                    <a:lnTo>
                      <a:pt x="77" y="67"/>
                    </a:lnTo>
                    <a:lnTo>
                      <a:pt x="66" y="78"/>
                    </a:lnTo>
                    <a:close/>
                    <a:moveTo>
                      <a:pt x="22" y="58"/>
                    </a:moveTo>
                    <a:lnTo>
                      <a:pt x="55" y="58"/>
                    </a:lnTo>
                    <a:lnTo>
                      <a:pt x="55" y="22"/>
                    </a:lnTo>
                    <a:lnTo>
                      <a:pt x="22" y="22"/>
                    </a:lnTo>
                    <a:lnTo>
                      <a:pt x="2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1" name="Freeform 253"/>
              <p:cNvSpPr>
                <a:spLocks noEditPoints="1"/>
              </p:cNvSpPr>
              <p:nvPr/>
            </p:nvSpPr>
            <p:spPr bwMode="gray">
              <a:xfrm>
                <a:off x="8840353" y="2948924"/>
                <a:ext cx="113818" cy="110390"/>
              </a:xfrm>
              <a:custGeom>
                <a:avLst/>
                <a:gdLst>
                  <a:gd name="T0" fmla="*/ 69 w 80"/>
                  <a:gd name="T1" fmla="*/ 78 h 78"/>
                  <a:gd name="T2" fmla="*/ 11 w 80"/>
                  <a:gd name="T3" fmla="*/ 78 h 78"/>
                  <a:gd name="T4" fmla="*/ 0 w 80"/>
                  <a:gd name="T5" fmla="*/ 67 h 78"/>
                  <a:gd name="T6" fmla="*/ 0 w 80"/>
                  <a:gd name="T7" fmla="*/ 11 h 78"/>
                  <a:gd name="T8" fmla="*/ 11 w 80"/>
                  <a:gd name="T9" fmla="*/ 0 h 78"/>
                  <a:gd name="T10" fmla="*/ 69 w 80"/>
                  <a:gd name="T11" fmla="*/ 0 h 78"/>
                  <a:gd name="T12" fmla="*/ 80 w 80"/>
                  <a:gd name="T13" fmla="*/ 11 h 78"/>
                  <a:gd name="T14" fmla="*/ 80 w 80"/>
                  <a:gd name="T15" fmla="*/ 67 h 78"/>
                  <a:gd name="T16" fmla="*/ 69 w 80"/>
                  <a:gd name="T17" fmla="*/ 78 h 78"/>
                  <a:gd name="T18" fmla="*/ 22 w 80"/>
                  <a:gd name="T19" fmla="*/ 58 h 78"/>
                  <a:gd name="T20" fmla="*/ 58 w 80"/>
                  <a:gd name="T21" fmla="*/ 58 h 78"/>
                  <a:gd name="T22" fmla="*/ 58 w 80"/>
                  <a:gd name="T23" fmla="*/ 22 h 78"/>
                  <a:gd name="T24" fmla="*/ 22 w 80"/>
                  <a:gd name="T25" fmla="*/ 22 h 78"/>
                  <a:gd name="T26" fmla="*/ 22 w 80"/>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8">
                    <a:moveTo>
                      <a:pt x="69" y="78"/>
                    </a:moveTo>
                    <a:lnTo>
                      <a:pt x="11" y="78"/>
                    </a:lnTo>
                    <a:lnTo>
                      <a:pt x="0" y="67"/>
                    </a:lnTo>
                    <a:lnTo>
                      <a:pt x="0" y="11"/>
                    </a:lnTo>
                    <a:lnTo>
                      <a:pt x="11" y="0"/>
                    </a:lnTo>
                    <a:lnTo>
                      <a:pt x="69" y="0"/>
                    </a:lnTo>
                    <a:lnTo>
                      <a:pt x="80" y="11"/>
                    </a:lnTo>
                    <a:lnTo>
                      <a:pt x="80" y="67"/>
                    </a:lnTo>
                    <a:lnTo>
                      <a:pt x="69" y="78"/>
                    </a:lnTo>
                    <a:close/>
                    <a:moveTo>
                      <a:pt x="22" y="58"/>
                    </a:moveTo>
                    <a:lnTo>
                      <a:pt x="58" y="58"/>
                    </a:lnTo>
                    <a:lnTo>
                      <a:pt x="58" y="22"/>
                    </a:lnTo>
                    <a:lnTo>
                      <a:pt x="22" y="22"/>
                    </a:lnTo>
                    <a:lnTo>
                      <a:pt x="2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2" name="Freeform 254"/>
              <p:cNvSpPr>
                <a:spLocks noEditPoints="1"/>
              </p:cNvSpPr>
              <p:nvPr/>
            </p:nvSpPr>
            <p:spPr bwMode="gray">
              <a:xfrm>
                <a:off x="8922871" y="2948924"/>
                <a:ext cx="108127" cy="110390"/>
              </a:xfrm>
              <a:custGeom>
                <a:avLst/>
                <a:gdLst>
                  <a:gd name="T0" fmla="*/ 67 w 76"/>
                  <a:gd name="T1" fmla="*/ 78 h 78"/>
                  <a:gd name="T2" fmla="*/ 11 w 76"/>
                  <a:gd name="T3" fmla="*/ 78 h 78"/>
                  <a:gd name="T4" fmla="*/ 0 w 76"/>
                  <a:gd name="T5" fmla="*/ 67 h 78"/>
                  <a:gd name="T6" fmla="*/ 0 w 76"/>
                  <a:gd name="T7" fmla="*/ 11 h 78"/>
                  <a:gd name="T8" fmla="*/ 11 w 76"/>
                  <a:gd name="T9" fmla="*/ 0 h 78"/>
                  <a:gd name="T10" fmla="*/ 67 w 76"/>
                  <a:gd name="T11" fmla="*/ 0 h 78"/>
                  <a:gd name="T12" fmla="*/ 76 w 76"/>
                  <a:gd name="T13" fmla="*/ 11 h 78"/>
                  <a:gd name="T14" fmla="*/ 76 w 76"/>
                  <a:gd name="T15" fmla="*/ 67 h 78"/>
                  <a:gd name="T16" fmla="*/ 67 w 76"/>
                  <a:gd name="T17" fmla="*/ 78 h 78"/>
                  <a:gd name="T18" fmla="*/ 22 w 76"/>
                  <a:gd name="T19" fmla="*/ 58 h 78"/>
                  <a:gd name="T20" fmla="*/ 56 w 76"/>
                  <a:gd name="T21" fmla="*/ 58 h 78"/>
                  <a:gd name="T22" fmla="*/ 56 w 76"/>
                  <a:gd name="T23" fmla="*/ 22 h 78"/>
                  <a:gd name="T24" fmla="*/ 22 w 76"/>
                  <a:gd name="T25" fmla="*/ 22 h 78"/>
                  <a:gd name="T26" fmla="*/ 22 w 76"/>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8">
                    <a:moveTo>
                      <a:pt x="67" y="78"/>
                    </a:moveTo>
                    <a:lnTo>
                      <a:pt x="11" y="78"/>
                    </a:lnTo>
                    <a:lnTo>
                      <a:pt x="0" y="67"/>
                    </a:lnTo>
                    <a:lnTo>
                      <a:pt x="0" y="11"/>
                    </a:lnTo>
                    <a:lnTo>
                      <a:pt x="11" y="0"/>
                    </a:lnTo>
                    <a:lnTo>
                      <a:pt x="67" y="0"/>
                    </a:lnTo>
                    <a:lnTo>
                      <a:pt x="76" y="11"/>
                    </a:lnTo>
                    <a:lnTo>
                      <a:pt x="76" y="67"/>
                    </a:lnTo>
                    <a:lnTo>
                      <a:pt x="67" y="78"/>
                    </a:lnTo>
                    <a:close/>
                    <a:moveTo>
                      <a:pt x="22" y="58"/>
                    </a:moveTo>
                    <a:lnTo>
                      <a:pt x="56" y="58"/>
                    </a:lnTo>
                    <a:lnTo>
                      <a:pt x="56" y="22"/>
                    </a:lnTo>
                    <a:lnTo>
                      <a:pt x="22" y="22"/>
                    </a:lnTo>
                    <a:lnTo>
                      <a:pt x="2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3" name="Freeform 255"/>
              <p:cNvSpPr>
                <a:spLocks noEditPoints="1"/>
              </p:cNvSpPr>
              <p:nvPr/>
            </p:nvSpPr>
            <p:spPr bwMode="gray">
              <a:xfrm>
                <a:off x="9002544" y="2948924"/>
                <a:ext cx="110973" cy="110390"/>
              </a:xfrm>
              <a:custGeom>
                <a:avLst/>
                <a:gdLst>
                  <a:gd name="T0" fmla="*/ 66 w 78"/>
                  <a:gd name="T1" fmla="*/ 78 h 78"/>
                  <a:gd name="T2" fmla="*/ 11 w 78"/>
                  <a:gd name="T3" fmla="*/ 78 h 78"/>
                  <a:gd name="T4" fmla="*/ 0 w 78"/>
                  <a:gd name="T5" fmla="*/ 67 h 78"/>
                  <a:gd name="T6" fmla="*/ 0 w 78"/>
                  <a:gd name="T7" fmla="*/ 11 h 78"/>
                  <a:gd name="T8" fmla="*/ 11 w 78"/>
                  <a:gd name="T9" fmla="*/ 0 h 78"/>
                  <a:gd name="T10" fmla="*/ 66 w 78"/>
                  <a:gd name="T11" fmla="*/ 0 h 78"/>
                  <a:gd name="T12" fmla="*/ 78 w 78"/>
                  <a:gd name="T13" fmla="*/ 11 h 78"/>
                  <a:gd name="T14" fmla="*/ 78 w 78"/>
                  <a:gd name="T15" fmla="*/ 67 h 78"/>
                  <a:gd name="T16" fmla="*/ 66 w 78"/>
                  <a:gd name="T17" fmla="*/ 78 h 78"/>
                  <a:gd name="T18" fmla="*/ 20 w 78"/>
                  <a:gd name="T19" fmla="*/ 58 h 78"/>
                  <a:gd name="T20" fmla="*/ 55 w 78"/>
                  <a:gd name="T21" fmla="*/ 58 h 78"/>
                  <a:gd name="T22" fmla="*/ 55 w 78"/>
                  <a:gd name="T23" fmla="*/ 22 h 78"/>
                  <a:gd name="T24" fmla="*/ 20 w 78"/>
                  <a:gd name="T25" fmla="*/ 22 h 78"/>
                  <a:gd name="T26" fmla="*/ 20 w 78"/>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78">
                    <a:moveTo>
                      <a:pt x="66" y="78"/>
                    </a:moveTo>
                    <a:lnTo>
                      <a:pt x="11" y="78"/>
                    </a:lnTo>
                    <a:lnTo>
                      <a:pt x="0" y="67"/>
                    </a:lnTo>
                    <a:lnTo>
                      <a:pt x="0" y="11"/>
                    </a:lnTo>
                    <a:lnTo>
                      <a:pt x="11" y="0"/>
                    </a:lnTo>
                    <a:lnTo>
                      <a:pt x="66" y="0"/>
                    </a:lnTo>
                    <a:lnTo>
                      <a:pt x="78" y="11"/>
                    </a:lnTo>
                    <a:lnTo>
                      <a:pt x="78" y="67"/>
                    </a:lnTo>
                    <a:lnTo>
                      <a:pt x="66" y="78"/>
                    </a:lnTo>
                    <a:close/>
                    <a:moveTo>
                      <a:pt x="20" y="58"/>
                    </a:moveTo>
                    <a:lnTo>
                      <a:pt x="55" y="58"/>
                    </a:lnTo>
                    <a:lnTo>
                      <a:pt x="55" y="22"/>
                    </a:lnTo>
                    <a:lnTo>
                      <a:pt x="20" y="22"/>
                    </a:lnTo>
                    <a:lnTo>
                      <a:pt x="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4" name="Freeform 256"/>
              <p:cNvSpPr>
                <a:spLocks/>
              </p:cNvSpPr>
              <p:nvPr/>
            </p:nvSpPr>
            <p:spPr bwMode="gray">
              <a:xfrm>
                <a:off x="8754990" y="2987136"/>
                <a:ext cx="364217" cy="236348"/>
              </a:xfrm>
              <a:custGeom>
                <a:avLst/>
                <a:gdLst>
                  <a:gd name="T0" fmla="*/ 47 w 256"/>
                  <a:gd name="T1" fmla="*/ 167 h 167"/>
                  <a:gd name="T2" fmla="*/ 0 w 256"/>
                  <a:gd name="T3" fmla="*/ 47 h 167"/>
                  <a:gd name="T4" fmla="*/ 129 w 256"/>
                  <a:gd name="T5" fmla="*/ 0 h 167"/>
                  <a:gd name="T6" fmla="*/ 129 w 256"/>
                  <a:gd name="T7" fmla="*/ 0 h 167"/>
                  <a:gd name="T8" fmla="*/ 256 w 256"/>
                  <a:gd name="T9" fmla="*/ 47 h 167"/>
                  <a:gd name="T10" fmla="*/ 209 w 256"/>
                  <a:gd name="T11" fmla="*/ 167 h 167"/>
                  <a:gd name="T12" fmla="*/ 47 w 256"/>
                  <a:gd name="T13" fmla="*/ 167 h 167"/>
                  <a:gd name="T14" fmla="*/ 47 w 256"/>
                  <a:gd name="T15" fmla="*/ 167 h 167"/>
                  <a:gd name="T16" fmla="*/ 47 w 256"/>
                  <a:gd name="T17"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67">
                    <a:moveTo>
                      <a:pt x="47" y="167"/>
                    </a:moveTo>
                    <a:lnTo>
                      <a:pt x="0" y="47"/>
                    </a:lnTo>
                    <a:lnTo>
                      <a:pt x="129" y="0"/>
                    </a:lnTo>
                    <a:lnTo>
                      <a:pt x="129" y="0"/>
                    </a:lnTo>
                    <a:lnTo>
                      <a:pt x="256" y="47"/>
                    </a:lnTo>
                    <a:lnTo>
                      <a:pt x="209" y="167"/>
                    </a:lnTo>
                    <a:lnTo>
                      <a:pt x="47" y="167"/>
                    </a:lnTo>
                    <a:lnTo>
                      <a:pt x="47" y="167"/>
                    </a:lnTo>
                    <a:lnTo>
                      <a:pt x="4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5" name="Freeform 257"/>
              <p:cNvSpPr>
                <a:spLocks noEditPoints="1"/>
              </p:cNvSpPr>
              <p:nvPr/>
            </p:nvSpPr>
            <p:spPr bwMode="gray">
              <a:xfrm>
                <a:off x="8739339" y="2974398"/>
                <a:ext cx="395517" cy="264653"/>
              </a:xfrm>
              <a:custGeom>
                <a:avLst/>
                <a:gdLst>
                  <a:gd name="T0" fmla="*/ 220 w 278"/>
                  <a:gd name="T1" fmla="*/ 187 h 187"/>
                  <a:gd name="T2" fmla="*/ 58 w 278"/>
                  <a:gd name="T3" fmla="*/ 187 h 187"/>
                  <a:gd name="T4" fmla="*/ 49 w 278"/>
                  <a:gd name="T5" fmla="*/ 180 h 187"/>
                  <a:gd name="T6" fmla="*/ 0 w 278"/>
                  <a:gd name="T7" fmla="*/ 60 h 187"/>
                  <a:gd name="T8" fmla="*/ 7 w 278"/>
                  <a:gd name="T9" fmla="*/ 47 h 187"/>
                  <a:gd name="T10" fmla="*/ 136 w 278"/>
                  <a:gd name="T11" fmla="*/ 0 h 187"/>
                  <a:gd name="T12" fmla="*/ 142 w 278"/>
                  <a:gd name="T13" fmla="*/ 0 h 187"/>
                  <a:gd name="T14" fmla="*/ 271 w 278"/>
                  <a:gd name="T15" fmla="*/ 47 h 187"/>
                  <a:gd name="T16" fmla="*/ 278 w 278"/>
                  <a:gd name="T17" fmla="*/ 60 h 187"/>
                  <a:gd name="T18" fmla="*/ 229 w 278"/>
                  <a:gd name="T19" fmla="*/ 180 h 187"/>
                  <a:gd name="T20" fmla="*/ 220 w 278"/>
                  <a:gd name="T21" fmla="*/ 187 h 187"/>
                  <a:gd name="T22" fmla="*/ 67 w 278"/>
                  <a:gd name="T23" fmla="*/ 167 h 187"/>
                  <a:gd name="T24" fmla="*/ 211 w 278"/>
                  <a:gd name="T25" fmla="*/ 167 h 187"/>
                  <a:gd name="T26" fmla="*/ 254 w 278"/>
                  <a:gd name="T27" fmla="*/ 62 h 187"/>
                  <a:gd name="T28" fmla="*/ 140 w 278"/>
                  <a:gd name="T29" fmla="*/ 20 h 187"/>
                  <a:gd name="T30" fmla="*/ 25 w 278"/>
                  <a:gd name="T31" fmla="*/ 62 h 187"/>
                  <a:gd name="T32" fmla="*/ 67 w 278"/>
                  <a:gd name="T33"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187">
                    <a:moveTo>
                      <a:pt x="220" y="187"/>
                    </a:moveTo>
                    <a:lnTo>
                      <a:pt x="58" y="187"/>
                    </a:lnTo>
                    <a:lnTo>
                      <a:pt x="49" y="180"/>
                    </a:lnTo>
                    <a:lnTo>
                      <a:pt x="0" y="60"/>
                    </a:lnTo>
                    <a:lnTo>
                      <a:pt x="7" y="47"/>
                    </a:lnTo>
                    <a:lnTo>
                      <a:pt x="136" y="0"/>
                    </a:lnTo>
                    <a:lnTo>
                      <a:pt x="142" y="0"/>
                    </a:lnTo>
                    <a:lnTo>
                      <a:pt x="271" y="47"/>
                    </a:lnTo>
                    <a:lnTo>
                      <a:pt x="278" y="60"/>
                    </a:lnTo>
                    <a:lnTo>
                      <a:pt x="229" y="180"/>
                    </a:lnTo>
                    <a:lnTo>
                      <a:pt x="220" y="187"/>
                    </a:lnTo>
                    <a:close/>
                    <a:moveTo>
                      <a:pt x="67" y="167"/>
                    </a:moveTo>
                    <a:lnTo>
                      <a:pt x="211" y="167"/>
                    </a:lnTo>
                    <a:lnTo>
                      <a:pt x="254" y="62"/>
                    </a:lnTo>
                    <a:lnTo>
                      <a:pt x="140" y="20"/>
                    </a:lnTo>
                    <a:lnTo>
                      <a:pt x="25" y="62"/>
                    </a:lnTo>
                    <a:lnTo>
                      <a:pt x="6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6" name="Rectangle 258"/>
              <p:cNvSpPr>
                <a:spLocks noChangeArrowheads="1"/>
              </p:cNvSpPr>
              <p:nvPr/>
            </p:nvSpPr>
            <p:spPr bwMode="gray">
              <a:xfrm>
                <a:off x="8945635" y="2732390"/>
                <a:ext cx="31300" cy="778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7" name="Rectangle 259"/>
              <p:cNvSpPr>
                <a:spLocks noChangeArrowheads="1"/>
              </p:cNvSpPr>
              <p:nvPr/>
            </p:nvSpPr>
            <p:spPr bwMode="gray">
              <a:xfrm>
                <a:off x="8897262" y="2732390"/>
                <a:ext cx="32723" cy="778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8" name="Rectangle 260"/>
              <p:cNvSpPr>
                <a:spLocks noChangeArrowheads="1"/>
              </p:cNvSpPr>
              <p:nvPr/>
            </p:nvSpPr>
            <p:spPr bwMode="gray">
              <a:xfrm>
                <a:off x="8922871" y="3040916"/>
                <a:ext cx="31300" cy="198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99" name="Freeform 261"/>
              <p:cNvSpPr>
                <a:spLocks/>
              </p:cNvSpPr>
              <p:nvPr/>
            </p:nvSpPr>
            <p:spPr bwMode="gray">
              <a:xfrm>
                <a:off x="8757835" y="3031009"/>
                <a:ext cx="358527" cy="94822"/>
              </a:xfrm>
              <a:custGeom>
                <a:avLst/>
                <a:gdLst>
                  <a:gd name="T0" fmla="*/ 245 w 252"/>
                  <a:gd name="T1" fmla="*/ 67 h 67"/>
                  <a:gd name="T2" fmla="*/ 127 w 252"/>
                  <a:gd name="T3" fmla="*/ 20 h 67"/>
                  <a:gd name="T4" fmla="*/ 7 w 252"/>
                  <a:gd name="T5" fmla="*/ 67 h 67"/>
                  <a:gd name="T6" fmla="*/ 0 w 252"/>
                  <a:gd name="T7" fmla="*/ 47 h 67"/>
                  <a:gd name="T8" fmla="*/ 123 w 252"/>
                  <a:gd name="T9" fmla="*/ 0 h 67"/>
                  <a:gd name="T10" fmla="*/ 129 w 252"/>
                  <a:gd name="T11" fmla="*/ 0 h 67"/>
                  <a:gd name="T12" fmla="*/ 252 w 252"/>
                  <a:gd name="T13" fmla="*/ 47 h 67"/>
                  <a:gd name="T14" fmla="*/ 245 w 252"/>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67">
                    <a:moveTo>
                      <a:pt x="245" y="67"/>
                    </a:moveTo>
                    <a:lnTo>
                      <a:pt x="127" y="20"/>
                    </a:lnTo>
                    <a:lnTo>
                      <a:pt x="7" y="67"/>
                    </a:lnTo>
                    <a:lnTo>
                      <a:pt x="0" y="47"/>
                    </a:lnTo>
                    <a:lnTo>
                      <a:pt x="123" y="0"/>
                    </a:lnTo>
                    <a:lnTo>
                      <a:pt x="129" y="0"/>
                    </a:lnTo>
                    <a:lnTo>
                      <a:pt x="252" y="47"/>
                    </a:lnTo>
                    <a:lnTo>
                      <a:pt x="24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sp>
        <p:nvSpPr>
          <p:cNvPr id="2" name="Textplatzhalter 1"/>
          <p:cNvSpPr>
            <a:spLocks noGrp="1"/>
          </p:cNvSpPr>
          <p:nvPr>
            <p:ph type="body" sz="quarter" idx="17"/>
          </p:nvPr>
        </p:nvSpPr>
        <p:spPr/>
        <p:txBody>
          <a:bodyPr/>
          <a:lstStyle/>
          <a:p>
            <a:r>
              <a:rPr lang="en-US" dirty="0"/>
              <a:t> </a:t>
            </a: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8881" b="12397"/>
          <a:stretch/>
        </p:blipFill>
        <p:spPr bwMode="auto">
          <a:xfrm>
            <a:off x="2444830" y="2662478"/>
            <a:ext cx="2062178" cy="106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a:ext>
            </a:extLst>
          </a:blip>
          <a:srcRect t="38348" b="3765"/>
          <a:stretch/>
        </p:blipFill>
        <p:spPr bwMode="auto">
          <a:xfrm>
            <a:off x="3196558" y="4244721"/>
            <a:ext cx="2755466" cy="105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b="5136"/>
          <a:stretch/>
        </p:blipFill>
        <p:spPr bwMode="auto">
          <a:xfrm>
            <a:off x="209578" y="2662479"/>
            <a:ext cx="2085515" cy="106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a:extLst>
              <a:ext uri="{28A0092B-C50C-407E-A947-70E740481C1C}">
                <a14:useLocalDpi xmlns:a14="http://schemas.microsoft.com/office/drawing/2010/main"/>
              </a:ext>
            </a:extLst>
          </a:blip>
          <a:srcRect b="19634"/>
          <a:stretch/>
        </p:blipFill>
        <p:spPr bwMode="auto">
          <a:xfrm>
            <a:off x="6845323" y="2662478"/>
            <a:ext cx="2085515" cy="106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8">
            <a:extLst>
              <a:ext uri="{28A0092B-C50C-407E-A947-70E740481C1C}">
                <a14:useLocalDpi xmlns:a14="http://schemas.microsoft.com/office/drawing/2010/main"/>
              </a:ext>
            </a:extLst>
          </a:blip>
          <a:srcRect t="6013" b="26064"/>
          <a:stretch/>
        </p:blipFill>
        <p:spPr bwMode="auto">
          <a:xfrm>
            <a:off x="6175374" y="4244721"/>
            <a:ext cx="2755465" cy="105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p:cNvPicPr>
            <a:picLocks noChangeAspect="1"/>
          </p:cNvPicPr>
          <p:nvPr/>
        </p:nvPicPr>
        <p:blipFill rotWithShape="1">
          <a:blip r:embed="rId9" cstate="print">
            <a:extLst>
              <a:ext uri="{28A0092B-C50C-407E-A947-70E740481C1C}">
                <a14:useLocalDpi xmlns:a14="http://schemas.microsoft.com/office/drawing/2010/main"/>
              </a:ext>
            </a:extLst>
          </a:blip>
          <a:srcRect t="9729" b="3449"/>
          <a:stretch/>
        </p:blipFill>
        <p:spPr>
          <a:xfrm>
            <a:off x="209578" y="4244721"/>
            <a:ext cx="2755465" cy="1056645"/>
          </a:xfrm>
          <a:prstGeom prst="rect">
            <a:avLst/>
          </a:prstGeom>
        </p:spPr>
      </p:pic>
      <p:sp>
        <p:nvSpPr>
          <p:cNvPr id="66" name="Text Placeholder 12"/>
          <p:cNvSpPr txBox="1">
            <a:spLocks/>
          </p:cNvSpPr>
          <p:nvPr/>
        </p:nvSpPr>
        <p:spPr bwMode="gray">
          <a:xfrm>
            <a:off x="8173385" y="1301706"/>
            <a:ext cx="810105" cy="137718"/>
          </a:xfrm>
          <a:prstGeom prst="rect">
            <a:avLst/>
          </a:prstGeom>
          <a:ln>
            <a:solidFill>
              <a:schemeClr val="accent4"/>
            </a:solidFill>
          </a:ln>
        </p:spPr>
        <p:txBody>
          <a:bodyPr lIns="0" tIns="0" rIns="0" bIns="0" anchor="ctr"/>
          <a:lstStyle>
            <a:lvl1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1pPr>
            <a:lvl2pPr marL="1588" indent="0" algn="ctr" defTabSz="914400" rtl="0" eaLnBrk="1" latinLnBrk="0" hangingPunct="1">
              <a:spcBef>
                <a:spcPct val="20000"/>
              </a:spcBef>
              <a:buFont typeface="ABBvoiceOffice" panose="020D0603020503020204" pitchFamily="34" charset="0"/>
              <a:buNone/>
              <a:defRPr sz="900" kern="1200" cap="all" baseline="0">
                <a:solidFill>
                  <a:schemeClr val="accent4"/>
                </a:solidFill>
                <a:latin typeface="+mn-lt"/>
                <a:ea typeface="+mn-ea"/>
                <a:cs typeface="+mn-cs"/>
              </a:defRPr>
            </a:lvl2pPr>
            <a:lvl3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3pPr>
            <a:lvl4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4pPr>
            <a:lvl5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5pPr>
            <a:lvl6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6pPr>
            <a:lvl7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7pPr>
            <a:lvl8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8pPr>
            <a:lvl9pPr marL="1588" indent="0" algn="ctr" defTabSz="914400" rtl="0" eaLnBrk="1" latinLnBrk="0" hangingPunct="1">
              <a:spcBef>
                <a:spcPct val="20000"/>
              </a:spcBef>
              <a:buFont typeface="Arial" panose="020B0604020202020204" pitchFamily="34" charset="0"/>
              <a:buNone/>
              <a:defRPr sz="900" kern="1200" cap="all" baseline="0">
                <a:solidFill>
                  <a:schemeClr val="accent4"/>
                </a:solidFill>
                <a:latin typeface="+mn-lt"/>
                <a:ea typeface="+mn-ea"/>
                <a:cs typeface="+mn-cs"/>
              </a:defRPr>
            </a:lvl9pPr>
          </a:lstStyle>
          <a:p>
            <a:pPr>
              <a:spcBef>
                <a:spcPts val="0"/>
              </a:spcBef>
            </a:pPr>
            <a:r>
              <a:rPr lang="en-US" sz="750" dirty="0">
                <a:solidFill>
                  <a:srgbClr val="A0A0A0"/>
                </a:solidFill>
              </a:rPr>
              <a:t>SELECTION</a:t>
            </a:r>
          </a:p>
        </p:txBody>
      </p:sp>
    </p:spTree>
    <p:extLst>
      <p:ext uri="{BB962C8B-B14F-4D97-AF65-F5344CB8AC3E}">
        <p14:creationId xmlns:p14="http://schemas.microsoft.com/office/powerpoint/2010/main" val="350855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a:t>Co-creating Digitalization Value with Customers. Accelerating Sales.</a:t>
            </a:r>
          </a:p>
        </p:txBody>
      </p:sp>
      <p:sp>
        <p:nvSpPr>
          <p:cNvPr id="4" name="Date Placeholder 3"/>
          <p:cNvSpPr>
            <a:spLocks noGrp="1"/>
          </p:cNvSpPr>
          <p:nvPr>
            <p:ph type="dt" sz="half" idx="14"/>
          </p:nvPr>
        </p:nvSpPr>
        <p:spPr/>
        <p:txBody>
          <a:bodyPr/>
          <a:lstStyle/>
          <a:p>
            <a:fld id="{F0F7C878-2F48-47C1-A60E-F6C764D931DE}" type="datetime4">
              <a:rPr lang="en-US" smtClean="0">
                <a:solidFill>
                  <a:srgbClr val="A0A0A0"/>
                </a:solidFill>
              </a:rPr>
              <a:pPr/>
              <a:t>February 22, 2018</a:t>
            </a:fld>
            <a:endParaRPr lang="en-US">
              <a:solidFill>
                <a:srgbClr val="A0A0A0"/>
              </a:solidFill>
            </a:endParaRPr>
          </a:p>
        </p:txBody>
      </p:sp>
      <p:sp>
        <p:nvSpPr>
          <p:cNvPr id="5" name="Footer Placeholder 4"/>
          <p:cNvSpPr>
            <a:spLocks noGrp="1"/>
          </p:cNvSpPr>
          <p:nvPr>
            <p:ph type="ftr" sz="quarter" idx="15"/>
          </p:nvPr>
        </p:nvSpPr>
        <p:spPr/>
        <p:txBody>
          <a:bodyPr/>
          <a:lstStyle/>
          <a:p>
            <a:pPr algn="ctr"/>
            <a:r>
              <a:rPr lang="en-US">
                <a:solidFill>
                  <a:srgbClr val="000000">
                    <a:tint val="75000"/>
                  </a:srgbClr>
                </a:solidFill>
              </a:rPr>
              <a:t>ABB Confidential</a:t>
            </a:r>
          </a:p>
        </p:txBody>
      </p:sp>
      <p:sp>
        <p:nvSpPr>
          <p:cNvPr id="6" name="Slide Number Placehold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16</a:t>
            </a:fld>
            <a:endParaRPr lang="en-US">
              <a:solidFill>
                <a:srgbClr val="A0A0A0"/>
              </a:solidFill>
            </a:endParaRPr>
          </a:p>
        </p:txBody>
      </p:sp>
      <p:sp>
        <p:nvSpPr>
          <p:cNvPr id="7" name="Title 6"/>
          <p:cNvSpPr>
            <a:spLocks noGrp="1"/>
          </p:cNvSpPr>
          <p:nvPr>
            <p:ph type="title"/>
          </p:nvPr>
        </p:nvSpPr>
        <p:spPr/>
        <p:txBody>
          <a:bodyPr/>
          <a:lstStyle/>
          <a:p>
            <a:r>
              <a:rPr lang="en-US"/>
              <a:t>ABB Ability Customer Experience (ACE) Centers</a:t>
            </a:r>
          </a:p>
        </p:txBody>
      </p:sp>
      <p:pic>
        <p:nvPicPr>
          <p:cNvPr id="67" name="Picture 66"/>
          <p:cNvPicPr>
            <a:picLocks noChangeAspect="1"/>
          </p:cNvPicPr>
          <p:nvPr/>
        </p:nvPicPr>
        <p:blipFill>
          <a:blip r:embed="rId3"/>
          <a:stretch>
            <a:fillRect/>
          </a:stretch>
        </p:blipFill>
        <p:spPr>
          <a:xfrm>
            <a:off x="5141265" y="3928494"/>
            <a:ext cx="3101395" cy="1252953"/>
          </a:xfrm>
          <a:prstGeom prst="rect">
            <a:avLst/>
          </a:prstGeom>
          <a:effectLst>
            <a:outerShdw blurRad="50800" dist="38100" dir="2700000" algn="tl" rotWithShape="0">
              <a:prstClr val="black">
                <a:alpha val="40000"/>
              </a:prstClr>
            </a:outerShdw>
          </a:effectLst>
        </p:spPr>
      </p:pic>
      <p:pic>
        <p:nvPicPr>
          <p:cNvPr id="68" name="Picture 67"/>
          <p:cNvPicPr>
            <a:picLocks noChangeAspect="1"/>
          </p:cNvPicPr>
          <p:nvPr/>
        </p:nvPicPr>
        <p:blipFill>
          <a:blip r:embed="rId4"/>
          <a:stretch>
            <a:fillRect/>
          </a:stretch>
        </p:blipFill>
        <p:spPr>
          <a:xfrm>
            <a:off x="3694341" y="2640737"/>
            <a:ext cx="945467" cy="1202375"/>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rotWithShape="1">
          <a:blip r:embed="rId5"/>
          <a:srcRect l="27815" t="530" r="1491" b="820"/>
          <a:stretch/>
        </p:blipFill>
        <p:spPr>
          <a:xfrm>
            <a:off x="193409" y="2616355"/>
            <a:ext cx="1224252" cy="1206675"/>
          </a:xfrm>
          <a:prstGeom prst="rect">
            <a:avLst/>
          </a:prstGeom>
          <a:ln>
            <a:noFill/>
          </a:ln>
          <a:effectLst>
            <a:outerShdw blurRad="292100" dist="139700" dir="2700000" algn="tl" rotWithShape="0">
              <a:srgbClr val="333333">
                <a:alpha val="65000"/>
              </a:srgbClr>
            </a:outerShdw>
          </a:effectLst>
        </p:spPr>
      </p:pic>
      <p:pic>
        <p:nvPicPr>
          <p:cNvPr id="72" name="Picture 71"/>
          <p:cNvPicPr>
            <a:picLocks noChangeAspect="1"/>
          </p:cNvPicPr>
          <p:nvPr/>
        </p:nvPicPr>
        <p:blipFill>
          <a:blip r:embed="rId6"/>
          <a:stretch>
            <a:fillRect/>
          </a:stretch>
        </p:blipFill>
        <p:spPr>
          <a:xfrm>
            <a:off x="1582106" y="2620655"/>
            <a:ext cx="1968595" cy="1202375"/>
          </a:xfrm>
          <a:prstGeom prst="rect">
            <a:avLst/>
          </a:prstGeom>
          <a:effectLst>
            <a:outerShdw blurRad="50800" dist="38100" dir="2700000" algn="tl" rotWithShape="0">
              <a:prstClr val="black">
                <a:alpha val="40000"/>
              </a:prstClr>
            </a:outerShdw>
          </a:effectLst>
        </p:spPr>
      </p:pic>
      <p:pic>
        <p:nvPicPr>
          <p:cNvPr id="74" name="Picture 73"/>
          <p:cNvPicPr>
            <a:picLocks noChangeAspect="1"/>
          </p:cNvPicPr>
          <p:nvPr/>
        </p:nvPicPr>
        <p:blipFill>
          <a:blip r:embed="rId7"/>
          <a:stretch>
            <a:fillRect/>
          </a:stretch>
        </p:blipFill>
        <p:spPr>
          <a:xfrm>
            <a:off x="3101140" y="3928493"/>
            <a:ext cx="1538667" cy="1234583"/>
          </a:xfrm>
          <a:prstGeom prst="rect">
            <a:avLst/>
          </a:prstGeom>
          <a:effectLst>
            <a:outerShdw blurRad="50800" dist="38100" dir="2700000" algn="tl" rotWithShape="0">
              <a:prstClr val="black">
                <a:alpha val="40000"/>
              </a:prstClr>
            </a:outerShdw>
          </a:effectLst>
        </p:spPr>
      </p:pic>
      <p:pic>
        <p:nvPicPr>
          <p:cNvPr id="75" name="Picture 74"/>
          <p:cNvPicPr>
            <a:picLocks noChangeAspect="1"/>
          </p:cNvPicPr>
          <p:nvPr/>
        </p:nvPicPr>
        <p:blipFill>
          <a:blip r:embed="rId8"/>
          <a:stretch>
            <a:fillRect/>
          </a:stretch>
        </p:blipFill>
        <p:spPr>
          <a:xfrm>
            <a:off x="5141267" y="2648068"/>
            <a:ext cx="2147557" cy="1201065"/>
          </a:xfrm>
          <a:prstGeom prst="rect">
            <a:avLst/>
          </a:prstGeom>
          <a:effectLst>
            <a:outerShdw blurRad="50800" dist="38100" dir="2700000" algn="tl" rotWithShape="0">
              <a:prstClr val="black">
                <a:alpha val="40000"/>
              </a:prstClr>
            </a:outerShdw>
          </a:effectLst>
        </p:spPr>
      </p:pic>
      <p:pic>
        <p:nvPicPr>
          <p:cNvPr id="76" name="Picture 75"/>
          <p:cNvPicPr>
            <a:picLocks noChangeAspect="1"/>
          </p:cNvPicPr>
          <p:nvPr/>
        </p:nvPicPr>
        <p:blipFill>
          <a:blip r:embed="rId9"/>
          <a:stretch>
            <a:fillRect/>
          </a:stretch>
        </p:blipFill>
        <p:spPr>
          <a:xfrm>
            <a:off x="228068" y="3928493"/>
            <a:ext cx="2125484" cy="1234583"/>
          </a:xfrm>
          <a:prstGeom prst="rect">
            <a:avLst/>
          </a:prstGeom>
          <a:effectLst>
            <a:outerShdw blurRad="50800" dist="38100" dir="2700000" algn="tl" rotWithShape="0">
              <a:prstClr val="black">
                <a:alpha val="40000"/>
              </a:prstClr>
            </a:outerShdw>
          </a:effectLst>
        </p:spPr>
      </p:pic>
      <p:sp>
        <p:nvSpPr>
          <p:cNvPr id="77" name="Rectangle 76"/>
          <p:cNvSpPr/>
          <p:nvPr/>
        </p:nvSpPr>
        <p:spPr>
          <a:xfrm>
            <a:off x="105344" y="2162774"/>
            <a:ext cx="3583032" cy="253916"/>
          </a:xfrm>
          <a:prstGeom prst="rect">
            <a:avLst/>
          </a:prstGeom>
        </p:spPr>
        <p:txBody>
          <a:bodyPr wrap="none">
            <a:spAutoFit/>
          </a:bodyPr>
          <a:lstStyle/>
          <a:p>
            <a:r>
              <a:rPr lang="en-US" sz="1050" b="1">
                <a:solidFill>
                  <a:srgbClr val="FF0000"/>
                </a:solidFill>
              </a:rPr>
              <a:t>Immersive &amp; Flexible ABB Ability Solution Experience</a:t>
            </a:r>
          </a:p>
        </p:txBody>
      </p:sp>
      <p:sp>
        <p:nvSpPr>
          <p:cNvPr id="78" name="Rectangle 77"/>
          <p:cNvSpPr/>
          <p:nvPr/>
        </p:nvSpPr>
        <p:spPr>
          <a:xfrm>
            <a:off x="5093221" y="2162774"/>
            <a:ext cx="3360215" cy="253916"/>
          </a:xfrm>
          <a:prstGeom prst="rect">
            <a:avLst/>
          </a:prstGeom>
        </p:spPr>
        <p:txBody>
          <a:bodyPr wrap="none">
            <a:spAutoFit/>
          </a:bodyPr>
          <a:lstStyle/>
          <a:p>
            <a:r>
              <a:rPr lang="en-US" sz="1050" b="1">
                <a:solidFill>
                  <a:srgbClr val="FF0000"/>
                </a:solidFill>
              </a:rPr>
              <a:t>ABB Branded Co-creation with Customer Process</a:t>
            </a:r>
          </a:p>
        </p:txBody>
      </p:sp>
      <p:pic>
        <p:nvPicPr>
          <p:cNvPr id="79" name="Picture 78"/>
          <p:cNvPicPr>
            <a:picLocks noChangeAspect="1"/>
          </p:cNvPicPr>
          <p:nvPr/>
        </p:nvPicPr>
        <p:blipFill>
          <a:blip r:embed="rId10"/>
          <a:stretch>
            <a:fillRect/>
          </a:stretch>
        </p:blipFill>
        <p:spPr>
          <a:xfrm>
            <a:off x="7428679" y="2648068"/>
            <a:ext cx="1555135" cy="11941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170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3"/>
          </p:nvPr>
        </p:nvSpPr>
        <p:spPr/>
        <p:txBody>
          <a:bodyPr/>
          <a:lstStyle/>
          <a:p>
            <a:r>
              <a:rPr lang="en-US">
                <a:latin typeface="ABBvoice" panose="020D0603020503020204" pitchFamily="34" charset="0"/>
                <a:ea typeface="ABBvoice" panose="020D0603020503020204" pitchFamily="34" charset="0"/>
                <a:cs typeface="ABBvoice" panose="020D0603020503020204" pitchFamily="34" charset="0"/>
              </a:rPr>
              <a:t>Starting with one ACE Center per Region (Ladenburg – Houston – Bangalore). Winning Together</a:t>
            </a:r>
          </a:p>
        </p:txBody>
      </p:sp>
      <p:sp>
        <p:nvSpPr>
          <p:cNvPr id="4" name="Date Placeholder 3"/>
          <p:cNvSpPr>
            <a:spLocks noGrp="1"/>
          </p:cNvSpPr>
          <p:nvPr>
            <p:ph type="dt" sz="half" idx="14"/>
          </p:nvPr>
        </p:nvSpPr>
        <p:spPr/>
        <p:txBody>
          <a:bodyPr/>
          <a:lstStyle/>
          <a:p>
            <a:fld id="{F0F7C878-2F48-47C1-A60E-F6C764D931DE}" type="datetime4">
              <a:rPr lang="en-US" smtClean="0">
                <a:solidFill>
                  <a:srgbClr val="A0A0A0"/>
                </a:solidFill>
              </a:rPr>
              <a:pPr/>
              <a:t>February 22, 2018</a:t>
            </a:fld>
            <a:endParaRPr lang="en-US">
              <a:solidFill>
                <a:srgbClr val="A0A0A0"/>
              </a:solidFill>
            </a:endParaRPr>
          </a:p>
        </p:txBody>
      </p:sp>
      <p:sp>
        <p:nvSpPr>
          <p:cNvPr id="5" name="Footer Placeholder 4"/>
          <p:cNvSpPr>
            <a:spLocks noGrp="1"/>
          </p:cNvSpPr>
          <p:nvPr>
            <p:ph type="ftr" sz="quarter" idx="15"/>
          </p:nvPr>
        </p:nvSpPr>
        <p:spPr/>
        <p:txBody>
          <a:bodyPr/>
          <a:lstStyle/>
          <a:p>
            <a:endParaRPr lang="en-US">
              <a:solidFill>
                <a:srgbClr val="A0A0A0"/>
              </a:solidFill>
            </a:endParaRPr>
          </a:p>
        </p:txBody>
      </p:sp>
      <p:sp>
        <p:nvSpPr>
          <p:cNvPr id="6" name="Slide Number Placehold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17</a:t>
            </a:fld>
            <a:endParaRPr lang="en-US">
              <a:solidFill>
                <a:srgbClr val="A0A0A0"/>
              </a:solidFill>
            </a:endParaRPr>
          </a:p>
        </p:txBody>
      </p:sp>
      <p:sp>
        <p:nvSpPr>
          <p:cNvPr id="7" name="Title 6"/>
          <p:cNvSpPr>
            <a:spLocks noGrp="1"/>
          </p:cNvSpPr>
          <p:nvPr>
            <p:ph type="title"/>
          </p:nvPr>
        </p:nvSpPr>
        <p:spPr/>
        <p:txBody>
          <a:bodyPr/>
          <a:lstStyle/>
          <a:p>
            <a:r>
              <a:rPr lang="en-US"/>
              <a:t>ABB Ability Customer Experience (ACE) Centers</a:t>
            </a:r>
          </a:p>
        </p:txBody>
      </p:sp>
      <p:grpSp>
        <p:nvGrpSpPr>
          <p:cNvPr id="8" name="Gruppieren 10"/>
          <p:cNvGrpSpPr/>
          <p:nvPr/>
        </p:nvGrpSpPr>
        <p:grpSpPr bwMode="gray">
          <a:xfrm>
            <a:off x="1898570" y="3026480"/>
            <a:ext cx="4307503" cy="2306318"/>
            <a:chOff x="382588" y="1693863"/>
            <a:chExt cx="8405812" cy="4349750"/>
          </a:xfrm>
          <a:solidFill>
            <a:schemeClr val="bg1"/>
          </a:solidFill>
        </p:grpSpPr>
        <p:grpSp>
          <p:nvGrpSpPr>
            <p:cNvPr id="9" name="Group 4"/>
            <p:cNvGrpSpPr>
              <a:grpSpLocks/>
            </p:cNvGrpSpPr>
            <p:nvPr/>
          </p:nvGrpSpPr>
          <p:grpSpPr bwMode="gray">
            <a:xfrm>
              <a:off x="2428875" y="4051300"/>
              <a:ext cx="1150938" cy="1992313"/>
              <a:chOff x="1529" y="2554"/>
              <a:chExt cx="725" cy="1255"/>
            </a:xfrm>
            <a:grpFill/>
          </p:grpSpPr>
          <p:sp>
            <p:nvSpPr>
              <p:cNvPr id="368" name="Freeform 5"/>
              <p:cNvSpPr>
                <a:spLocks/>
              </p:cNvSpPr>
              <p:nvPr/>
            </p:nvSpPr>
            <p:spPr bwMode="gray">
              <a:xfrm>
                <a:off x="1692" y="3781"/>
                <a:ext cx="22" cy="11"/>
              </a:xfrm>
              <a:custGeom>
                <a:avLst/>
                <a:gdLst>
                  <a:gd name="T0" fmla="*/ 10 w 32"/>
                  <a:gd name="T1" fmla="*/ 3 h 16"/>
                  <a:gd name="T2" fmla="*/ 8 w 32"/>
                  <a:gd name="T3" fmla="*/ 3 h 16"/>
                  <a:gd name="T4" fmla="*/ 8 w 32"/>
                  <a:gd name="T5" fmla="*/ 6 h 16"/>
                  <a:gd name="T6" fmla="*/ 3 w 32"/>
                  <a:gd name="T7" fmla="*/ 3 h 16"/>
                  <a:gd name="T8" fmla="*/ 0 w 32"/>
                  <a:gd name="T9" fmla="*/ 3 h 16"/>
                  <a:gd name="T10" fmla="*/ 0 w 32"/>
                  <a:gd name="T11" fmla="*/ 0 h 16"/>
                  <a:gd name="T12" fmla="*/ 6 w 32"/>
                  <a:gd name="T13" fmla="*/ 0 h 16"/>
                  <a:gd name="T14" fmla="*/ 10 w 32"/>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16"/>
                  <a:gd name="T26" fmla="*/ 32 w 3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16">
                    <a:moveTo>
                      <a:pt x="32" y="8"/>
                    </a:moveTo>
                    <a:lnTo>
                      <a:pt x="24" y="8"/>
                    </a:lnTo>
                    <a:lnTo>
                      <a:pt x="24" y="16"/>
                    </a:lnTo>
                    <a:lnTo>
                      <a:pt x="8" y="8"/>
                    </a:lnTo>
                    <a:lnTo>
                      <a:pt x="0" y="8"/>
                    </a:lnTo>
                    <a:lnTo>
                      <a:pt x="0" y="0"/>
                    </a:lnTo>
                    <a:lnTo>
                      <a:pt x="16" y="0"/>
                    </a:lnTo>
                    <a:lnTo>
                      <a:pt x="32"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9" name="Freeform 6"/>
              <p:cNvSpPr>
                <a:spLocks/>
              </p:cNvSpPr>
              <p:nvPr/>
            </p:nvSpPr>
            <p:spPr bwMode="gray">
              <a:xfrm>
                <a:off x="1669" y="3685"/>
                <a:ext cx="6" cy="23"/>
              </a:xfrm>
              <a:custGeom>
                <a:avLst/>
                <a:gdLst>
                  <a:gd name="T0" fmla="*/ 4 w 8"/>
                  <a:gd name="T1" fmla="*/ 12 h 32"/>
                  <a:gd name="T2" fmla="*/ 4 w 8"/>
                  <a:gd name="T3" fmla="*/ 9 h 32"/>
                  <a:gd name="T4" fmla="*/ 4 w 8"/>
                  <a:gd name="T5" fmla="*/ 3 h 32"/>
                  <a:gd name="T6" fmla="*/ 4 w 8"/>
                  <a:gd name="T7" fmla="*/ 0 h 32"/>
                  <a:gd name="T8" fmla="*/ 4 w 8"/>
                  <a:gd name="T9" fmla="*/ 3 h 32"/>
                  <a:gd name="T10" fmla="*/ 0 w 8"/>
                  <a:gd name="T11" fmla="*/ 6 h 32"/>
                  <a:gd name="T12" fmla="*/ 4 w 8"/>
                  <a:gd name="T13" fmla="*/ 9 h 32"/>
                  <a:gd name="T14" fmla="*/ 4 w 8"/>
                  <a:gd name="T15" fmla="*/ 12 h 3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32"/>
                  <a:gd name="T26" fmla="*/ 8 w 8"/>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32">
                    <a:moveTo>
                      <a:pt x="8" y="32"/>
                    </a:moveTo>
                    <a:lnTo>
                      <a:pt x="8" y="24"/>
                    </a:lnTo>
                    <a:lnTo>
                      <a:pt x="8" y="8"/>
                    </a:lnTo>
                    <a:lnTo>
                      <a:pt x="8" y="0"/>
                    </a:lnTo>
                    <a:lnTo>
                      <a:pt x="8" y="8"/>
                    </a:lnTo>
                    <a:lnTo>
                      <a:pt x="0" y="16"/>
                    </a:lnTo>
                    <a:lnTo>
                      <a:pt x="8" y="24"/>
                    </a:lnTo>
                    <a:lnTo>
                      <a:pt x="8"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0" name="Freeform 7"/>
              <p:cNvSpPr>
                <a:spLocks/>
              </p:cNvSpPr>
              <p:nvPr/>
            </p:nvSpPr>
            <p:spPr bwMode="gray">
              <a:xfrm>
                <a:off x="1681" y="3556"/>
                <a:ext cx="16" cy="28"/>
              </a:xfrm>
              <a:custGeom>
                <a:avLst/>
                <a:gdLst>
                  <a:gd name="T0" fmla="*/ 2 w 24"/>
                  <a:gd name="T1" fmla="*/ 3 h 40"/>
                  <a:gd name="T2" fmla="*/ 2 w 24"/>
                  <a:gd name="T3" fmla="*/ 0 h 40"/>
                  <a:gd name="T4" fmla="*/ 7 w 24"/>
                  <a:gd name="T5" fmla="*/ 3 h 40"/>
                  <a:gd name="T6" fmla="*/ 7 w 24"/>
                  <a:gd name="T7" fmla="*/ 6 h 40"/>
                  <a:gd name="T8" fmla="*/ 5 w 24"/>
                  <a:gd name="T9" fmla="*/ 10 h 40"/>
                  <a:gd name="T10" fmla="*/ 2 w 24"/>
                  <a:gd name="T11" fmla="*/ 14 h 40"/>
                  <a:gd name="T12" fmla="*/ 0 w 24"/>
                  <a:gd name="T13" fmla="*/ 14 h 40"/>
                  <a:gd name="T14" fmla="*/ 2 w 24"/>
                  <a:gd name="T15" fmla="*/ 3 h 4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0"/>
                  <a:gd name="T26" fmla="*/ 24 w 24"/>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0">
                    <a:moveTo>
                      <a:pt x="8" y="8"/>
                    </a:moveTo>
                    <a:lnTo>
                      <a:pt x="8" y="0"/>
                    </a:lnTo>
                    <a:lnTo>
                      <a:pt x="24" y="8"/>
                    </a:lnTo>
                    <a:lnTo>
                      <a:pt x="24" y="16"/>
                    </a:lnTo>
                    <a:lnTo>
                      <a:pt x="16" y="32"/>
                    </a:lnTo>
                    <a:lnTo>
                      <a:pt x="8" y="40"/>
                    </a:lnTo>
                    <a:lnTo>
                      <a:pt x="0" y="40"/>
                    </a:lnTo>
                    <a:lnTo>
                      <a:pt x="8"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1" name="Freeform 8"/>
              <p:cNvSpPr>
                <a:spLocks/>
              </p:cNvSpPr>
              <p:nvPr/>
            </p:nvSpPr>
            <p:spPr bwMode="gray">
              <a:xfrm>
                <a:off x="1551" y="2554"/>
                <a:ext cx="135" cy="51"/>
              </a:xfrm>
              <a:custGeom>
                <a:avLst/>
                <a:gdLst>
                  <a:gd name="T0" fmla="*/ 0 w 192"/>
                  <a:gd name="T1" fmla="*/ 6 h 72"/>
                  <a:gd name="T2" fmla="*/ 6 w 192"/>
                  <a:gd name="T3" fmla="*/ 0 h 72"/>
                  <a:gd name="T4" fmla="*/ 11 w 192"/>
                  <a:gd name="T5" fmla="*/ 0 h 72"/>
                  <a:gd name="T6" fmla="*/ 17 w 192"/>
                  <a:gd name="T7" fmla="*/ 0 h 72"/>
                  <a:gd name="T8" fmla="*/ 25 w 192"/>
                  <a:gd name="T9" fmla="*/ 0 h 72"/>
                  <a:gd name="T10" fmla="*/ 31 w 192"/>
                  <a:gd name="T11" fmla="*/ 3 h 72"/>
                  <a:gd name="T12" fmla="*/ 31 w 192"/>
                  <a:gd name="T13" fmla="*/ 6 h 72"/>
                  <a:gd name="T14" fmla="*/ 36 w 192"/>
                  <a:gd name="T15" fmla="*/ 6 h 72"/>
                  <a:gd name="T16" fmla="*/ 48 w 192"/>
                  <a:gd name="T17" fmla="*/ 14 h 72"/>
                  <a:gd name="T18" fmla="*/ 50 w 192"/>
                  <a:gd name="T19" fmla="*/ 14 h 72"/>
                  <a:gd name="T20" fmla="*/ 53 w 192"/>
                  <a:gd name="T21" fmla="*/ 17 h 72"/>
                  <a:gd name="T22" fmla="*/ 58 w 192"/>
                  <a:gd name="T23" fmla="*/ 20 h 72"/>
                  <a:gd name="T24" fmla="*/ 64 w 192"/>
                  <a:gd name="T25" fmla="*/ 20 h 72"/>
                  <a:gd name="T26" fmla="*/ 67 w 192"/>
                  <a:gd name="T27" fmla="*/ 23 h 72"/>
                  <a:gd name="T28" fmla="*/ 56 w 192"/>
                  <a:gd name="T29" fmla="*/ 26 h 72"/>
                  <a:gd name="T30" fmla="*/ 53 w 192"/>
                  <a:gd name="T31" fmla="*/ 23 h 72"/>
                  <a:gd name="T32" fmla="*/ 44 w 192"/>
                  <a:gd name="T33" fmla="*/ 26 h 72"/>
                  <a:gd name="T34" fmla="*/ 41 w 192"/>
                  <a:gd name="T35" fmla="*/ 26 h 72"/>
                  <a:gd name="T36" fmla="*/ 41 w 192"/>
                  <a:gd name="T37" fmla="*/ 23 h 72"/>
                  <a:gd name="T38" fmla="*/ 44 w 192"/>
                  <a:gd name="T39" fmla="*/ 20 h 72"/>
                  <a:gd name="T40" fmla="*/ 44 w 192"/>
                  <a:gd name="T41" fmla="*/ 17 h 72"/>
                  <a:gd name="T42" fmla="*/ 39 w 192"/>
                  <a:gd name="T43" fmla="*/ 17 h 72"/>
                  <a:gd name="T44" fmla="*/ 34 w 192"/>
                  <a:gd name="T45" fmla="*/ 11 h 72"/>
                  <a:gd name="T46" fmla="*/ 27 w 192"/>
                  <a:gd name="T47" fmla="*/ 11 h 72"/>
                  <a:gd name="T48" fmla="*/ 25 w 192"/>
                  <a:gd name="T49" fmla="*/ 8 h 72"/>
                  <a:gd name="T50" fmla="*/ 19 w 192"/>
                  <a:gd name="T51" fmla="*/ 8 h 72"/>
                  <a:gd name="T52" fmla="*/ 14 w 192"/>
                  <a:gd name="T53" fmla="*/ 6 h 72"/>
                  <a:gd name="T54" fmla="*/ 14 w 192"/>
                  <a:gd name="T55" fmla="*/ 3 h 72"/>
                  <a:gd name="T56" fmla="*/ 11 w 192"/>
                  <a:gd name="T57" fmla="*/ 3 h 72"/>
                  <a:gd name="T58" fmla="*/ 3 w 192"/>
                  <a:gd name="T59" fmla="*/ 8 h 72"/>
                  <a:gd name="T60" fmla="*/ 3 w 192"/>
                  <a:gd name="T61" fmla="*/ 6 h 72"/>
                  <a:gd name="T62" fmla="*/ 0 w 192"/>
                  <a:gd name="T63" fmla="*/ 6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72"/>
                  <a:gd name="T98" fmla="*/ 192 w 192"/>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72">
                    <a:moveTo>
                      <a:pt x="0" y="16"/>
                    </a:moveTo>
                    <a:lnTo>
                      <a:pt x="16" y="0"/>
                    </a:lnTo>
                    <a:lnTo>
                      <a:pt x="32" y="0"/>
                    </a:lnTo>
                    <a:lnTo>
                      <a:pt x="48" y="0"/>
                    </a:lnTo>
                    <a:lnTo>
                      <a:pt x="72" y="0"/>
                    </a:lnTo>
                    <a:lnTo>
                      <a:pt x="88" y="8"/>
                    </a:lnTo>
                    <a:lnTo>
                      <a:pt x="88" y="16"/>
                    </a:lnTo>
                    <a:lnTo>
                      <a:pt x="104" y="16"/>
                    </a:lnTo>
                    <a:lnTo>
                      <a:pt x="136" y="40"/>
                    </a:lnTo>
                    <a:lnTo>
                      <a:pt x="144" y="40"/>
                    </a:lnTo>
                    <a:lnTo>
                      <a:pt x="152" y="48"/>
                    </a:lnTo>
                    <a:lnTo>
                      <a:pt x="168" y="56"/>
                    </a:lnTo>
                    <a:lnTo>
                      <a:pt x="184" y="56"/>
                    </a:lnTo>
                    <a:lnTo>
                      <a:pt x="192" y="64"/>
                    </a:lnTo>
                    <a:lnTo>
                      <a:pt x="160" y="72"/>
                    </a:lnTo>
                    <a:lnTo>
                      <a:pt x="152" y="64"/>
                    </a:lnTo>
                    <a:lnTo>
                      <a:pt x="128" y="72"/>
                    </a:lnTo>
                    <a:lnTo>
                      <a:pt x="120" y="72"/>
                    </a:lnTo>
                    <a:lnTo>
                      <a:pt x="120" y="64"/>
                    </a:lnTo>
                    <a:lnTo>
                      <a:pt x="128" y="56"/>
                    </a:lnTo>
                    <a:lnTo>
                      <a:pt x="128" y="48"/>
                    </a:lnTo>
                    <a:lnTo>
                      <a:pt x="112" y="48"/>
                    </a:lnTo>
                    <a:lnTo>
                      <a:pt x="96" y="32"/>
                    </a:lnTo>
                    <a:lnTo>
                      <a:pt x="80" y="32"/>
                    </a:lnTo>
                    <a:lnTo>
                      <a:pt x="72" y="24"/>
                    </a:lnTo>
                    <a:lnTo>
                      <a:pt x="56" y="24"/>
                    </a:lnTo>
                    <a:lnTo>
                      <a:pt x="40" y="16"/>
                    </a:lnTo>
                    <a:lnTo>
                      <a:pt x="40" y="8"/>
                    </a:lnTo>
                    <a:lnTo>
                      <a:pt x="32" y="8"/>
                    </a:lnTo>
                    <a:lnTo>
                      <a:pt x="8" y="24"/>
                    </a:lnTo>
                    <a:lnTo>
                      <a:pt x="8" y="16"/>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2" name="Freeform 9"/>
              <p:cNvSpPr>
                <a:spLocks/>
              </p:cNvSpPr>
              <p:nvPr/>
            </p:nvSpPr>
            <p:spPr bwMode="gray">
              <a:xfrm>
                <a:off x="1849" y="3179"/>
                <a:ext cx="124" cy="124"/>
              </a:xfrm>
              <a:custGeom>
                <a:avLst/>
                <a:gdLst>
                  <a:gd name="T0" fmla="*/ 0 w 176"/>
                  <a:gd name="T1" fmla="*/ 23 h 176"/>
                  <a:gd name="T2" fmla="*/ 3 w 176"/>
                  <a:gd name="T3" fmla="*/ 17 h 176"/>
                  <a:gd name="T4" fmla="*/ 6 w 176"/>
                  <a:gd name="T5" fmla="*/ 6 h 176"/>
                  <a:gd name="T6" fmla="*/ 6 w 176"/>
                  <a:gd name="T7" fmla="*/ 3 h 176"/>
                  <a:gd name="T8" fmla="*/ 14 w 176"/>
                  <a:gd name="T9" fmla="*/ 0 h 176"/>
                  <a:gd name="T10" fmla="*/ 31 w 176"/>
                  <a:gd name="T11" fmla="*/ 0 h 176"/>
                  <a:gd name="T12" fmla="*/ 36 w 176"/>
                  <a:gd name="T13" fmla="*/ 3 h 176"/>
                  <a:gd name="T14" fmla="*/ 36 w 176"/>
                  <a:gd name="T15" fmla="*/ 19 h 176"/>
                  <a:gd name="T16" fmla="*/ 42 w 176"/>
                  <a:gd name="T17" fmla="*/ 23 h 176"/>
                  <a:gd name="T18" fmla="*/ 53 w 176"/>
                  <a:gd name="T19" fmla="*/ 27 h 176"/>
                  <a:gd name="T20" fmla="*/ 53 w 176"/>
                  <a:gd name="T21" fmla="*/ 34 h 176"/>
                  <a:gd name="T22" fmla="*/ 56 w 176"/>
                  <a:gd name="T23" fmla="*/ 34 h 176"/>
                  <a:gd name="T24" fmla="*/ 61 w 176"/>
                  <a:gd name="T25" fmla="*/ 34 h 176"/>
                  <a:gd name="T26" fmla="*/ 61 w 176"/>
                  <a:gd name="T27" fmla="*/ 42 h 176"/>
                  <a:gd name="T28" fmla="*/ 58 w 176"/>
                  <a:gd name="T29" fmla="*/ 44 h 176"/>
                  <a:gd name="T30" fmla="*/ 58 w 176"/>
                  <a:gd name="T31" fmla="*/ 48 h 176"/>
                  <a:gd name="T32" fmla="*/ 56 w 176"/>
                  <a:gd name="T33" fmla="*/ 56 h 176"/>
                  <a:gd name="T34" fmla="*/ 53 w 176"/>
                  <a:gd name="T35" fmla="*/ 58 h 176"/>
                  <a:gd name="T36" fmla="*/ 42 w 176"/>
                  <a:gd name="T37" fmla="*/ 61 h 176"/>
                  <a:gd name="T38" fmla="*/ 34 w 176"/>
                  <a:gd name="T39" fmla="*/ 61 h 176"/>
                  <a:gd name="T40" fmla="*/ 31 w 176"/>
                  <a:gd name="T41" fmla="*/ 58 h 176"/>
                  <a:gd name="T42" fmla="*/ 39 w 176"/>
                  <a:gd name="T43" fmla="*/ 48 h 176"/>
                  <a:gd name="T44" fmla="*/ 39 w 176"/>
                  <a:gd name="T45" fmla="*/ 44 h 176"/>
                  <a:gd name="T46" fmla="*/ 34 w 176"/>
                  <a:gd name="T47" fmla="*/ 42 h 176"/>
                  <a:gd name="T48" fmla="*/ 25 w 176"/>
                  <a:gd name="T49" fmla="*/ 39 h 176"/>
                  <a:gd name="T50" fmla="*/ 19 w 176"/>
                  <a:gd name="T51" fmla="*/ 34 h 176"/>
                  <a:gd name="T52" fmla="*/ 14 w 176"/>
                  <a:gd name="T53" fmla="*/ 34 h 176"/>
                  <a:gd name="T54" fmla="*/ 8 w 176"/>
                  <a:gd name="T55" fmla="*/ 27 h 176"/>
                  <a:gd name="T56" fmla="*/ 6 w 176"/>
                  <a:gd name="T57" fmla="*/ 25 h 176"/>
                  <a:gd name="T58" fmla="*/ 0 w 176"/>
                  <a:gd name="T59" fmla="*/ 23 h 1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6"/>
                  <a:gd name="T91" fmla="*/ 0 h 176"/>
                  <a:gd name="T92" fmla="*/ 176 w 176"/>
                  <a:gd name="T93" fmla="*/ 176 h 1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6" h="176">
                    <a:moveTo>
                      <a:pt x="0" y="64"/>
                    </a:moveTo>
                    <a:lnTo>
                      <a:pt x="8" y="48"/>
                    </a:lnTo>
                    <a:lnTo>
                      <a:pt x="16" y="16"/>
                    </a:lnTo>
                    <a:lnTo>
                      <a:pt x="16" y="8"/>
                    </a:lnTo>
                    <a:lnTo>
                      <a:pt x="40" y="0"/>
                    </a:lnTo>
                    <a:lnTo>
                      <a:pt x="88" y="0"/>
                    </a:lnTo>
                    <a:lnTo>
                      <a:pt x="104" y="8"/>
                    </a:lnTo>
                    <a:lnTo>
                      <a:pt x="104" y="56"/>
                    </a:lnTo>
                    <a:lnTo>
                      <a:pt x="120" y="64"/>
                    </a:lnTo>
                    <a:lnTo>
                      <a:pt x="152" y="80"/>
                    </a:lnTo>
                    <a:lnTo>
                      <a:pt x="152" y="96"/>
                    </a:lnTo>
                    <a:lnTo>
                      <a:pt x="160" y="96"/>
                    </a:lnTo>
                    <a:lnTo>
                      <a:pt x="176" y="96"/>
                    </a:lnTo>
                    <a:lnTo>
                      <a:pt x="176" y="120"/>
                    </a:lnTo>
                    <a:lnTo>
                      <a:pt x="168" y="128"/>
                    </a:lnTo>
                    <a:lnTo>
                      <a:pt x="168" y="136"/>
                    </a:lnTo>
                    <a:lnTo>
                      <a:pt x="160" y="160"/>
                    </a:lnTo>
                    <a:lnTo>
                      <a:pt x="152" y="168"/>
                    </a:lnTo>
                    <a:lnTo>
                      <a:pt x="120" y="176"/>
                    </a:lnTo>
                    <a:lnTo>
                      <a:pt x="96" y="176"/>
                    </a:lnTo>
                    <a:lnTo>
                      <a:pt x="88" y="168"/>
                    </a:lnTo>
                    <a:lnTo>
                      <a:pt x="112" y="136"/>
                    </a:lnTo>
                    <a:lnTo>
                      <a:pt x="112" y="128"/>
                    </a:lnTo>
                    <a:lnTo>
                      <a:pt x="96" y="120"/>
                    </a:lnTo>
                    <a:lnTo>
                      <a:pt x="72" y="112"/>
                    </a:lnTo>
                    <a:lnTo>
                      <a:pt x="56" y="96"/>
                    </a:lnTo>
                    <a:lnTo>
                      <a:pt x="40" y="96"/>
                    </a:lnTo>
                    <a:lnTo>
                      <a:pt x="24" y="80"/>
                    </a:lnTo>
                    <a:lnTo>
                      <a:pt x="16" y="72"/>
                    </a:lnTo>
                    <a:lnTo>
                      <a:pt x="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3" name="Freeform 10"/>
              <p:cNvSpPr>
                <a:spLocks/>
              </p:cNvSpPr>
              <p:nvPr/>
            </p:nvSpPr>
            <p:spPr bwMode="gray">
              <a:xfrm>
                <a:off x="1754" y="3033"/>
                <a:ext cx="168" cy="202"/>
              </a:xfrm>
              <a:custGeom>
                <a:avLst/>
                <a:gdLst>
                  <a:gd name="T0" fmla="*/ 47 w 240"/>
                  <a:gd name="T1" fmla="*/ 94 h 288"/>
                  <a:gd name="T2" fmla="*/ 50 w 240"/>
                  <a:gd name="T3" fmla="*/ 88 h 288"/>
                  <a:gd name="T4" fmla="*/ 52 w 240"/>
                  <a:gd name="T5" fmla="*/ 77 h 288"/>
                  <a:gd name="T6" fmla="*/ 52 w 240"/>
                  <a:gd name="T7" fmla="*/ 75 h 288"/>
                  <a:gd name="T8" fmla="*/ 60 w 240"/>
                  <a:gd name="T9" fmla="*/ 72 h 288"/>
                  <a:gd name="T10" fmla="*/ 77 w 240"/>
                  <a:gd name="T11" fmla="*/ 72 h 288"/>
                  <a:gd name="T12" fmla="*/ 83 w 240"/>
                  <a:gd name="T13" fmla="*/ 75 h 288"/>
                  <a:gd name="T14" fmla="*/ 83 w 240"/>
                  <a:gd name="T15" fmla="*/ 67 h 288"/>
                  <a:gd name="T16" fmla="*/ 79 w 240"/>
                  <a:gd name="T17" fmla="*/ 60 h 288"/>
                  <a:gd name="T18" fmla="*/ 79 w 240"/>
                  <a:gd name="T19" fmla="*/ 55 h 288"/>
                  <a:gd name="T20" fmla="*/ 77 w 240"/>
                  <a:gd name="T21" fmla="*/ 55 h 288"/>
                  <a:gd name="T22" fmla="*/ 77 w 240"/>
                  <a:gd name="T23" fmla="*/ 50 h 288"/>
                  <a:gd name="T24" fmla="*/ 60 w 240"/>
                  <a:gd name="T25" fmla="*/ 47 h 288"/>
                  <a:gd name="T26" fmla="*/ 60 w 240"/>
                  <a:gd name="T27" fmla="*/ 30 h 288"/>
                  <a:gd name="T28" fmla="*/ 55 w 240"/>
                  <a:gd name="T29" fmla="*/ 27 h 288"/>
                  <a:gd name="T30" fmla="*/ 39 w 240"/>
                  <a:gd name="T31" fmla="*/ 19 h 288"/>
                  <a:gd name="T32" fmla="*/ 33 w 240"/>
                  <a:gd name="T33" fmla="*/ 19 h 288"/>
                  <a:gd name="T34" fmla="*/ 30 w 240"/>
                  <a:gd name="T35" fmla="*/ 17 h 288"/>
                  <a:gd name="T36" fmla="*/ 30 w 240"/>
                  <a:gd name="T37" fmla="*/ 6 h 288"/>
                  <a:gd name="T38" fmla="*/ 25 w 240"/>
                  <a:gd name="T39" fmla="*/ 0 h 288"/>
                  <a:gd name="T40" fmla="*/ 17 w 240"/>
                  <a:gd name="T41" fmla="*/ 3 h 288"/>
                  <a:gd name="T42" fmla="*/ 14 w 240"/>
                  <a:gd name="T43" fmla="*/ 11 h 288"/>
                  <a:gd name="T44" fmla="*/ 0 w 240"/>
                  <a:gd name="T45" fmla="*/ 11 h 288"/>
                  <a:gd name="T46" fmla="*/ 6 w 240"/>
                  <a:gd name="T47" fmla="*/ 22 h 288"/>
                  <a:gd name="T48" fmla="*/ 6 w 240"/>
                  <a:gd name="T49" fmla="*/ 25 h 288"/>
                  <a:gd name="T50" fmla="*/ 3 w 240"/>
                  <a:gd name="T51" fmla="*/ 25 h 288"/>
                  <a:gd name="T52" fmla="*/ 6 w 240"/>
                  <a:gd name="T53" fmla="*/ 36 h 288"/>
                  <a:gd name="T54" fmla="*/ 0 w 240"/>
                  <a:gd name="T55" fmla="*/ 39 h 288"/>
                  <a:gd name="T56" fmla="*/ 3 w 240"/>
                  <a:gd name="T57" fmla="*/ 50 h 288"/>
                  <a:gd name="T58" fmla="*/ 0 w 240"/>
                  <a:gd name="T59" fmla="*/ 58 h 288"/>
                  <a:gd name="T60" fmla="*/ 3 w 240"/>
                  <a:gd name="T61" fmla="*/ 60 h 288"/>
                  <a:gd name="T62" fmla="*/ 6 w 240"/>
                  <a:gd name="T63" fmla="*/ 69 h 288"/>
                  <a:gd name="T64" fmla="*/ 6 w 240"/>
                  <a:gd name="T65" fmla="*/ 80 h 288"/>
                  <a:gd name="T66" fmla="*/ 11 w 240"/>
                  <a:gd name="T67" fmla="*/ 96 h 288"/>
                  <a:gd name="T68" fmla="*/ 14 w 240"/>
                  <a:gd name="T69" fmla="*/ 96 h 288"/>
                  <a:gd name="T70" fmla="*/ 19 w 240"/>
                  <a:gd name="T71" fmla="*/ 91 h 288"/>
                  <a:gd name="T72" fmla="*/ 22 w 240"/>
                  <a:gd name="T73" fmla="*/ 91 h 288"/>
                  <a:gd name="T74" fmla="*/ 30 w 240"/>
                  <a:gd name="T75" fmla="*/ 94 h 288"/>
                  <a:gd name="T76" fmla="*/ 33 w 240"/>
                  <a:gd name="T77" fmla="*/ 100 h 288"/>
                  <a:gd name="T78" fmla="*/ 36 w 240"/>
                  <a:gd name="T79" fmla="*/ 100 h 288"/>
                  <a:gd name="T80" fmla="*/ 36 w 240"/>
                  <a:gd name="T81" fmla="*/ 96 h 288"/>
                  <a:gd name="T82" fmla="*/ 36 w 240"/>
                  <a:gd name="T83" fmla="*/ 94 h 288"/>
                  <a:gd name="T84" fmla="*/ 39 w 240"/>
                  <a:gd name="T85" fmla="*/ 94 h 288"/>
                  <a:gd name="T86" fmla="*/ 44 w 240"/>
                  <a:gd name="T87" fmla="*/ 94 h 288"/>
                  <a:gd name="T88" fmla="*/ 47 w 240"/>
                  <a:gd name="T89" fmla="*/ 94 h 2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0"/>
                  <a:gd name="T136" fmla="*/ 0 h 288"/>
                  <a:gd name="T137" fmla="*/ 240 w 240"/>
                  <a:gd name="T138" fmla="*/ 288 h 2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0" h="288">
                    <a:moveTo>
                      <a:pt x="136" y="272"/>
                    </a:moveTo>
                    <a:lnTo>
                      <a:pt x="144" y="256"/>
                    </a:lnTo>
                    <a:lnTo>
                      <a:pt x="152" y="224"/>
                    </a:lnTo>
                    <a:lnTo>
                      <a:pt x="152" y="216"/>
                    </a:lnTo>
                    <a:lnTo>
                      <a:pt x="176" y="208"/>
                    </a:lnTo>
                    <a:lnTo>
                      <a:pt x="224" y="208"/>
                    </a:lnTo>
                    <a:lnTo>
                      <a:pt x="240" y="216"/>
                    </a:lnTo>
                    <a:lnTo>
                      <a:pt x="240" y="192"/>
                    </a:lnTo>
                    <a:lnTo>
                      <a:pt x="232" y="176"/>
                    </a:lnTo>
                    <a:lnTo>
                      <a:pt x="232" y="160"/>
                    </a:lnTo>
                    <a:lnTo>
                      <a:pt x="224" y="160"/>
                    </a:lnTo>
                    <a:lnTo>
                      <a:pt x="224" y="144"/>
                    </a:lnTo>
                    <a:lnTo>
                      <a:pt x="176" y="136"/>
                    </a:lnTo>
                    <a:lnTo>
                      <a:pt x="176" y="88"/>
                    </a:lnTo>
                    <a:lnTo>
                      <a:pt x="160" y="80"/>
                    </a:lnTo>
                    <a:lnTo>
                      <a:pt x="112" y="56"/>
                    </a:lnTo>
                    <a:lnTo>
                      <a:pt x="96" y="56"/>
                    </a:lnTo>
                    <a:lnTo>
                      <a:pt x="88" y="48"/>
                    </a:lnTo>
                    <a:lnTo>
                      <a:pt x="88" y="16"/>
                    </a:lnTo>
                    <a:lnTo>
                      <a:pt x="72" y="0"/>
                    </a:lnTo>
                    <a:lnTo>
                      <a:pt x="48" y="8"/>
                    </a:lnTo>
                    <a:lnTo>
                      <a:pt x="40" y="32"/>
                    </a:lnTo>
                    <a:lnTo>
                      <a:pt x="0" y="32"/>
                    </a:lnTo>
                    <a:lnTo>
                      <a:pt x="16" y="64"/>
                    </a:lnTo>
                    <a:lnTo>
                      <a:pt x="16" y="72"/>
                    </a:lnTo>
                    <a:lnTo>
                      <a:pt x="8" y="72"/>
                    </a:lnTo>
                    <a:lnTo>
                      <a:pt x="16" y="104"/>
                    </a:lnTo>
                    <a:lnTo>
                      <a:pt x="0" y="112"/>
                    </a:lnTo>
                    <a:lnTo>
                      <a:pt x="8" y="144"/>
                    </a:lnTo>
                    <a:lnTo>
                      <a:pt x="0" y="168"/>
                    </a:lnTo>
                    <a:lnTo>
                      <a:pt x="8" y="176"/>
                    </a:lnTo>
                    <a:lnTo>
                      <a:pt x="16" y="200"/>
                    </a:lnTo>
                    <a:lnTo>
                      <a:pt x="16" y="232"/>
                    </a:lnTo>
                    <a:lnTo>
                      <a:pt x="32" y="280"/>
                    </a:lnTo>
                    <a:lnTo>
                      <a:pt x="40" y="280"/>
                    </a:lnTo>
                    <a:lnTo>
                      <a:pt x="56" y="264"/>
                    </a:lnTo>
                    <a:lnTo>
                      <a:pt x="64" y="264"/>
                    </a:lnTo>
                    <a:lnTo>
                      <a:pt x="88" y="272"/>
                    </a:lnTo>
                    <a:lnTo>
                      <a:pt x="96" y="288"/>
                    </a:lnTo>
                    <a:lnTo>
                      <a:pt x="104" y="288"/>
                    </a:lnTo>
                    <a:lnTo>
                      <a:pt x="104" y="280"/>
                    </a:lnTo>
                    <a:lnTo>
                      <a:pt x="104" y="272"/>
                    </a:lnTo>
                    <a:lnTo>
                      <a:pt x="112" y="272"/>
                    </a:lnTo>
                    <a:lnTo>
                      <a:pt x="128" y="272"/>
                    </a:lnTo>
                    <a:lnTo>
                      <a:pt x="136" y="2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4" name="Freeform 11"/>
              <p:cNvSpPr>
                <a:spLocks/>
              </p:cNvSpPr>
              <p:nvPr/>
            </p:nvSpPr>
            <p:spPr bwMode="gray">
              <a:xfrm>
                <a:off x="1922" y="2808"/>
                <a:ext cx="57" cy="56"/>
              </a:xfrm>
              <a:custGeom>
                <a:avLst/>
                <a:gdLst>
                  <a:gd name="T0" fmla="*/ 6 w 80"/>
                  <a:gd name="T1" fmla="*/ 27 h 80"/>
                  <a:gd name="T2" fmla="*/ 6 w 80"/>
                  <a:gd name="T3" fmla="*/ 22 h 80"/>
                  <a:gd name="T4" fmla="*/ 0 w 80"/>
                  <a:gd name="T5" fmla="*/ 19 h 80"/>
                  <a:gd name="T6" fmla="*/ 0 w 80"/>
                  <a:gd name="T7" fmla="*/ 10 h 80"/>
                  <a:gd name="T8" fmla="*/ 3 w 80"/>
                  <a:gd name="T9" fmla="*/ 8 h 80"/>
                  <a:gd name="T10" fmla="*/ 6 w 80"/>
                  <a:gd name="T11" fmla="*/ 3 h 80"/>
                  <a:gd name="T12" fmla="*/ 9 w 80"/>
                  <a:gd name="T13" fmla="*/ 0 h 80"/>
                  <a:gd name="T14" fmla="*/ 26 w 80"/>
                  <a:gd name="T15" fmla="*/ 0 h 80"/>
                  <a:gd name="T16" fmla="*/ 29 w 80"/>
                  <a:gd name="T17" fmla="*/ 3 h 80"/>
                  <a:gd name="T18" fmla="*/ 29 w 80"/>
                  <a:gd name="T19" fmla="*/ 6 h 80"/>
                  <a:gd name="T20" fmla="*/ 26 w 80"/>
                  <a:gd name="T21" fmla="*/ 6 h 80"/>
                  <a:gd name="T22" fmla="*/ 24 w 80"/>
                  <a:gd name="T23" fmla="*/ 14 h 80"/>
                  <a:gd name="T24" fmla="*/ 29 w 80"/>
                  <a:gd name="T25" fmla="*/ 22 h 80"/>
                  <a:gd name="T26" fmla="*/ 26 w 80"/>
                  <a:gd name="T27" fmla="*/ 27 h 80"/>
                  <a:gd name="T28" fmla="*/ 17 w 80"/>
                  <a:gd name="T29" fmla="*/ 27 h 80"/>
                  <a:gd name="T30" fmla="*/ 17 w 80"/>
                  <a:gd name="T31" fmla="*/ 25 h 80"/>
                  <a:gd name="T32" fmla="*/ 15 w 80"/>
                  <a:gd name="T33" fmla="*/ 25 h 80"/>
                  <a:gd name="T34" fmla="*/ 11 w 80"/>
                  <a:gd name="T35" fmla="*/ 27 h 80"/>
                  <a:gd name="T36" fmla="*/ 6 w 80"/>
                  <a:gd name="T37" fmla="*/ 27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80"/>
                  <a:gd name="T59" fmla="*/ 80 w 80"/>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80">
                    <a:moveTo>
                      <a:pt x="16" y="80"/>
                    </a:moveTo>
                    <a:lnTo>
                      <a:pt x="16" y="64"/>
                    </a:lnTo>
                    <a:lnTo>
                      <a:pt x="0" y="56"/>
                    </a:lnTo>
                    <a:lnTo>
                      <a:pt x="0" y="32"/>
                    </a:lnTo>
                    <a:lnTo>
                      <a:pt x="8" y="24"/>
                    </a:lnTo>
                    <a:lnTo>
                      <a:pt x="16" y="8"/>
                    </a:lnTo>
                    <a:lnTo>
                      <a:pt x="24" y="0"/>
                    </a:lnTo>
                    <a:lnTo>
                      <a:pt x="72" y="0"/>
                    </a:lnTo>
                    <a:lnTo>
                      <a:pt x="80" y="8"/>
                    </a:lnTo>
                    <a:lnTo>
                      <a:pt x="80" y="16"/>
                    </a:lnTo>
                    <a:lnTo>
                      <a:pt x="72" y="16"/>
                    </a:lnTo>
                    <a:lnTo>
                      <a:pt x="64" y="40"/>
                    </a:lnTo>
                    <a:lnTo>
                      <a:pt x="80" y="64"/>
                    </a:lnTo>
                    <a:lnTo>
                      <a:pt x="72" y="80"/>
                    </a:lnTo>
                    <a:lnTo>
                      <a:pt x="48" y="80"/>
                    </a:lnTo>
                    <a:lnTo>
                      <a:pt x="48" y="72"/>
                    </a:lnTo>
                    <a:lnTo>
                      <a:pt x="40" y="72"/>
                    </a:lnTo>
                    <a:lnTo>
                      <a:pt x="32" y="80"/>
                    </a:lnTo>
                    <a:lnTo>
                      <a:pt x="16" y="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5" name="Freeform 12"/>
              <p:cNvSpPr>
                <a:spLocks/>
              </p:cNvSpPr>
              <p:nvPr/>
            </p:nvSpPr>
            <p:spPr bwMode="gray">
              <a:xfrm>
                <a:off x="1967" y="2813"/>
                <a:ext cx="46" cy="51"/>
              </a:xfrm>
              <a:custGeom>
                <a:avLst/>
                <a:gdLst>
                  <a:gd name="T0" fmla="*/ 3 w 64"/>
                  <a:gd name="T1" fmla="*/ 26 h 72"/>
                  <a:gd name="T2" fmla="*/ 6 w 64"/>
                  <a:gd name="T3" fmla="*/ 20 h 72"/>
                  <a:gd name="T4" fmla="*/ 0 w 64"/>
                  <a:gd name="T5" fmla="*/ 11 h 72"/>
                  <a:gd name="T6" fmla="*/ 3 w 64"/>
                  <a:gd name="T7" fmla="*/ 3 h 72"/>
                  <a:gd name="T8" fmla="*/ 6 w 64"/>
                  <a:gd name="T9" fmla="*/ 3 h 72"/>
                  <a:gd name="T10" fmla="*/ 6 w 64"/>
                  <a:gd name="T11" fmla="*/ 0 h 72"/>
                  <a:gd name="T12" fmla="*/ 12 w 64"/>
                  <a:gd name="T13" fmla="*/ 0 h 72"/>
                  <a:gd name="T14" fmla="*/ 15 w 64"/>
                  <a:gd name="T15" fmla="*/ 3 h 72"/>
                  <a:gd name="T16" fmla="*/ 24 w 64"/>
                  <a:gd name="T17" fmla="*/ 8 h 72"/>
                  <a:gd name="T18" fmla="*/ 21 w 64"/>
                  <a:gd name="T19" fmla="*/ 14 h 72"/>
                  <a:gd name="T20" fmla="*/ 18 w 64"/>
                  <a:gd name="T21" fmla="*/ 23 h 72"/>
                  <a:gd name="T22" fmla="*/ 15 w 64"/>
                  <a:gd name="T23" fmla="*/ 26 h 72"/>
                  <a:gd name="T24" fmla="*/ 6 w 64"/>
                  <a:gd name="T25" fmla="*/ 26 h 72"/>
                  <a:gd name="T26" fmla="*/ 3 w 64"/>
                  <a:gd name="T27" fmla="*/ 2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72"/>
                  <a:gd name="T44" fmla="*/ 64 w 64"/>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72">
                    <a:moveTo>
                      <a:pt x="8" y="72"/>
                    </a:moveTo>
                    <a:lnTo>
                      <a:pt x="16" y="56"/>
                    </a:lnTo>
                    <a:lnTo>
                      <a:pt x="0" y="32"/>
                    </a:lnTo>
                    <a:lnTo>
                      <a:pt x="8" y="8"/>
                    </a:lnTo>
                    <a:lnTo>
                      <a:pt x="16" y="8"/>
                    </a:lnTo>
                    <a:lnTo>
                      <a:pt x="16" y="0"/>
                    </a:lnTo>
                    <a:lnTo>
                      <a:pt x="32" y="0"/>
                    </a:lnTo>
                    <a:lnTo>
                      <a:pt x="40" y="8"/>
                    </a:lnTo>
                    <a:lnTo>
                      <a:pt x="64" y="24"/>
                    </a:lnTo>
                    <a:lnTo>
                      <a:pt x="56" y="40"/>
                    </a:lnTo>
                    <a:lnTo>
                      <a:pt x="48" y="64"/>
                    </a:lnTo>
                    <a:lnTo>
                      <a:pt x="40" y="72"/>
                    </a:lnTo>
                    <a:lnTo>
                      <a:pt x="16" y="72"/>
                    </a:lnTo>
                    <a:lnTo>
                      <a:pt x="8"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6" name="Freeform 13"/>
              <p:cNvSpPr>
                <a:spLocks/>
              </p:cNvSpPr>
              <p:nvPr/>
            </p:nvSpPr>
            <p:spPr bwMode="gray">
              <a:xfrm>
                <a:off x="1664" y="3151"/>
                <a:ext cx="118" cy="630"/>
              </a:xfrm>
              <a:custGeom>
                <a:avLst/>
                <a:gdLst>
                  <a:gd name="T0" fmla="*/ 41 w 168"/>
                  <a:gd name="T1" fmla="*/ 301 h 896"/>
                  <a:gd name="T2" fmla="*/ 33 w 168"/>
                  <a:gd name="T3" fmla="*/ 306 h 896"/>
                  <a:gd name="T4" fmla="*/ 25 w 168"/>
                  <a:gd name="T5" fmla="*/ 311 h 896"/>
                  <a:gd name="T6" fmla="*/ 31 w 168"/>
                  <a:gd name="T7" fmla="*/ 306 h 896"/>
                  <a:gd name="T8" fmla="*/ 19 w 168"/>
                  <a:gd name="T9" fmla="*/ 301 h 896"/>
                  <a:gd name="T10" fmla="*/ 14 w 168"/>
                  <a:gd name="T11" fmla="*/ 297 h 896"/>
                  <a:gd name="T12" fmla="*/ 17 w 168"/>
                  <a:gd name="T13" fmla="*/ 293 h 896"/>
                  <a:gd name="T14" fmla="*/ 14 w 168"/>
                  <a:gd name="T15" fmla="*/ 289 h 896"/>
                  <a:gd name="T16" fmla="*/ 11 w 168"/>
                  <a:gd name="T17" fmla="*/ 281 h 896"/>
                  <a:gd name="T18" fmla="*/ 8 w 168"/>
                  <a:gd name="T19" fmla="*/ 270 h 896"/>
                  <a:gd name="T20" fmla="*/ 8 w 168"/>
                  <a:gd name="T21" fmla="*/ 259 h 896"/>
                  <a:gd name="T22" fmla="*/ 14 w 168"/>
                  <a:gd name="T23" fmla="*/ 256 h 896"/>
                  <a:gd name="T24" fmla="*/ 8 w 168"/>
                  <a:gd name="T25" fmla="*/ 256 h 896"/>
                  <a:gd name="T26" fmla="*/ 11 w 168"/>
                  <a:gd name="T27" fmla="*/ 250 h 896"/>
                  <a:gd name="T28" fmla="*/ 6 w 168"/>
                  <a:gd name="T29" fmla="*/ 245 h 896"/>
                  <a:gd name="T30" fmla="*/ 6 w 168"/>
                  <a:gd name="T31" fmla="*/ 239 h 896"/>
                  <a:gd name="T32" fmla="*/ 11 w 168"/>
                  <a:gd name="T33" fmla="*/ 245 h 896"/>
                  <a:gd name="T34" fmla="*/ 17 w 168"/>
                  <a:gd name="T35" fmla="*/ 234 h 896"/>
                  <a:gd name="T36" fmla="*/ 19 w 168"/>
                  <a:gd name="T37" fmla="*/ 226 h 896"/>
                  <a:gd name="T38" fmla="*/ 19 w 168"/>
                  <a:gd name="T39" fmla="*/ 214 h 896"/>
                  <a:gd name="T40" fmla="*/ 19 w 168"/>
                  <a:gd name="T41" fmla="*/ 200 h 896"/>
                  <a:gd name="T42" fmla="*/ 17 w 168"/>
                  <a:gd name="T43" fmla="*/ 200 h 896"/>
                  <a:gd name="T44" fmla="*/ 14 w 168"/>
                  <a:gd name="T45" fmla="*/ 181 h 896"/>
                  <a:gd name="T46" fmla="*/ 14 w 168"/>
                  <a:gd name="T47" fmla="*/ 164 h 896"/>
                  <a:gd name="T48" fmla="*/ 17 w 168"/>
                  <a:gd name="T49" fmla="*/ 148 h 896"/>
                  <a:gd name="T50" fmla="*/ 25 w 168"/>
                  <a:gd name="T51" fmla="*/ 134 h 896"/>
                  <a:gd name="T52" fmla="*/ 31 w 168"/>
                  <a:gd name="T53" fmla="*/ 108 h 896"/>
                  <a:gd name="T54" fmla="*/ 31 w 168"/>
                  <a:gd name="T55" fmla="*/ 89 h 896"/>
                  <a:gd name="T56" fmla="*/ 36 w 168"/>
                  <a:gd name="T57" fmla="*/ 58 h 896"/>
                  <a:gd name="T58" fmla="*/ 39 w 168"/>
                  <a:gd name="T59" fmla="*/ 19 h 896"/>
                  <a:gd name="T60" fmla="*/ 47 w 168"/>
                  <a:gd name="T61" fmla="*/ 3 h 896"/>
                  <a:gd name="T62" fmla="*/ 55 w 168"/>
                  <a:gd name="T63" fmla="*/ 39 h 896"/>
                  <a:gd name="T64" fmla="*/ 58 w 168"/>
                  <a:gd name="T65" fmla="*/ 50 h 896"/>
                  <a:gd name="T66" fmla="*/ 53 w 168"/>
                  <a:gd name="T67" fmla="*/ 70 h 896"/>
                  <a:gd name="T68" fmla="*/ 41 w 168"/>
                  <a:gd name="T69" fmla="*/ 92 h 896"/>
                  <a:gd name="T70" fmla="*/ 41 w 168"/>
                  <a:gd name="T71" fmla="*/ 122 h 896"/>
                  <a:gd name="T72" fmla="*/ 36 w 168"/>
                  <a:gd name="T73" fmla="*/ 148 h 896"/>
                  <a:gd name="T74" fmla="*/ 31 w 168"/>
                  <a:gd name="T75" fmla="*/ 175 h 896"/>
                  <a:gd name="T76" fmla="*/ 25 w 168"/>
                  <a:gd name="T77" fmla="*/ 209 h 896"/>
                  <a:gd name="T78" fmla="*/ 25 w 168"/>
                  <a:gd name="T79" fmla="*/ 228 h 896"/>
                  <a:gd name="T80" fmla="*/ 27 w 168"/>
                  <a:gd name="T81" fmla="*/ 248 h 896"/>
                  <a:gd name="T82" fmla="*/ 22 w 168"/>
                  <a:gd name="T83" fmla="*/ 253 h 896"/>
                  <a:gd name="T84" fmla="*/ 14 w 168"/>
                  <a:gd name="T85" fmla="*/ 276 h 896"/>
                  <a:gd name="T86" fmla="*/ 22 w 168"/>
                  <a:gd name="T87" fmla="*/ 284 h 896"/>
                  <a:gd name="T88" fmla="*/ 41 w 168"/>
                  <a:gd name="T89" fmla="*/ 295 h 8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
                  <a:gd name="T136" fmla="*/ 0 h 896"/>
                  <a:gd name="T137" fmla="*/ 168 w 168"/>
                  <a:gd name="T138" fmla="*/ 896 h 8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 h="896">
                    <a:moveTo>
                      <a:pt x="128" y="856"/>
                    </a:moveTo>
                    <a:lnTo>
                      <a:pt x="120" y="856"/>
                    </a:lnTo>
                    <a:lnTo>
                      <a:pt x="120" y="864"/>
                    </a:lnTo>
                    <a:lnTo>
                      <a:pt x="104" y="864"/>
                    </a:lnTo>
                    <a:lnTo>
                      <a:pt x="96" y="872"/>
                    </a:lnTo>
                    <a:lnTo>
                      <a:pt x="96" y="880"/>
                    </a:lnTo>
                    <a:lnTo>
                      <a:pt x="96" y="888"/>
                    </a:lnTo>
                    <a:lnTo>
                      <a:pt x="96" y="896"/>
                    </a:lnTo>
                    <a:lnTo>
                      <a:pt x="72" y="896"/>
                    </a:lnTo>
                    <a:lnTo>
                      <a:pt x="64" y="888"/>
                    </a:lnTo>
                    <a:lnTo>
                      <a:pt x="80" y="888"/>
                    </a:lnTo>
                    <a:lnTo>
                      <a:pt x="88" y="880"/>
                    </a:lnTo>
                    <a:lnTo>
                      <a:pt x="88" y="872"/>
                    </a:lnTo>
                    <a:lnTo>
                      <a:pt x="72" y="864"/>
                    </a:lnTo>
                    <a:lnTo>
                      <a:pt x="56" y="864"/>
                    </a:lnTo>
                    <a:lnTo>
                      <a:pt x="48" y="872"/>
                    </a:lnTo>
                    <a:lnTo>
                      <a:pt x="40" y="872"/>
                    </a:lnTo>
                    <a:lnTo>
                      <a:pt x="40" y="856"/>
                    </a:lnTo>
                    <a:lnTo>
                      <a:pt x="48" y="856"/>
                    </a:lnTo>
                    <a:lnTo>
                      <a:pt x="56" y="848"/>
                    </a:lnTo>
                    <a:lnTo>
                      <a:pt x="48" y="840"/>
                    </a:lnTo>
                    <a:lnTo>
                      <a:pt x="48" y="848"/>
                    </a:lnTo>
                    <a:lnTo>
                      <a:pt x="40" y="848"/>
                    </a:lnTo>
                    <a:lnTo>
                      <a:pt x="40" y="832"/>
                    </a:lnTo>
                    <a:lnTo>
                      <a:pt x="32" y="824"/>
                    </a:lnTo>
                    <a:lnTo>
                      <a:pt x="40" y="816"/>
                    </a:lnTo>
                    <a:lnTo>
                      <a:pt x="32" y="808"/>
                    </a:lnTo>
                    <a:lnTo>
                      <a:pt x="24" y="808"/>
                    </a:lnTo>
                    <a:lnTo>
                      <a:pt x="24" y="800"/>
                    </a:lnTo>
                    <a:lnTo>
                      <a:pt x="24" y="776"/>
                    </a:lnTo>
                    <a:lnTo>
                      <a:pt x="24" y="760"/>
                    </a:lnTo>
                    <a:lnTo>
                      <a:pt x="24" y="752"/>
                    </a:lnTo>
                    <a:lnTo>
                      <a:pt x="24" y="744"/>
                    </a:lnTo>
                    <a:lnTo>
                      <a:pt x="32" y="744"/>
                    </a:lnTo>
                    <a:lnTo>
                      <a:pt x="40" y="744"/>
                    </a:lnTo>
                    <a:lnTo>
                      <a:pt x="40" y="736"/>
                    </a:lnTo>
                    <a:lnTo>
                      <a:pt x="32" y="728"/>
                    </a:lnTo>
                    <a:lnTo>
                      <a:pt x="32" y="736"/>
                    </a:lnTo>
                    <a:lnTo>
                      <a:pt x="24" y="736"/>
                    </a:lnTo>
                    <a:lnTo>
                      <a:pt x="16" y="728"/>
                    </a:lnTo>
                    <a:lnTo>
                      <a:pt x="24" y="728"/>
                    </a:lnTo>
                    <a:lnTo>
                      <a:pt x="32" y="720"/>
                    </a:lnTo>
                    <a:lnTo>
                      <a:pt x="24" y="712"/>
                    </a:lnTo>
                    <a:lnTo>
                      <a:pt x="16" y="712"/>
                    </a:lnTo>
                    <a:lnTo>
                      <a:pt x="16" y="704"/>
                    </a:lnTo>
                    <a:lnTo>
                      <a:pt x="0" y="704"/>
                    </a:lnTo>
                    <a:lnTo>
                      <a:pt x="16" y="696"/>
                    </a:lnTo>
                    <a:lnTo>
                      <a:pt x="16" y="688"/>
                    </a:lnTo>
                    <a:lnTo>
                      <a:pt x="24" y="688"/>
                    </a:lnTo>
                    <a:lnTo>
                      <a:pt x="24" y="696"/>
                    </a:lnTo>
                    <a:lnTo>
                      <a:pt x="32" y="704"/>
                    </a:lnTo>
                    <a:lnTo>
                      <a:pt x="40" y="696"/>
                    </a:lnTo>
                    <a:lnTo>
                      <a:pt x="40" y="680"/>
                    </a:lnTo>
                    <a:lnTo>
                      <a:pt x="48" y="672"/>
                    </a:lnTo>
                    <a:lnTo>
                      <a:pt x="48" y="664"/>
                    </a:lnTo>
                    <a:lnTo>
                      <a:pt x="56" y="656"/>
                    </a:lnTo>
                    <a:lnTo>
                      <a:pt x="56" y="648"/>
                    </a:lnTo>
                    <a:lnTo>
                      <a:pt x="48" y="648"/>
                    </a:lnTo>
                    <a:lnTo>
                      <a:pt x="48" y="632"/>
                    </a:lnTo>
                    <a:lnTo>
                      <a:pt x="56" y="616"/>
                    </a:lnTo>
                    <a:lnTo>
                      <a:pt x="56" y="600"/>
                    </a:lnTo>
                    <a:lnTo>
                      <a:pt x="64" y="592"/>
                    </a:lnTo>
                    <a:lnTo>
                      <a:pt x="56" y="576"/>
                    </a:lnTo>
                    <a:lnTo>
                      <a:pt x="64" y="568"/>
                    </a:lnTo>
                    <a:lnTo>
                      <a:pt x="56" y="568"/>
                    </a:lnTo>
                    <a:lnTo>
                      <a:pt x="48" y="576"/>
                    </a:lnTo>
                    <a:lnTo>
                      <a:pt x="32" y="560"/>
                    </a:lnTo>
                    <a:lnTo>
                      <a:pt x="40" y="544"/>
                    </a:lnTo>
                    <a:lnTo>
                      <a:pt x="40" y="520"/>
                    </a:lnTo>
                    <a:lnTo>
                      <a:pt x="48" y="512"/>
                    </a:lnTo>
                    <a:lnTo>
                      <a:pt x="48" y="496"/>
                    </a:lnTo>
                    <a:lnTo>
                      <a:pt x="40" y="472"/>
                    </a:lnTo>
                    <a:lnTo>
                      <a:pt x="40" y="448"/>
                    </a:lnTo>
                    <a:lnTo>
                      <a:pt x="48" y="440"/>
                    </a:lnTo>
                    <a:lnTo>
                      <a:pt x="48" y="424"/>
                    </a:lnTo>
                    <a:lnTo>
                      <a:pt x="56" y="416"/>
                    </a:lnTo>
                    <a:lnTo>
                      <a:pt x="64" y="400"/>
                    </a:lnTo>
                    <a:lnTo>
                      <a:pt x="72" y="384"/>
                    </a:lnTo>
                    <a:lnTo>
                      <a:pt x="80" y="368"/>
                    </a:lnTo>
                    <a:lnTo>
                      <a:pt x="88" y="352"/>
                    </a:lnTo>
                    <a:lnTo>
                      <a:pt x="88" y="312"/>
                    </a:lnTo>
                    <a:lnTo>
                      <a:pt x="80" y="280"/>
                    </a:lnTo>
                    <a:lnTo>
                      <a:pt x="88" y="272"/>
                    </a:lnTo>
                    <a:lnTo>
                      <a:pt x="88" y="256"/>
                    </a:lnTo>
                    <a:lnTo>
                      <a:pt x="88" y="248"/>
                    </a:lnTo>
                    <a:lnTo>
                      <a:pt x="104" y="192"/>
                    </a:lnTo>
                    <a:lnTo>
                      <a:pt x="104" y="168"/>
                    </a:lnTo>
                    <a:lnTo>
                      <a:pt x="104" y="120"/>
                    </a:lnTo>
                    <a:lnTo>
                      <a:pt x="112" y="112"/>
                    </a:lnTo>
                    <a:lnTo>
                      <a:pt x="112" y="56"/>
                    </a:lnTo>
                    <a:lnTo>
                      <a:pt x="112" y="24"/>
                    </a:lnTo>
                    <a:lnTo>
                      <a:pt x="128" y="0"/>
                    </a:lnTo>
                    <a:lnTo>
                      <a:pt x="136" y="8"/>
                    </a:lnTo>
                    <a:lnTo>
                      <a:pt x="144" y="32"/>
                    </a:lnTo>
                    <a:lnTo>
                      <a:pt x="144" y="64"/>
                    </a:lnTo>
                    <a:lnTo>
                      <a:pt x="160" y="112"/>
                    </a:lnTo>
                    <a:lnTo>
                      <a:pt x="168" y="112"/>
                    </a:lnTo>
                    <a:lnTo>
                      <a:pt x="168" y="128"/>
                    </a:lnTo>
                    <a:lnTo>
                      <a:pt x="168" y="144"/>
                    </a:lnTo>
                    <a:lnTo>
                      <a:pt x="152" y="152"/>
                    </a:lnTo>
                    <a:lnTo>
                      <a:pt x="144" y="160"/>
                    </a:lnTo>
                    <a:lnTo>
                      <a:pt x="152" y="200"/>
                    </a:lnTo>
                    <a:lnTo>
                      <a:pt x="152" y="208"/>
                    </a:lnTo>
                    <a:lnTo>
                      <a:pt x="128" y="224"/>
                    </a:lnTo>
                    <a:lnTo>
                      <a:pt x="120" y="264"/>
                    </a:lnTo>
                    <a:lnTo>
                      <a:pt x="112" y="272"/>
                    </a:lnTo>
                    <a:lnTo>
                      <a:pt x="104" y="312"/>
                    </a:lnTo>
                    <a:lnTo>
                      <a:pt x="120" y="352"/>
                    </a:lnTo>
                    <a:lnTo>
                      <a:pt x="112" y="384"/>
                    </a:lnTo>
                    <a:lnTo>
                      <a:pt x="104" y="400"/>
                    </a:lnTo>
                    <a:lnTo>
                      <a:pt x="104" y="424"/>
                    </a:lnTo>
                    <a:lnTo>
                      <a:pt x="88" y="448"/>
                    </a:lnTo>
                    <a:lnTo>
                      <a:pt x="96" y="488"/>
                    </a:lnTo>
                    <a:lnTo>
                      <a:pt x="88" y="504"/>
                    </a:lnTo>
                    <a:lnTo>
                      <a:pt x="72" y="544"/>
                    </a:lnTo>
                    <a:lnTo>
                      <a:pt x="80" y="592"/>
                    </a:lnTo>
                    <a:lnTo>
                      <a:pt x="72" y="600"/>
                    </a:lnTo>
                    <a:lnTo>
                      <a:pt x="72" y="624"/>
                    </a:lnTo>
                    <a:lnTo>
                      <a:pt x="80" y="648"/>
                    </a:lnTo>
                    <a:lnTo>
                      <a:pt x="72" y="656"/>
                    </a:lnTo>
                    <a:lnTo>
                      <a:pt x="72" y="672"/>
                    </a:lnTo>
                    <a:lnTo>
                      <a:pt x="80" y="672"/>
                    </a:lnTo>
                    <a:lnTo>
                      <a:pt x="80" y="712"/>
                    </a:lnTo>
                    <a:lnTo>
                      <a:pt x="72" y="720"/>
                    </a:lnTo>
                    <a:lnTo>
                      <a:pt x="72" y="728"/>
                    </a:lnTo>
                    <a:lnTo>
                      <a:pt x="64" y="728"/>
                    </a:lnTo>
                    <a:lnTo>
                      <a:pt x="64" y="752"/>
                    </a:lnTo>
                    <a:lnTo>
                      <a:pt x="40" y="776"/>
                    </a:lnTo>
                    <a:lnTo>
                      <a:pt x="40" y="792"/>
                    </a:lnTo>
                    <a:lnTo>
                      <a:pt x="48" y="808"/>
                    </a:lnTo>
                    <a:lnTo>
                      <a:pt x="56" y="808"/>
                    </a:lnTo>
                    <a:lnTo>
                      <a:pt x="64" y="816"/>
                    </a:lnTo>
                    <a:lnTo>
                      <a:pt x="64" y="840"/>
                    </a:lnTo>
                    <a:lnTo>
                      <a:pt x="80" y="848"/>
                    </a:lnTo>
                    <a:lnTo>
                      <a:pt x="120" y="848"/>
                    </a:lnTo>
                    <a:lnTo>
                      <a:pt x="128" y="8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7" name="Freeform 14"/>
              <p:cNvSpPr>
                <a:spLocks/>
              </p:cNvSpPr>
              <p:nvPr/>
            </p:nvSpPr>
            <p:spPr bwMode="gray">
              <a:xfrm>
                <a:off x="1585" y="2898"/>
                <a:ext cx="180" cy="270"/>
              </a:xfrm>
              <a:custGeom>
                <a:avLst/>
                <a:gdLst>
                  <a:gd name="T0" fmla="*/ 6 w 256"/>
                  <a:gd name="T1" fmla="*/ 25 h 384"/>
                  <a:gd name="T2" fmla="*/ 0 w 256"/>
                  <a:gd name="T3" fmla="*/ 27 h 384"/>
                  <a:gd name="T4" fmla="*/ 3 w 256"/>
                  <a:gd name="T5" fmla="*/ 34 h 384"/>
                  <a:gd name="T6" fmla="*/ 0 w 256"/>
                  <a:gd name="T7" fmla="*/ 36 h 384"/>
                  <a:gd name="T8" fmla="*/ 3 w 256"/>
                  <a:gd name="T9" fmla="*/ 39 h 384"/>
                  <a:gd name="T10" fmla="*/ 0 w 256"/>
                  <a:gd name="T11" fmla="*/ 41 h 384"/>
                  <a:gd name="T12" fmla="*/ 6 w 256"/>
                  <a:gd name="T13" fmla="*/ 44 h 384"/>
                  <a:gd name="T14" fmla="*/ 8 w 256"/>
                  <a:gd name="T15" fmla="*/ 44 h 384"/>
                  <a:gd name="T16" fmla="*/ 14 w 256"/>
                  <a:gd name="T17" fmla="*/ 56 h 384"/>
                  <a:gd name="T18" fmla="*/ 19 w 256"/>
                  <a:gd name="T19" fmla="*/ 61 h 384"/>
                  <a:gd name="T20" fmla="*/ 23 w 256"/>
                  <a:gd name="T21" fmla="*/ 72 h 384"/>
                  <a:gd name="T22" fmla="*/ 25 w 256"/>
                  <a:gd name="T23" fmla="*/ 78 h 384"/>
                  <a:gd name="T24" fmla="*/ 25 w 256"/>
                  <a:gd name="T25" fmla="*/ 84 h 384"/>
                  <a:gd name="T26" fmla="*/ 31 w 256"/>
                  <a:gd name="T27" fmla="*/ 86 h 384"/>
                  <a:gd name="T28" fmla="*/ 31 w 256"/>
                  <a:gd name="T29" fmla="*/ 89 h 384"/>
                  <a:gd name="T30" fmla="*/ 34 w 256"/>
                  <a:gd name="T31" fmla="*/ 94 h 384"/>
                  <a:gd name="T32" fmla="*/ 34 w 256"/>
                  <a:gd name="T33" fmla="*/ 98 h 384"/>
                  <a:gd name="T34" fmla="*/ 36 w 256"/>
                  <a:gd name="T35" fmla="*/ 103 h 384"/>
                  <a:gd name="T36" fmla="*/ 41 w 256"/>
                  <a:gd name="T37" fmla="*/ 105 h 384"/>
                  <a:gd name="T38" fmla="*/ 41 w 256"/>
                  <a:gd name="T39" fmla="*/ 108 h 384"/>
                  <a:gd name="T40" fmla="*/ 50 w 256"/>
                  <a:gd name="T41" fmla="*/ 114 h 384"/>
                  <a:gd name="T42" fmla="*/ 56 w 256"/>
                  <a:gd name="T43" fmla="*/ 114 h 384"/>
                  <a:gd name="T44" fmla="*/ 61 w 256"/>
                  <a:gd name="T45" fmla="*/ 122 h 384"/>
                  <a:gd name="T46" fmla="*/ 67 w 256"/>
                  <a:gd name="T47" fmla="*/ 122 h 384"/>
                  <a:gd name="T48" fmla="*/ 78 w 256"/>
                  <a:gd name="T49" fmla="*/ 134 h 384"/>
                  <a:gd name="T50" fmla="*/ 84 w 256"/>
                  <a:gd name="T51" fmla="*/ 125 h 384"/>
                  <a:gd name="T52" fmla="*/ 86 w 256"/>
                  <a:gd name="T53" fmla="*/ 117 h 384"/>
                  <a:gd name="T54" fmla="*/ 84 w 256"/>
                  <a:gd name="T55" fmla="*/ 105 h 384"/>
                  <a:gd name="T56" fmla="*/ 89 w 256"/>
                  <a:gd name="T57" fmla="*/ 103 h 384"/>
                  <a:gd name="T58" fmla="*/ 86 w 256"/>
                  <a:gd name="T59" fmla="*/ 92 h 384"/>
                  <a:gd name="T60" fmla="*/ 89 w 256"/>
                  <a:gd name="T61" fmla="*/ 92 h 384"/>
                  <a:gd name="T62" fmla="*/ 89 w 256"/>
                  <a:gd name="T63" fmla="*/ 89 h 384"/>
                  <a:gd name="T64" fmla="*/ 84 w 256"/>
                  <a:gd name="T65" fmla="*/ 78 h 384"/>
                  <a:gd name="T66" fmla="*/ 78 w 256"/>
                  <a:gd name="T67" fmla="*/ 78 h 384"/>
                  <a:gd name="T68" fmla="*/ 75 w 256"/>
                  <a:gd name="T69" fmla="*/ 70 h 384"/>
                  <a:gd name="T70" fmla="*/ 75 w 256"/>
                  <a:gd name="T71" fmla="*/ 67 h 384"/>
                  <a:gd name="T72" fmla="*/ 61 w 256"/>
                  <a:gd name="T73" fmla="*/ 67 h 384"/>
                  <a:gd name="T74" fmla="*/ 56 w 256"/>
                  <a:gd name="T75" fmla="*/ 64 h 384"/>
                  <a:gd name="T76" fmla="*/ 56 w 256"/>
                  <a:gd name="T77" fmla="*/ 58 h 384"/>
                  <a:gd name="T78" fmla="*/ 53 w 256"/>
                  <a:gd name="T79" fmla="*/ 50 h 384"/>
                  <a:gd name="T80" fmla="*/ 56 w 256"/>
                  <a:gd name="T81" fmla="*/ 44 h 384"/>
                  <a:gd name="T82" fmla="*/ 56 w 256"/>
                  <a:gd name="T83" fmla="*/ 39 h 384"/>
                  <a:gd name="T84" fmla="*/ 67 w 256"/>
                  <a:gd name="T85" fmla="*/ 34 h 384"/>
                  <a:gd name="T86" fmla="*/ 75 w 256"/>
                  <a:gd name="T87" fmla="*/ 31 h 384"/>
                  <a:gd name="T88" fmla="*/ 81 w 256"/>
                  <a:gd name="T89" fmla="*/ 27 h 384"/>
                  <a:gd name="T90" fmla="*/ 81 w 256"/>
                  <a:gd name="T91" fmla="*/ 25 h 384"/>
                  <a:gd name="T92" fmla="*/ 75 w 256"/>
                  <a:gd name="T93" fmla="*/ 25 h 384"/>
                  <a:gd name="T94" fmla="*/ 78 w 256"/>
                  <a:gd name="T95" fmla="*/ 17 h 384"/>
                  <a:gd name="T96" fmla="*/ 72 w 256"/>
                  <a:gd name="T97" fmla="*/ 14 h 384"/>
                  <a:gd name="T98" fmla="*/ 56 w 256"/>
                  <a:gd name="T99" fmla="*/ 14 h 384"/>
                  <a:gd name="T100" fmla="*/ 44 w 256"/>
                  <a:gd name="T101" fmla="*/ 0 h 384"/>
                  <a:gd name="T102" fmla="*/ 39 w 256"/>
                  <a:gd name="T103" fmla="*/ 0 h 384"/>
                  <a:gd name="T104" fmla="*/ 36 w 256"/>
                  <a:gd name="T105" fmla="*/ 0 h 384"/>
                  <a:gd name="T106" fmla="*/ 41 w 256"/>
                  <a:gd name="T107" fmla="*/ 3 h 384"/>
                  <a:gd name="T108" fmla="*/ 41 w 256"/>
                  <a:gd name="T109" fmla="*/ 8 h 384"/>
                  <a:gd name="T110" fmla="*/ 36 w 256"/>
                  <a:gd name="T111" fmla="*/ 14 h 384"/>
                  <a:gd name="T112" fmla="*/ 27 w 256"/>
                  <a:gd name="T113" fmla="*/ 19 h 384"/>
                  <a:gd name="T114" fmla="*/ 17 w 256"/>
                  <a:gd name="T115" fmla="*/ 27 h 384"/>
                  <a:gd name="T116" fmla="*/ 19 w 256"/>
                  <a:gd name="T117" fmla="*/ 34 h 384"/>
                  <a:gd name="T118" fmla="*/ 14 w 256"/>
                  <a:gd name="T119" fmla="*/ 34 h 384"/>
                  <a:gd name="T120" fmla="*/ 11 w 256"/>
                  <a:gd name="T121" fmla="*/ 31 h 384"/>
                  <a:gd name="T122" fmla="*/ 6 w 256"/>
                  <a:gd name="T123" fmla="*/ 31 h 384"/>
                  <a:gd name="T124" fmla="*/ 6 w 256"/>
                  <a:gd name="T125" fmla="*/ 25 h 3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6"/>
                  <a:gd name="T190" fmla="*/ 0 h 384"/>
                  <a:gd name="T191" fmla="*/ 256 w 256"/>
                  <a:gd name="T192" fmla="*/ 384 h 3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6" h="384">
                    <a:moveTo>
                      <a:pt x="16" y="72"/>
                    </a:moveTo>
                    <a:lnTo>
                      <a:pt x="0" y="80"/>
                    </a:lnTo>
                    <a:lnTo>
                      <a:pt x="8" y="96"/>
                    </a:lnTo>
                    <a:lnTo>
                      <a:pt x="0" y="104"/>
                    </a:lnTo>
                    <a:lnTo>
                      <a:pt x="8" y="112"/>
                    </a:lnTo>
                    <a:lnTo>
                      <a:pt x="0" y="120"/>
                    </a:lnTo>
                    <a:lnTo>
                      <a:pt x="16" y="128"/>
                    </a:lnTo>
                    <a:lnTo>
                      <a:pt x="24" y="128"/>
                    </a:lnTo>
                    <a:lnTo>
                      <a:pt x="40" y="160"/>
                    </a:lnTo>
                    <a:lnTo>
                      <a:pt x="56" y="176"/>
                    </a:lnTo>
                    <a:lnTo>
                      <a:pt x="64" y="208"/>
                    </a:lnTo>
                    <a:lnTo>
                      <a:pt x="72" y="224"/>
                    </a:lnTo>
                    <a:lnTo>
                      <a:pt x="72" y="240"/>
                    </a:lnTo>
                    <a:lnTo>
                      <a:pt x="88" y="248"/>
                    </a:lnTo>
                    <a:lnTo>
                      <a:pt x="88" y="256"/>
                    </a:lnTo>
                    <a:lnTo>
                      <a:pt x="96" y="272"/>
                    </a:lnTo>
                    <a:lnTo>
                      <a:pt x="96" y="280"/>
                    </a:lnTo>
                    <a:lnTo>
                      <a:pt x="104" y="296"/>
                    </a:lnTo>
                    <a:lnTo>
                      <a:pt x="120" y="304"/>
                    </a:lnTo>
                    <a:lnTo>
                      <a:pt x="120" y="312"/>
                    </a:lnTo>
                    <a:lnTo>
                      <a:pt x="144" y="328"/>
                    </a:lnTo>
                    <a:lnTo>
                      <a:pt x="160" y="328"/>
                    </a:lnTo>
                    <a:lnTo>
                      <a:pt x="176" y="352"/>
                    </a:lnTo>
                    <a:lnTo>
                      <a:pt x="192" y="352"/>
                    </a:lnTo>
                    <a:lnTo>
                      <a:pt x="224" y="384"/>
                    </a:lnTo>
                    <a:lnTo>
                      <a:pt x="240" y="360"/>
                    </a:lnTo>
                    <a:lnTo>
                      <a:pt x="248" y="336"/>
                    </a:lnTo>
                    <a:lnTo>
                      <a:pt x="240" y="304"/>
                    </a:lnTo>
                    <a:lnTo>
                      <a:pt x="256" y="296"/>
                    </a:lnTo>
                    <a:lnTo>
                      <a:pt x="248" y="264"/>
                    </a:lnTo>
                    <a:lnTo>
                      <a:pt x="256" y="264"/>
                    </a:lnTo>
                    <a:lnTo>
                      <a:pt x="256" y="256"/>
                    </a:lnTo>
                    <a:lnTo>
                      <a:pt x="240" y="224"/>
                    </a:lnTo>
                    <a:lnTo>
                      <a:pt x="224" y="224"/>
                    </a:lnTo>
                    <a:lnTo>
                      <a:pt x="216" y="200"/>
                    </a:lnTo>
                    <a:lnTo>
                      <a:pt x="216" y="192"/>
                    </a:lnTo>
                    <a:lnTo>
                      <a:pt x="176" y="192"/>
                    </a:lnTo>
                    <a:lnTo>
                      <a:pt x="160" y="184"/>
                    </a:lnTo>
                    <a:lnTo>
                      <a:pt x="160" y="168"/>
                    </a:lnTo>
                    <a:lnTo>
                      <a:pt x="152" y="144"/>
                    </a:lnTo>
                    <a:lnTo>
                      <a:pt x="160" y="128"/>
                    </a:lnTo>
                    <a:lnTo>
                      <a:pt x="160" y="112"/>
                    </a:lnTo>
                    <a:lnTo>
                      <a:pt x="192" y="96"/>
                    </a:lnTo>
                    <a:lnTo>
                      <a:pt x="216" y="88"/>
                    </a:lnTo>
                    <a:lnTo>
                      <a:pt x="232" y="80"/>
                    </a:lnTo>
                    <a:lnTo>
                      <a:pt x="232" y="72"/>
                    </a:lnTo>
                    <a:lnTo>
                      <a:pt x="216" y="72"/>
                    </a:lnTo>
                    <a:lnTo>
                      <a:pt x="224" y="48"/>
                    </a:lnTo>
                    <a:lnTo>
                      <a:pt x="208" y="40"/>
                    </a:lnTo>
                    <a:lnTo>
                      <a:pt x="160" y="40"/>
                    </a:lnTo>
                    <a:lnTo>
                      <a:pt x="128" y="0"/>
                    </a:lnTo>
                    <a:lnTo>
                      <a:pt x="112" y="0"/>
                    </a:lnTo>
                    <a:lnTo>
                      <a:pt x="104" y="0"/>
                    </a:lnTo>
                    <a:lnTo>
                      <a:pt x="120" y="8"/>
                    </a:lnTo>
                    <a:lnTo>
                      <a:pt x="120" y="24"/>
                    </a:lnTo>
                    <a:lnTo>
                      <a:pt x="104" y="40"/>
                    </a:lnTo>
                    <a:lnTo>
                      <a:pt x="80" y="56"/>
                    </a:lnTo>
                    <a:lnTo>
                      <a:pt x="48" y="80"/>
                    </a:lnTo>
                    <a:lnTo>
                      <a:pt x="56" y="96"/>
                    </a:lnTo>
                    <a:lnTo>
                      <a:pt x="40" y="96"/>
                    </a:lnTo>
                    <a:lnTo>
                      <a:pt x="32" y="88"/>
                    </a:lnTo>
                    <a:lnTo>
                      <a:pt x="16" y="88"/>
                    </a:lnTo>
                    <a:lnTo>
                      <a:pt x="16"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8" name="Freeform 15"/>
              <p:cNvSpPr>
                <a:spLocks/>
              </p:cNvSpPr>
              <p:nvPr/>
            </p:nvSpPr>
            <p:spPr bwMode="gray">
              <a:xfrm>
                <a:off x="1596" y="2881"/>
                <a:ext cx="73" cy="84"/>
              </a:xfrm>
              <a:custGeom>
                <a:avLst/>
                <a:gdLst>
                  <a:gd name="T0" fmla="*/ 31 w 104"/>
                  <a:gd name="T1" fmla="*/ 8 h 120"/>
                  <a:gd name="T2" fmla="*/ 36 w 104"/>
                  <a:gd name="T3" fmla="*/ 11 h 120"/>
                  <a:gd name="T4" fmla="*/ 36 w 104"/>
                  <a:gd name="T5" fmla="*/ 17 h 120"/>
                  <a:gd name="T6" fmla="*/ 31 w 104"/>
                  <a:gd name="T7" fmla="*/ 22 h 120"/>
                  <a:gd name="T8" fmla="*/ 22 w 104"/>
                  <a:gd name="T9" fmla="*/ 27 h 120"/>
                  <a:gd name="T10" fmla="*/ 11 w 104"/>
                  <a:gd name="T11" fmla="*/ 36 h 120"/>
                  <a:gd name="T12" fmla="*/ 14 w 104"/>
                  <a:gd name="T13" fmla="*/ 41 h 120"/>
                  <a:gd name="T14" fmla="*/ 8 w 104"/>
                  <a:gd name="T15" fmla="*/ 41 h 120"/>
                  <a:gd name="T16" fmla="*/ 6 w 104"/>
                  <a:gd name="T17" fmla="*/ 39 h 120"/>
                  <a:gd name="T18" fmla="*/ 0 w 104"/>
                  <a:gd name="T19" fmla="*/ 39 h 120"/>
                  <a:gd name="T20" fmla="*/ 0 w 104"/>
                  <a:gd name="T21" fmla="*/ 33 h 120"/>
                  <a:gd name="T22" fmla="*/ 3 w 104"/>
                  <a:gd name="T23" fmla="*/ 30 h 120"/>
                  <a:gd name="T24" fmla="*/ 6 w 104"/>
                  <a:gd name="T25" fmla="*/ 30 h 120"/>
                  <a:gd name="T26" fmla="*/ 8 w 104"/>
                  <a:gd name="T27" fmla="*/ 27 h 120"/>
                  <a:gd name="T28" fmla="*/ 6 w 104"/>
                  <a:gd name="T29" fmla="*/ 25 h 120"/>
                  <a:gd name="T30" fmla="*/ 3 w 104"/>
                  <a:gd name="T31" fmla="*/ 25 h 120"/>
                  <a:gd name="T32" fmla="*/ 0 w 104"/>
                  <a:gd name="T33" fmla="*/ 22 h 120"/>
                  <a:gd name="T34" fmla="*/ 0 w 104"/>
                  <a:gd name="T35" fmla="*/ 14 h 120"/>
                  <a:gd name="T36" fmla="*/ 3 w 104"/>
                  <a:gd name="T37" fmla="*/ 11 h 120"/>
                  <a:gd name="T38" fmla="*/ 3 w 104"/>
                  <a:gd name="T39" fmla="*/ 3 h 120"/>
                  <a:gd name="T40" fmla="*/ 6 w 104"/>
                  <a:gd name="T41" fmla="*/ 0 h 120"/>
                  <a:gd name="T42" fmla="*/ 8 w 104"/>
                  <a:gd name="T43" fmla="*/ 0 h 120"/>
                  <a:gd name="T44" fmla="*/ 11 w 104"/>
                  <a:gd name="T45" fmla="*/ 0 h 120"/>
                  <a:gd name="T46" fmla="*/ 17 w 104"/>
                  <a:gd name="T47" fmla="*/ 3 h 120"/>
                  <a:gd name="T48" fmla="*/ 17 w 104"/>
                  <a:gd name="T49" fmla="*/ 6 h 120"/>
                  <a:gd name="T50" fmla="*/ 19 w 104"/>
                  <a:gd name="T51" fmla="*/ 8 h 120"/>
                  <a:gd name="T52" fmla="*/ 22 w 104"/>
                  <a:gd name="T53" fmla="*/ 6 h 120"/>
                  <a:gd name="T54" fmla="*/ 27 w 104"/>
                  <a:gd name="T55" fmla="*/ 6 h 120"/>
                  <a:gd name="T56" fmla="*/ 31 w 104"/>
                  <a:gd name="T57" fmla="*/ 8 h 1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20"/>
                  <a:gd name="T89" fmla="*/ 104 w 104"/>
                  <a:gd name="T90" fmla="*/ 120 h 1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20">
                    <a:moveTo>
                      <a:pt x="88" y="24"/>
                    </a:moveTo>
                    <a:lnTo>
                      <a:pt x="104" y="32"/>
                    </a:lnTo>
                    <a:lnTo>
                      <a:pt x="104" y="48"/>
                    </a:lnTo>
                    <a:lnTo>
                      <a:pt x="88" y="64"/>
                    </a:lnTo>
                    <a:lnTo>
                      <a:pt x="64" y="80"/>
                    </a:lnTo>
                    <a:lnTo>
                      <a:pt x="32" y="104"/>
                    </a:lnTo>
                    <a:lnTo>
                      <a:pt x="40" y="120"/>
                    </a:lnTo>
                    <a:lnTo>
                      <a:pt x="24" y="120"/>
                    </a:lnTo>
                    <a:lnTo>
                      <a:pt x="16" y="112"/>
                    </a:lnTo>
                    <a:lnTo>
                      <a:pt x="0" y="112"/>
                    </a:lnTo>
                    <a:lnTo>
                      <a:pt x="0" y="96"/>
                    </a:lnTo>
                    <a:lnTo>
                      <a:pt x="8" y="88"/>
                    </a:lnTo>
                    <a:lnTo>
                      <a:pt x="16" y="88"/>
                    </a:lnTo>
                    <a:lnTo>
                      <a:pt x="24" y="80"/>
                    </a:lnTo>
                    <a:lnTo>
                      <a:pt x="16" y="72"/>
                    </a:lnTo>
                    <a:lnTo>
                      <a:pt x="8" y="72"/>
                    </a:lnTo>
                    <a:lnTo>
                      <a:pt x="0" y="64"/>
                    </a:lnTo>
                    <a:lnTo>
                      <a:pt x="0" y="40"/>
                    </a:lnTo>
                    <a:lnTo>
                      <a:pt x="8" y="32"/>
                    </a:lnTo>
                    <a:lnTo>
                      <a:pt x="8" y="8"/>
                    </a:lnTo>
                    <a:lnTo>
                      <a:pt x="16" y="0"/>
                    </a:lnTo>
                    <a:lnTo>
                      <a:pt x="24" y="0"/>
                    </a:lnTo>
                    <a:lnTo>
                      <a:pt x="32" y="0"/>
                    </a:lnTo>
                    <a:lnTo>
                      <a:pt x="48" y="8"/>
                    </a:lnTo>
                    <a:lnTo>
                      <a:pt x="48" y="16"/>
                    </a:lnTo>
                    <a:lnTo>
                      <a:pt x="56" y="24"/>
                    </a:lnTo>
                    <a:lnTo>
                      <a:pt x="64" y="16"/>
                    </a:lnTo>
                    <a:lnTo>
                      <a:pt x="80" y="16"/>
                    </a:lnTo>
                    <a:lnTo>
                      <a:pt x="88"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9" name="Freeform 16"/>
              <p:cNvSpPr>
                <a:spLocks/>
              </p:cNvSpPr>
              <p:nvPr/>
            </p:nvSpPr>
            <p:spPr bwMode="gray">
              <a:xfrm>
                <a:off x="1568" y="2757"/>
                <a:ext cx="84" cy="34"/>
              </a:xfrm>
              <a:custGeom>
                <a:avLst/>
                <a:gdLst>
                  <a:gd name="T0" fmla="*/ 41 w 120"/>
                  <a:gd name="T1" fmla="*/ 11 h 48"/>
                  <a:gd name="T2" fmla="*/ 39 w 120"/>
                  <a:gd name="T3" fmla="*/ 14 h 48"/>
                  <a:gd name="T4" fmla="*/ 33 w 120"/>
                  <a:gd name="T5" fmla="*/ 17 h 48"/>
                  <a:gd name="T6" fmla="*/ 30 w 120"/>
                  <a:gd name="T7" fmla="*/ 14 h 48"/>
                  <a:gd name="T8" fmla="*/ 30 w 120"/>
                  <a:gd name="T9" fmla="*/ 9 h 48"/>
                  <a:gd name="T10" fmla="*/ 25 w 120"/>
                  <a:gd name="T11" fmla="*/ 6 h 48"/>
                  <a:gd name="T12" fmla="*/ 22 w 120"/>
                  <a:gd name="T13" fmla="*/ 6 h 48"/>
                  <a:gd name="T14" fmla="*/ 19 w 120"/>
                  <a:gd name="T15" fmla="*/ 9 h 48"/>
                  <a:gd name="T16" fmla="*/ 17 w 120"/>
                  <a:gd name="T17" fmla="*/ 11 h 48"/>
                  <a:gd name="T18" fmla="*/ 19 w 120"/>
                  <a:gd name="T19" fmla="*/ 14 h 48"/>
                  <a:gd name="T20" fmla="*/ 14 w 120"/>
                  <a:gd name="T21" fmla="*/ 17 h 48"/>
                  <a:gd name="T22" fmla="*/ 11 w 120"/>
                  <a:gd name="T23" fmla="*/ 14 h 48"/>
                  <a:gd name="T24" fmla="*/ 8 w 120"/>
                  <a:gd name="T25" fmla="*/ 14 h 48"/>
                  <a:gd name="T26" fmla="*/ 8 w 120"/>
                  <a:gd name="T27" fmla="*/ 11 h 48"/>
                  <a:gd name="T28" fmla="*/ 0 w 120"/>
                  <a:gd name="T29" fmla="*/ 9 h 48"/>
                  <a:gd name="T30" fmla="*/ 0 w 120"/>
                  <a:gd name="T31" fmla="*/ 6 h 48"/>
                  <a:gd name="T32" fmla="*/ 3 w 120"/>
                  <a:gd name="T33" fmla="*/ 0 h 48"/>
                  <a:gd name="T34" fmla="*/ 8 w 120"/>
                  <a:gd name="T35" fmla="*/ 6 h 48"/>
                  <a:gd name="T36" fmla="*/ 11 w 120"/>
                  <a:gd name="T37" fmla="*/ 6 h 48"/>
                  <a:gd name="T38" fmla="*/ 17 w 120"/>
                  <a:gd name="T39" fmla="*/ 3 h 48"/>
                  <a:gd name="T40" fmla="*/ 22 w 120"/>
                  <a:gd name="T41" fmla="*/ 3 h 48"/>
                  <a:gd name="T42" fmla="*/ 27 w 120"/>
                  <a:gd name="T43" fmla="*/ 3 h 48"/>
                  <a:gd name="T44" fmla="*/ 33 w 120"/>
                  <a:gd name="T45" fmla="*/ 6 h 48"/>
                  <a:gd name="T46" fmla="*/ 36 w 120"/>
                  <a:gd name="T47" fmla="*/ 11 h 48"/>
                  <a:gd name="T48" fmla="*/ 41 w 120"/>
                  <a:gd name="T49" fmla="*/ 11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0"/>
                  <a:gd name="T76" fmla="*/ 0 h 48"/>
                  <a:gd name="T77" fmla="*/ 120 w 120"/>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0" h="48">
                    <a:moveTo>
                      <a:pt x="120" y="32"/>
                    </a:moveTo>
                    <a:lnTo>
                      <a:pt x="112" y="40"/>
                    </a:lnTo>
                    <a:lnTo>
                      <a:pt x="96" y="48"/>
                    </a:lnTo>
                    <a:lnTo>
                      <a:pt x="88" y="40"/>
                    </a:lnTo>
                    <a:lnTo>
                      <a:pt x="88" y="24"/>
                    </a:lnTo>
                    <a:lnTo>
                      <a:pt x="72" y="16"/>
                    </a:lnTo>
                    <a:lnTo>
                      <a:pt x="64" y="16"/>
                    </a:lnTo>
                    <a:lnTo>
                      <a:pt x="56" y="24"/>
                    </a:lnTo>
                    <a:lnTo>
                      <a:pt x="48" y="32"/>
                    </a:lnTo>
                    <a:lnTo>
                      <a:pt x="56" y="40"/>
                    </a:lnTo>
                    <a:lnTo>
                      <a:pt x="40" y="48"/>
                    </a:lnTo>
                    <a:lnTo>
                      <a:pt x="32" y="40"/>
                    </a:lnTo>
                    <a:lnTo>
                      <a:pt x="24" y="40"/>
                    </a:lnTo>
                    <a:lnTo>
                      <a:pt x="24" y="32"/>
                    </a:lnTo>
                    <a:lnTo>
                      <a:pt x="0" y="24"/>
                    </a:lnTo>
                    <a:lnTo>
                      <a:pt x="0" y="16"/>
                    </a:lnTo>
                    <a:lnTo>
                      <a:pt x="8" y="0"/>
                    </a:lnTo>
                    <a:lnTo>
                      <a:pt x="24" y="16"/>
                    </a:lnTo>
                    <a:lnTo>
                      <a:pt x="32" y="16"/>
                    </a:lnTo>
                    <a:lnTo>
                      <a:pt x="48" y="8"/>
                    </a:lnTo>
                    <a:lnTo>
                      <a:pt x="64" y="8"/>
                    </a:lnTo>
                    <a:lnTo>
                      <a:pt x="80" y="8"/>
                    </a:lnTo>
                    <a:lnTo>
                      <a:pt x="96" y="16"/>
                    </a:lnTo>
                    <a:lnTo>
                      <a:pt x="104" y="32"/>
                    </a:lnTo>
                    <a:lnTo>
                      <a:pt x="120"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0" name="Freeform 17"/>
              <p:cNvSpPr>
                <a:spLocks/>
              </p:cNvSpPr>
              <p:nvPr/>
            </p:nvSpPr>
            <p:spPr bwMode="gray">
              <a:xfrm>
                <a:off x="1619" y="2718"/>
                <a:ext cx="168" cy="230"/>
              </a:xfrm>
              <a:custGeom>
                <a:avLst/>
                <a:gdLst>
                  <a:gd name="T0" fmla="*/ 58 w 240"/>
                  <a:gd name="T1" fmla="*/ 113 h 328"/>
                  <a:gd name="T2" fmla="*/ 55 w 240"/>
                  <a:gd name="T3" fmla="*/ 102 h 328"/>
                  <a:gd name="T4" fmla="*/ 27 w 240"/>
                  <a:gd name="T5" fmla="*/ 88 h 328"/>
                  <a:gd name="T6" fmla="*/ 19 w 240"/>
                  <a:gd name="T7" fmla="*/ 88 h 328"/>
                  <a:gd name="T8" fmla="*/ 11 w 240"/>
                  <a:gd name="T9" fmla="*/ 86 h 328"/>
                  <a:gd name="T10" fmla="*/ 6 w 240"/>
                  <a:gd name="T11" fmla="*/ 86 h 328"/>
                  <a:gd name="T12" fmla="*/ 0 w 240"/>
                  <a:gd name="T13" fmla="*/ 80 h 328"/>
                  <a:gd name="T14" fmla="*/ 3 w 240"/>
                  <a:gd name="T15" fmla="*/ 69 h 328"/>
                  <a:gd name="T16" fmla="*/ 8 w 240"/>
                  <a:gd name="T17" fmla="*/ 63 h 328"/>
                  <a:gd name="T18" fmla="*/ 11 w 240"/>
                  <a:gd name="T19" fmla="*/ 55 h 328"/>
                  <a:gd name="T20" fmla="*/ 11 w 240"/>
                  <a:gd name="T21" fmla="*/ 39 h 328"/>
                  <a:gd name="T22" fmla="*/ 14 w 240"/>
                  <a:gd name="T23" fmla="*/ 33 h 328"/>
                  <a:gd name="T24" fmla="*/ 17 w 240"/>
                  <a:gd name="T25" fmla="*/ 27 h 328"/>
                  <a:gd name="T26" fmla="*/ 22 w 240"/>
                  <a:gd name="T27" fmla="*/ 22 h 328"/>
                  <a:gd name="T28" fmla="*/ 25 w 240"/>
                  <a:gd name="T29" fmla="*/ 17 h 328"/>
                  <a:gd name="T30" fmla="*/ 27 w 240"/>
                  <a:gd name="T31" fmla="*/ 8 h 328"/>
                  <a:gd name="T32" fmla="*/ 33 w 240"/>
                  <a:gd name="T33" fmla="*/ 8 h 328"/>
                  <a:gd name="T34" fmla="*/ 47 w 240"/>
                  <a:gd name="T35" fmla="*/ 0 h 328"/>
                  <a:gd name="T36" fmla="*/ 55 w 240"/>
                  <a:gd name="T37" fmla="*/ 0 h 328"/>
                  <a:gd name="T38" fmla="*/ 50 w 240"/>
                  <a:gd name="T39" fmla="*/ 3 h 328"/>
                  <a:gd name="T40" fmla="*/ 39 w 240"/>
                  <a:gd name="T41" fmla="*/ 22 h 328"/>
                  <a:gd name="T42" fmla="*/ 44 w 240"/>
                  <a:gd name="T43" fmla="*/ 27 h 328"/>
                  <a:gd name="T44" fmla="*/ 47 w 240"/>
                  <a:gd name="T45" fmla="*/ 36 h 328"/>
                  <a:gd name="T46" fmla="*/ 66 w 240"/>
                  <a:gd name="T47" fmla="*/ 41 h 328"/>
                  <a:gd name="T48" fmla="*/ 77 w 240"/>
                  <a:gd name="T49" fmla="*/ 47 h 328"/>
                  <a:gd name="T50" fmla="*/ 77 w 240"/>
                  <a:gd name="T51" fmla="*/ 55 h 328"/>
                  <a:gd name="T52" fmla="*/ 77 w 240"/>
                  <a:gd name="T53" fmla="*/ 67 h 328"/>
                  <a:gd name="T54" fmla="*/ 83 w 240"/>
                  <a:gd name="T55" fmla="*/ 72 h 328"/>
                  <a:gd name="T56" fmla="*/ 79 w 240"/>
                  <a:gd name="T57" fmla="*/ 77 h 328"/>
                  <a:gd name="T58" fmla="*/ 63 w 240"/>
                  <a:gd name="T59" fmla="*/ 74 h 328"/>
                  <a:gd name="T60" fmla="*/ 69 w 240"/>
                  <a:gd name="T61" fmla="*/ 83 h 328"/>
                  <a:gd name="T62" fmla="*/ 63 w 240"/>
                  <a:gd name="T63" fmla="*/ 86 h 328"/>
                  <a:gd name="T64" fmla="*/ 66 w 240"/>
                  <a:gd name="T65" fmla="*/ 94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0"/>
                  <a:gd name="T100" fmla="*/ 0 h 328"/>
                  <a:gd name="T101" fmla="*/ 240 w 240"/>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0" h="328">
                    <a:moveTo>
                      <a:pt x="184" y="328"/>
                    </a:moveTo>
                    <a:lnTo>
                      <a:pt x="168" y="328"/>
                    </a:lnTo>
                    <a:lnTo>
                      <a:pt x="176" y="304"/>
                    </a:lnTo>
                    <a:lnTo>
                      <a:pt x="160" y="296"/>
                    </a:lnTo>
                    <a:lnTo>
                      <a:pt x="112" y="296"/>
                    </a:lnTo>
                    <a:lnTo>
                      <a:pt x="80" y="256"/>
                    </a:lnTo>
                    <a:lnTo>
                      <a:pt x="64" y="256"/>
                    </a:lnTo>
                    <a:lnTo>
                      <a:pt x="56" y="256"/>
                    </a:lnTo>
                    <a:lnTo>
                      <a:pt x="48" y="248"/>
                    </a:lnTo>
                    <a:lnTo>
                      <a:pt x="32" y="248"/>
                    </a:lnTo>
                    <a:lnTo>
                      <a:pt x="24" y="256"/>
                    </a:lnTo>
                    <a:lnTo>
                      <a:pt x="16" y="248"/>
                    </a:lnTo>
                    <a:lnTo>
                      <a:pt x="16" y="240"/>
                    </a:lnTo>
                    <a:lnTo>
                      <a:pt x="0" y="232"/>
                    </a:lnTo>
                    <a:lnTo>
                      <a:pt x="0" y="208"/>
                    </a:lnTo>
                    <a:lnTo>
                      <a:pt x="8" y="200"/>
                    </a:lnTo>
                    <a:lnTo>
                      <a:pt x="24" y="192"/>
                    </a:lnTo>
                    <a:lnTo>
                      <a:pt x="24" y="184"/>
                    </a:lnTo>
                    <a:lnTo>
                      <a:pt x="40" y="168"/>
                    </a:lnTo>
                    <a:lnTo>
                      <a:pt x="32" y="160"/>
                    </a:lnTo>
                    <a:lnTo>
                      <a:pt x="32" y="136"/>
                    </a:lnTo>
                    <a:lnTo>
                      <a:pt x="32" y="112"/>
                    </a:lnTo>
                    <a:lnTo>
                      <a:pt x="24" y="104"/>
                    </a:lnTo>
                    <a:lnTo>
                      <a:pt x="40" y="96"/>
                    </a:lnTo>
                    <a:lnTo>
                      <a:pt x="48" y="88"/>
                    </a:lnTo>
                    <a:lnTo>
                      <a:pt x="48" y="80"/>
                    </a:lnTo>
                    <a:lnTo>
                      <a:pt x="48" y="72"/>
                    </a:lnTo>
                    <a:lnTo>
                      <a:pt x="64" y="64"/>
                    </a:lnTo>
                    <a:lnTo>
                      <a:pt x="64" y="48"/>
                    </a:lnTo>
                    <a:lnTo>
                      <a:pt x="72" y="48"/>
                    </a:lnTo>
                    <a:lnTo>
                      <a:pt x="72" y="32"/>
                    </a:lnTo>
                    <a:lnTo>
                      <a:pt x="80" y="24"/>
                    </a:lnTo>
                    <a:lnTo>
                      <a:pt x="88" y="32"/>
                    </a:lnTo>
                    <a:lnTo>
                      <a:pt x="96" y="24"/>
                    </a:lnTo>
                    <a:lnTo>
                      <a:pt x="136" y="8"/>
                    </a:lnTo>
                    <a:lnTo>
                      <a:pt x="136" y="0"/>
                    </a:lnTo>
                    <a:lnTo>
                      <a:pt x="152" y="0"/>
                    </a:lnTo>
                    <a:lnTo>
                      <a:pt x="160" y="0"/>
                    </a:lnTo>
                    <a:lnTo>
                      <a:pt x="160" y="8"/>
                    </a:lnTo>
                    <a:lnTo>
                      <a:pt x="144" y="8"/>
                    </a:lnTo>
                    <a:lnTo>
                      <a:pt x="120" y="32"/>
                    </a:lnTo>
                    <a:lnTo>
                      <a:pt x="112" y="64"/>
                    </a:lnTo>
                    <a:lnTo>
                      <a:pt x="120" y="72"/>
                    </a:lnTo>
                    <a:lnTo>
                      <a:pt x="128" y="80"/>
                    </a:lnTo>
                    <a:lnTo>
                      <a:pt x="128" y="96"/>
                    </a:lnTo>
                    <a:lnTo>
                      <a:pt x="136" y="104"/>
                    </a:lnTo>
                    <a:lnTo>
                      <a:pt x="184" y="112"/>
                    </a:lnTo>
                    <a:lnTo>
                      <a:pt x="192" y="120"/>
                    </a:lnTo>
                    <a:lnTo>
                      <a:pt x="216" y="128"/>
                    </a:lnTo>
                    <a:lnTo>
                      <a:pt x="224" y="136"/>
                    </a:lnTo>
                    <a:lnTo>
                      <a:pt x="224" y="152"/>
                    </a:lnTo>
                    <a:lnTo>
                      <a:pt x="224" y="160"/>
                    </a:lnTo>
                    <a:lnTo>
                      <a:pt x="232" y="184"/>
                    </a:lnTo>
                    <a:lnTo>
                      <a:pt x="224" y="192"/>
                    </a:lnTo>
                    <a:lnTo>
                      <a:pt x="240" y="200"/>
                    </a:lnTo>
                    <a:lnTo>
                      <a:pt x="240" y="208"/>
                    </a:lnTo>
                    <a:lnTo>
                      <a:pt x="240" y="232"/>
                    </a:lnTo>
                    <a:lnTo>
                      <a:pt x="232" y="224"/>
                    </a:lnTo>
                    <a:lnTo>
                      <a:pt x="216" y="216"/>
                    </a:lnTo>
                    <a:lnTo>
                      <a:pt x="184" y="216"/>
                    </a:lnTo>
                    <a:lnTo>
                      <a:pt x="184" y="224"/>
                    </a:lnTo>
                    <a:lnTo>
                      <a:pt x="200" y="240"/>
                    </a:lnTo>
                    <a:lnTo>
                      <a:pt x="192" y="248"/>
                    </a:lnTo>
                    <a:lnTo>
                      <a:pt x="184" y="248"/>
                    </a:lnTo>
                    <a:lnTo>
                      <a:pt x="184" y="264"/>
                    </a:lnTo>
                    <a:lnTo>
                      <a:pt x="192" y="272"/>
                    </a:lnTo>
                    <a:lnTo>
                      <a:pt x="184" y="32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1" name="Freeform 18"/>
              <p:cNvSpPr>
                <a:spLocks/>
              </p:cNvSpPr>
              <p:nvPr/>
            </p:nvSpPr>
            <p:spPr bwMode="gray">
              <a:xfrm>
                <a:off x="1697" y="2718"/>
                <a:ext cx="197" cy="168"/>
              </a:xfrm>
              <a:custGeom>
                <a:avLst/>
                <a:gdLst>
                  <a:gd name="T0" fmla="*/ 44 w 280"/>
                  <a:gd name="T1" fmla="*/ 71 h 240"/>
                  <a:gd name="T2" fmla="*/ 39 w 280"/>
                  <a:gd name="T3" fmla="*/ 66 h 240"/>
                  <a:gd name="T4" fmla="*/ 39 w 280"/>
                  <a:gd name="T5" fmla="*/ 55 h 240"/>
                  <a:gd name="T6" fmla="*/ 39 w 280"/>
                  <a:gd name="T7" fmla="*/ 47 h 240"/>
                  <a:gd name="T8" fmla="*/ 27 w 280"/>
                  <a:gd name="T9" fmla="*/ 41 h 240"/>
                  <a:gd name="T10" fmla="*/ 8 w 280"/>
                  <a:gd name="T11" fmla="*/ 36 h 240"/>
                  <a:gd name="T12" fmla="*/ 6 w 280"/>
                  <a:gd name="T13" fmla="*/ 27 h 240"/>
                  <a:gd name="T14" fmla="*/ 0 w 280"/>
                  <a:gd name="T15" fmla="*/ 22 h 240"/>
                  <a:gd name="T16" fmla="*/ 11 w 280"/>
                  <a:gd name="T17" fmla="*/ 3 h 240"/>
                  <a:gd name="T18" fmla="*/ 11 w 280"/>
                  <a:gd name="T19" fmla="*/ 6 h 240"/>
                  <a:gd name="T20" fmla="*/ 11 w 280"/>
                  <a:gd name="T21" fmla="*/ 14 h 240"/>
                  <a:gd name="T22" fmla="*/ 11 w 280"/>
                  <a:gd name="T23" fmla="*/ 22 h 240"/>
                  <a:gd name="T24" fmla="*/ 17 w 280"/>
                  <a:gd name="T25" fmla="*/ 17 h 240"/>
                  <a:gd name="T26" fmla="*/ 17 w 280"/>
                  <a:gd name="T27" fmla="*/ 8 h 240"/>
                  <a:gd name="T28" fmla="*/ 23 w 280"/>
                  <a:gd name="T29" fmla="*/ 0 h 240"/>
                  <a:gd name="T30" fmla="*/ 27 w 280"/>
                  <a:gd name="T31" fmla="*/ 6 h 240"/>
                  <a:gd name="T32" fmla="*/ 36 w 280"/>
                  <a:gd name="T33" fmla="*/ 6 h 240"/>
                  <a:gd name="T34" fmla="*/ 53 w 280"/>
                  <a:gd name="T35" fmla="*/ 14 h 240"/>
                  <a:gd name="T36" fmla="*/ 58 w 280"/>
                  <a:gd name="T37" fmla="*/ 17 h 240"/>
                  <a:gd name="T38" fmla="*/ 67 w 280"/>
                  <a:gd name="T39" fmla="*/ 11 h 240"/>
                  <a:gd name="T40" fmla="*/ 75 w 280"/>
                  <a:gd name="T41" fmla="*/ 11 h 240"/>
                  <a:gd name="T42" fmla="*/ 84 w 280"/>
                  <a:gd name="T43" fmla="*/ 17 h 240"/>
                  <a:gd name="T44" fmla="*/ 92 w 280"/>
                  <a:gd name="T45" fmla="*/ 25 h 240"/>
                  <a:gd name="T46" fmla="*/ 98 w 280"/>
                  <a:gd name="T47" fmla="*/ 33 h 240"/>
                  <a:gd name="T48" fmla="*/ 92 w 280"/>
                  <a:gd name="T49" fmla="*/ 36 h 240"/>
                  <a:gd name="T50" fmla="*/ 92 w 280"/>
                  <a:gd name="T51" fmla="*/ 41 h 240"/>
                  <a:gd name="T52" fmla="*/ 89 w 280"/>
                  <a:gd name="T53" fmla="*/ 44 h 240"/>
                  <a:gd name="T54" fmla="*/ 89 w 280"/>
                  <a:gd name="T55" fmla="*/ 58 h 240"/>
                  <a:gd name="T56" fmla="*/ 70 w 280"/>
                  <a:gd name="T57" fmla="*/ 55 h 240"/>
                  <a:gd name="T58" fmla="*/ 64 w 280"/>
                  <a:gd name="T59" fmla="*/ 60 h 240"/>
                  <a:gd name="T60" fmla="*/ 64 w 280"/>
                  <a:gd name="T61" fmla="*/ 69 h 240"/>
                  <a:gd name="T62" fmla="*/ 72 w 280"/>
                  <a:gd name="T63" fmla="*/ 71 h 240"/>
                  <a:gd name="T64" fmla="*/ 58 w 280"/>
                  <a:gd name="T65" fmla="*/ 79 h 240"/>
                  <a:gd name="T66" fmla="*/ 44 w 280"/>
                  <a:gd name="T67" fmla="*/ 79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0"/>
                  <a:gd name="T103" fmla="*/ 0 h 240"/>
                  <a:gd name="T104" fmla="*/ 280 w 280"/>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0" h="240">
                    <a:moveTo>
                      <a:pt x="128" y="232"/>
                    </a:moveTo>
                    <a:lnTo>
                      <a:pt x="128" y="208"/>
                    </a:lnTo>
                    <a:lnTo>
                      <a:pt x="128" y="200"/>
                    </a:lnTo>
                    <a:lnTo>
                      <a:pt x="112" y="192"/>
                    </a:lnTo>
                    <a:lnTo>
                      <a:pt x="120" y="184"/>
                    </a:lnTo>
                    <a:lnTo>
                      <a:pt x="112" y="160"/>
                    </a:lnTo>
                    <a:lnTo>
                      <a:pt x="112" y="152"/>
                    </a:lnTo>
                    <a:lnTo>
                      <a:pt x="112" y="136"/>
                    </a:lnTo>
                    <a:lnTo>
                      <a:pt x="104" y="128"/>
                    </a:lnTo>
                    <a:lnTo>
                      <a:pt x="80" y="120"/>
                    </a:lnTo>
                    <a:lnTo>
                      <a:pt x="72" y="112"/>
                    </a:lnTo>
                    <a:lnTo>
                      <a:pt x="24" y="104"/>
                    </a:lnTo>
                    <a:lnTo>
                      <a:pt x="16" y="96"/>
                    </a:lnTo>
                    <a:lnTo>
                      <a:pt x="16" y="80"/>
                    </a:lnTo>
                    <a:lnTo>
                      <a:pt x="8" y="72"/>
                    </a:lnTo>
                    <a:lnTo>
                      <a:pt x="0" y="64"/>
                    </a:lnTo>
                    <a:lnTo>
                      <a:pt x="8" y="32"/>
                    </a:lnTo>
                    <a:lnTo>
                      <a:pt x="32" y="8"/>
                    </a:lnTo>
                    <a:lnTo>
                      <a:pt x="48" y="8"/>
                    </a:lnTo>
                    <a:lnTo>
                      <a:pt x="32" y="16"/>
                    </a:lnTo>
                    <a:lnTo>
                      <a:pt x="32" y="32"/>
                    </a:lnTo>
                    <a:lnTo>
                      <a:pt x="32" y="40"/>
                    </a:lnTo>
                    <a:lnTo>
                      <a:pt x="24" y="48"/>
                    </a:lnTo>
                    <a:lnTo>
                      <a:pt x="32" y="64"/>
                    </a:lnTo>
                    <a:lnTo>
                      <a:pt x="48" y="64"/>
                    </a:lnTo>
                    <a:lnTo>
                      <a:pt x="48" y="48"/>
                    </a:lnTo>
                    <a:lnTo>
                      <a:pt x="40" y="32"/>
                    </a:lnTo>
                    <a:lnTo>
                      <a:pt x="48" y="24"/>
                    </a:lnTo>
                    <a:lnTo>
                      <a:pt x="64" y="16"/>
                    </a:lnTo>
                    <a:lnTo>
                      <a:pt x="64" y="0"/>
                    </a:lnTo>
                    <a:lnTo>
                      <a:pt x="72" y="8"/>
                    </a:lnTo>
                    <a:lnTo>
                      <a:pt x="80" y="16"/>
                    </a:lnTo>
                    <a:lnTo>
                      <a:pt x="88" y="16"/>
                    </a:lnTo>
                    <a:lnTo>
                      <a:pt x="104" y="16"/>
                    </a:lnTo>
                    <a:lnTo>
                      <a:pt x="104" y="32"/>
                    </a:lnTo>
                    <a:lnTo>
                      <a:pt x="152" y="40"/>
                    </a:lnTo>
                    <a:lnTo>
                      <a:pt x="160" y="40"/>
                    </a:lnTo>
                    <a:lnTo>
                      <a:pt x="168" y="48"/>
                    </a:lnTo>
                    <a:lnTo>
                      <a:pt x="184" y="40"/>
                    </a:lnTo>
                    <a:lnTo>
                      <a:pt x="192" y="32"/>
                    </a:lnTo>
                    <a:lnTo>
                      <a:pt x="200" y="32"/>
                    </a:lnTo>
                    <a:lnTo>
                      <a:pt x="216" y="32"/>
                    </a:lnTo>
                    <a:lnTo>
                      <a:pt x="224" y="48"/>
                    </a:lnTo>
                    <a:lnTo>
                      <a:pt x="240" y="48"/>
                    </a:lnTo>
                    <a:lnTo>
                      <a:pt x="256" y="56"/>
                    </a:lnTo>
                    <a:lnTo>
                      <a:pt x="264" y="72"/>
                    </a:lnTo>
                    <a:lnTo>
                      <a:pt x="280" y="80"/>
                    </a:lnTo>
                    <a:lnTo>
                      <a:pt x="280" y="96"/>
                    </a:lnTo>
                    <a:lnTo>
                      <a:pt x="264" y="96"/>
                    </a:lnTo>
                    <a:lnTo>
                      <a:pt x="264" y="104"/>
                    </a:lnTo>
                    <a:lnTo>
                      <a:pt x="272" y="112"/>
                    </a:lnTo>
                    <a:lnTo>
                      <a:pt x="264" y="120"/>
                    </a:lnTo>
                    <a:lnTo>
                      <a:pt x="256" y="120"/>
                    </a:lnTo>
                    <a:lnTo>
                      <a:pt x="256" y="128"/>
                    </a:lnTo>
                    <a:lnTo>
                      <a:pt x="256" y="144"/>
                    </a:lnTo>
                    <a:lnTo>
                      <a:pt x="256" y="168"/>
                    </a:lnTo>
                    <a:lnTo>
                      <a:pt x="224" y="176"/>
                    </a:lnTo>
                    <a:lnTo>
                      <a:pt x="200" y="160"/>
                    </a:lnTo>
                    <a:lnTo>
                      <a:pt x="184" y="160"/>
                    </a:lnTo>
                    <a:lnTo>
                      <a:pt x="184" y="176"/>
                    </a:lnTo>
                    <a:lnTo>
                      <a:pt x="192" y="176"/>
                    </a:lnTo>
                    <a:lnTo>
                      <a:pt x="184" y="200"/>
                    </a:lnTo>
                    <a:lnTo>
                      <a:pt x="200" y="200"/>
                    </a:lnTo>
                    <a:lnTo>
                      <a:pt x="208" y="208"/>
                    </a:lnTo>
                    <a:lnTo>
                      <a:pt x="208" y="216"/>
                    </a:lnTo>
                    <a:lnTo>
                      <a:pt x="168" y="232"/>
                    </a:lnTo>
                    <a:lnTo>
                      <a:pt x="152" y="240"/>
                    </a:lnTo>
                    <a:lnTo>
                      <a:pt x="128" y="2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2" name="Freeform 19"/>
              <p:cNvSpPr>
                <a:spLocks/>
              </p:cNvSpPr>
              <p:nvPr/>
            </p:nvSpPr>
            <p:spPr bwMode="gray">
              <a:xfrm>
                <a:off x="1877" y="2774"/>
                <a:ext cx="57" cy="101"/>
              </a:xfrm>
              <a:custGeom>
                <a:avLst/>
                <a:gdLst>
                  <a:gd name="T0" fmla="*/ 9 w 80"/>
                  <a:gd name="T1" fmla="*/ 0 h 144"/>
                  <a:gd name="T2" fmla="*/ 9 w 80"/>
                  <a:gd name="T3" fmla="*/ 6 h 144"/>
                  <a:gd name="T4" fmla="*/ 3 w 80"/>
                  <a:gd name="T5" fmla="*/ 6 h 144"/>
                  <a:gd name="T6" fmla="*/ 3 w 80"/>
                  <a:gd name="T7" fmla="*/ 8 h 144"/>
                  <a:gd name="T8" fmla="*/ 6 w 80"/>
                  <a:gd name="T9" fmla="*/ 11 h 144"/>
                  <a:gd name="T10" fmla="*/ 3 w 80"/>
                  <a:gd name="T11" fmla="*/ 14 h 144"/>
                  <a:gd name="T12" fmla="*/ 0 w 80"/>
                  <a:gd name="T13" fmla="*/ 14 h 144"/>
                  <a:gd name="T14" fmla="*/ 0 w 80"/>
                  <a:gd name="T15" fmla="*/ 17 h 144"/>
                  <a:gd name="T16" fmla="*/ 0 w 80"/>
                  <a:gd name="T17" fmla="*/ 22 h 144"/>
                  <a:gd name="T18" fmla="*/ 3 w 80"/>
                  <a:gd name="T19" fmla="*/ 22 h 144"/>
                  <a:gd name="T20" fmla="*/ 9 w 80"/>
                  <a:gd name="T21" fmla="*/ 27 h 144"/>
                  <a:gd name="T22" fmla="*/ 9 w 80"/>
                  <a:gd name="T23" fmla="*/ 33 h 144"/>
                  <a:gd name="T24" fmla="*/ 9 w 80"/>
                  <a:gd name="T25" fmla="*/ 39 h 144"/>
                  <a:gd name="T26" fmla="*/ 9 w 80"/>
                  <a:gd name="T27" fmla="*/ 47 h 144"/>
                  <a:gd name="T28" fmla="*/ 11 w 80"/>
                  <a:gd name="T29" fmla="*/ 50 h 144"/>
                  <a:gd name="T30" fmla="*/ 17 w 80"/>
                  <a:gd name="T31" fmla="*/ 50 h 144"/>
                  <a:gd name="T32" fmla="*/ 24 w 80"/>
                  <a:gd name="T33" fmla="*/ 50 h 144"/>
                  <a:gd name="T34" fmla="*/ 24 w 80"/>
                  <a:gd name="T35" fmla="*/ 47 h 144"/>
                  <a:gd name="T36" fmla="*/ 29 w 80"/>
                  <a:gd name="T37" fmla="*/ 47 h 144"/>
                  <a:gd name="T38" fmla="*/ 29 w 80"/>
                  <a:gd name="T39" fmla="*/ 44 h 144"/>
                  <a:gd name="T40" fmla="*/ 29 w 80"/>
                  <a:gd name="T41" fmla="*/ 39 h 144"/>
                  <a:gd name="T42" fmla="*/ 24 w 80"/>
                  <a:gd name="T43" fmla="*/ 36 h 144"/>
                  <a:gd name="T44" fmla="*/ 24 w 80"/>
                  <a:gd name="T45" fmla="*/ 27 h 144"/>
                  <a:gd name="T46" fmla="*/ 26 w 80"/>
                  <a:gd name="T47" fmla="*/ 25 h 144"/>
                  <a:gd name="T48" fmla="*/ 29 w 80"/>
                  <a:gd name="T49" fmla="*/ 19 h 144"/>
                  <a:gd name="T50" fmla="*/ 26 w 80"/>
                  <a:gd name="T51" fmla="*/ 14 h 144"/>
                  <a:gd name="T52" fmla="*/ 26 w 80"/>
                  <a:gd name="T53" fmla="*/ 11 h 144"/>
                  <a:gd name="T54" fmla="*/ 21 w 80"/>
                  <a:gd name="T55" fmla="*/ 11 h 144"/>
                  <a:gd name="T56" fmla="*/ 17 w 80"/>
                  <a:gd name="T57" fmla="*/ 6 h 144"/>
                  <a:gd name="T58" fmla="*/ 15 w 80"/>
                  <a:gd name="T59" fmla="*/ 3 h 144"/>
                  <a:gd name="T60" fmla="*/ 9 w 80"/>
                  <a:gd name="T61" fmla="*/ 0 h 1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144"/>
                  <a:gd name="T95" fmla="*/ 80 w 80"/>
                  <a:gd name="T96" fmla="*/ 144 h 1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144">
                    <a:moveTo>
                      <a:pt x="24" y="0"/>
                    </a:moveTo>
                    <a:lnTo>
                      <a:pt x="24" y="16"/>
                    </a:lnTo>
                    <a:lnTo>
                      <a:pt x="8" y="16"/>
                    </a:lnTo>
                    <a:lnTo>
                      <a:pt x="8" y="24"/>
                    </a:lnTo>
                    <a:lnTo>
                      <a:pt x="16" y="32"/>
                    </a:lnTo>
                    <a:lnTo>
                      <a:pt x="8" y="40"/>
                    </a:lnTo>
                    <a:lnTo>
                      <a:pt x="0" y="40"/>
                    </a:lnTo>
                    <a:lnTo>
                      <a:pt x="0" y="48"/>
                    </a:lnTo>
                    <a:lnTo>
                      <a:pt x="0" y="64"/>
                    </a:lnTo>
                    <a:lnTo>
                      <a:pt x="8" y="64"/>
                    </a:lnTo>
                    <a:lnTo>
                      <a:pt x="24" y="80"/>
                    </a:lnTo>
                    <a:lnTo>
                      <a:pt x="24" y="96"/>
                    </a:lnTo>
                    <a:lnTo>
                      <a:pt x="24" y="112"/>
                    </a:lnTo>
                    <a:lnTo>
                      <a:pt x="24" y="136"/>
                    </a:lnTo>
                    <a:lnTo>
                      <a:pt x="32" y="144"/>
                    </a:lnTo>
                    <a:lnTo>
                      <a:pt x="48" y="144"/>
                    </a:lnTo>
                    <a:lnTo>
                      <a:pt x="64" y="144"/>
                    </a:lnTo>
                    <a:lnTo>
                      <a:pt x="64" y="136"/>
                    </a:lnTo>
                    <a:lnTo>
                      <a:pt x="80" y="136"/>
                    </a:lnTo>
                    <a:lnTo>
                      <a:pt x="80" y="128"/>
                    </a:lnTo>
                    <a:lnTo>
                      <a:pt x="80" y="112"/>
                    </a:lnTo>
                    <a:lnTo>
                      <a:pt x="64" y="104"/>
                    </a:lnTo>
                    <a:lnTo>
                      <a:pt x="64" y="80"/>
                    </a:lnTo>
                    <a:lnTo>
                      <a:pt x="72" y="72"/>
                    </a:lnTo>
                    <a:lnTo>
                      <a:pt x="80" y="56"/>
                    </a:lnTo>
                    <a:lnTo>
                      <a:pt x="72" y="40"/>
                    </a:lnTo>
                    <a:lnTo>
                      <a:pt x="72" y="32"/>
                    </a:lnTo>
                    <a:lnTo>
                      <a:pt x="56" y="32"/>
                    </a:lnTo>
                    <a:lnTo>
                      <a:pt x="48" y="16"/>
                    </a:lnTo>
                    <a:lnTo>
                      <a:pt x="40" y="8"/>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3" name="Freeform 20"/>
              <p:cNvSpPr>
                <a:spLocks/>
              </p:cNvSpPr>
              <p:nvPr/>
            </p:nvSpPr>
            <p:spPr bwMode="gray">
              <a:xfrm>
                <a:off x="1692" y="2819"/>
                <a:ext cx="562" cy="585"/>
              </a:xfrm>
              <a:custGeom>
                <a:avLst/>
                <a:gdLst>
                  <a:gd name="T0" fmla="*/ 100 w 800"/>
                  <a:gd name="T1" fmla="*/ 6 h 832"/>
                  <a:gd name="T2" fmla="*/ 100 w 800"/>
                  <a:gd name="T3" fmla="*/ 25 h 832"/>
                  <a:gd name="T4" fmla="*/ 114 w 800"/>
                  <a:gd name="T5" fmla="*/ 27 h 832"/>
                  <a:gd name="T6" fmla="*/ 119 w 800"/>
                  <a:gd name="T7" fmla="*/ 23 h 832"/>
                  <a:gd name="T8" fmla="*/ 130 w 800"/>
                  <a:gd name="T9" fmla="*/ 19 h 832"/>
                  <a:gd name="T10" fmla="*/ 142 w 800"/>
                  <a:gd name="T11" fmla="*/ 23 h 832"/>
                  <a:gd name="T12" fmla="*/ 155 w 800"/>
                  <a:gd name="T13" fmla="*/ 11 h 832"/>
                  <a:gd name="T14" fmla="*/ 161 w 800"/>
                  <a:gd name="T15" fmla="*/ 14 h 832"/>
                  <a:gd name="T16" fmla="*/ 171 w 800"/>
                  <a:gd name="T17" fmla="*/ 25 h 832"/>
                  <a:gd name="T18" fmla="*/ 166 w 800"/>
                  <a:gd name="T19" fmla="*/ 36 h 832"/>
                  <a:gd name="T20" fmla="*/ 178 w 800"/>
                  <a:gd name="T21" fmla="*/ 39 h 832"/>
                  <a:gd name="T22" fmla="*/ 171 w 800"/>
                  <a:gd name="T23" fmla="*/ 48 h 832"/>
                  <a:gd name="T24" fmla="*/ 183 w 800"/>
                  <a:gd name="T25" fmla="*/ 44 h 832"/>
                  <a:gd name="T26" fmla="*/ 200 w 800"/>
                  <a:gd name="T27" fmla="*/ 48 h 832"/>
                  <a:gd name="T28" fmla="*/ 205 w 800"/>
                  <a:gd name="T29" fmla="*/ 56 h 832"/>
                  <a:gd name="T30" fmla="*/ 216 w 800"/>
                  <a:gd name="T31" fmla="*/ 56 h 832"/>
                  <a:gd name="T32" fmla="*/ 242 w 800"/>
                  <a:gd name="T33" fmla="*/ 61 h 832"/>
                  <a:gd name="T34" fmla="*/ 277 w 800"/>
                  <a:gd name="T35" fmla="*/ 75 h 832"/>
                  <a:gd name="T36" fmla="*/ 275 w 800"/>
                  <a:gd name="T37" fmla="*/ 105 h 832"/>
                  <a:gd name="T38" fmla="*/ 263 w 800"/>
                  <a:gd name="T39" fmla="*/ 114 h 832"/>
                  <a:gd name="T40" fmla="*/ 249 w 800"/>
                  <a:gd name="T41" fmla="*/ 131 h 832"/>
                  <a:gd name="T42" fmla="*/ 249 w 800"/>
                  <a:gd name="T43" fmla="*/ 150 h 832"/>
                  <a:gd name="T44" fmla="*/ 244 w 800"/>
                  <a:gd name="T45" fmla="*/ 167 h 832"/>
                  <a:gd name="T46" fmla="*/ 238 w 800"/>
                  <a:gd name="T47" fmla="*/ 181 h 832"/>
                  <a:gd name="T48" fmla="*/ 233 w 800"/>
                  <a:gd name="T49" fmla="*/ 200 h 832"/>
                  <a:gd name="T50" fmla="*/ 225 w 800"/>
                  <a:gd name="T51" fmla="*/ 206 h 832"/>
                  <a:gd name="T52" fmla="*/ 214 w 800"/>
                  <a:gd name="T53" fmla="*/ 209 h 832"/>
                  <a:gd name="T54" fmla="*/ 202 w 800"/>
                  <a:gd name="T55" fmla="*/ 214 h 832"/>
                  <a:gd name="T56" fmla="*/ 192 w 800"/>
                  <a:gd name="T57" fmla="*/ 219 h 832"/>
                  <a:gd name="T58" fmla="*/ 180 w 800"/>
                  <a:gd name="T59" fmla="*/ 226 h 832"/>
                  <a:gd name="T60" fmla="*/ 180 w 800"/>
                  <a:gd name="T61" fmla="*/ 245 h 832"/>
                  <a:gd name="T62" fmla="*/ 169 w 800"/>
                  <a:gd name="T63" fmla="*/ 256 h 832"/>
                  <a:gd name="T64" fmla="*/ 158 w 800"/>
                  <a:gd name="T65" fmla="*/ 278 h 832"/>
                  <a:gd name="T66" fmla="*/ 161 w 800"/>
                  <a:gd name="T67" fmla="*/ 267 h 832"/>
                  <a:gd name="T68" fmla="*/ 158 w 800"/>
                  <a:gd name="T69" fmla="*/ 267 h 832"/>
                  <a:gd name="T70" fmla="*/ 155 w 800"/>
                  <a:gd name="T71" fmla="*/ 278 h 832"/>
                  <a:gd name="T72" fmla="*/ 147 w 800"/>
                  <a:gd name="T73" fmla="*/ 284 h 832"/>
                  <a:gd name="T74" fmla="*/ 136 w 800"/>
                  <a:gd name="T75" fmla="*/ 276 h 832"/>
                  <a:gd name="T76" fmla="*/ 122 w 800"/>
                  <a:gd name="T77" fmla="*/ 267 h 832"/>
                  <a:gd name="T78" fmla="*/ 122 w 800"/>
                  <a:gd name="T79" fmla="*/ 256 h 832"/>
                  <a:gd name="T80" fmla="*/ 142 w 800"/>
                  <a:gd name="T81" fmla="*/ 236 h 832"/>
                  <a:gd name="T82" fmla="*/ 136 w 800"/>
                  <a:gd name="T83" fmla="*/ 226 h 832"/>
                  <a:gd name="T84" fmla="*/ 138 w 800"/>
                  <a:gd name="T85" fmla="*/ 212 h 832"/>
                  <a:gd name="T86" fmla="*/ 130 w 800"/>
                  <a:gd name="T87" fmla="*/ 206 h 832"/>
                  <a:gd name="T88" fmla="*/ 114 w 800"/>
                  <a:gd name="T89" fmla="*/ 181 h 832"/>
                  <a:gd name="T90" fmla="*/ 111 w 800"/>
                  <a:gd name="T91" fmla="*/ 161 h 832"/>
                  <a:gd name="T92" fmla="*/ 91 w 800"/>
                  <a:gd name="T93" fmla="*/ 153 h 832"/>
                  <a:gd name="T94" fmla="*/ 70 w 800"/>
                  <a:gd name="T95" fmla="*/ 125 h 832"/>
                  <a:gd name="T96" fmla="*/ 61 w 800"/>
                  <a:gd name="T97" fmla="*/ 111 h 832"/>
                  <a:gd name="T98" fmla="*/ 44 w 800"/>
                  <a:gd name="T99" fmla="*/ 117 h 832"/>
                  <a:gd name="T100" fmla="*/ 22 w 800"/>
                  <a:gd name="T101" fmla="*/ 108 h 832"/>
                  <a:gd name="T102" fmla="*/ 3 w 800"/>
                  <a:gd name="T103" fmla="*/ 103 h 832"/>
                  <a:gd name="T104" fmla="*/ 3 w 800"/>
                  <a:gd name="T105" fmla="*/ 84 h 832"/>
                  <a:gd name="T106" fmla="*/ 22 w 800"/>
                  <a:gd name="T107" fmla="*/ 70 h 832"/>
                  <a:gd name="T108" fmla="*/ 31 w 800"/>
                  <a:gd name="T109" fmla="*/ 44 h 832"/>
                  <a:gd name="T110" fmla="*/ 31 w 800"/>
                  <a:gd name="T111" fmla="*/ 36 h 832"/>
                  <a:gd name="T112" fmla="*/ 27 w 800"/>
                  <a:gd name="T113" fmla="*/ 25 h 832"/>
                  <a:gd name="T114" fmla="*/ 47 w 800"/>
                  <a:gd name="T115" fmla="*/ 31 h 832"/>
                  <a:gd name="T116" fmla="*/ 75 w 800"/>
                  <a:gd name="T117" fmla="*/ 25 h 832"/>
                  <a:gd name="T118" fmla="*/ 67 w 800"/>
                  <a:gd name="T119" fmla="*/ 19 h 832"/>
                  <a:gd name="T120" fmla="*/ 67 w 800"/>
                  <a:gd name="T121" fmla="*/ 6 h 832"/>
                  <a:gd name="T122" fmla="*/ 91 w 800"/>
                  <a:gd name="T123" fmla="*/ 8 h 8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0"/>
                  <a:gd name="T187" fmla="*/ 0 h 832"/>
                  <a:gd name="T188" fmla="*/ 800 w 800"/>
                  <a:gd name="T189" fmla="*/ 832 h 8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0" h="832">
                    <a:moveTo>
                      <a:pt x="264" y="0"/>
                    </a:moveTo>
                    <a:lnTo>
                      <a:pt x="272" y="0"/>
                    </a:lnTo>
                    <a:lnTo>
                      <a:pt x="288" y="16"/>
                    </a:lnTo>
                    <a:lnTo>
                      <a:pt x="288" y="32"/>
                    </a:lnTo>
                    <a:lnTo>
                      <a:pt x="288" y="48"/>
                    </a:lnTo>
                    <a:lnTo>
                      <a:pt x="288" y="72"/>
                    </a:lnTo>
                    <a:lnTo>
                      <a:pt x="296" y="80"/>
                    </a:lnTo>
                    <a:lnTo>
                      <a:pt x="312" y="80"/>
                    </a:lnTo>
                    <a:lnTo>
                      <a:pt x="328" y="80"/>
                    </a:lnTo>
                    <a:lnTo>
                      <a:pt x="328" y="72"/>
                    </a:lnTo>
                    <a:lnTo>
                      <a:pt x="344" y="72"/>
                    </a:lnTo>
                    <a:lnTo>
                      <a:pt x="344" y="64"/>
                    </a:lnTo>
                    <a:lnTo>
                      <a:pt x="360" y="64"/>
                    </a:lnTo>
                    <a:lnTo>
                      <a:pt x="368" y="56"/>
                    </a:lnTo>
                    <a:lnTo>
                      <a:pt x="376" y="56"/>
                    </a:lnTo>
                    <a:lnTo>
                      <a:pt x="376" y="64"/>
                    </a:lnTo>
                    <a:lnTo>
                      <a:pt x="400" y="64"/>
                    </a:lnTo>
                    <a:lnTo>
                      <a:pt x="408" y="64"/>
                    </a:lnTo>
                    <a:lnTo>
                      <a:pt x="432" y="64"/>
                    </a:lnTo>
                    <a:lnTo>
                      <a:pt x="440" y="56"/>
                    </a:lnTo>
                    <a:lnTo>
                      <a:pt x="448" y="32"/>
                    </a:lnTo>
                    <a:lnTo>
                      <a:pt x="456" y="16"/>
                    </a:lnTo>
                    <a:lnTo>
                      <a:pt x="464" y="24"/>
                    </a:lnTo>
                    <a:lnTo>
                      <a:pt x="464" y="40"/>
                    </a:lnTo>
                    <a:lnTo>
                      <a:pt x="472" y="56"/>
                    </a:lnTo>
                    <a:lnTo>
                      <a:pt x="488" y="64"/>
                    </a:lnTo>
                    <a:lnTo>
                      <a:pt x="496" y="72"/>
                    </a:lnTo>
                    <a:lnTo>
                      <a:pt x="496" y="88"/>
                    </a:lnTo>
                    <a:lnTo>
                      <a:pt x="480" y="96"/>
                    </a:lnTo>
                    <a:lnTo>
                      <a:pt x="480" y="104"/>
                    </a:lnTo>
                    <a:lnTo>
                      <a:pt x="496" y="104"/>
                    </a:lnTo>
                    <a:lnTo>
                      <a:pt x="504" y="112"/>
                    </a:lnTo>
                    <a:lnTo>
                      <a:pt x="512" y="112"/>
                    </a:lnTo>
                    <a:lnTo>
                      <a:pt x="520" y="120"/>
                    </a:lnTo>
                    <a:lnTo>
                      <a:pt x="512" y="128"/>
                    </a:lnTo>
                    <a:lnTo>
                      <a:pt x="496" y="136"/>
                    </a:lnTo>
                    <a:lnTo>
                      <a:pt x="496" y="144"/>
                    </a:lnTo>
                    <a:lnTo>
                      <a:pt x="504" y="144"/>
                    </a:lnTo>
                    <a:lnTo>
                      <a:pt x="528" y="128"/>
                    </a:lnTo>
                    <a:lnTo>
                      <a:pt x="528" y="120"/>
                    </a:lnTo>
                    <a:lnTo>
                      <a:pt x="552" y="120"/>
                    </a:lnTo>
                    <a:lnTo>
                      <a:pt x="576" y="136"/>
                    </a:lnTo>
                    <a:lnTo>
                      <a:pt x="592" y="136"/>
                    </a:lnTo>
                    <a:lnTo>
                      <a:pt x="600" y="144"/>
                    </a:lnTo>
                    <a:lnTo>
                      <a:pt x="592" y="160"/>
                    </a:lnTo>
                    <a:lnTo>
                      <a:pt x="600" y="168"/>
                    </a:lnTo>
                    <a:lnTo>
                      <a:pt x="608" y="160"/>
                    </a:lnTo>
                    <a:lnTo>
                      <a:pt x="624" y="160"/>
                    </a:lnTo>
                    <a:lnTo>
                      <a:pt x="656" y="168"/>
                    </a:lnTo>
                    <a:lnTo>
                      <a:pt x="680" y="160"/>
                    </a:lnTo>
                    <a:lnTo>
                      <a:pt x="696" y="176"/>
                    </a:lnTo>
                    <a:lnTo>
                      <a:pt x="720" y="184"/>
                    </a:lnTo>
                    <a:lnTo>
                      <a:pt x="752" y="200"/>
                    </a:lnTo>
                    <a:lnTo>
                      <a:pt x="800" y="216"/>
                    </a:lnTo>
                    <a:lnTo>
                      <a:pt x="800" y="232"/>
                    </a:lnTo>
                    <a:lnTo>
                      <a:pt x="800" y="288"/>
                    </a:lnTo>
                    <a:lnTo>
                      <a:pt x="792" y="304"/>
                    </a:lnTo>
                    <a:lnTo>
                      <a:pt x="784" y="312"/>
                    </a:lnTo>
                    <a:lnTo>
                      <a:pt x="776" y="320"/>
                    </a:lnTo>
                    <a:lnTo>
                      <a:pt x="760" y="328"/>
                    </a:lnTo>
                    <a:lnTo>
                      <a:pt x="752" y="352"/>
                    </a:lnTo>
                    <a:lnTo>
                      <a:pt x="744" y="360"/>
                    </a:lnTo>
                    <a:lnTo>
                      <a:pt x="720" y="376"/>
                    </a:lnTo>
                    <a:lnTo>
                      <a:pt x="720" y="384"/>
                    </a:lnTo>
                    <a:lnTo>
                      <a:pt x="712" y="416"/>
                    </a:lnTo>
                    <a:lnTo>
                      <a:pt x="720" y="432"/>
                    </a:lnTo>
                    <a:lnTo>
                      <a:pt x="712" y="448"/>
                    </a:lnTo>
                    <a:lnTo>
                      <a:pt x="720" y="472"/>
                    </a:lnTo>
                    <a:lnTo>
                      <a:pt x="704" y="480"/>
                    </a:lnTo>
                    <a:lnTo>
                      <a:pt x="696" y="504"/>
                    </a:lnTo>
                    <a:lnTo>
                      <a:pt x="696" y="512"/>
                    </a:lnTo>
                    <a:lnTo>
                      <a:pt x="688" y="520"/>
                    </a:lnTo>
                    <a:lnTo>
                      <a:pt x="688" y="536"/>
                    </a:lnTo>
                    <a:lnTo>
                      <a:pt x="680" y="552"/>
                    </a:lnTo>
                    <a:lnTo>
                      <a:pt x="672" y="576"/>
                    </a:lnTo>
                    <a:lnTo>
                      <a:pt x="664" y="576"/>
                    </a:lnTo>
                    <a:lnTo>
                      <a:pt x="656" y="592"/>
                    </a:lnTo>
                    <a:lnTo>
                      <a:pt x="648" y="592"/>
                    </a:lnTo>
                    <a:lnTo>
                      <a:pt x="632" y="592"/>
                    </a:lnTo>
                    <a:lnTo>
                      <a:pt x="624" y="592"/>
                    </a:lnTo>
                    <a:lnTo>
                      <a:pt x="616" y="600"/>
                    </a:lnTo>
                    <a:lnTo>
                      <a:pt x="600" y="600"/>
                    </a:lnTo>
                    <a:lnTo>
                      <a:pt x="592" y="608"/>
                    </a:lnTo>
                    <a:lnTo>
                      <a:pt x="584" y="616"/>
                    </a:lnTo>
                    <a:lnTo>
                      <a:pt x="568" y="608"/>
                    </a:lnTo>
                    <a:lnTo>
                      <a:pt x="552" y="624"/>
                    </a:lnTo>
                    <a:lnTo>
                      <a:pt x="552" y="632"/>
                    </a:lnTo>
                    <a:lnTo>
                      <a:pt x="544" y="632"/>
                    </a:lnTo>
                    <a:lnTo>
                      <a:pt x="536" y="640"/>
                    </a:lnTo>
                    <a:lnTo>
                      <a:pt x="520" y="648"/>
                    </a:lnTo>
                    <a:lnTo>
                      <a:pt x="520" y="672"/>
                    </a:lnTo>
                    <a:lnTo>
                      <a:pt x="520" y="688"/>
                    </a:lnTo>
                    <a:lnTo>
                      <a:pt x="520" y="704"/>
                    </a:lnTo>
                    <a:lnTo>
                      <a:pt x="504" y="728"/>
                    </a:lnTo>
                    <a:lnTo>
                      <a:pt x="496" y="728"/>
                    </a:lnTo>
                    <a:lnTo>
                      <a:pt x="488" y="736"/>
                    </a:lnTo>
                    <a:lnTo>
                      <a:pt x="488" y="752"/>
                    </a:lnTo>
                    <a:lnTo>
                      <a:pt x="472" y="784"/>
                    </a:lnTo>
                    <a:lnTo>
                      <a:pt x="456" y="800"/>
                    </a:lnTo>
                    <a:lnTo>
                      <a:pt x="456" y="792"/>
                    </a:lnTo>
                    <a:lnTo>
                      <a:pt x="464" y="776"/>
                    </a:lnTo>
                    <a:lnTo>
                      <a:pt x="464" y="768"/>
                    </a:lnTo>
                    <a:lnTo>
                      <a:pt x="472" y="760"/>
                    </a:lnTo>
                    <a:lnTo>
                      <a:pt x="472" y="752"/>
                    </a:lnTo>
                    <a:lnTo>
                      <a:pt x="456" y="768"/>
                    </a:lnTo>
                    <a:lnTo>
                      <a:pt x="448" y="776"/>
                    </a:lnTo>
                    <a:lnTo>
                      <a:pt x="440" y="792"/>
                    </a:lnTo>
                    <a:lnTo>
                      <a:pt x="448" y="800"/>
                    </a:lnTo>
                    <a:lnTo>
                      <a:pt x="448" y="808"/>
                    </a:lnTo>
                    <a:lnTo>
                      <a:pt x="424" y="832"/>
                    </a:lnTo>
                    <a:lnTo>
                      <a:pt x="424" y="816"/>
                    </a:lnTo>
                    <a:lnTo>
                      <a:pt x="408" y="808"/>
                    </a:lnTo>
                    <a:lnTo>
                      <a:pt x="400" y="800"/>
                    </a:lnTo>
                    <a:lnTo>
                      <a:pt x="392" y="792"/>
                    </a:lnTo>
                    <a:lnTo>
                      <a:pt x="384" y="776"/>
                    </a:lnTo>
                    <a:lnTo>
                      <a:pt x="376" y="776"/>
                    </a:lnTo>
                    <a:lnTo>
                      <a:pt x="352" y="768"/>
                    </a:lnTo>
                    <a:lnTo>
                      <a:pt x="344" y="760"/>
                    </a:lnTo>
                    <a:lnTo>
                      <a:pt x="336" y="752"/>
                    </a:lnTo>
                    <a:lnTo>
                      <a:pt x="352" y="736"/>
                    </a:lnTo>
                    <a:lnTo>
                      <a:pt x="368" y="712"/>
                    </a:lnTo>
                    <a:lnTo>
                      <a:pt x="384" y="704"/>
                    </a:lnTo>
                    <a:lnTo>
                      <a:pt x="408" y="680"/>
                    </a:lnTo>
                    <a:lnTo>
                      <a:pt x="408" y="672"/>
                    </a:lnTo>
                    <a:lnTo>
                      <a:pt x="400" y="656"/>
                    </a:lnTo>
                    <a:lnTo>
                      <a:pt x="392" y="648"/>
                    </a:lnTo>
                    <a:lnTo>
                      <a:pt x="392" y="640"/>
                    </a:lnTo>
                    <a:lnTo>
                      <a:pt x="400" y="632"/>
                    </a:lnTo>
                    <a:lnTo>
                      <a:pt x="400" y="608"/>
                    </a:lnTo>
                    <a:lnTo>
                      <a:pt x="384" y="608"/>
                    </a:lnTo>
                    <a:lnTo>
                      <a:pt x="376" y="608"/>
                    </a:lnTo>
                    <a:lnTo>
                      <a:pt x="376" y="592"/>
                    </a:lnTo>
                    <a:lnTo>
                      <a:pt x="344" y="576"/>
                    </a:lnTo>
                    <a:lnTo>
                      <a:pt x="328" y="568"/>
                    </a:lnTo>
                    <a:lnTo>
                      <a:pt x="328" y="520"/>
                    </a:lnTo>
                    <a:lnTo>
                      <a:pt x="328" y="496"/>
                    </a:lnTo>
                    <a:lnTo>
                      <a:pt x="320" y="480"/>
                    </a:lnTo>
                    <a:lnTo>
                      <a:pt x="320" y="464"/>
                    </a:lnTo>
                    <a:lnTo>
                      <a:pt x="312" y="464"/>
                    </a:lnTo>
                    <a:lnTo>
                      <a:pt x="312" y="448"/>
                    </a:lnTo>
                    <a:lnTo>
                      <a:pt x="264" y="440"/>
                    </a:lnTo>
                    <a:lnTo>
                      <a:pt x="264" y="392"/>
                    </a:lnTo>
                    <a:lnTo>
                      <a:pt x="248" y="384"/>
                    </a:lnTo>
                    <a:lnTo>
                      <a:pt x="200" y="360"/>
                    </a:lnTo>
                    <a:lnTo>
                      <a:pt x="184" y="360"/>
                    </a:lnTo>
                    <a:lnTo>
                      <a:pt x="176" y="352"/>
                    </a:lnTo>
                    <a:lnTo>
                      <a:pt x="176" y="320"/>
                    </a:lnTo>
                    <a:lnTo>
                      <a:pt x="160" y="304"/>
                    </a:lnTo>
                    <a:lnTo>
                      <a:pt x="136" y="312"/>
                    </a:lnTo>
                    <a:lnTo>
                      <a:pt x="128" y="336"/>
                    </a:lnTo>
                    <a:lnTo>
                      <a:pt x="88" y="336"/>
                    </a:lnTo>
                    <a:lnTo>
                      <a:pt x="72" y="336"/>
                    </a:lnTo>
                    <a:lnTo>
                      <a:pt x="64" y="312"/>
                    </a:lnTo>
                    <a:lnTo>
                      <a:pt x="64" y="304"/>
                    </a:lnTo>
                    <a:lnTo>
                      <a:pt x="24" y="304"/>
                    </a:lnTo>
                    <a:lnTo>
                      <a:pt x="8" y="296"/>
                    </a:lnTo>
                    <a:lnTo>
                      <a:pt x="8" y="280"/>
                    </a:lnTo>
                    <a:lnTo>
                      <a:pt x="0" y="256"/>
                    </a:lnTo>
                    <a:lnTo>
                      <a:pt x="8" y="240"/>
                    </a:lnTo>
                    <a:lnTo>
                      <a:pt x="8" y="224"/>
                    </a:lnTo>
                    <a:lnTo>
                      <a:pt x="40" y="208"/>
                    </a:lnTo>
                    <a:lnTo>
                      <a:pt x="64" y="200"/>
                    </a:lnTo>
                    <a:lnTo>
                      <a:pt x="80" y="192"/>
                    </a:lnTo>
                    <a:lnTo>
                      <a:pt x="80" y="184"/>
                    </a:lnTo>
                    <a:lnTo>
                      <a:pt x="88" y="128"/>
                    </a:lnTo>
                    <a:lnTo>
                      <a:pt x="80" y="120"/>
                    </a:lnTo>
                    <a:lnTo>
                      <a:pt x="80" y="104"/>
                    </a:lnTo>
                    <a:lnTo>
                      <a:pt x="88" y="104"/>
                    </a:lnTo>
                    <a:lnTo>
                      <a:pt x="96" y="96"/>
                    </a:lnTo>
                    <a:lnTo>
                      <a:pt x="80" y="80"/>
                    </a:lnTo>
                    <a:lnTo>
                      <a:pt x="80" y="72"/>
                    </a:lnTo>
                    <a:lnTo>
                      <a:pt x="112" y="72"/>
                    </a:lnTo>
                    <a:lnTo>
                      <a:pt x="128" y="80"/>
                    </a:lnTo>
                    <a:lnTo>
                      <a:pt x="136" y="88"/>
                    </a:lnTo>
                    <a:lnTo>
                      <a:pt x="160" y="96"/>
                    </a:lnTo>
                    <a:lnTo>
                      <a:pt x="176" y="88"/>
                    </a:lnTo>
                    <a:lnTo>
                      <a:pt x="216" y="72"/>
                    </a:lnTo>
                    <a:lnTo>
                      <a:pt x="216" y="64"/>
                    </a:lnTo>
                    <a:lnTo>
                      <a:pt x="208" y="56"/>
                    </a:lnTo>
                    <a:lnTo>
                      <a:pt x="192" y="56"/>
                    </a:lnTo>
                    <a:lnTo>
                      <a:pt x="200" y="32"/>
                    </a:lnTo>
                    <a:lnTo>
                      <a:pt x="192" y="32"/>
                    </a:lnTo>
                    <a:lnTo>
                      <a:pt x="192" y="16"/>
                    </a:lnTo>
                    <a:lnTo>
                      <a:pt x="208" y="16"/>
                    </a:lnTo>
                    <a:lnTo>
                      <a:pt x="232" y="32"/>
                    </a:lnTo>
                    <a:lnTo>
                      <a:pt x="264" y="24"/>
                    </a:lnTo>
                    <a:lnTo>
                      <a:pt x="26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4" name="Freeform 21"/>
              <p:cNvSpPr>
                <a:spLocks/>
              </p:cNvSpPr>
              <p:nvPr/>
            </p:nvSpPr>
            <p:spPr bwMode="gray">
              <a:xfrm>
                <a:off x="1692" y="3218"/>
                <a:ext cx="287" cy="535"/>
              </a:xfrm>
              <a:custGeom>
                <a:avLst/>
                <a:gdLst>
                  <a:gd name="T0" fmla="*/ 36 w 408"/>
                  <a:gd name="T1" fmla="*/ 262 h 760"/>
                  <a:gd name="T2" fmla="*/ 34 w 408"/>
                  <a:gd name="T3" fmla="*/ 251 h 760"/>
                  <a:gd name="T4" fmla="*/ 36 w 408"/>
                  <a:gd name="T5" fmla="*/ 243 h 760"/>
                  <a:gd name="T6" fmla="*/ 42 w 408"/>
                  <a:gd name="T7" fmla="*/ 237 h 760"/>
                  <a:gd name="T8" fmla="*/ 48 w 408"/>
                  <a:gd name="T9" fmla="*/ 229 h 760"/>
                  <a:gd name="T10" fmla="*/ 56 w 408"/>
                  <a:gd name="T11" fmla="*/ 223 h 760"/>
                  <a:gd name="T12" fmla="*/ 48 w 408"/>
                  <a:gd name="T13" fmla="*/ 215 h 760"/>
                  <a:gd name="T14" fmla="*/ 44 w 408"/>
                  <a:gd name="T15" fmla="*/ 201 h 760"/>
                  <a:gd name="T16" fmla="*/ 56 w 408"/>
                  <a:gd name="T17" fmla="*/ 199 h 760"/>
                  <a:gd name="T18" fmla="*/ 61 w 408"/>
                  <a:gd name="T19" fmla="*/ 190 h 760"/>
                  <a:gd name="T20" fmla="*/ 64 w 408"/>
                  <a:gd name="T21" fmla="*/ 178 h 760"/>
                  <a:gd name="T22" fmla="*/ 70 w 408"/>
                  <a:gd name="T23" fmla="*/ 176 h 760"/>
                  <a:gd name="T24" fmla="*/ 64 w 408"/>
                  <a:gd name="T25" fmla="*/ 173 h 760"/>
                  <a:gd name="T26" fmla="*/ 64 w 408"/>
                  <a:gd name="T27" fmla="*/ 156 h 760"/>
                  <a:gd name="T28" fmla="*/ 81 w 408"/>
                  <a:gd name="T29" fmla="*/ 159 h 760"/>
                  <a:gd name="T30" fmla="*/ 86 w 408"/>
                  <a:gd name="T31" fmla="*/ 140 h 760"/>
                  <a:gd name="T32" fmla="*/ 106 w 408"/>
                  <a:gd name="T33" fmla="*/ 137 h 760"/>
                  <a:gd name="T34" fmla="*/ 120 w 408"/>
                  <a:gd name="T35" fmla="*/ 125 h 760"/>
                  <a:gd name="T36" fmla="*/ 117 w 408"/>
                  <a:gd name="T37" fmla="*/ 115 h 760"/>
                  <a:gd name="T38" fmla="*/ 114 w 408"/>
                  <a:gd name="T39" fmla="*/ 103 h 760"/>
                  <a:gd name="T40" fmla="*/ 108 w 408"/>
                  <a:gd name="T41" fmla="*/ 92 h 760"/>
                  <a:gd name="T42" fmla="*/ 114 w 408"/>
                  <a:gd name="T43" fmla="*/ 70 h 760"/>
                  <a:gd name="T44" fmla="*/ 128 w 408"/>
                  <a:gd name="T45" fmla="*/ 50 h 760"/>
                  <a:gd name="T46" fmla="*/ 142 w 408"/>
                  <a:gd name="T47" fmla="*/ 36 h 760"/>
                  <a:gd name="T48" fmla="*/ 134 w 408"/>
                  <a:gd name="T49" fmla="*/ 36 h 760"/>
                  <a:gd name="T50" fmla="*/ 111 w 408"/>
                  <a:gd name="T51" fmla="*/ 42 h 760"/>
                  <a:gd name="T52" fmla="*/ 117 w 408"/>
                  <a:gd name="T53" fmla="*/ 25 h 760"/>
                  <a:gd name="T54" fmla="*/ 98 w 408"/>
                  <a:gd name="T55" fmla="*/ 14 h 760"/>
                  <a:gd name="T56" fmla="*/ 84 w 408"/>
                  <a:gd name="T57" fmla="*/ 6 h 760"/>
                  <a:gd name="T58" fmla="*/ 70 w 408"/>
                  <a:gd name="T59" fmla="*/ 3 h 760"/>
                  <a:gd name="T60" fmla="*/ 67 w 408"/>
                  <a:gd name="T61" fmla="*/ 8 h 760"/>
                  <a:gd name="T62" fmla="*/ 53 w 408"/>
                  <a:gd name="T63" fmla="*/ 0 h 760"/>
                  <a:gd name="T64" fmla="*/ 44 w 408"/>
                  <a:gd name="T65" fmla="*/ 11 h 760"/>
                  <a:gd name="T66" fmla="*/ 36 w 408"/>
                  <a:gd name="T67" fmla="*/ 23 h 760"/>
                  <a:gd name="T68" fmla="*/ 31 w 408"/>
                  <a:gd name="T69" fmla="*/ 44 h 760"/>
                  <a:gd name="T70" fmla="*/ 23 w 408"/>
                  <a:gd name="T71" fmla="*/ 75 h 760"/>
                  <a:gd name="T72" fmla="*/ 23 w 408"/>
                  <a:gd name="T73" fmla="*/ 106 h 760"/>
                  <a:gd name="T74" fmla="*/ 19 w 408"/>
                  <a:gd name="T75" fmla="*/ 137 h 760"/>
                  <a:gd name="T76" fmla="*/ 14 w 408"/>
                  <a:gd name="T77" fmla="*/ 173 h 760"/>
                  <a:gd name="T78" fmla="*/ 14 w 408"/>
                  <a:gd name="T79" fmla="*/ 193 h 760"/>
                  <a:gd name="T80" fmla="*/ 14 w 408"/>
                  <a:gd name="T81" fmla="*/ 201 h 760"/>
                  <a:gd name="T82" fmla="*/ 11 w 408"/>
                  <a:gd name="T83" fmla="*/ 220 h 760"/>
                  <a:gd name="T84" fmla="*/ 0 w 408"/>
                  <a:gd name="T85" fmla="*/ 237 h 760"/>
                  <a:gd name="T86" fmla="*/ 6 w 408"/>
                  <a:gd name="T87" fmla="*/ 248 h 760"/>
                  <a:gd name="T88" fmla="*/ 14 w 408"/>
                  <a:gd name="T89" fmla="*/ 262 h 7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8"/>
                  <a:gd name="T136" fmla="*/ 0 h 760"/>
                  <a:gd name="T137" fmla="*/ 408 w 408"/>
                  <a:gd name="T138" fmla="*/ 760 h 7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8" h="760">
                    <a:moveTo>
                      <a:pt x="88" y="760"/>
                    </a:moveTo>
                    <a:lnTo>
                      <a:pt x="104" y="760"/>
                    </a:lnTo>
                    <a:lnTo>
                      <a:pt x="104" y="752"/>
                    </a:lnTo>
                    <a:lnTo>
                      <a:pt x="96" y="744"/>
                    </a:lnTo>
                    <a:lnTo>
                      <a:pt x="88" y="736"/>
                    </a:lnTo>
                    <a:lnTo>
                      <a:pt x="96" y="720"/>
                    </a:lnTo>
                    <a:lnTo>
                      <a:pt x="96" y="712"/>
                    </a:lnTo>
                    <a:lnTo>
                      <a:pt x="104" y="704"/>
                    </a:lnTo>
                    <a:lnTo>
                      <a:pt x="104" y="696"/>
                    </a:lnTo>
                    <a:lnTo>
                      <a:pt x="112" y="696"/>
                    </a:lnTo>
                    <a:lnTo>
                      <a:pt x="120" y="688"/>
                    </a:lnTo>
                    <a:lnTo>
                      <a:pt x="120" y="680"/>
                    </a:lnTo>
                    <a:lnTo>
                      <a:pt x="120" y="672"/>
                    </a:lnTo>
                    <a:lnTo>
                      <a:pt x="128" y="664"/>
                    </a:lnTo>
                    <a:lnTo>
                      <a:pt x="136" y="656"/>
                    </a:lnTo>
                    <a:lnTo>
                      <a:pt x="144" y="656"/>
                    </a:lnTo>
                    <a:lnTo>
                      <a:pt x="152" y="648"/>
                    </a:lnTo>
                    <a:lnTo>
                      <a:pt x="160" y="640"/>
                    </a:lnTo>
                    <a:lnTo>
                      <a:pt x="160" y="616"/>
                    </a:lnTo>
                    <a:lnTo>
                      <a:pt x="144" y="616"/>
                    </a:lnTo>
                    <a:lnTo>
                      <a:pt x="136" y="616"/>
                    </a:lnTo>
                    <a:lnTo>
                      <a:pt x="120" y="592"/>
                    </a:lnTo>
                    <a:lnTo>
                      <a:pt x="128" y="584"/>
                    </a:lnTo>
                    <a:lnTo>
                      <a:pt x="128" y="576"/>
                    </a:lnTo>
                    <a:lnTo>
                      <a:pt x="136" y="576"/>
                    </a:lnTo>
                    <a:lnTo>
                      <a:pt x="144" y="568"/>
                    </a:lnTo>
                    <a:lnTo>
                      <a:pt x="160" y="568"/>
                    </a:lnTo>
                    <a:lnTo>
                      <a:pt x="168" y="568"/>
                    </a:lnTo>
                    <a:lnTo>
                      <a:pt x="168" y="552"/>
                    </a:lnTo>
                    <a:lnTo>
                      <a:pt x="176" y="544"/>
                    </a:lnTo>
                    <a:lnTo>
                      <a:pt x="168" y="528"/>
                    </a:lnTo>
                    <a:lnTo>
                      <a:pt x="192" y="512"/>
                    </a:lnTo>
                    <a:lnTo>
                      <a:pt x="184" y="512"/>
                    </a:lnTo>
                    <a:lnTo>
                      <a:pt x="184" y="504"/>
                    </a:lnTo>
                    <a:lnTo>
                      <a:pt x="192" y="504"/>
                    </a:lnTo>
                    <a:lnTo>
                      <a:pt x="200" y="504"/>
                    </a:lnTo>
                    <a:lnTo>
                      <a:pt x="200" y="488"/>
                    </a:lnTo>
                    <a:lnTo>
                      <a:pt x="192" y="488"/>
                    </a:lnTo>
                    <a:lnTo>
                      <a:pt x="184" y="496"/>
                    </a:lnTo>
                    <a:lnTo>
                      <a:pt x="176" y="488"/>
                    </a:lnTo>
                    <a:lnTo>
                      <a:pt x="176" y="456"/>
                    </a:lnTo>
                    <a:lnTo>
                      <a:pt x="184" y="448"/>
                    </a:lnTo>
                    <a:lnTo>
                      <a:pt x="208" y="464"/>
                    </a:lnTo>
                    <a:lnTo>
                      <a:pt x="224" y="456"/>
                    </a:lnTo>
                    <a:lnTo>
                      <a:pt x="232" y="456"/>
                    </a:lnTo>
                    <a:lnTo>
                      <a:pt x="232" y="424"/>
                    </a:lnTo>
                    <a:lnTo>
                      <a:pt x="240" y="416"/>
                    </a:lnTo>
                    <a:lnTo>
                      <a:pt x="248" y="400"/>
                    </a:lnTo>
                    <a:lnTo>
                      <a:pt x="272" y="400"/>
                    </a:lnTo>
                    <a:lnTo>
                      <a:pt x="288" y="392"/>
                    </a:lnTo>
                    <a:lnTo>
                      <a:pt x="304" y="392"/>
                    </a:lnTo>
                    <a:lnTo>
                      <a:pt x="320" y="384"/>
                    </a:lnTo>
                    <a:lnTo>
                      <a:pt x="328" y="384"/>
                    </a:lnTo>
                    <a:lnTo>
                      <a:pt x="344" y="360"/>
                    </a:lnTo>
                    <a:lnTo>
                      <a:pt x="352" y="344"/>
                    </a:lnTo>
                    <a:lnTo>
                      <a:pt x="336" y="336"/>
                    </a:lnTo>
                    <a:lnTo>
                      <a:pt x="336" y="328"/>
                    </a:lnTo>
                    <a:lnTo>
                      <a:pt x="344" y="312"/>
                    </a:lnTo>
                    <a:lnTo>
                      <a:pt x="336" y="296"/>
                    </a:lnTo>
                    <a:lnTo>
                      <a:pt x="328" y="296"/>
                    </a:lnTo>
                    <a:lnTo>
                      <a:pt x="320" y="288"/>
                    </a:lnTo>
                    <a:lnTo>
                      <a:pt x="312" y="280"/>
                    </a:lnTo>
                    <a:lnTo>
                      <a:pt x="312" y="264"/>
                    </a:lnTo>
                    <a:lnTo>
                      <a:pt x="320" y="256"/>
                    </a:lnTo>
                    <a:lnTo>
                      <a:pt x="328" y="208"/>
                    </a:lnTo>
                    <a:lnTo>
                      <a:pt x="328" y="200"/>
                    </a:lnTo>
                    <a:lnTo>
                      <a:pt x="336" y="184"/>
                    </a:lnTo>
                    <a:lnTo>
                      <a:pt x="352" y="168"/>
                    </a:lnTo>
                    <a:lnTo>
                      <a:pt x="368" y="144"/>
                    </a:lnTo>
                    <a:lnTo>
                      <a:pt x="384" y="136"/>
                    </a:lnTo>
                    <a:lnTo>
                      <a:pt x="408" y="112"/>
                    </a:lnTo>
                    <a:lnTo>
                      <a:pt x="408" y="104"/>
                    </a:lnTo>
                    <a:lnTo>
                      <a:pt x="400" y="88"/>
                    </a:lnTo>
                    <a:lnTo>
                      <a:pt x="392" y="80"/>
                    </a:lnTo>
                    <a:lnTo>
                      <a:pt x="384" y="104"/>
                    </a:lnTo>
                    <a:lnTo>
                      <a:pt x="376" y="112"/>
                    </a:lnTo>
                    <a:lnTo>
                      <a:pt x="344" y="120"/>
                    </a:lnTo>
                    <a:lnTo>
                      <a:pt x="320" y="120"/>
                    </a:lnTo>
                    <a:lnTo>
                      <a:pt x="312" y="112"/>
                    </a:lnTo>
                    <a:lnTo>
                      <a:pt x="336" y="80"/>
                    </a:lnTo>
                    <a:lnTo>
                      <a:pt x="336" y="72"/>
                    </a:lnTo>
                    <a:lnTo>
                      <a:pt x="320" y="64"/>
                    </a:lnTo>
                    <a:lnTo>
                      <a:pt x="296" y="56"/>
                    </a:lnTo>
                    <a:lnTo>
                      <a:pt x="280" y="40"/>
                    </a:lnTo>
                    <a:lnTo>
                      <a:pt x="264" y="40"/>
                    </a:lnTo>
                    <a:lnTo>
                      <a:pt x="248" y="24"/>
                    </a:lnTo>
                    <a:lnTo>
                      <a:pt x="240" y="16"/>
                    </a:lnTo>
                    <a:lnTo>
                      <a:pt x="224" y="8"/>
                    </a:lnTo>
                    <a:lnTo>
                      <a:pt x="216" y="8"/>
                    </a:lnTo>
                    <a:lnTo>
                      <a:pt x="200" y="8"/>
                    </a:lnTo>
                    <a:lnTo>
                      <a:pt x="192" y="8"/>
                    </a:lnTo>
                    <a:lnTo>
                      <a:pt x="192" y="16"/>
                    </a:lnTo>
                    <a:lnTo>
                      <a:pt x="192" y="24"/>
                    </a:lnTo>
                    <a:lnTo>
                      <a:pt x="184" y="24"/>
                    </a:lnTo>
                    <a:lnTo>
                      <a:pt x="176" y="8"/>
                    </a:lnTo>
                    <a:lnTo>
                      <a:pt x="152" y="0"/>
                    </a:lnTo>
                    <a:lnTo>
                      <a:pt x="144" y="0"/>
                    </a:lnTo>
                    <a:lnTo>
                      <a:pt x="128" y="16"/>
                    </a:lnTo>
                    <a:lnTo>
                      <a:pt x="128" y="32"/>
                    </a:lnTo>
                    <a:lnTo>
                      <a:pt x="128" y="48"/>
                    </a:lnTo>
                    <a:lnTo>
                      <a:pt x="112" y="56"/>
                    </a:lnTo>
                    <a:lnTo>
                      <a:pt x="104" y="64"/>
                    </a:lnTo>
                    <a:lnTo>
                      <a:pt x="112" y="104"/>
                    </a:lnTo>
                    <a:lnTo>
                      <a:pt x="112" y="112"/>
                    </a:lnTo>
                    <a:lnTo>
                      <a:pt x="88" y="128"/>
                    </a:lnTo>
                    <a:lnTo>
                      <a:pt x="80" y="168"/>
                    </a:lnTo>
                    <a:lnTo>
                      <a:pt x="72" y="176"/>
                    </a:lnTo>
                    <a:lnTo>
                      <a:pt x="64" y="216"/>
                    </a:lnTo>
                    <a:lnTo>
                      <a:pt x="80" y="256"/>
                    </a:lnTo>
                    <a:lnTo>
                      <a:pt x="72" y="288"/>
                    </a:lnTo>
                    <a:lnTo>
                      <a:pt x="64" y="304"/>
                    </a:lnTo>
                    <a:lnTo>
                      <a:pt x="64" y="328"/>
                    </a:lnTo>
                    <a:lnTo>
                      <a:pt x="48" y="352"/>
                    </a:lnTo>
                    <a:lnTo>
                      <a:pt x="56" y="392"/>
                    </a:lnTo>
                    <a:lnTo>
                      <a:pt x="48" y="408"/>
                    </a:lnTo>
                    <a:lnTo>
                      <a:pt x="32" y="448"/>
                    </a:lnTo>
                    <a:lnTo>
                      <a:pt x="40" y="496"/>
                    </a:lnTo>
                    <a:lnTo>
                      <a:pt x="32" y="504"/>
                    </a:lnTo>
                    <a:lnTo>
                      <a:pt x="32" y="528"/>
                    </a:lnTo>
                    <a:lnTo>
                      <a:pt x="40" y="552"/>
                    </a:lnTo>
                    <a:lnTo>
                      <a:pt x="32" y="560"/>
                    </a:lnTo>
                    <a:lnTo>
                      <a:pt x="32" y="576"/>
                    </a:lnTo>
                    <a:lnTo>
                      <a:pt x="40" y="576"/>
                    </a:lnTo>
                    <a:lnTo>
                      <a:pt x="40" y="616"/>
                    </a:lnTo>
                    <a:lnTo>
                      <a:pt x="32" y="624"/>
                    </a:lnTo>
                    <a:lnTo>
                      <a:pt x="32" y="632"/>
                    </a:lnTo>
                    <a:lnTo>
                      <a:pt x="24" y="632"/>
                    </a:lnTo>
                    <a:lnTo>
                      <a:pt x="24" y="656"/>
                    </a:lnTo>
                    <a:lnTo>
                      <a:pt x="0" y="680"/>
                    </a:lnTo>
                    <a:lnTo>
                      <a:pt x="0" y="696"/>
                    </a:lnTo>
                    <a:lnTo>
                      <a:pt x="8" y="712"/>
                    </a:lnTo>
                    <a:lnTo>
                      <a:pt x="16" y="712"/>
                    </a:lnTo>
                    <a:lnTo>
                      <a:pt x="24" y="720"/>
                    </a:lnTo>
                    <a:lnTo>
                      <a:pt x="24" y="744"/>
                    </a:lnTo>
                    <a:lnTo>
                      <a:pt x="40" y="752"/>
                    </a:lnTo>
                    <a:lnTo>
                      <a:pt x="80" y="752"/>
                    </a:lnTo>
                    <a:lnTo>
                      <a:pt x="88" y="76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5" name="Freeform 22"/>
              <p:cNvSpPr>
                <a:spLocks/>
              </p:cNvSpPr>
              <p:nvPr/>
            </p:nvSpPr>
            <p:spPr bwMode="gray">
              <a:xfrm>
                <a:off x="1911" y="3348"/>
                <a:ext cx="79" cy="84"/>
              </a:xfrm>
              <a:custGeom>
                <a:avLst/>
                <a:gdLst>
                  <a:gd name="T0" fmla="*/ 40 w 112"/>
                  <a:gd name="T1" fmla="*/ 27 h 120"/>
                  <a:gd name="T2" fmla="*/ 36 w 112"/>
                  <a:gd name="T3" fmla="*/ 33 h 120"/>
                  <a:gd name="T4" fmla="*/ 36 w 112"/>
                  <a:gd name="T5" fmla="*/ 36 h 120"/>
                  <a:gd name="T6" fmla="*/ 31 w 112"/>
                  <a:gd name="T7" fmla="*/ 41 h 120"/>
                  <a:gd name="T8" fmla="*/ 25 w 112"/>
                  <a:gd name="T9" fmla="*/ 41 h 120"/>
                  <a:gd name="T10" fmla="*/ 20 w 112"/>
                  <a:gd name="T11" fmla="*/ 39 h 120"/>
                  <a:gd name="T12" fmla="*/ 14 w 112"/>
                  <a:gd name="T13" fmla="*/ 36 h 120"/>
                  <a:gd name="T14" fmla="*/ 8 w 112"/>
                  <a:gd name="T15" fmla="*/ 36 h 120"/>
                  <a:gd name="T16" fmla="*/ 6 w 112"/>
                  <a:gd name="T17" fmla="*/ 33 h 120"/>
                  <a:gd name="T18" fmla="*/ 0 w 112"/>
                  <a:gd name="T19" fmla="*/ 33 h 120"/>
                  <a:gd name="T20" fmla="*/ 0 w 112"/>
                  <a:gd name="T21" fmla="*/ 27 h 120"/>
                  <a:gd name="T22" fmla="*/ 3 w 112"/>
                  <a:gd name="T23" fmla="*/ 25 h 120"/>
                  <a:gd name="T24" fmla="*/ 6 w 112"/>
                  <a:gd name="T25" fmla="*/ 8 h 120"/>
                  <a:gd name="T26" fmla="*/ 6 w 112"/>
                  <a:gd name="T27" fmla="*/ 6 h 120"/>
                  <a:gd name="T28" fmla="*/ 8 w 112"/>
                  <a:gd name="T29" fmla="*/ 0 h 120"/>
                  <a:gd name="T30" fmla="*/ 11 w 112"/>
                  <a:gd name="T31" fmla="*/ 3 h 120"/>
                  <a:gd name="T32" fmla="*/ 14 w 112"/>
                  <a:gd name="T33" fmla="*/ 6 h 120"/>
                  <a:gd name="T34" fmla="*/ 23 w 112"/>
                  <a:gd name="T35" fmla="*/ 8 h 120"/>
                  <a:gd name="T36" fmla="*/ 25 w 112"/>
                  <a:gd name="T37" fmla="*/ 8 h 120"/>
                  <a:gd name="T38" fmla="*/ 28 w 112"/>
                  <a:gd name="T39" fmla="*/ 14 h 120"/>
                  <a:gd name="T40" fmla="*/ 31 w 112"/>
                  <a:gd name="T41" fmla="*/ 17 h 120"/>
                  <a:gd name="T42" fmla="*/ 34 w 112"/>
                  <a:gd name="T43" fmla="*/ 19 h 120"/>
                  <a:gd name="T44" fmla="*/ 40 w 112"/>
                  <a:gd name="T45" fmla="*/ 22 h 120"/>
                  <a:gd name="T46" fmla="*/ 40 w 112"/>
                  <a:gd name="T47" fmla="*/ 27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20"/>
                  <a:gd name="T74" fmla="*/ 112 w 112"/>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20">
                    <a:moveTo>
                      <a:pt x="112" y="80"/>
                    </a:moveTo>
                    <a:lnTo>
                      <a:pt x="104" y="96"/>
                    </a:lnTo>
                    <a:lnTo>
                      <a:pt x="104" y="104"/>
                    </a:lnTo>
                    <a:lnTo>
                      <a:pt x="88" y="120"/>
                    </a:lnTo>
                    <a:lnTo>
                      <a:pt x="72" y="120"/>
                    </a:lnTo>
                    <a:lnTo>
                      <a:pt x="56" y="112"/>
                    </a:lnTo>
                    <a:lnTo>
                      <a:pt x="40" y="104"/>
                    </a:lnTo>
                    <a:lnTo>
                      <a:pt x="24" y="104"/>
                    </a:lnTo>
                    <a:lnTo>
                      <a:pt x="16" y="96"/>
                    </a:lnTo>
                    <a:lnTo>
                      <a:pt x="0" y="96"/>
                    </a:lnTo>
                    <a:lnTo>
                      <a:pt x="0" y="80"/>
                    </a:lnTo>
                    <a:lnTo>
                      <a:pt x="8" y="72"/>
                    </a:lnTo>
                    <a:lnTo>
                      <a:pt x="16" y="24"/>
                    </a:lnTo>
                    <a:lnTo>
                      <a:pt x="16" y="16"/>
                    </a:lnTo>
                    <a:lnTo>
                      <a:pt x="24" y="0"/>
                    </a:lnTo>
                    <a:lnTo>
                      <a:pt x="32" y="8"/>
                    </a:lnTo>
                    <a:lnTo>
                      <a:pt x="40" y="16"/>
                    </a:lnTo>
                    <a:lnTo>
                      <a:pt x="64" y="24"/>
                    </a:lnTo>
                    <a:lnTo>
                      <a:pt x="72" y="24"/>
                    </a:lnTo>
                    <a:lnTo>
                      <a:pt x="80" y="40"/>
                    </a:lnTo>
                    <a:lnTo>
                      <a:pt x="88" y="48"/>
                    </a:lnTo>
                    <a:lnTo>
                      <a:pt x="96" y="56"/>
                    </a:lnTo>
                    <a:lnTo>
                      <a:pt x="112" y="64"/>
                    </a:lnTo>
                    <a:lnTo>
                      <a:pt x="112" y="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6" name="Freeform 23"/>
              <p:cNvSpPr>
                <a:spLocks/>
              </p:cNvSpPr>
              <p:nvPr/>
            </p:nvSpPr>
            <p:spPr bwMode="gray">
              <a:xfrm>
                <a:off x="1737" y="3758"/>
                <a:ext cx="22" cy="40"/>
              </a:xfrm>
              <a:custGeom>
                <a:avLst/>
                <a:gdLst>
                  <a:gd name="T0" fmla="*/ 10 w 32"/>
                  <a:gd name="T1" fmla="*/ 0 h 56"/>
                  <a:gd name="T2" fmla="*/ 8 w 32"/>
                  <a:gd name="T3" fmla="*/ 0 h 56"/>
                  <a:gd name="T4" fmla="*/ 6 w 32"/>
                  <a:gd name="T5" fmla="*/ 3 h 56"/>
                  <a:gd name="T6" fmla="*/ 0 w 32"/>
                  <a:gd name="T7" fmla="*/ 6 h 56"/>
                  <a:gd name="T8" fmla="*/ 0 w 32"/>
                  <a:gd name="T9" fmla="*/ 9 h 56"/>
                  <a:gd name="T10" fmla="*/ 3 w 32"/>
                  <a:gd name="T11" fmla="*/ 9 h 56"/>
                  <a:gd name="T12" fmla="*/ 6 w 32"/>
                  <a:gd name="T13" fmla="*/ 9 h 56"/>
                  <a:gd name="T14" fmla="*/ 8 w 32"/>
                  <a:gd name="T15" fmla="*/ 9 h 56"/>
                  <a:gd name="T16" fmla="*/ 6 w 32"/>
                  <a:gd name="T17" fmla="*/ 11 h 56"/>
                  <a:gd name="T18" fmla="*/ 3 w 32"/>
                  <a:gd name="T19" fmla="*/ 15 h 56"/>
                  <a:gd name="T20" fmla="*/ 6 w 32"/>
                  <a:gd name="T21" fmla="*/ 17 h 56"/>
                  <a:gd name="T22" fmla="*/ 8 w 32"/>
                  <a:gd name="T23" fmla="*/ 17 h 56"/>
                  <a:gd name="T24" fmla="*/ 10 w 32"/>
                  <a:gd name="T25" fmla="*/ 21 h 56"/>
                  <a:gd name="T26" fmla="*/ 10 w 32"/>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56"/>
                  <a:gd name="T44" fmla="*/ 32 w 32"/>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56">
                    <a:moveTo>
                      <a:pt x="32" y="0"/>
                    </a:moveTo>
                    <a:lnTo>
                      <a:pt x="24" y="0"/>
                    </a:lnTo>
                    <a:lnTo>
                      <a:pt x="16" y="8"/>
                    </a:lnTo>
                    <a:lnTo>
                      <a:pt x="0" y="16"/>
                    </a:lnTo>
                    <a:lnTo>
                      <a:pt x="0" y="24"/>
                    </a:lnTo>
                    <a:lnTo>
                      <a:pt x="8" y="24"/>
                    </a:lnTo>
                    <a:lnTo>
                      <a:pt x="16" y="24"/>
                    </a:lnTo>
                    <a:lnTo>
                      <a:pt x="24" y="24"/>
                    </a:lnTo>
                    <a:lnTo>
                      <a:pt x="16" y="32"/>
                    </a:lnTo>
                    <a:lnTo>
                      <a:pt x="8" y="40"/>
                    </a:lnTo>
                    <a:lnTo>
                      <a:pt x="16" y="48"/>
                    </a:lnTo>
                    <a:lnTo>
                      <a:pt x="24" y="48"/>
                    </a:lnTo>
                    <a:lnTo>
                      <a:pt x="32" y="56"/>
                    </a:lnTo>
                    <a:lnTo>
                      <a:pt x="32"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7" name="Freeform 24"/>
              <p:cNvSpPr>
                <a:spLocks/>
              </p:cNvSpPr>
              <p:nvPr/>
            </p:nvSpPr>
            <p:spPr bwMode="gray">
              <a:xfrm>
                <a:off x="1720" y="3798"/>
                <a:ext cx="45" cy="5"/>
              </a:xfrm>
              <a:custGeom>
                <a:avLst/>
                <a:gdLst>
                  <a:gd name="T0" fmla="*/ 23 w 64"/>
                  <a:gd name="T1" fmla="*/ 0 h 8"/>
                  <a:gd name="T2" fmla="*/ 11 w 64"/>
                  <a:gd name="T3" fmla="*/ 0 h 8"/>
                  <a:gd name="T4" fmla="*/ 8 w 64"/>
                  <a:gd name="T5" fmla="*/ 0 h 8"/>
                  <a:gd name="T6" fmla="*/ 0 w 64"/>
                  <a:gd name="T7" fmla="*/ 0 h 8"/>
                  <a:gd name="T8" fmla="*/ 0 w 64"/>
                  <a:gd name="T9" fmla="*/ 2 h 8"/>
                  <a:gd name="T10" fmla="*/ 3 w 64"/>
                  <a:gd name="T11" fmla="*/ 2 h 8"/>
                  <a:gd name="T12" fmla="*/ 8 w 64"/>
                  <a:gd name="T13" fmla="*/ 2 h 8"/>
                  <a:gd name="T14" fmla="*/ 19 w 64"/>
                  <a:gd name="T15" fmla="*/ 2 h 8"/>
                  <a:gd name="T16" fmla="*/ 23 w 6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8"/>
                  <a:gd name="T29" fmla="*/ 64 w 6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8">
                    <a:moveTo>
                      <a:pt x="64" y="0"/>
                    </a:moveTo>
                    <a:lnTo>
                      <a:pt x="32" y="0"/>
                    </a:lnTo>
                    <a:lnTo>
                      <a:pt x="24" y="0"/>
                    </a:lnTo>
                    <a:lnTo>
                      <a:pt x="0" y="0"/>
                    </a:lnTo>
                    <a:lnTo>
                      <a:pt x="0" y="8"/>
                    </a:lnTo>
                    <a:lnTo>
                      <a:pt x="8" y="8"/>
                    </a:lnTo>
                    <a:lnTo>
                      <a:pt x="24" y="8"/>
                    </a:lnTo>
                    <a:lnTo>
                      <a:pt x="56" y="8"/>
                    </a:lnTo>
                    <a:lnTo>
                      <a:pt x="6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8" name="Freeform 25"/>
              <p:cNvSpPr>
                <a:spLocks/>
              </p:cNvSpPr>
              <p:nvPr/>
            </p:nvSpPr>
            <p:spPr bwMode="gray">
              <a:xfrm>
                <a:off x="1759" y="3758"/>
                <a:ext cx="57" cy="51"/>
              </a:xfrm>
              <a:custGeom>
                <a:avLst/>
                <a:gdLst>
                  <a:gd name="T0" fmla="*/ 0 w 80"/>
                  <a:gd name="T1" fmla="*/ 23 h 72"/>
                  <a:gd name="T2" fmla="*/ 6 w 80"/>
                  <a:gd name="T3" fmla="*/ 23 h 72"/>
                  <a:gd name="T4" fmla="*/ 11 w 80"/>
                  <a:gd name="T5" fmla="*/ 26 h 72"/>
                  <a:gd name="T6" fmla="*/ 17 w 80"/>
                  <a:gd name="T7" fmla="*/ 26 h 72"/>
                  <a:gd name="T8" fmla="*/ 21 w 80"/>
                  <a:gd name="T9" fmla="*/ 26 h 72"/>
                  <a:gd name="T10" fmla="*/ 26 w 80"/>
                  <a:gd name="T11" fmla="*/ 26 h 72"/>
                  <a:gd name="T12" fmla="*/ 29 w 80"/>
                  <a:gd name="T13" fmla="*/ 23 h 72"/>
                  <a:gd name="T14" fmla="*/ 21 w 80"/>
                  <a:gd name="T15" fmla="*/ 20 h 72"/>
                  <a:gd name="T16" fmla="*/ 17 w 80"/>
                  <a:gd name="T17" fmla="*/ 20 h 72"/>
                  <a:gd name="T18" fmla="*/ 9 w 80"/>
                  <a:gd name="T19" fmla="*/ 14 h 72"/>
                  <a:gd name="T20" fmla="*/ 9 w 80"/>
                  <a:gd name="T21" fmla="*/ 11 h 72"/>
                  <a:gd name="T22" fmla="*/ 6 w 80"/>
                  <a:gd name="T23" fmla="*/ 3 h 72"/>
                  <a:gd name="T24" fmla="*/ 0 w 80"/>
                  <a:gd name="T25" fmla="*/ 0 h 72"/>
                  <a:gd name="T26" fmla="*/ 0 w 80"/>
                  <a:gd name="T27" fmla="*/ 20 h 72"/>
                  <a:gd name="T28" fmla="*/ 6 w 80"/>
                  <a:gd name="T29" fmla="*/ 20 h 72"/>
                  <a:gd name="T30" fmla="*/ 3 w 80"/>
                  <a:gd name="T31" fmla="*/ 20 h 72"/>
                  <a:gd name="T32" fmla="*/ 0 w 80"/>
                  <a:gd name="T33" fmla="*/ 23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72"/>
                  <a:gd name="T53" fmla="*/ 80 w 80"/>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72">
                    <a:moveTo>
                      <a:pt x="0" y="64"/>
                    </a:moveTo>
                    <a:lnTo>
                      <a:pt x="16" y="64"/>
                    </a:lnTo>
                    <a:lnTo>
                      <a:pt x="32" y="72"/>
                    </a:lnTo>
                    <a:lnTo>
                      <a:pt x="48" y="72"/>
                    </a:lnTo>
                    <a:lnTo>
                      <a:pt x="56" y="72"/>
                    </a:lnTo>
                    <a:lnTo>
                      <a:pt x="72" y="72"/>
                    </a:lnTo>
                    <a:lnTo>
                      <a:pt x="80" y="64"/>
                    </a:lnTo>
                    <a:lnTo>
                      <a:pt x="56" y="56"/>
                    </a:lnTo>
                    <a:lnTo>
                      <a:pt x="48" y="56"/>
                    </a:lnTo>
                    <a:lnTo>
                      <a:pt x="24" y="40"/>
                    </a:lnTo>
                    <a:lnTo>
                      <a:pt x="24" y="32"/>
                    </a:lnTo>
                    <a:lnTo>
                      <a:pt x="16" y="8"/>
                    </a:lnTo>
                    <a:lnTo>
                      <a:pt x="0" y="0"/>
                    </a:lnTo>
                    <a:lnTo>
                      <a:pt x="0" y="56"/>
                    </a:lnTo>
                    <a:lnTo>
                      <a:pt x="16" y="56"/>
                    </a:lnTo>
                    <a:lnTo>
                      <a:pt x="8" y="56"/>
                    </a:lnTo>
                    <a:lnTo>
                      <a:pt x="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9" name="Freeform 26"/>
              <p:cNvSpPr>
                <a:spLocks/>
              </p:cNvSpPr>
              <p:nvPr/>
            </p:nvSpPr>
            <p:spPr bwMode="gray">
              <a:xfrm>
                <a:off x="1529" y="2734"/>
                <a:ext cx="45" cy="40"/>
              </a:xfrm>
              <a:custGeom>
                <a:avLst/>
                <a:gdLst>
                  <a:gd name="T0" fmla="*/ 0 w 64"/>
                  <a:gd name="T1" fmla="*/ 0 h 56"/>
                  <a:gd name="T2" fmla="*/ 6 w 64"/>
                  <a:gd name="T3" fmla="*/ 3 h 56"/>
                  <a:gd name="T4" fmla="*/ 11 w 64"/>
                  <a:gd name="T5" fmla="*/ 3 h 56"/>
                  <a:gd name="T6" fmla="*/ 14 w 64"/>
                  <a:gd name="T7" fmla="*/ 3 h 56"/>
                  <a:gd name="T8" fmla="*/ 23 w 64"/>
                  <a:gd name="T9" fmla="*/ 11 h 56"/>
                  <a:gd name="T10" fmla="*/ 19 w 64"/>
                  <a:gd name="T11" fmla="*/ 17 h 56"/>
                  <a:gd name="T12" fmla="*/ 19 w 64"/>
                  <a:gd name="T13" fmla="*/ 21 h 56"/>
                  <a:gd name="T14" fmla="*/ 17 w 64"/>
                  <a:gd name="T15" fmla="*/ 21 h 56"/>
                  <a:gd name="T16" fmla="*/ 11 w 64"/>
                  <a:gd name="T17" fmla="*/ 15 h 56"/>
                  <a:gd name="T18" fmla="*/ 11 w 64"/>
                  <a:gd name="T19" fmla="*/ 11 h 56"/>
                  <a:gd name="T20" fmla="*/ 6 w 64"/>
                  <a:gd name="T21" fmla="*/ 9 h 56"/>
                  <a:gd name="T22" fmla="*/ 0 w 64"/>
                  <a:gd name="T23" fmla="*/ 6 h 56"/>
                  <a:gd name="T24" fmla="*/ 0 w 6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56"/>
                  <a:gd name="T41" fmla="*/ 64 w 64"/>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56">
                    <a:moveTo>
                      <a:pt x="0" y="0"/>
                    </a:moveTo>
                    <a:lnTo>
                      <a:pt x="16" y="8"/>
                    </a:lnTo>
                    <a:lnTo>
                      <a:pt x="32" y="8"/>
                    </a:lnTo>
                    <a:lnTo>
                      <a:pt x="40" y="8"/>
                    </a:lnTo>
                    <a:lnTo>
                      <a:pt x="64" y="32"/>
                    </a:lnTo>
                    <a:lnTo>
                      <a:pt x="56" y="48"/>
                    </a:lnTo>
                    <a:lnTo>
                      <a:pt x="56" y="56"/>
                    </a:lnTo>
                    <a:lnTo>
                      <a:pt x="48" y="56"/>
                    </a:lnTo>
                    <a:lnTo>
                      <a:pt x="32" y="40"/>
                    </a:lnTo>
                    <a:lnTo>
                      <a:pt x="32" y="32"/>
                    </a:lnTo>
                    <a:lnTo>
                      <a:pt x="16" y="24"/>
                    </a:lnTo>
                    <a:lnTo>
                      <a:pt x="0" y="16"/>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nvGrpSpPr>
            <p:cNvPr id="10" name="Group 27"/>
            <p:cNvGrpSpPr>
              <a:grpSpLocks/>
            </p:cNvGrpSpPr>
            <p:nvPr/>
          </p:nvGrpSpPr>
          <p:grpSpPr bwMode="gray">
            <a:xfrm>
              <a:off x="382588" y="1738313"/>
              <a:ext cx="2787650" cy="2608262"/>
              <a:chOff x="240" y="1097"/>
              <a:chExt cx="1756" cy="1643"/>
            </a:xfrm>
            <a:grpFill/>
          </p:grpSpPr>
          <p:sp>
            <p:nvSpPr>
              <p:cNvPr id="319" name="Freeform 28"/>
              <p:cNvSpPr>
                <a:spLocks/>
              </p:cNvSpPr>
              <p:nvPr/>
            </p:nvSpPr>
            <p:spPr bwMode="gray">
              <a:xfrm>
                <a:off x="910" y="2048"/>
                <a:ext cx="73" cy="56"/>
              </a:xfrm>
              <a:custGeom>
                <a:avLst/>
                <a:gdLst>
                  <a:gd name="T0" fmla="*/ 27 w 104"/>
                  <a:gd name="T1" fmla="*/ 25 h 80"/>
                  <a:gd name="T2" fmla="*/ 33 w 104"/>
                  <a:gd name="T3" fmla="*/ 27 h 80"/>
                  <a:gd name="T4" fmla="*/ 36 w 104"/>
                  <a:gd name="T5" fmla="*/ 25 h 80"/>
                  <a:gd name="T6" fmla="*/ 33 w 104"/>
                  <a:gd name="T7" fmla="*/ 19 h 80"/>
                  <a:gd name="T8" fmla="*/ 31 w 104"/>
                  <a:gd name="T9" fmla="*/ 19 h 80"/>
                  <a:gd name="T10" fmla="*/ 25 w 104"/>
                  <a:gd name="T11" fmla="*/ 14 h 80"/>
                  <a:gd name="T12" fmla="*/ 25 w 104"/>
                  <a:gd name="T13" fmla="*/ 10 h 80"/>
                  <a:gd name="T14" fmla="*/ 22 w 104"/>
                  <a:gd name="T15" fmla="*/ 8 h 80"/>
                  <a:gd name="T16" fmla="*/ 17 w 104"/>
                  <a:gd name="T17" fmla="*/ 8 h 80"/>
                  <a:gd name="T18" fmla="*/ 8 w 104"/>
                  <a:gd name="T19" fmla="*/ 6 h 80"/>
                  <a:gd name="T20" fmla="*/ 6 w 104"/>
                  <a:gd name="T21" fmla="*/ 0 h 80"/>
                  <a:gd name="T22" fmla="*/ 0 w 104"/>
                  <a:gd name="T23" fmla="*/ 0 h 80"/>
                  <a:gd name="T24" fmla="*/ 0 w 104"/>
                  <a:gd name="T25" fmla="*/ 3 h 80"/>
                  <a:gd name="T26" fmla="*/ 3 w 104"/>
                  <a:gd name="T27" fmla="*/ 10 h 80"/>
                  <a:gd name="T28" fmla="*/ 6 w 104"/>
                  <a:gd name="T29" fmla="*/ 10 h 80"/>
                  <a:gd name="T30" fmla="*/ 8 w 104"/>
                  <a:gd name="T31" fmla="*/ 14 h 80"/>
                  <a:gd name="T32" fmla="*/ 11 w 104"/>
                  <a:gd name="T33" fmla="*/ 14 h 80"/>
                  <a:gd name="T34" fmla="*/ 14 w 104"/>
                  <a:gd name="T35" fmla="*/ 17 h 80"/>
                  <a:gd name="T36" fmla="*/ 22 w 104"/>
                  <a:gd name="T37" fmla="*/ 22 h 80"/>
                  <a:gd name="T38" fmla="*/ 25 w 104"/>
                  <a:gd name="T39" fmla="*/ 25 h 80"/>
                  <a:gd name="T40" fmla="*/ 27 w 104"/>
                  <a:gd name="T41" fmla="*/ 25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4"/>
                  <a:gd name="T64" fmla="*/ 0 h 80"/>
                  <a:gd name="T65" fmla="*/ 104 w 104"/>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4" h="80">
                    <a:moveTo>
                      <a:pt x="80" y="72"/>
                    </a:moveTo>
                    <a:lnTo>
                      <a:pt x="96" y="80"/>
                    </a:lnTo>
                    <a:lnTo>
                      <a:pt x="104" y="72"/>
                    </a:lnTo>
                    <a:lnTo>
                      <a:pt x="96" y="56"/>
                    </a:lnTo>
                    <a:lnTo>
                      <a:pt x="88" y="56"/>
                    </a:lnTo>
                    <a:lnTo>
                      <a:pt x="72" y="40"/>
                    </a:lnTo>
                    <a:lnTo>
                      <a:pt x="72" y="32"/>
                    </a:lnTo>
                    <a:lnTo>
                      <a:pt x="64" y="24"/>
                    </a:lnTo>
                    <a:lnTo>
                      <a:pt x="48" y="24"/>
                    </a:lnTo>
                    <a:lnTo>
                      <a:pt x="24" y="16"/>
                    </a:lnTo>
                    <a:lnTo>
                      <a:pt x="16" y="0"/>
                    </a:lnTo>
                    <a:lnTo>
                      <a:pt x="0" y="0"/>
                    </a:lnTo>
                    <a:lnTo>
                      <a:pt x="0" y="8"/>
                    </a:lnTo>
                    <a:lnTo>
                      <a:pt x="8" y="32"/>
                    </a:lnTo>
                    <a:lnTo>
                      <a:pt x="16" y="32"/>
                    </a:lnTo>
                    <a:lnTo>
                      <a:pt x="24" y="40"/>
                    </a:lnTo>
                    <a:lnTo>
                      <a:pt x="32" y="40"/>
                    </a:lnTo>
                    <a:lnTo>
                      <a:pt x="40" y="48"/>
                    </a:lnTo>
                    <a:lnTo>
                      <a:pt x="64" y="64"/>
                    </a:lnTo>
                    <a:lnTo>
                      <a:pt x="72" y="72"/>
                    </a:lnTo>
                    <a:lnTo>
                      <a:pt x="80"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0" name="Freeform 29"/>
              <p:cNvSpPr>
                <a:spLocks/>
              </p:cNvSpPr>
              <p:nvPr/>
            </p:nvSpPr>
            <p:spPr bwMode="gray">
              <a:xfrm>
                <a:off x="836" y="1924"/>
                <a:ext cx="23" cy="28"/>
              </a:xfrm>
              <a:custGeom>
                <a:avLst/>
                <a:gdLst>
                  <a:gd name="T0" fmla="*/ 0 w 32"/>
                  <a:gd name="T1" fmla="*/ 0 h 40"/>
                  <a:gd name="T2" fmla="*/ 3 w 32"/>
                  <a:gd name="T3" fmla="*/ 0 h 40"/>
                  <a:gd name="T4" fmla="*/ 9 w 32"/>
                  <a:gd name="T5" fmla="*/ 6 h 40"/>
                  <a:gd name="T6" fmla="*/ 12 w 32"/>
                  <a:gd name="T7" fmla="*/ 14 h 40"/>
                  <a:gd name="T8" fmla="*/ 9 w 32"/>
                  <a:gd name="T9" fmla="*/ 14 h 40"/>
                  <a:gd name="T10" fmla="*/ 3 w 32"/>
                  <a:gd name="T11" fmla="*/ 6 h 40"/>
                  <a:gd name="T12" fmla="*/ 0 w 32"/>
                  <a:gd name="T13" fmla="*/ 0 h 40"/>
                  <a:gd name="T14" fmla="*/ 0 60000 65536"/>
                  <a:gd name="T15" fmla="*/ 0 60000 65536"/>
                  <a:gd name="T16" fmla="*/ 0 60000 65536"/>
                  <a:gd name="T17" fmla="*/ 0 60000 65536"/>
                  <a:gd name="T18" fmla="*/ 0 60000 65536"/>
                  <a:gd name="T19" fmla="*/ 0 60000 65536"/>
                  <a:gd name="T20" fmla="*/ 0 60000 65536"/>
                  <a:gd name="T21" fmla="*/ 0 w 32"/>
                  <a:gd name="T22" fmla="*/ 0 h 40"/>
                  <a:gd name="T23" fmla="*/ 32 w 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0">
                    <a:moveTo>
                      <a:pt x="0" y="0"/>
                    </a:moveTo>
                    <a:lnTo>
                      <a:pt x="8" y="0"/>
                    </a:lnTo>
                    <a:lnTo>
                      <a:pt x="24" y="16"/>
                    </a:lnTo>
                    <a:lnTo>
                      <a:pt x="32" y="40"/>
                    </a:lnTo>
                    <a:lnTo>
                      <a:pt x="24" y="40"/>
                    </a:lnTo>
                    <a:lnTo>
                      <a:pt x="8" y="16"/>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1" name="Freeform 30"/>
              <p:cNvSpPr>
                <a:spLocks/>
              </p:cNvSpPr>
              <p:nvPr/>
            </p:nvSpPr>
            <p:spPr bwMode="gray">
              <a:xfrm>
                <a:off x="347" y="1812"/>
                <a:ext cx="22" cy="17"/>
              </a:xfrm>
              <a:custGeom>
                <a:avLst/>
                <a:gdLst>
                  <a:gd name="T0" fmla="*/ 6 w 32"/>
                  <a:gd name="T1" fmla="*/ 0 h 24"/>
                  <a:gd name="T2" fmla="*/ 10 w 32"/>
                  <a:gd name="T3" fmla="*/ 3 h 24"/>
                  <a:gd name="T4" fmla="*/ 10 w 32"/>
                  <a:gd name="T5" fmla="*/ 6 h 24"/>
                  <a:gd name="T6" fmla="*/ 8 w 32"/>
                  <a:gd name="T7" fmla="*/ 9 h 24"/>
                  <a:gd name="T8" fmla="*/ 6 w 32"/>
                  <a:gd name="T9" fmla="*/ 9 h 24"/>
                  <a:gd name="T10" fmla="*/ 3 w 32"/>
                  <a:gd name="T11" fmla="*/ 6 h 24"/>
                  <a:gd name="T12" fmla="*/ 0 w 32"/>
                  <a:gd name="T13" fmla="*/ 6 h 24"/>
                  <a:gd name="T14" fmla="*/ 0 w 32"/>
                  <a:gd name="T15" fmla="*/ 3 h 24"/>
                  <a:gd name="T16" fmla="*/ 3 w 32"/>
                  <a:gd name="T17" fmla="*/ 0 h 24"/>
                  <a:gd name="T18" fmla="*/ 6 w 3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
                  <a:gd name="T32" fmla="*/ 32 w 3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
                    <a:moveTo>
                      <a:pt x="16" y="0"/>
                    </a:moveTo>
                    <a:lnTo>
                      <a:pt x="32" y="8"/>
                    </a:lnTo>
                    <a:lnTo>
                      <a:pt x="32" y="16"/>
                    </a:lnTo>
                    <a:lnTo>
                      <a:pt x="24" y="24"/>
                    </a:lnTo>
                    <a:lnTo>
                      <a:pt x="16" y="24"/>
                    </a:lnTo>
                    <a:lnTo>
                      <a:pt x="8" y="16"/>
                    </a:lnTo>
                    <a:lnTo>
                      <a:pt x="0" y="16"/>
                    </a:lnTo>
                    <a:lnTo>
                      <a:pt x="0" y="8"/>
                    </a:lnTo>
                    <a:lnTo>
                      <a:pt x="8"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2" name="Freeform 31"/>
              <p:cNvSpPr>
                <a:spLocks/>
              </p:cNvSpPr>
              <p:nvPr/>
            </p:nvSpPr>
            <p:spPr bwMode="gray">
              <a:xfrm>
                <a:off x="279" y="1710"/>
                <a:ext cx="45" cy="23"/>
              </a:xfrm>
              <a:custGeom>
                <a:avLst/>
                <a:gdLst>
                  <a:gd name="T0" fmla="*/ 0 w 64"/>
                  <a:gd name="T1" fmla="*/ 0 h 32"/>
                  <a:gd name="T2" fmla="*/ 6 w 64"/>
                  <a:gd name="T3" fmla="*/ 0 h 32"/>
                  <a:gd name="T4" fmla="*/ 14 w 64"/>
                  <a:gd name="T5" fmla="*/ 0 h 32"/>
                  <a:gd name="T6" fmla="*/ 19 w 64"/>
                  <a:gd name="T7" fmla="*/ 6 h 32"/>
                  <a:gd name="T8" fmla="*/ 23 w 64"/>
                  <a:gd name="T9" fmla="*/ 6 h 32"/>
                  <a:gd name="T10" fmla="*/ 23 w 64"/>
                  <a:gd name="T11" fmla="*/ 9 h 32"/>
                  <a:gd name="T12" fmla="*/ 19 w 64"/>
                  <a:gd name="T13" fmla="*/ 9 h 32"/>
                  <a:gd name="T14" fmla="*/ 14 w 64"/>
                  <a:gd name="T15" fmla="*/ 12 h 32"/>
                  <a:gd name="T16" fmla="*/ 8 w 64"/>
                  <a:gd name="T17" fmla="*/ 6 h 32"/>
                  <a:gd name="T18" fmla="*/ 0 w 64"/>
                  <a:gd name="T19" fmla="*/ 6 h 32"/>
                  <a:gd name="T20" fmla="*/ 0 w 64"/>
                  <a:gd name="T21" fmla="*/ 3 h 32"/>
                  <a:gd name="T22" fmla="*/ 0 w 64"/>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32"/>
                  <a:gd name="T38" fmla="*/ 64 w 6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32">
                    <a:moveTo>
                      <a:pt x="0" y="0"/>
                    </a:moveTo>
                    <a:lnTo>
                      <a:pt x="16" y="0"/>
                    </a:lnTo>
                    <a:lnTo>
                      <a:pt x="40" y="0"/>
                    </a:lnTo>
                    <a:lnTo>
                      <a:pt x="56" y="16"/>
                    </a:lnTo>
                    <a:lnTo>
                      <a:pt x="64" y="16"/>
                    </a:lnTo>
                    <a:lnTo>
                      <a:pt x="64" y="24"/>
                    </a:lnTo>
                    <a:lnTo>
                      <a:pt x="56" y="24"/>
                    </a:lnTo>
                    <a:lnTo>
                      <a:pt x="40" y="32"/>
                    </a:lnTo>
                    <a:lnTo>
                      <a:pt x="24" y="16"/>
                    </a:lnTo>
                    <a:lnTo>
                      <a:pt x="0" y="16"/>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3" name="Freeform 32"/>
              <p:cNvSpPr>
                <a:spLocks/>
              </p:cNvSpPr>
              <p:nvPr/>
            </p:nvSpPr>
            <p:spPr bwMode="gray">
              <a:xfrm>
                <a:off x="1050" y="1435"/>
                <a:ext cx="259" cy="123"/>
              </a:xfrm>
              <a:custGeom>
                <a:avLst/>
                <a:gdLst>
                  <a:gd name="T0" fmla="*/ 89 w 368"/>
                  <a:gd name="T1" fmla="*/ 3 h 176"/>
                  <a:gd name="T2" fmla="*/ 98 w 368"/>
                  <a:gd name="T3" fmla="*/ 14 h 176"/>
                  <a:gd name="T4" fmla="*/ 103 w 368"/>
                  <a:gd name="T5" fmla="*/ 24 h 176"/>
                  <a:gd name="T6" fmla="*/ 111 w 368"/>
                  <a:gd name="T7" fmla="*/ 36 h 176"/>
                  <a:gd name="T8" fmla="*/ 117 w 368"/>
                  <a:gd name="T9" fmla="*/ 36 h 176"/>
                  <a:gd name="T10" fmla="*/ 128 w 368"/>
                  <a:gd name="T11" fmla="*/ 43 h 176"/>
                  <a:gd name="T12" fmla="*/ 125 w 368"/>
                  <a:gd name="T13" fmla="*/ 46 h 176"/>
                  <a:gd name="T14" fmla="*/ 120 w 368"/>
                  <a:gd name="T15" fmla="*/ 46 h 176"/>
                  <a:gd name="T16" fmla="*/ 111 w 368"/>
                  <a:gd name="T17" fmla="*/ 46 h 176"/>
                  <a:gd name="T18" fmla="*/ 111 w 368"/>
                  <a:gd name="T19" fmla="*/ 52 h 176"/>
                  <a:gd name="T20" fmla="*/ 120 w 368"/>
                  <a:gd name="T21" fmla="*/ 52 h 176"/>
                  <a:gd name="T22" fmla="*/ 115 w 368"/>
                  <a:gd name="T23" fmla="*/ 55 h 176"/>
                  <a:gd name="T24" fmla="*/ 103 w 368"/>
                  <a:gd name="T25" fmla="*/ 57 h 176"/>
                  <a:gd name="T26" fmla="*/ 98 w 368"/>
                  <a:gd name="T27" fmla="*/ 55 h 176"/>
                  <a:gd name="T28" fmla="*/ 89 w 368"/>
                  <a:gd name="T29" fmla="*/ 52 h 176"/>
                  <a:gd name="T30" fmla="*/ 84 w 368"/>
                  <a:gd name="T31" fmla="*/ 55 h 176"/>
                  <a:gd name="T32" fmla="*/ 72 w 368"/>
                  <a:gd name="T33" fmla="*/ 57 h 176"/>
                  <a:gd name="T34" fmla="*/ 58 w 368"/>
                  <a:gd name="T35" fmla="*/ 60 h 176"/>
                  <a:gd name="T36" fmla="*/ 36 w 368"/>
                  <a:gd name="T37" fmla="*/ 57 h 176"/>
                  <a:gd name="T38" fmla="*/ 34 w 368"/>
                  <a:gd name="T39" fmla="*/ 52 h 176"/>
                  <a:gd name="T40" fmla="*/ 17 w 368"/>
                  <a:gd name="T41" fmla="*/ 52 h 176"/>
                  <a:gd name="T42" fmla="*/ 8 w 368"/>
                  <a:gd name="T43" fmla="*/ 43 h 176"/>
                  <a:gd name="T44" fmla="*/ 31 w 368"/>
                  <a:gd name="T45" fmla="*/ 41 h 176"/>
                  <a:gd name="T46" fmla="*/ 48 w 368"/>
                  <a:gd name="T47" fmla="*/ 41 h 176"/>
                  <a:gd name="T48" fmla="*/ 42 w 368"/>
                  <a:gd name="T49" fmla="*/ 36 h 176"/>
                  <a:gd name="T50" fmla="*/ 31 w 368"/>
                  <a:gd name="T51" fmla="*/ 36 h 176"/>
                  <a:gd name="T52" fmla="*/ 14 w 368"/>
                  <a:gd name="T53" fmla="*/ 36 h 176"/>
                  <a:gd name="T54" fmla="*/ 3 w 368"/>
                  <a:gd name="T55" fmla="*/ 30 h 176"/>
                  <a:gd name="T56" fmla="*/ 17 w 368"/>
                  <a:gd name="T57" fmla="*/ 27 h 176"/>
                  <a:gd name="T58" fmla="*/ 19 w 368"/>
                  <a:gd name="T59" fmla="*/ 24 h 176"/>
                  <a:gd name="T60" fmla="*/ 6 w 368"/>
                  <a:gd name="T61" fmla="*/ 27 h 176"/>
                  <a:gd name="T62" fmla="*/ 6 w 368"/>
                  <a:gd name="T63" fmla="*/ 22 h 176"/>
                  <a:gd name="T64" fmla="*/ 0 w 368"/>
                  <a:gd name="T65" fmla="*/ 17 h 176"/>
                  <a:gd name="T66" fmla="*/ 6 w 368"/>
                  <a:gd name="T67" fmla="*/ 14 h 176"/>
                  <a:gd name="T68" fmla="*/ 3 w 368"/>
                  <a:gd name="T69" fmla="*/ 8 h 176"/>
                  <a:gd name="T70" fmla="*/ 11 w 368"/>
                  <a:gd name="T71" fmla="*/ 6 h 176"/>
                  <a:gd name="T72" fmla="*/ 27 w 368"/>
                  <a:gd name="T73" fmla="*/ 0 h 176"/>
                  <a:gd name="T74" fmla="*/ 34 w 368"/>
                  <a:gd name="T75" fmla="*/ 3 h 176"/>
                  <a:gd name="T76" fmla="*/ 31 w 368"/>
                  <a:gd name="T77" fmla="*/ 8 h 176"/>
                  <a:gd name="T78" fmla="*/ 36 w 368"/>
                  <a:gd name="T79" fmla="*/ 8 h 176"/>
                  <a:gd name="T80" fmla="*/ 36 w 368"/>
                  <a:gd name="T81" fmla="*/ 6 h 176"/>
                  <a:gd name="T82" fmla="*/ 50 w 368"/>
                  <a:gd name="T83" fmla="*/ 8 h 176"/>
                  <a:gd name="T84" fmla="*/ 48 w 368"/>
                  <a:gd name="T85" fmla="*/ 14 h 176"/>
                  <a:gd name="T86" fmla="*/ 56 w 368"/>
                  <a:gd name="T87" fmla="*/ 10 h 176"/>
                  <a:gd name="T88" fmla="*/ 61 w 368"/>
                  <a:gd name="T89" fmla="*/ 6 h 176"/>
                  <a:gd name="T90" fmla="*/ 64 w 368"/>
                  <a:gd name="T91" fmla="*/ 6 h 176"/>
                  <a:gd name="T92" fmla="*/ 72 w 368"/>
                  <a:gd name="T93" fmla="*/ 14 h 176"/>
                  <a:gd name="T94" fmla="*/ 75 w 368"/>
                  <a:gd name="T95" fmla="*/ 22 h 176"/>
                  <a:gd name="T96" fmla="*/ 78 w 368"/>
                  <a:gd name="T97" fmla="*/ 17 h 176"/>
                  <a:gd name="T98" fmla="*/ 78 w 368"/>
                  <a:gd name="T99" fmla="*/ 8 h 176"/>
                  <a:gd name="T100" fmla="*/ 75 w 368"/>
                  <a:gd name="T101" fmla="*/ 0 h 176"/>
                  <a:gd name="T102" fmla="*/ 81 w 368"/>
                  <a:gd name="T103" fmla="*/ 0 h 176"/>
                  <a:gd name="T104" fmla="*/ 89 w 368"/>
                  <a:gd name="T105" fmla="*/ 0 h 17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8"/>
                  <a:gd name="T160" fmla="*/ 0 h 176"/>
                  <a:gd name="T161" fmla="*/ 368 w 368"/>
                  <a:gd name="T162" fmla="*/ 176 h 17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8" h="176">
                    <a:moveTo>
                      <a:pt x="256" y="0"/>
                    </a:moveTo>
                    <a:lnTo>
                      <a:pt x="256" y="8"/>
                    </a:lnTo>
                    <a:lnTo>
                      <a:pt x="280" y="16"/>
                    </a:lnTo>
                    <a:lnTo>
                      <a:pt x="280" y="40"/>
                    </a:lnTo>
                    <a:lnTo>
                      <a:pt x="280" y="56"/>
                    </a:lnTo>
                    <a:lnTo>
                      <a:pt x="296" y="72"/>
                    </a:lnTo>
                    <a:lnTo>
                      <a:pt x="296" y="88"/>
                    </a:lnTo>
                    <a:lnTo>
                      <a:pt x="320" y="104"/>
                    </a:lnTo>
                    <a:lnTo>
                      <a:pt x="328" y="96"/>
                    </a:lnTo>
                    <a:lnTo>
                      <a:pt x="336" y="104"/>
                    </a:lnTo>
                    <a:lnTo>
                      <a:pt x="344" y="112"/>
                    </a:lnTo>
                    <a:lnTo>
                      <a:pt x="368" y="128"/>
                    </a:lnTo>
                    <a:lnTo>
                      <a:pt x="368" y="136"/>
                    </a:lnTo>
                    <a:lnTo>
                      <a:pt x="360" y="136"/>
                    </a:lnTo>
                    <a:lnTo>
                      <a:pt x="352" y="136"/>
                    </a:lnTo>
                    <a:lnTo>
                      <a:pt x="344" y="136"/>
                    </a:lnTo>
                    <a:lnTo>
                      <a:pt x="328" y="144"/>
                    </a:lnTo>
                    <a:lnTo>
                      <a:pt x="320" y="136"/>
                    </a:lnTo>
                    <a:lnTo>
                      <a:pt x="312" y="144"/>
                    </a:lnTo>
                    <a:lnTo>
                      <a:pt x="320" y="152"/>
                    </a:lnTo>
                    <a:lnTo>
                      <a:pt x="328" y="144"/>
                    </a:lnTo>
                    <a:lnTo>
                      <a:pt x="344" y="152"/>
                    </a:lnTo>
                    <a:lnTo>
                      <a:pt x="344" y="160"/>
                    </a:lnTo>
                    <a:lnTo>
                      <a:pt x="328" y="160"/>
                    </a:lnTo>
                    <a:lnTo>
                      <a:pt x="312" y="168"/>
                    </a:lnTo>
                    <a:lnTo>
                      <a:pt x="296" y="168"/>
                    </a:lnTo>
                    <a:lnTo>
                      <a:pt x="280" y="168"/>
                    </a:lnTo>
                    <a:lnTo>
                      <a:pt x="280" y="160"/>
                    </a:lnTo>
                    <a:lnTo>
                      <a:pt x="256" y="160"/>
                    </a:lnTo>
                    <a:lnTo>
                      <a:pt x="256" y="152"/>
                    </a:lnTo>
                    <a:lnTo>
                      <a:pt x="248" y="152"/>
                    </a:lnTo>
                    <a:lnTo>
                      <a:pt x="240" y="160"/>
                    </a:lnTo>
                    <a:lnTo>
                      <a:pt x="232" y="168"/>
                    </a:lnTo>
                    <a:lnTo>
                      <a:pt x="208" y="168"/>
                    </a:lnTo>
                    <a:lnTo>
                      <a:pt x="184" y="176"/>
                    </a:lnTo>
                    <a:lnTo>
                      <a:pt x="168" y="176"/>
                    </a:lnTo>
                    <a:lnTo>
                      <a:pt x="120" y="176"/>
                    </a:lnTo>
                    <a:lnTo>
                      <a:pt x="104" y="168"/>
                    </a:lnTo>
                    <a:lnTo>
                      <a:pt x="104" y="160"/>
                    </a:lnTo>
                    <a:lnTo>
                      <a:pt x="96" y="152"/>
                    </a:lnTo>
                    <a:lnTo>
                      <a:pt x="72" y="152"/>
                    </a:lnTo>
                    <a:lnTo>
                      <a:pt x="48" y="152"/>
                    </a:lnTo>
                    <a:lnTo>
                      <a:pt x="24" y="136"/>
                    </a:lnTo>
                    <a:lnTo>
                      <a:pt x="24" y="128"/>
                    </a:lnTo>
                    <a:lnTo>
                      <a:pt x="48" y="120"/>
                    </a:lnTo>
                    <a:lnTo>
                      <a:pt x="88" y="120"/>
                    </a:lnTo>
                    <a:lnTo>
                      <a:pt x="112" y="120"/>
                    </a:lnTo>
                    <a:lnTo>
                      <a:pt x="136" y="120"/>
                    </a:lnTo>
                    <a:lnTo>
                      <a:pt x="144" y="112"/>
                    </a:lnTo>
                    <a:lnTo>
                      <a:pt x="120" y="104"/>
                    </a:lnTo>
                    <a:lnTo>
                      <a:pt x="112" y="104"/>
                    </a:lnTo>
                    <a:lnTo>
                      <a:pt x="88" y="104"/>
                    </a:lnTo>
                    <a:lnTo>
                      <a:pt x="64" y="112"/>
                    </a:lnTo>
                    <a:lnTo>
                      <a:pt x="40" y="104"/>
                    </a:lnTo>
                    <a:lnTo>
                      <a:pt x="24" y="104"/>
                    </a:lnTo>
                    <a:lnTo>
                      <a:pt x="8" y="88"/>
                    </a:lnTo>
                    <a:lnTo>
                      <a:pt x="32" y="80"/>
                    </a:lnTo>
                    <a:lnTo>
                      <a:pt x="48" y="80"/>
                    </a:lnTo>
                    <a:lnTo>
                      <a:pt x="64" y="72"/>
                    </a:lnTo>
                    <a:lnTo>
                      <a:pt x="56" y="72"/>
                    </a:lnTo>
                    <a:lnTo>
                      <a:pt x="24" y="72"/>
                    </a:lnTo>
                    <a:lnTo>
                      <a:pt x="16" y="80"/>
                    </a:lnTo>
                    <a:lnTo>
                      <a:pt x="16" y="72"/>
                    </a:lnTo>
                    <a:lnTo>
                      <a:pt x="16" y="64"/>
                    </a:lnTo>
                    <a:lnTo>
                      <a:pt x="0" y="64"/>
                    </a:lnTo>
                    <a:lnTo>
                      <a:pt x="0" y="48"/>
                    </a:lnTo>
                    <a:lnTo>
                      <a:pt x="16" y="48"/>
                    </a:lnTo>
                    <a:lnTo>
                      <a:pt x="16" y="40"/>
                    </a:lnTo>
                    <a:lnTo>
                      <a:pt x="0" y="32"/>
                    </a:lnTo>
                    <a:lnTo>
                      <a:pt x="8" y="24"/>
                    </a:lnTo>
                    <a:lnTo>
                      <a:pt x="24" y="16"/>
                    </a:lnTo>
                    <a:lnTo>
                      <a:pt x="32" y="16"/>
                    </a:lnTo>
                    <a:lnTo>
                      <a:pt x="64" y="0"/>
                    </a:lnTo>
                    <a:lnTo>
                      <a:pt x="80" y="0"/>
                    </a:lnTo>
                    <a:lnTo>
                      <a:pt x="88" y="0"/>
                    </a:lnTo>
                    <a:lnTo>
                      <a:pt x="96" y="8"/>
                    </a:lnTo>
                    <a:lnTo>
                      <a:pt x="80" y="16"/>
                    </a:lnTo>
                    <a:lnTo>
                      <a:pt x="88" y="24"/>
                    </a:lnTo>
                    <a:lnTo>
                      <a:pt x="96" y="24"/>
                    </a:lnTo>
                    <a:lnTo>
                      <a:pt x="104" y="24"/>
                    </a:lnTo>
                    <a:lnTo>
                      <a:pt x="112" y="24"/>
                    </a:lnTo>
                    <a:lnTo>
                      <a:pt x="104" y="16"/>
                    </a:lnTo>
                    <a:lnTo>
                      <a:pt x="112" y="8"/>
                    </a:lnTo>
                    <a:lnTo>
                      <a:pt x="144" y="24"/>
                    </a:lnTo>
                    <a:lnTo>
                      <a:pt x="152" y="32"/>
                    </a:lnTo>
                    <a:lnTo>
                      <a:pt x="136" y="40"/>
                    </a:lnTo>
                    <a:lnTo>
                      <a:pt x="152" y="40"/>
                    </a:lnTo>
                    <a:lnTo>
                      <a:pt x="160" y="32"/>
                    </a:lnTo>
                    <a:lnTo>
                      <a:pt x="176" y="32"/>
                    </a:lnTo>
                    <a:lnTo>
                      <a:pt x="176" y="16"/>
                    </a:lnTo>
                    <a:lnTo>
                      <a:pt x="168" y="16"/>
                    </a:lnTo>
                    <a:lnTo>
                      <a:pt x="184" y="16"/>
                    </a:lnTo>
                    <a:lnTo>
                      <a:pt x="200" y="24"/>
                    </a:lnTo>
                    <a:lnTo>
                      <a:pt x="208" y="40"/>
                    </a:lnTo>
                    <a:lnTo>
                      <a:pt x="208" y="64"/>
                    </a:lnTo>
                    <a:lnTo>
                      <a:pt x="216" y="64"/>
                    </a:lnTo>
                    <a:lnTo>
                      <a:pt x="232" y="56"/>
                    </a:lnTo>
                    <a:lnTo>
                      <a:pt x="224" y="48"/>
                    </a:lnTo>
                    <a:lnTo>
                      <a:pt x="224" y="32"/>
                    </a:lnTo>
                    <a:lnTo>
                      <a:pt x="224" y="24"/>
                    </a:lnTo>
                    <a:lnTo>
                      <a:pt x="216" y="8"/>
                    </a:lnTo>
                    <a:lnTo>
                      <a:pt x="216" y="0"/>
                    </a:lnTo>
                    <a:lnTo>
                      <a:pt x="224" y="0"/>
                    </a:lnTo>
                    <a:lnTo>
                      <a:pt x="232" y="0"/>
                    </a:lnTo>
                    <a:lnTo>
                      <a:pt x="240" y="0"/>
                    </a:lnTo>
                    <a:lnTo>
                      <a:pt x="25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4" name="Freeform 33"/>
              <p:cNvSpPr>
                <a:spLocks/>
              </p:cNvSpPr>
              <p:nvPr/>
            </p:nvSpPr>
            <p:spPr bwMode="gray">
              <a:xfrm>
                <a:off x="1197" y="1553"/>
                <a:ext cx="39" cy="11"/>
              </a:xfrm>
              <a:custGeom>
                <a:avLst/>
                <a:gdLst>
                  <a:gd name="T0" fmla="*/ 16 w 56"/>
                  <a:gd name="T1" fmla="*/ 0 h 16"/>
                  <a:gd name="T2" fmla="*/ 19 w 56"/>
                  <a:gd name="T3" fmla="*/ 0 h 16"/>
                  <a:gd name="T4" fmla="*/ 19 w 56"/>
                  <a:gd name="T5" fmla="*/ 3 h 16"/>
                  <a:gd name="T6" fmla="*/ 16 w 56"/>
                  <a:gd name="T7" fmla="*/ 3 h 16"/>
                  <a:gd name="T8" fmla="*/ 14 w 56"/>
                  <a:gd name="T9" fmla="*/ 6 h 16"/>
                  <a:gd name="T10" fmla="*/ 6 w 56"/>
                  <a:gd name="T11" fmla="*/ 6 h 16"/>
                  <a:gd name="T12" fmla="*/ 0 w 56"/>
                  <a:gd name="T13" fmla="*/ 6 h 16"/>
                  <a:gd name="T14" fmla="*/ 3 w 56"/>
                  <a:gd name="T15" fmla="*/ 3 h 16"/>
                  <a:gd name="T16" fmla="*/ 10 w 56"/>
                  <a:gd name="T17" fmla="*/ 3 h 16"/>
                  <a:gd name="T18" fmla="*/ 16 w 56"/>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16"/>
                  <a:gd name="T32" fmla="*/ 56 w 5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16">
                    <a:moveTo>
                      <a:pt x="48" y="0"/>
                    </a:moveTo>
                    <a:lnTo>
                      <a:pt x="56" y="0"/>
                    </a:lnTo>
                    <a:lnTo>
                      <a:pt x="56" y="8"/>
                    </a:lnTo>
                    <a:lnTo>
                      <a:pt x="48" y="8"/>
                    </a:lnTo>
                    <a:lnTo>
                      <a:pt x="40" y="16"/>
                    </a:lnTo>
                    <a:lnTo>
                      <a:pt x="16" y="16"/>
                    </a:lnTo>
                    <a:lnTo>
                      <a:pt x="0" y="16"/>
                    </a:lnTo>
                    <a:lnTo>
                      <a:pt x="8" y="8"/>
                    </a:lnTo>
                    <a:lnTo>
                      <a:pt x="32" y="8"/>
                    </a:lnTo>
                    <a:lnTo>
                      <a:pt x="4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5" name="Freeform 34"/>
              <p:cNvSpPr>
                <a:spLocks/>
              </p:cNvSpPr>
              <p:nvPr/>
            </p:nvSpPr>
            <p:spPr bwMode="gray">
              <a:xfrm>
                <a:off x="949" y="1395"/>
                <a:ext cx="146" cy="102"/>
              </a:xfrm>
              <a:custGeom>
                <a:avLst/>
                <a:gdLst>
                  <a:gd name="T0" fmla="*/ 72 w 208"/>
                  <a:gd name="T1" fmla="*/ 17 h 144"/>
                  <a:gd name="T2" fmla="*/ 69 w 208"/>
                  <a:gd name="T3" fmla="*/ 17 h 144"/>
                  <a:gd name="T4" fmla="*/ 67 w 208"/>
                  <a:gd name="T5" fmla="*/ 20 h 144"/>
                  <a:gd name="T6" fmla="*/ 55 w 208"/>
                  <a:gd name="T7" fmla="*/ 26 h 144"/>
                  <a:gd name="T8" fmla="*/ 53 w 208"/>
                  <a:gd name="T9" fmla="*/ 26 h 144"/>
                  <a:gd name="T10" fmla="*/ 44 w 208"/>
                  <a:gd name="T11" fmla="*/ 31 h 144"/>
                  <a:gd name="T12" fmla="*/ 44 w 208"/>
                  <a:gd name="T13" fmla="*/ 34 h 144"/>
                  <a:gd name="T14" fmla="*/ 41 w 208"/>
                  <a:gd name="T15" fmla="*/ 34 h 144"/>
                  <a:gd name="T16" fmla="*/ 36 w 208"/>
                  <a:gd name="T17" fmla="*/ 37 h 144"/>
                  <a:gd name="T18" fmla="*/ 36 w 208"/>
                  <a:gd name="T19" fmla="*/ 42 h 144"/>
                  <a:gd name="T20" fmla="*/ 31 w 208"/>
                  <a:gd name="T21" fmla="*/ 45 h 144"/>
                  <a:gd name="T22" fmla="*/ 25 w 208"/>
                  <a:gd name="T23" fmla="*/ 48 h 144"/>
                  <a:gd name="T24" fmla="*/ 19 w 208"/>
                  <a:gd name="T25" fmla="*/ 51 h 144"/>
                  <a:gd name="T26" fmla="*/ 17 w 208"/>
                  <a:gd name="T27" fmla="*/ 51 h 144"/>
                  <a:gd name="T28" fmla="*/ 14 w 208"/>
                  <a:gd name="T29" fmla="*/ 45 h 144"/>
                  <a:gd name="T30" fmla="*/ 3 w 208"/>
                  <a:gd name="T31" fmla="*/ 40 h 144"/>
                  <a:gd name="T32" fmla="*/ 0 w 208"/>
                  <a:gd name="T33" fmla="*/ 40 h 144"/>
                  <a:gd name="T34" fmla="*/ 0 w 208"/>
                  <a:gd name="T35" fmla="*/ 34 h 144"/>
                  <a:gd name="T36" fmla="*/ 6 w 208"/>
                  <a:gd name="T37" fmla="*/ 31 h 144"/>
                  <a:gd name="T38" fmla="*/ 6 w 208"/>
                  <a:gd name="T39" fmla="*/ 28 h 144"/>
                  <a:gd name="T40" fmla="*/ 3 w 208"/>
                  <a:gd name="T41" fmla="*/ 28 h 144"/>
                  <a:gd name="T42" fmla="*/ 3 w 208"/>
                  <a:gd name="T43" fmla="*/ 26 h 144"/>
                  <a:gd name="T44" fmla="*/ 6 w 208"/>
                  <a:gd name="T45" fmla="*/ 26 h 144"/>
                  <a:gd name="T46" fmla="*/ 8 w 208"/>
                  <a:gd name="T47" fmla="*/ 23 h 144"/>
                  <a:gd name="T48" fmla="*/ 6 w 208"/>
                  <a:gd name="T49" fmla="*/ 20 h 144"/>
                  <a:gd name="T50" fmla="*/ 6 w 208"/>
                  <a:gd name="T51" fmla="*/ 17 h 144"/>
                  <a:gd name="T52" fmla="*/ 11 w 208"/>
                  <a:gd name="T53" fmla="*/ 14 h 144"/>
                  <a:gd name="T54" fmla="*/ 8 w 208"/>
                  <a:gd name="T55" fmla="*/ 3 h 144"/>
                  <a:gd name="T56" fmla="*/ 22 w 208"/>
                  <a:gd name="T57" fmla="*/ 0 h 144"/>
                  <a:gd name="T58" fmla="*/ 27 w 208"/>
                  <a:gd name="T59" fmla="*/ 0 h 144"/>
                  <a:gd name="T60" fmla="*/ 33 w 208"/>
                  <a:gd name="T61" fmla="*/ 0 h 144"/>
                  <a:gd name="T62" fmla="*/ 41 w 208"/>
                  <a:gd name="T63" fmla="*/ 6 h 144"/>
                  <a:gd name="T64" fmla="*/ 44 w 208"/>
                  <a:gd name="T65" fmla="*/ 6 h 144"/>
                  <a:gd name="T66" fmla="*/ 47 w 208"/>
                  <a:gd name="T67" fmla="*/ 6 h 144"/>
                  <a:gd name="T68" fmla="*/ 47 w 208"/>
                  <a:gd name="T69" fmla="*/ 8 h 144"/>
                  <a:gd name="T70" fmla="*/ 50 w 208"/>
                  <a:gd name="T71" fmla="*/ 6 h 144"/>
                  <a:gd name="T72" fmla="*/ 58 w 208"/>
                  <a:gd name="T73" fmla="*/ 3 h 144"/>
                  <a:gd name="T74" fmla="*/ 72 w 208"/>
                  <a:gd name="T75" fmla="*/ 14 h 144"/>
                  <a:gd name="T76" fmla="*/ 72 w 208"/>
                  <a:gd name="T77" fmla="*/ 17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144"/>
                  <a:gd name="T119" fmla="*/ 208 w 208"/>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144">
                    <a:moveTo>
                      <a:pt x="208" y="48"/>
                    </a:moveTo>
                    <a:lnTo>
                      <a:pt x="200" y="48"/>
                    </a:lnTo>
                    <a:lnTo>
                      <a:pt x="192" y="56"/>
                    </a:lnTo>
                    <a:lnTo>
                      <a:pt x="160" y="72"/>
                    </a:lnTo>
                    <a:lnTo>
                      <a:pt x="152" y="72"/>
                    </a:lnTo>
                    <a:lnTo>
                      <a:pt x="128" y="88"/>
                    </a:lnTo>
                    <a:lnTo>
                      <a:pt x="128" y="96"/>
                    </a:lnTo>
                    <a:lnTo>
                      <a:pt x="120" y="96"/>
                    </a:lnTo>
                    <a:lnTo>
                      <a:pt x="104" y="104"/>
                    </a:lnTo>
                    <a:lnTo>
                      <a:pt x="104" y="120"/>
                    </a:lnTo>
                    <a:lnTo>
                      <a:pt x="88" y="128"/>
                    </a:lnTo>
                    <a:lnTo>
                      <a:pt x="72" y="136"/>
                    </a:lnTo>
                    <a:lnTo>
                      <a:pt x="56" y="144"/>
                    </a:lnTo>
                    <a:lnTo>
                      <a:pt x="48" y="144"/>
                    </a:lnTo>
                    <a:lnTo>
                      <a:pt x="40" y="128"/>
                    </a:lnTo>
                    <a:lnTo>
                      <a:pt x="8" y="112"/>
                    </a:lnTo>
                    <a:lnTo>
                      <a:pt x="0" y="112"/>
                    </a:lnTo>
                    <a:lnTo>
                      <a:pt x="0" y="96"/>
                    </a:lnTo>
                    <a:lnTo>
                      <a:pt x="16" y="88"/>
                    </a:lnTo>
                    <a:lnTo>
                      <a:pt x="16" y="80"/>
                    </a:lnTo>
                    <a:lnTo>
                      <a:pt x="8" y="80"/>
                    </a:lnTo>
                    <a:lnTo>
                      <a:pt x="8" y="72"/>
                    </a:lnTo>
                    <a:lnTo>
                      <a:pt x="16" y="72"/>
                    </a:lnTo>
                    <a:lnTo>
                      <a:pt x="24" y="64"/>
                    </a:lnTo>
                    <a:lnTo>
                      <a:pt x="16" y="56"/>
                    </a:lnTo>
                    <a:lnTo>
                      <a:pt x="16" y="48"/>
                    </a:lnTo>
                    <a:lnTo>
                      <a:pt x="32" y="40"/>
                    </a:lnTo>
                    <a:lnTo>
                      <a:pt x="24" y="8"/>
                    </a:lnTo>
                    <a:lnTo>
                      <a:pt x="64" y="0"/>
                    </a:lnTo>
                    <a:lnTo>
                      <a:pt x="80" y="0"/>
                    </a:lnTo>
                    <a:lnTo>
                      <a:pt x="96" y="0"/>
                    </a:lnTo>
                    <a:lnTo>
                      <a:pt x="120" y="16"/>
                    </a:lnTo>
                    <a:lnTo>
                      <a:pt x="128" y="16"/>
                    </a:lnTo>
                    <a:lnTo>
                      <a:pt x="136" y="16"/>
                    </a:lnTo>
                    <a:lnTo>
                      <a:pt x="136" y="24"/>
                    </a:lnTo>
                    <a:lnTo>
                      <a:pt x="144" y="16"/>
                    </a:lnTo>
                    <a:lnTo>
                      <a:pt x="168" y="8"/>
                    </a:lnTo>
                    <a:lnTo>
                      <a:pt x="208" y="40"/>
                    </a:lnTo>
                    <a:lnTo>
                      <a:pt x="208"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6" name="Freeform 35"/>
              <p:cNvSpPr>
                <a:spLocks/>
              </p:cNvSpPr>
              <p:nvPr/>
            </p:nvSpPr>
            <p:spPr bwMode="gray">
              <a:xfrm>
                <a:off x="1287" y="1418"/>
                <a:ext cx="90" cy="73"/>
              </a:xfrm>
              <a:custGeom>
                <a:avLst/>
                <a:gdLst>
                  <a:gd name="T0" fmla="*/ 34 w 128"/>
                  <a:gd name="T1" fmla="*/ 0 h 104"/>
                  <a:gd name="T2" fmla="*/ 31 w 128"/>
                  <a:gd name="T3" fmla="*/ 0 h 104"/>
                  <a:gd name="T4" fmla="*/ 27 w 128"/>
                  <a:gd name="T5" fmla="*/ 3 h 104"/>
                  <a:gd name="T6" fmla="*/ 23 w 128"/>
                  <a:gd name="T7" fmla="*/ 3 h 104"/>
                  <a:gd name="T8" fmla="*/ 19 w 128"/>
                  <a:gd name="T9" fmla="*/ 0 h 104"/>
                  <a:gd name="T10" fmla="*/ 14 w 128"/>
                  <a:gd name="T11" fmla="*/ 0 h 104"/>
                  <a:gd name="T12" fmla="*/ 11 w 128"/>
                  <a:gd name="T13" fmla="*/ 0 h 104"/>
                  <a:gd name="T14" fmla="*/ 11 w 128"/>
                  <a:gd name="T15" fmla="*/ 3 h 104"/>
                  <a:gd name="T16" fmla="*/ 14 w 128"/>
                  <a:gd name="T17" fmla="*/ 6 h 104"/>
                  <a:gd name="T18" fmla="*/ 11 w 128"/>
                  <a:gd name="T19" fmla="*/ 6 h 104"/>
                  <a:gd name="T20" fmla="*/ 11 w 128"/>
                  <a:gd name="T21" fmla="*/ 8 h 104"/>
                  <a:gd name="T22" fmla="*/ 17 w 128"/>
                  <a:gd name="T23" fmla="*/ 8 h 104"/>
                  <a:gd name="T24" fmla="*/ 17 w 128"/>
                  <a:gd name="T25" fmla="*/ 11 h 104"/>
                  <a:gd name="T26" fmla="*/ 14 w 128"/>
                  <a:gd name="T27" fmla="*/ 11 h 104"/>
                  <a:gd name="T28" fmla="*/ 17 w 128"/>
                  <a:gd name="T29" fmla="*/ 17 h 104"/>
                  <a:gd name="T30" fmla="*/ 14 w 128"/>
                  <a:gd name="T31" fmla="*/ 17 h 104"/>
                  <a:gd name="T32" fmla="*/ 11 w 128"/>
                  <a:gd name="T33" fmla="*/ 17 h 104"/>
                  <a:gd name="T34" fmla="*/ 6 w 128"/>
                  <a:gd name="T35" fmla="*/ 14 h 104"/>
                  <a:gd name="T36" fmla="*/ 0 w 128"/>
                  <a:gd name="T37" fmla="*/ 14 h 104"/>
                  <a:gd name="T38" fmla="*/ 0 w 128"/>
                  <a:gd name="T39" fmla="*/ 17 h 104"/>
                  <a:gd name="T40" fmla="*/ 0 w 128"/>
                  <a:gd name="T41" fmla="*/ 19 h 104"/>
                  <a:gd name="T42" fmla="*/ 6 w 128"/>
                  <a:gd name="T43" fmla="*/ 22 h 104"/>
                  <a:gd name="T44" fmla="*/ 8 w 128"/>
                  <a:gd name="T45" fmla="*/ 25 h 104"/>
                  <a:gd name="T46" fmla="*/ 14 w 128"/>
                  <a:gd name="T47" fmla="*/ 25 h 104"/>
                  <a:gd name="T48" fmla="*/ 14 w 128"/>
                  <a:gd name="T49" fmla="*/ 27 h 104"/>
                  <a:gd name="T50" fmla="*/ 19 w 128"/>
                  <a:gd name="T51" fmla="*/ 27 h 104"/>
                  <a:gd name="T52" fmla="*/ 23 w 128"/>
                  <a:gd name="T53" fmla="*/ 36 h 104"/>
                  <a:gd name="T54" fmla="*/ 31 w 128"/>
                  <a:gd name="T55" fmla="*/ 36 h 104"/>
                  <a:gd name="T56" fmla="*/ 31 w 128"/>
                  <a:gd name="T57" fmla="*/ 33 h 104"/>
                  <a:gd name="T58" fmla="*/ 27 w 128"/>
                  <a:gd name="T59" fmla="*/ 33 h 104"/>
                  <a:gd name="T60" fmla="*/ 27 w 128"/>
                  <a:gd name="T61" fmla="*/ 31 h 104"/>
                  <a:gd name="T62" fmla="*/ 34 w 128"/>
                  <a:gd name="T63" fmla="*/ 33 h 104"/>
                  <a:gd name="T64" fmla="*/ 41 w 128"/>
                  <a:gd name="T65" fmla="*/ 31 h 104"/>
                  <a:gd name="T66" fmla="*/ 41 w 128"/>
                  <a:gd name="T67" fmla="*/ 27 h 104"/>
                  <a:gd name="T68" fmla="*/ 41 w 128"/>
                  <a:gd name="T69" fmla="*/ 22 h 104"/>
                  <a:gd name="T70" fmla="*/ 44 w 128"/>
                  <a:gd name="T71" fmla="*/ 19 h 104"/>
                  <a:gd name="T72" fmla="*/ 41 w 128"/>
                  <a:gd name="T73" fmla="*/ 19 h 104"/>
                  <a:gd name="T74" fmla="*/ 41 w 128"/>
                  <a:gd name="T75" fmla="*/ 17 h 104"/>
                  <a:gd name="T76" fmla="*/ 36 w 128"/>
                  <a:gd name="T77" fmla="*/ 17 h 104"/>
                  <a:gd name="T78" fmla="*/ 36 w 128"/>
                  <a:gd name="T79" fmla="*/ 14 h 104"/>
                  <a:gd name="T80" fmla="*/ 27 w 128"/>
                  <a:gd name="T81" fmla="*/ 14 h 104"/>
                  <a:gd name="T82" fmla="*/ 31 w 128"/>
                  <a:gd name="T83" fmla="*/ 11 h 104"/>
                  <a:gd name="T84" fmla="*/ 36 w 128"/>
                  <a:gd name="T85" fmla="*/ 6 h 104"/>
                  <a:gd name="T86" fmla="*/ 39 w 128"/>
                  <a:gd name="T87" fmla="*/ 3 h 104"/>
                  <a:gd name="T88" fmla="*/ 39 w 128"/>
                  <a:gd name="T89" fmla="*/ 0 h 104"/>
                  <a:gd name="T90" fmla="*/ 34 w 128"/>
                  <a:gd name="T91" fmla="*/ 0 h 1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8"/>
                  <a:gd name="T139" fmla="*/ 0 h 104"/>
                  <a:gd name="T140" fmla="*/ 128 w 128"/>
                  <a:gd name="T141" fmla="*/ 104 h 1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8" h="104">
                    <a:moveTo>
                      <a:pt x="96" y="0"/>
                    </a:moveTo>
                    <a:lnTo>
                      <a:pt x="88" y="0"/>
                    </a:lnTo>
                    <a:lnTo>
                      <a:pt x="80" y="8"/>
                    </a:lnTo>
                    <a:lnTo>
                      <a:pt x="64" y="8"/>
                    </a:lnTo>
                    <a:lnTo>
                      <a:pt x="56" y="0"/>
                    </a:lnTo>
                    <a:lnTo>
                      <a:pt x="40" y="0"/>
                    </a:lnTo>
                    <a:lnTo>
                      <a:pt x="32" y="0"/>
                    </a:lnTo>
                    <a:lnTo>
                      <a:pt x="32" y="8"/>
                    </a:lnTo>
                    <a:lnTo>
                      <a:pt x="40" y="16"/>
                    </a:lnTo>
                    <a:lnTo>
                      <a:pt x="32" y="16"/>
                    </a:lnTo>
                    <a:lnTo>
                      <a:pt x="32" y="24"/>
                    </a:lnTo>
                    <a:lnTo>
                      <a:pt x="48" y="24"/>
                    </a:lnTo>
                    <a:lnTo>
                      <a:pt x="48" y="32"/>
                    </a:lnTo>
                    <a:lnTo>
                      <a:pt x="40" y="32"/>
                    </a:lnTo>
                    <a:lnTo>
                      <a:pt x="48" y="48"/>
                    </a:lnTo>
                    <a:lnTo>
                      <a:pt x="40" y="48"/>
                    </a:lnTo>
                    <a:lnTo>
                      <a:pt x="32" y="48"/>
                    </a:lnTo>
                    <a:lnTo>
                      <a:pt x="16" y="40"/>
                    </a:lnTo>
                    <a:lnTo>
                      <a:pt x="0" y="40"/>
                    </a:lnTo>
                    <a:lnTo>
                      <a:pt x="0" y="48"/>
                    </a:lnTo>
                    <a:lnTo>
                      <a:pt x="0" y="56"/>
                    </a:lnTo>
                    <a:lnTo>
                      <a:pt x="16" y="64"/>
                    </a:lnTo>
                    <a:lnTo>
                      <a:pt x="24" y="72"/>
                    </a:lnTo>
                    <a:lnTo>
                      <a:pt x="40" y="72"/>
                    </a:lnTo>
                    <a:lnTo>
                      <a:pt x="40" y="80"/>
                    </a:lnTo>
                    <a:lnTo>
                      <a:pt x="56" y="80"/>
                    </a:lnTo>
                    <a:lnTo>
                      <a:pt x="64" y="104"/>
                    </a:lnTo>
                    <a:lnTo>
                      <a:pt x="88" y="104"/>
                    </a:lnTo>
                    <a:lnTo>
                      <a:pt x="88" y="96"/>
                    </a:lnTo>
                    <a:lnTo>
                      <a:pt x="80" y="96"/>
                    </a:lnTo>
                    <a:lnTo>
                      <a:pt x="80" y="88"/>
                    </a:lnTo>
                    <a:lnTo>
                      <a:pt x="96" y="96"/>
                    </a:lnTo>
                    <a:lnTo>
                      <a:pt x="120" y="88"/>
                    </a:lnTo>
                    <a:lnTo>
                      <a:pt x="120" y="80"/>
                    </a:lnTo>
                    <a:lnTo>
                      <a:pt x="120" y="64"/>
                    </a:lnTo>
                    <a:lnTo>
                      <a:pt x="128" y="56"/>
                    </a:lnTo>
                    <a:lnTo>
                      <a:pt x="120" y="56"/>
                    </a:lnTo>
                    <a:lnTo>
                      <a:pt x="120" y="48"/>
                    </a:lnTo>
                    <a:lnTo>
                      <a:pt x="104" y="48"/>
                    </a:lnTo>
                    <a:lnTo>
                      <a:pt x="104" y="40"/>
                    </a:lnTo>
                    <a:lnTo>
                      <a:pt x="80" y="40"/>
                    </a:lnTo>
                    <a:lnTo>
                      <a:pt x="88" y="32"/>
                    </a:lnTo>
                    <a:lnTo>
                      <a:pt x="104" y="16"/>
                    </a:lnTo>
                    <a:lnTo>
                      <a:pt x="112" y="8"/>
                    </a:lnTo>
                    <a:lnTo>
                      <a:pt x="112" y="0"/>
                    </a:lnTo>
                    <a:lnTo>
                      <a:pt x="9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7" name="Freeform 36"/>
              <p:cNvSpPr>
                <a:spLocks/>
              </p:cNvSpPr>
              <p:nvPr/>
            </p:nvSpPr>
            <p:spPr bwMode="gray">
              <a:xfrm>
                <a:off x="1219" y="1418"/>
                <a:ext cx="34" cy="22"/>
              </a:xfrm>
              <a:custGeom>
                <a:avLst/>
                <a:gdLst>
                  <a:gd name="T0" fmla="*/ 0 w 48"/>
                  <a:gd name="T1" fmla="*/ 6 h 32"/>
                  <a:gd name="T2" fmla="*/ 6 w 48"/>
                  <a:gd name="T3" fmla="*/ 8 h 32"/>
                  <a:gd name="T4" fmla="*/ 11 w 48"/>
                  <a:gd name="T5" fmla="*/ 10 h 32"/>
                  <a:gd name="T6" fmla="*/ 14 w 48"/>
                  <a:gd name="T7" fmla="*/ 10 h 32"/>
                  <a:gd name="T8" fmla="*/ 17 w 48"/>
                  <a:gd name="T9" fmla="*/ 3 h 32"/>
                  <a:gd name="T10" fmla="*/ 14 w 48"/>
                  <a:gd name="T11" fmla="*/ 3 h 32"/>
                  <a:gd name="T12" fmla="*/ 11 w 48"/>
                  <a:gd name="T13" fmla="*/ 0 h 32"/>
                  <a:gd name="T14" fmla="*/ 3 w 48"/>
                  <a:gd name="T15" fmla="*/ 3 h 32"/>
                  <a:gd name="T16" fmla="*/ 0 w 48"/>
                  <a:gd name="T17" fmla="*/ 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2"/>
                  <a:gd name="T29" fmla="*/ 48 w 48"/>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2">
                    <a:moveTo>
                      <a:pt x="0" y="16"/>
                    </a:moveTo>
                    <a:lnTo>
                      <a:pt x="16" y="24"/>
                    </a:lnTo>
                    <a:lnTo>
                      <a:pt x="32" y="32"/>
                    </a:lnTo>
                    <a:lnTo>
                      <a:pt x="40" y="32"/>
                    </a:lnTo>
                    <a:lnTo>
                      <a:pt x="48" y="8"/>
                    </a:lnTo>
                    <a:lnTo>
                      <a:pt x="40" y="8"/>
                    </a:lnTo>
                    <a:lnTo>
                      <a:pt x="32" y="0"/>
                    </a:lnTo>
                    <a:lnTo>
                      <a:pt x="8" y="8"/>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8" name="Freeform 37"/>
              <p:cNvSpPr>
                <a:spLocks/>
              </p:cNvSpPr>
              <p:nvPr/>
            </p:nvSpPr>
            <p:spPr bwMode="gray">
              <a:xfrm>
                <a:off x="1382" y="1407"/>
                <a:ext cx="79" cy="67"/>
              </a:xfrm>
              <a:custGeom>
                <a:avLst/>
                <a:gdLst>
                  <a:gd name="T0" fmla="*/ 6 w 112"/>
                  <a:gd name="T1" fmla="*/ 33 h 96"/>
                  <a:gd name="T2" fmla="*/ 6 w 112"/>
                  <a:gd name="T3" fmla="*/ 30 h 96"/>
                  <a:gd name="T4" fmla="*/ 11 w 112"/>
                  <a:gd name="T5" fmla="*/ 33 h 96"/>
                  <a:gd name="T6" fmla="*/ 17 w 112"/>
                  <a:gd name="T7" fmla="*/ 24 h 96"/>
                  <a:gd name="T8" fmla="*/ 11 w 112"/>
                  <a:gd name="T9" fmla="*/ 22 h 96"/>
                  <a:gd name="T10" fmla="*/ 14 w 112"/>
                  <a:gd name="T11" fmla="*/ 19 h 96"/>
                  <a:gd name="T12" fmla="*/ 17 w 112"/>
                  <a:gd name="T13" fmla="*/ 22 h 96"/>
                  <a:gd name="T14" fmla="*/ 23 w 112"/>
                  <a:gd name="T15" fmla="*/ 22 h 96"/>
                  <a:gd name="T16" fmla="*/ 25 w 112"/>
                  <a:gd name="T17" fmla="*/ 22 h 96"/>
                  <a:gd name="T18" fmla="*/ 40 w 112"/>
                  <a:gd name="T19" fmla="*/ 6 h 96"/>
                  <a:gd name="T20" fmla="*/ 40 w 112"/>
                  <a:gd name="T21" fmla="*/ 3 h 96"/>
                  <a:gd name="T22" fmla="*/ 28 w 112"/>
                  <a:gd name="T23" fmla="*/ 3 h 96"/>
                  <a:gd name="T24" fmla="*/ 25 w 112"/>
                  <a:gd name="T25" fmla="*/ 3 h 96"/>
                  <a:gd name="T26" fmla="*/ 20 w 112"/>
                  <a:gd name="T27" fmla="*/ 0 h 96"/>
                  <a:gd name="T28" fmla="*/ 14 w 112"/>
                  <a:gd name="T29" fmla="*/ 0 h 96"/>
                  <a:gd name="T30" fmla="*/ 8 w 112"/>
                  <a:gd name="T31" fmla="*/ 0 h 96"/>
                  <a:gd name="T32" fmla="*/ 3 w 112"/>
                  <a:gd name="T33" fmla="*/ 3 h 96"/>
                  <a:gd name="T34" fmla="*/ 6 w 112"/>
                  <a:gd name="T35" fmla="*/ 6 h 96"/>
                  <a:gd name="T36" fmla="*/ 3 w 112"/>
                  <a:gd name="T37" fmla="*/ 6 h 96"/>
                  <a:gd name="T38" fmla="*/ 0 w 112"/>
                  <a:gd name="T39" fmla="*/ 6 h 96"/>
                  <a:gd name="T40" fmla="*/ 3 w 112"/>
                  <a:gd name="T41" fmla="*/ 19 h 96"/>
                  <a:gd name="T42" fmla="*/ 0 w 112"/>
                  <a:gd name="T43" fmla="*/ 19 h 96"/>
                  <a:gd name="T44" fmla="*/ 3 w 112"/>
                  <a:gd name="T45" fmla="*/ 24 h 96"/>
                  <a:gd name="T46" fmla="*/ 6 w 112"/>
                  <a:gd name="T47" fmla="*/ 33 h 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96"/>
                  <a:gd name="T74" fmla="*/ 112 w 112"/>
                  <a:gd name="T75" fmla="*/ 96 h 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96">
                    <a:moveTo>
                      <a:pt x="16" y="96"/>
                    </a:moveTo>
                    <a:lnTo>
                      <a:pt x="16" y="88"/>
                    </a:lnTo>
                    <a:lnTo>
                      <a:pt x="32" y="96"/>
                    </a:lnTo>
                    <a:lnTo>
                      <a:pt x="48" y="72"/>
                    </a:lnTo>
                    <a:lnTo>
                      <a:pt x="32" y="64"/>
                    </a:lnTo>
                    <a:lnTo>
                      <a:pt x="40" y="56"/>
                    </a:lnTo>
                    <a:lnTo>
                      <a:pt x="48" y="64"/>
                    </a:lnTo>
                    <a:lnTo>
                      <a:pt x="64" y="64"/>
                    </a:lnTo>
                    <a:lnTo>
                      <a:pt x="72" y="64"/>
                    </a:lnTo>
                    <a:lnTo>
                      <a:pt x="112" y="16"/>
                    </a:lnTo>
                    <a:lnTo>
                      <a:pt x="112" y="8"/>
                    </a:lnTo>
                    <a:lnTo>
                      <a:pt x="80" y="8"/>
                    </a:lnTo>
                    <a:lnTo>
                      <a:pt x="72" y="8"/>
                    </a:lnTo>
                    <a:lnTo>
                      <a:pt x="56" y="0"/>
                    </a:lnTo>
                    <a:lnTo>
                      <a:pt x="40" y="0"/>
                    </a:lnTo>
                    <a:lnTo>
                      <a:pt x="24" y="0"/>
                    </a:lnTo>
                    <a:lnTo>
                      <a:pt x="8" y="8"/>
                    </a:lnTo>
                    <a:lnTo>
                      <a:pt x="16" y="16"/>
                    </a:lnTo>
                    <a:lnTo>
                      <a:pt x="8" y="16"/>
                    </a:lnTo>
                    <a:lnTo>
                      <a:pt x="0" y="16"/>
                    </a:lnTo>
                    <a:lnTo>
                      <a:pt x="8" y="56"/>
                    </a:lnTo>
                    <a:lnTo>
                      <a:pt x="0" y="56"/>
                    </a:lnTo>
                    <a:lnTo>
                      <a:pt x="8" y="72"/>
                    </a:lnTo>
                    <a:lnTo>
                      <a:pt x="16"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9" name="Freeform 38"/>
              <p:cNvSpPr>
                <a:spLocks/>
              </p:cNvSpPr>
              <p:nvPr/>
            </p:nvSpPr>
            <p:spPr bwMode="gray">
              <a:xfrm>
                <a:off x="1337" y="1412"/>
                <a:ext cx="17" cy="6"/>
              </a:xfrm>
              <a:custGeom>
                <a:avLst/>
                <a:gdLst>
                  <a:gd name="T0" fmla="*/ 0 w 24"/>
                  <a:gd name="T1" fmla="*/ 4 h 8"/>
                  <a:gd name="T2" fmla="*/ 3 w 24"/>
                  <a:gd name="T3" fmla="*/ 4 h 8"/>
                  <a:gd name="T4" fmla="*/ 6 w 24"/>
                  <a:gd name="T5" fmla="*/ 4 h 8"/>
                  <a:gd name="T6" fmla="*/ 9 w 24"/>
                  <a:gd name="T7" fmla="*/ 0 h 8"/>
                  <a:gd name="T8" fmla="*/ 3 w 24"/>
                  <a:gd name="T9" fmla="*/ 0 h 8"/>
                  <a:gd name="T10" fmla="*/ 0 w 24"/>
                  <a:gd name="T11" fmla="*/ 0 h 8"/>
                  <a:gd name="T12" fmla="*/ 0 w 24"/>
                  <a:gd name="T13" fmla="*/ 4 h 8"/>
                  <a:gd name="T14" fmla="*/ 0 60000 65536"/>
                  <a:gd name="T15" fmla="*/ 0 60000 65536"/>
                  <a:gd name="T16" fmla="*/ 0 60000 65536"/>
                  <a:gd name="T17" fmla="*/ 0 60000 65536"/>
                  <a:gd name="T18" fmla="*/ 0 60000 65536"/>
                  <a:gd name="T19" fmla="*/ 0 60000 65536"/>
                  <a:gd name="T20" fmla="*/ 0 60000 65536"/>
                  <a:gd name="T21" fmla="*/ 0 w 24"/>
                  <a:gd name="T22" fmla="*/ 0 h 8"/>
                  <a:gd name="T23" fmla="*/ 24 w 2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8">
                    <a:moveTo>
                      <a:pt x="0" y="8"/>
                    </a:moveTo>
                    <a:lnTo>
                      <a:pt x="8" y="8"/>
                    </a:lnTo>
                    <a:lnTo>
                      <a:pt x="16" y="8"/>
                    </a:lnTo>
                    <a:lnTo>
                      <a:pt x="24" y="0"/>
                    </a:lnTo>
                    <a:lnTo>
                      <a:pt x="8" y="0"/>
                    </a:lnTo>
                    <a:lnTo>
                      <a:pt x="0"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0" name="Freeform 39"/>
              <p:cNvSpPr>
                <a:spLocks/>
              </p:cNvSpPr>
              <p:nvPr/>
            </p:nvSpPr>
            <p:spPr bwMode="gray">
              <a:xfrm>
                <a:off x="1467" y="1418"/>
                <a:ext cx="405" cy="343"/>
              </a:xfrm>
              <a:custGeom>
                <a:avLst/>
                <a:gdLst>
                  <a:gd name="T0" fmla="*/ 11 w 576"/>
                  <a:gd name="T1" fmla="*/ 6 h 488"/>
                  <a:gd name="T2" fmla="*/ 0 w 576"/>
                  <a:gd name="T3" fmla="*/ 25 h 488"/>
                  <a:gd name="T4" fmla="*/ 17 w 576"/>
                  <a:gd name="T5" fmla="*/ 39 h 488"/>
                  <a:gd name="T6" fmla="*/ 3 w 576"/>
                  <a:gd name="T7" fmla="*/ 39 h 488"/>
                  <a:gd name="T8" fmla="*/ 19 w 576"/>
                  <a:gd name="T9" fmla="*/ 50 h 488"/>
                  <a:gd name="T10" fmla="*/ 36 w 576"/>
                  <a:gd name="T11" fmla="*/ 50 h 488"/>
                  <a:gd name="T12" fmla="*/ 56 w 576"/>
                  <a:gd name="T13" fmla="*/ 56 h 488"/>
                  <a:gd name="T14" fmla="*/ 56 w 576"/>
                  <a:gd name="T15" fmla="*/ 50 h 488"/>
                  <a:gd name="T16" fmla="*/ 67 w 576"/>
                  <a:gd name="T17" fmla="*/ 50 h 488"/>
                  <a:gd name="T18" fmla="*/ 72 w 576"/>
                  <a:gd name="T19" fmla="*/ 44 h 488"/>
                  <a:gd name="T20" fmla="*/ 86 w 576"/>
                  <a:gd name="T21" fmla="*/ 53 h 488"/>
                  <a:gd name="T22" fmla="*/ 92 w 576"/>
                  <a:gd name="T23" fmla="*/ 67 h 488"/>
                  <a:gd name="T24" fmla="*/ 105 w 576"/>
                  <a:gd name="T25" fmla="*/ 67 h 488"/>
                  <a:gd name="T26" fmla="*/ 120 w 576"/>
                  <a:gd name="T27" fmla="*/ 77 h 488"/>
                  <a:gd name="T28" fmla="*/ 117 w 576"/>
                  <a:gd name="T29" fmla="*/ 92 h 488"/>
                  <a:gd name="T30" fmla="*/ 108 w 576"/>
                  <a:gd name="T31" fmla="*/ 111 h 488"/>
                  <a:gd name="T32" fmla="*/ 86 w 576"/>
                  <a:gd name="T33" fmla="*/ 114 h 488"/>
                  <a:gd name="T34" fmla="*/ 94 w 576"/>
                  <a:gd name="T35" fmla="*/ 134 h 488"/>
                  <a:gd name="T36" fmla="*/ 108 w 576"/>
                  <a:gd name="T37" fmla="*/ 125 h 488"/>
                  <a:gd name="T38" fmla="*/ 122 w 576"/>
                  <a:gd name="T39" fmla="*/ 139 h 488"/>
                  <a:gd name="T40" fmla="*/ 131 w 576"/>
                  <a:gd name="T41" fmla="*/ 150 h 488"/>
                  <a:gd name="T42" fmla="*/ 148 w 576"/>
                  <a:gd name="T43" fmla="*/ 167 h 488"/>
                  <a:gd name="T44" fmla="*/ 159 w 576"/>
                  <a:gd name="T45" fmla="*/ 159 h 488"/>
                  <a:gd name="T46" fmla="*/ 153 w 576"/>
                  <a:gd name="T47" fmla="*/ 144 h 488"/>
                  <a:gd name="T48" fmla="*/ 172 w 576"/>
                  <a:gd name="T49" fmla="*/ 159 h 488"/>
                  <a:gd name="T50" fmla="*/ 175 w 576"/>
                  <a:gd name="T51" fmla="*/ 144 h 488"/>
                  <a:gd name="T52" fmla="*/ 175 w 576"/>
                  <a:gd name="T53" fmla="*/ 131 h 488"/>
                  <a:gd name="T54" fmla="*/ 155 w 576"/>
                  <a:gd name="T55" fmla="*/ 111 h 488"/>
                  <a:gd name="T56" fmla="*/ 159 w 576"/>
                  <a:gd name="T57" fmla="*/ 100 h 488"/>
                  <a:gd name="T58" fmla="*/ 175 w 576"/>
                  <a:gd name="T59" fmla="*/ 100 h 488"/>
                  <a:gd name="T60" fmla="*/ 181 w 576"/>
                  <a:gd name="T61" fmla="*/ 117 h 488"/>
                  <a:gd name="T62" fmla="*/ 189 w 576"/>
                  <a:gd name="T63" fmla="*/ 111 h 488"/>
                  <a:gd name="T64" fmla="*/ 198 w 576"/>
                  <a:gd name="T65" fmla="*/ 89 h 488"/>
                  <a:gd name="T66" fmla="*/ 186 w 576"/>
                  <a:gd name="T67" fmla="*/ 84 h 488"/>
                  <a:gd name="T68" fmla="*/ 175 w 576"/>
                  <a:gd name="T69" fmla="*/ 75 h 488"/>
                  <a:gd name="T70" fmla="*/ 145 w 576"/>
                  <a:gd name="T71" fmla="*/ 67 h 488"/>
                  <a:gd name="T72" fmla="*/ 161 w 576"/>
                  <a:gd name="T73" fmla="*/ 61 h 488"/>
                  <a:gd name="T74" fmla="*/ 150 w 576"/>
                  <a:gd name="T75" fmla="*/ 53 h 488"/>
                  <a:gd name="T76" fmla="*/ 142 w 576"/>
                  <a:gd name="T77" fmla="*/ 41 h 488"/>
                  <a:gd name="T78" fmla="*/ 134 w 576"/>
                  <a:gd name="T79" fmla="*/ 41 h 488"/>
                  <a:gd name="T80" fmla="*/ 128 w 576"/>
                  <a:gd name="T81" fmla="*/ 31 h 488"/>
                  <a:gd name="T82" fmla="*/ 114 w 576"/>
                  <a:gd name="T83" fmla="*/ 36 h 488"/>
                  <a:gd name="T84" fmla="*/ 105 w 576"/>
                  <a:gd name="T85" fmla="*/ 33 h 488"/>
                  <a:gd name="T86" fmla="*/ 103 w 576"/>
                  <a:gd name="T87" fmla="*/ 25 h 488"/>
                  <a:gd name="T88" fmla="*/ 84 w 576"/>
                  <a:gd name="T89" fmla="*/ 17 h 488"/>
                  <a:gd name="T90" fmla="*/ 78 w 576"/>
                  <a:gd name="T91" fmla="*/ 27 h 488"/>
                  <a:gd name="T92" fmla="*/ 67 w 576"/>
                  <a:gd name="T93" fmla="*/ 25 h 488"/>
                  <a:gd name="T94" fmla="*/ 64 w 576"/>
                  <a:gd name="T95" fmla="*/ 11 h 488"/>
                  <a:gd name="T96" fmla="*/ 56 w 576"/>
                  <a:gd name="T97" fmla="*/ 0 h 488"/>
                  <a:gd name="T98" fmla="*/ 39 w 576"/>
                  <a:gd name="T99" fmla="*/ 8 h 488"/>
                  <a:gd name="T100" fmla="*/ 36 w 576"/>
                  <a:gd name="T101" fmla="*/ 22 h 488"/>
                  <a:gd name="T102" fmla="*/ 34 w 576"/>
                  <a:gd name="T103" fmla="*/ 36 h 488"/>
                  <a:gd name="T104" fmla="*/ 34 w 576"/>
                  <a:gd name="T105" fmla="*/ 8 h 4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6"/>
                  <a:gd name="T160" fmla="*/ 0 h 488"/>
                  <a:gd name="T161" fmla="*/ 576 w 576"/>
                  <a:gd name="T162" fmla="*/ 488 h 4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6" h="488">
                    <a:moveTo>
                      <a:pt x="96" y="0"/>
                    </a:moveTo>
                    <a:lnTo>
                      <a:pt x="88" y="0"/>
                    </a:lnTo>
                    <a:lnTo>
                      <a:pt x="80" y="0"/>
                    </a:lnTo>
                    <a:lnTo>
                      <a:pt x="64" y="0"/>
                    </a:lnTo>
                    <a:lnTo>
                      <a:pt x="32" y="16"/>
                    </a:lnTo>
                    <a:lnTo>
                      <a:pt x="16" y="32"/>
                    </a:lnTo>
                    <a:lnTo>
                      <a:pt x="16" y="48"/>
                    </a:lnTo>
                    <a:lnTo>
                      <a:pt x="0" y="56"/>
                    </a:lnTo>
                    <a:lnTo>
                      <a:pt x="8" y="64"/>
                    </a:lnTo>
                    <a:lnTo>
                      <a:pt x="0" y="72"/>
                    </a:lnTo>
                    <a:lnTo>
                      <a:pt x="0" y="80"/>
                    </a:lnTo>
                    <a:lnTo>
                      <a:pt x="0" y="88"/>
                    </a:lnTo>
                    <a:lnTo>
                      <a:pt x="8" y="104"/>
                    </a:lnTo>
                    <a:lnTo>
                      <a:pt x="32" y="104"/>
                    </a:lnTo>
                    <a:lnTo>
                      <a:pt x="48" y="112"/>
                    </a:lnTo>
                    <a:lnTo>
                      <a:pt x="56" y="112"/>
                    </a:lnTo>
                    <a:lnTo>
                      <a:pt x="40" y="112"/>
                    </a:lnTo>
                    <a:lnTo>
                      <a:pt x="32" y="112"/>
                    </a:lnTo>
                    <a:lnTo>
                      <a:pt x="16" y="112"/>
                    </a:lnTo>
                    <a:lnTo>
                      <a:pt x="8" y="112"/>
                    </a:lnTo>
                    <a:lnTo>
                      <a:pt x="16" y="120"/>
                    </a:lnTo>
                    <a:lnTo>
                      <a:pt x="24" y="128"/>
                    </a:lnTo>
                    <a:lnTo>
                      <a:pt x="32" y="136"/>
                    </a:lnTo>
                    <a:lnTo>
                      <a:pt x="48" y="144"/>
                    </a:lnTo>
                    <a:lnTo>
                      <a:pt x="56" y="144"/>
                    </a:lnTo>
                    <a:lnTo>
                      <a:pt x="64" y="136"/>
                    </a:lnTo>
                    <a:lnTo>
                      <a:pt x="72" y="136"/>
                    </a:lnTo>
                    <a:lnTo>
                      <a:pt x="80" y="144"/>
                    </a:lnTo>
                    <a:lnTo>
                      <a:pt x="88" y="152"/>
                    </a:lnTo>
                    <a:lnTo>
                      <a:pt x="104" y="144"/>
                    </a:lnTo>
                    <a:lnTo>
                      <a:pt x="112" y="144"/>
                    </a:lnTo>
                    <a:lnTo>
                      <a:pt x="128" y="152"/>
                    </a:lnTo>
                    <a:lnTo>
                      <a:pt x="136" y="152"/>
                    </a:lnTo>
                    <a:lnTo>
                      <a:pt x="144" y="152"/>
                    </a:lnTo>
                    <a:lnTo>
                      <a:pt x="160" y="160"/>
                    </a:lnTo>
                    <a:lnTo>
                      <a:pt x="160" y="152"/>
                    </a:lnTo>
                    <a:lnTo>
                      <a:pt x="152" y="152"/>
                    </a:lnTo>
                    <a:lnTo>
                      <a:pt x="144" y="144"/>
                    </a:lnTo>
                    <a:lnTo>
                      <a:pt x="152" y="144"/>
                    </a:lnTo>
                    <a:lnTo>
                      <a:pt x="160" y="144"/>
                    </a:lnTo>
                    <a:lnTo>
                      <a:pt x="168" y="152"/>
                    </a:lnTo>
                    <a:lnTo>
                      <a:pt x="176" y="160"/>
                    </a:lnTo>
                    <a:lnTo>
                      <a:pt x="184" y="152"/>
                    </a:lnTo>
                    <a:lnTo>
                      <a:pt x="176" y="152"/>
                    </a:lnTo>
                    <a:lnTo>
                      <a:pt x="192" y="144"/>
                    </a:lnTo>
                    <a:lnTo>
                      <a:pt x="208" y="152"/>
                    </a:lnTo>
                    <a:lnTo>
                      <a:pt x="224" y="152"/>
                    </a:lnTo>
                    <a:lnTo>
                      <a:pt x="232" y="144"/>
                    </a:lnTo>
                    <a:lnTo>
                      <a:pt x="208" y="136"/>
                    </a:lnTo>
                    <a:lnTo>
                      <a:pt x="208" y="128"/>
                    </a:lnTo>
                    <a:lnTo>
                      <a:pt x="224" y="128"/>
                    </a:lnTo>
                    <a:lnTo>
                      <a:pt x="232" y="136"/>
                    </a:lnTo>
                    <a:lnTo>
                      <a:pt x="240" y="136"/>
                    </a:lnTo>
                    <a:lnTo>
                      <a:pt x="248" y="144"/>
                    </a:lnTo>
                    <a:lnTo>
                      <a:pt x="248" y="152"/>
                    </a:lnTo>
                    <a:lnTo>
                      <a:pt x="256" y="160"/>
                    </a:lnTo>
                    <a:lnTo>
                      <a:pt x="264" y="168"/>
                    </a:lnTo>
                    <a:lnTo>
                      <a:pt x="288" y="176"/>
                    </a:lnTo>
                    <a:lnTo>
                      <a:pt x="288" y="184"/>
                    </a:lnTo>
                    <a:lnTo>
                      <a:pt x="264" y="192"/>
                    </a:lnTo>
                    <a:lnTo>
                      <a:pt x="280" y="200"/>
                    </a:lnTo>
                    <a:lnTo>
                      <a:pt x="288" y="192"/>
                    </a:lnTo>
                    <a:lnTo>
                      <a:pt x="296" y="184"/>
                    </a:lnTo>
                    <a:lnTo>
                      <a:pt x="312" y="184"/>
                    </a:lnTo>
                    <a:lnTo>
                      <a:pt x="304" y="192"/>
                    </a:lnTo>
                    <a:lnTo>
                      <a:pt x="312" y="200"/>
                    </a:lnTo>
                    <a:lnTo>
                      <a:pt x="328" y="200"/>
                    </a:lnTo>
                    <a:lnTo>
                      <a:pt x="328" y="208"/>
                    </a:lnTo>
                    <a:lnTo>
                      <a:pt x="344" y="216"/>
                    </a:lnTo>
                    <a:lnTo>
                      <a:pt x="344" y="224"/>
                    </a:lnTo>
                    <a:lnTo>
                      <a:pt x="344" y="232"/>
                    </a:lnTo>
                    <a:lnTo>
                      <a:pt x="352" y="232"/>
                    </a:lnTo>
                    <a:lnTo>
                      <a:pt x="352" y="256"/>
                    </a:lnTo>
                    <a:lnTo>
                      <a:pt x="344" y="256"/>
                    </a:lnTo>
                    <a:lnTo>
                      <a:pt x="336" y="264"/>
                    </a:lnTo>
                    <a:lnTo>
                      <a:pt x="312" y="288"/>
                    </a:lnTo>
                    <a:lnTo>
                      <a:pt x="312" y="304"/>
                    </a:lnTo>
                    <a:lnTo>
                      <a:pt x="328" y="312"/>
                    </a:lnTo>
                    <a:lnTo>
                      <a:pt x="328" y="328"/>
                    </a:lnTo>
                    <a:lnTo>
                      <a:pt x="312" y="320"/>
                    </a:lnTo>
                    <a:lnTo>
                      <a:pt x="296" y="328"/>
                    </a:lnTo>
                    <a:lnTo>
                      <a:pt x="272" y="336"/>
                    </a:lnTo>
                    <a:lnTo>
                      <a:pt x="264" y="328"/>
                    </a:lnTo>
                    <a:lnTo>
                      <a:pt x="256" y="320"/>
                    </a:lnTo>
                    <a:lnTo>
                      <a:pt x="248" y="328"/>
                    </a:lnTo>
                    <a:lnTo>
                      <a:pt x="248" y="336"/>
                    </a:lnTo>
                    <a:lnTo>
                      <a:pt x="232" y="352"/>
                    </a:lnTo>
                    <a:lnTo>
                      <a:pt x="232" y="368"/>
                    </a:lnTo>
                    <a:lnTo>
                      <a:pt x="248" y="376"/>
                    </a:lnTo>
                    <a:lnTo>
                      <a:pt x="272" y="384"/>
                    </a:lnTo>
                    <a:lnTo>
                      <a:pt x="280" y="360"/>
                    </a:lnTo>
                    <a:lnTo>
                      <a:pt x="288" y="360"/>
                    </a:lnTo>
                    <a:lnTo>
                      <a:pt x="304" y="376"/>
                    </a:lnTo>
                    <a:lnTo>
                      <a:pt x="312" y="376"/>
                    </a:lnTo>
                    <a:lnTo>
                      <a:pt x="312" y="360"/>
                    </a:lnTo>
                    <a:lnTo>
                      <a:pt x="320" y="360"/>
                    </a:lnTo>
                    <a:lnTo>
                      <a:pt x="320" y="368"/>
                    </a:lnTo>
                    <a:lnTo>
                      <a:pt x="336" y="368"/>
                    </a:lnTo>
                    <a:lnTo>
                      <a:pt x="336" y="392"/>
                    </a:lnTo>
                    <a:lnTo>
                      <a:pt x="352" y="400"/>
                    </a:lnTo>
                    <a:lnTo>
                      <a:pt x="368" y="408"/>
                    </a:lnTo>
                    <a:lnTo>
                      <a:pt x="368" y="416"/>
                    </a:lnTo>
                    <a:lnTo>
                      <a:pt x="360" y="416"/>
                    </a:lnTo>
                    <a:lnTo>
                      <a:pt x="368" y="432"/>
                    </a:lnTo>
                    <a:lnTo>
                      <a:pt x="376" y="432"/>
                    </a:lnTo>
                    <a:lnTo>
                      <a:pt x="392" y="448"/>
                    </a:lnTo>
                    <a:lnTo>
                      <a:pt x="400" y="448"/>
                    </a:lnTo>
                    <a:lnTo>
                      <a:pt x="408" y="448"/>
                    </a:lnTo>
                    <a:lnTo>
                      <a:pt x="408" y="464"/>
                    </a:lnTo>
                    <a:lnTo>
                      <a:pt x="424" y="480"/>
                    </a:lnTo>
                    <a:lnTo>
                      <a:pt x="440" y="480"/>
                    </a:lnTo>
                    <a:lnTo>
                      <a:pt x="472" y="488"/>
                    </a:lnTo>
                    <a:lnTo>
                      <a:pt x="480" y="480"/>
                    </a:lnTo>
                    <a:lnTo>
                      <a:pt x="472" y="464"/>
                    </a:lnTo>
                    <a:lnTo>
                      <a:pt x="456" y="456"/>
                    </a:lnTo>
                    <a:lnTo>
                      <a:pt x="440" y="440"/>
                    </a:lnTo>
                    <a:lnTo>
                      <a:pt x="424" y="408"/>
                    </a:lnTo>
                    <a:lnTo>
                      <a:pt x="424" y="400"/>
                    </a:lnTo>
                    <a:lnTo>
                      <a:pt x="432" y="400"/>
                    </a:lnTo>
                    <a:lnTo>
                      <a:pt x="440" y="416"/>
                    </a:lnTo>
                    <a:lnTo>
                      <a:pt x="448" y="408"/>
                    </a:lnTo>
                    <a:lnTo>
                      <a:pt x="456" y="424"/>
                    </a:lnTo>
                    <a:lnTo>
                      <a:pt x="472" y="416"/>
                    </a:lnTo>
                    <a:lnTo>
                      <a:pt x="480" y="440"/>
                    </a:lnTo>
                    <a:lnTo>
                      <a:pt x="496" y="456"/>
                    </a:lnTo>
                    <a:lnTo>
                      <a:pt x="504" y="456"/>
                    </a:lnTo>
                    <a:lnTo>
                      <a:pt x="504" y="440"/>
                    </a:lnTo>
                    <a:lnTo>
                      <a:pt x="512" y="432"/>
                    </a:lnTo>
                    <a:lnTo>
                      <a:pt x="504" y="424"/>
                    </a:lnTo>
                    <a:lnTo>
                      <a:pt x="504" y="416"/>
                    </a:lnTo>
                    <a:lnTo>
                      <a:pt x="520" y="416"/>
                    </a:lnTo>
                    <a:lnTo>
                      <a:pt x="520" y="408"/>
                    </a:lnTo>
                    <a:lnTo>
                      <a:pt x="504" y="392"/>
                    </a:lnTo>
                    <a:lnTo>
                      <a:pt x="504" y="384"/>
                    </a:lnTo>
                    <a:lnTo>
                      <a:pt x="504" y="376"/>
                    </a:lnTo>
                    <a:lnTo>
                      <a:pt x="488" y="352"/>
                    </a:lnTo>
                    <a:lnTo>
                      <a:pt x="472" y="352"/>
                    </a:lnTo>
                    <a:lnTo>
                      <a:pt x="456" y="336"/>
                    </a:lnTo>
                    <a:lnTo>
                      <a:pt x="456" y="328"/>
                    </a:lnTo>
                    <a:lnTo>
                      <a:pt x="448" y="320"/>
                    </a:lnTo>
                    <a:lnTo>
                      <a:pt x="432" y="304"/>
                    </a:lnTo>
                    <a:lnTo>
                      <a:pt x="440" y="288"/>
                    </a:lnTo>
                    <a:lnTo>
                      <a:pt x="448" y="304"/>
                    </a:lnTo>
                    <a:lnTo>
                      <a:pt x="456" y="296"/>
                    </a:lnTo>
                    <a:lnTo>
                      <a:pt x="456" y="288"/>
                    </a:lnTo>
                    <a:lnTo>
                      <a:pt x="448" y="272"/>
                    </a:lnTo>
                    <a:lnTo>
                      <a:pt x="464" y="264"/>
                    </a:lnTo>
                    <a:lnTo>
                      <a:pt x="480" y="280"/>
                    </a:lnTo>
                    <a:lnTo>
                      <a:pt x="480" y="288"/>
                    </a:lnTo>
                    <a:lnTo>
                      <a:pt x="504" y="288"/>
                    </a:lnTo>
                    <a:lnTo>
                      <a:pt x="504" y="296"/>
                    </a:lnTo>
                    <a:lnTo>
                      <a:pt x="496" y="312"/>
                    </a:lnTo>
                    <a:lnTo>
                      <a:pt x="504" y="328"/>
                    </a:lnTo>
                    <a:lnTo>
                      <a:pt x="512" y="336"/>
                    </a:lnTo>
                    <a:lnTo>
                      <a:pt x="520" y="336"/>
                    </a:lnTo>
                    <a:lnTo>
                      <a:pt x="536" y="352"/>
                    </a:lnTo>
                    <a:lnTo>
                      <a:pt x="536" y="336"/>
                    </a:lnTo>
                    <a:lnTo>
                      <a:pt x="536" y="320"/>
                    </a:lnTo>
                    <a:lnTo>
                      <a:pt x="536" y="312"/>
                    </a:lnTo>
                    <a:lnTo>
                      <a:pt x="544" y="320"/>
                    </a:lnTo>
                    <a:lnTo>
                      <a:pt x="560" y="312"/>
                    </a:lnTo>
                    <a:lnTo>
                      <a:pt x="552" y="280"/>
                    </a:lnTo>
                    <a:lnTo>
                      <a:pt x="576" y="280"/>
                    </a:lnTo>
                    <a:lnTo>
                      <a:pt x="576" y="256"/>
                    </a:lnTo>
                    <a:lnTo>
                      <a:pt x="568" y="256"/>
                    </a:lnTo>
                    <a:lnTo>
                      <a:pt x="568" y="248"/>
                    </a:lnTo>
                    <a:lnTo>
                      <a:pt x="560" y="248"/>
                    </a:lnTo>
                    <a:lnTo>
                      <a:pt x="536" y="256"/>
                    </a:lnTo>
                    <a:lnTo>
                      <a:pt x="544" y="248"/>
                    </a:lnTo>
                    <a:lnTo>
                      <a:pt x="536" y="240"/>
                    </a:lnTo>
                    <a:lnTo>
                      <a:pt x="512" y="248"/>
                    </a:lnTo>
                    <a:lnTo>
                      <a:pt x="520" y="232"/>
                    </a:lnTo>
                    <a:lnTo>
                      <a:pt x="512" y="232"/>
                    </a:lnTo>
                    <a:lnTo>
                      <a:pt x="504" y="224"/>
                    </a:lnTo>
                    <a:lnTo>
                      <a:pt x="504" y="216"/>
                    </a:lnTo>
                    <a:lnTo>
                      <a:pt x="488" y="224"/>
                    </a:lnTo>
                    <a:lnTo>
                      <a:pt x="472" y="224"/>
                    </a:lnTo>
                    <a:lnTo>
                      <a:pt x="464" y="208"/>
                    </a:lnTo>
                    <a:lnTo>
                      <a:pt x="440" y="200"/>
                    </a:lnTo>
                    <a:lnTo>
                      <a:pt x="416" y="192"/>
                    </a:lnTo>
                    <a:lnTo>
                      <a:pt x="440" y="192"/>
                    </a:lnTo>
                    <a:lnTo>
                      <a:pt x="448" y="184"/>
                    </a:lnTo>
                    <a:lnTo>
                      <a:pt x="440" y="184"/>
                    </a:lnTo>
                    <a:lnTo>
                      <a:pt x="472" y="176"/>
                    </a:lnTo>
                    <a:lnTo>
                      <a:pt x="464" y="176"/>
                    </a:lnTo>
                    <a:lnTo>
                      <a:pt x="440" y="168"/>
                    </a:lnTo>
                    <a:lnTo>
                      <a:pt x="448" y="160"/>
                    </a:lnTo>
                    <a:lnTo>
                      <a:pt x="456" y="160"/>
                    </a:lnTo>
                    <a:lnTo>
                      <a:pt x="440" y="144"/>
                    </a:lnTo>
                    <a:lnTo>
                      <a:pt x="432" y="152"/>
                    </a:lnTo>
                    <a:lnTo>
                      <a:pt x="416" y="152"/>
                    </a:lnTo>
                    <a:lnTo>
                      <a:pt x="400" y="144"/>
                    </a:lnTo>
                    <a:lnTo>
                      <a:pt x="416" y="144"/>
                    </a:lnTo>
                    <a:lnTo>
                      <a:pt x="432" y="128"/>
                    </a:lnTo>
                    <a:lnTo>
                      <a:pt x="408" y="120"/>
                    </a:lnTo>
                    <a:lnTo>
                      <a:pt x="392" y="120"/>
                    </a:lnTo>
                    <a:lnTo>
                      <a:pt x="384" y="136"/>
                    </a:lnTo>
                    <a:lnTo>
                      <a:pt x="376" y="136"/>
                    </a:lnTo>
                    <a:lnTo>
                      <a:pt x="376" y="128"/>
                    </a:lnTo>
                    <a:lnTo>
                      <a:pt x="384" y="120"/>
                    </a:lnTo>
                    <a:lnTo>
                      <a:pt x="368" y="128"/>
                    </a:lnTo>
                    <a:lnTo>
                      <a:pt x="360" y="120"/>
                    </a:lnTo>
                    <a:lnTo>
                      <a:pt x="384" y="112"/>
                    </a:lnTo>
                    <a:lnTo>
                      <a:pt x="376" y="96"/>
                    </a:lnTo>
                    <a:lnTo>
                      <a:pt x="368" y="88"/>
                    </a:lnTo>
                    <a:lnTo>
                      <a:pt x="352" y="88"/>
                    </a:lnTo>
                    <a:lnTo>
                      <a:pt x="344" y="96"/>
                    </a:lnTo>
                    <a:lnTo>
                      <a:pt x="336" y="104"/>
                    </a:lnTo>
                    <a:lnTo>
                      <a:pt x="336" y="96"/>
                    </a:lnTo>
                    <a:lnTo>
                      <a:pt x="328" y="104"/>
                    </a:lnTo>
                    <a:lnTo>
                      <a:pt x="320" y="96"/>
                    </a:lnTo>
                    <a:lnTo>
                      <a:pt x="328" y="88"/>
                    </a:lnTo>
                    <a:lnTo>
                      <a:pt x="320" y="88"/>
                    </a:lnTo>
                    <a:lnTo>
                      <a:pt x="312" y="96"/>
                    </a:lnTo>
                    <a:lnTo>
                      <a:pt x="304" y="96"/>
                    </a:lnTo>
                    <a:lnTo>
                      <a:pt x="304" y="88"/>
                    </a:lnTo>
                    <a:lnTo>
                      <a:pt x="320" y="72"/>
                    </a:lnTo>
                    <a:lnTo>
                      <a:pt x="312" y="72"/>
                    </a:lnTo>
                    <a:lnTo>
                      <a:pt x="304" y="80"/>
                    </a:lnTo>
                    <a:lnTo>
                      <a:pt x="296" y="72"/>
                    </a:lnTo>
                    <a:lnTo>
                      <a:pt x="304" y="56"/>
                    </a:lnTo>
                    <a:lnTo>
                      <a:pt x="280" y="48"/>
                    </a:lnTo>
                    <a:lnTo>
                      <a:pt x="272" y="48"/>
                    </a:lnTo>
                    <a:lnTo>
                      <a:pt x="264" y="48"/>
                    </a:lnTo>
                    <a:lnTo>
                      <a:pt x="240" y="48"/>
                    </a:lnTo>
                    <a:lnTo>
                      <a:pt x="232" y="56"/>
                    </a:lnTo>
                    <a:lnTo>
                      <a:pt x="248" y="64"/>
                    </a:lnTo>
                    <a:lnTo>
                      <a:pt x="240" y="64"/>
                    </a:lnTo>
                    <a:lnTo>
                      <a:pt x="232" y="80"/>
                    </a:lnTo>
                    <a:lnTo>
                      <a:pt x="224" y="80"/>
                    </a:lnTo>
                    <a:lnTo>
                      <a:pt x="216" y="72"/>
                    </a:lnTo>
                    <a:lnTo>
                      <a:pt x="216" y="64"/>
                    </a:lnTo>
                    <a:lnTo>
                      <a:pt x="200" y="64"/>
                    </a:lnTo>
                    <a:lnTo>
                      <a:pt x="192" y="64"/>
                    </a:lnTo>
                    <a:lnTo>
                      <a:pt x="192" y="72"/>
                    </a:lnTo>
                    <a:lnTo>
                      <a:pt x="184" y="72"/>
                    </a:lnTo>
                    <a:lnTo>
                      <a:pt x="184" y="56"/>
                    </a:lnTo>
                    <a:lnTo>
                      <a:pt x="192" y="48"/>
                    </a:lnTo>
                    <a:lnTo>
                      <a:pt x="192" y="40"/>
                    </a:lnTo>
                    <a:lnTo>
                      <a:pt x="184" y="32"/>
                    </a:lnTo>
                    <a:lnTo>
                      <a:pt x="184" y="24"/>
                    </a:lnTo>
                    <a:lnTo>
                      <a:pt x="176" y="16"/>
                    </a:lnTo>
                    <a:lnTo>
                      <a:pt x="176" y="8"/>
                    </a:lnTo>
                    <a:lnTo>
                      <a:pt x="168" y="0"/>
                    </a:lnTo>
                    <a:lnTo>
                      <a:pt x="160" y="0"/>
                    </a:lnTo>
                    <a:lnTo>
                      <a:pt x="128" y="8"/>
                    </a:lnTo>
                    <a:lnTo>
                      <a:pt x="128" y="16"/>
                    </a:lnTo>
                    <a:lnTo>
                      <a:pt x="120" y="16"/>
                    </a:lnTo>
                    <a:lnTo>
                      <a:pt x="104" y="24"/>
                    </a:lnTo>
                    <a:lnTo>
                      <a:pt x="112" y="24"/>
                    </a:lnTo>
                    <a:lnTo>
                      <a:pt x="96" y="32"/>
                    </a:lnTo>
                    <a:lnTo>
                      <a:pt x="96" y="56"/>
                    </a:lnTo>
                    <a:lnTo>
                      <a:pt x="120" y="64"/>
                    </a:lnTo>
                    <a:lnTo>
                      <a:pt x="112" y="64"/>
                    </a:lnTo>
                    <a:lnTo>
                      <a:pt x="104" y="64"/>
                    </a:lnTo>
                    <a:lnTo>
                      <a:pt x="88" y="64"/>
                    </a:lnTo>
                    <a:lnTo>
                      <a:pt x="96" y="80"/>
                    </a:lnTo>
                    <a:lnTo>
                      <a:pt x="104" y="96"/>
                    </a:lnTo>
                    <a:lnTo>
                      <a:pt x="104" y="104"/>
                    </a:lnTo>
                    <a:lnTo>
                      <a:pt x="96" y="104"/>
                    </a:lnTo>
                    <a:lnTo>
                      <a:pt x="96" y="88"/>
                    </a:lnTo>
                    <a:lnTo>
                      <a:pt x="72" y="80"/>
                    </a:lnTo>
                    <a:lnTo>
                      <a:pt x="72" y="48"/>
                    </a:lnTo>
                    <a:lnTo>
                      <a:pt x="72" y="40"/>
                    </a:lnTo>
                    <a:lnTo>
                      <a:pt x="96" y="24"/>
                    </a:lnTo>
                    <a:lnTo>
                      <a:pt x="96" y="16"/>
                    </a:lnTo>
                    <a:lnTo>
                      <a:pt x="104" y="8"/>
                    </a:lnTo>
                    <a:lnTo>
                      <a:pt x="9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1" name="Freeform 40"/>
              <p:cNvSpPr>
                <a:spLocks/>
              </p:cNvSpPr>
              <p:nvPr/>
            </p:nvSpPr>
            <p:spPr bwMode="gray">
              <a:xfrm>
                <a:off x="1602" y="1423"/>
                <a:ext cx="67" cy="29"/>
              </a:xfrm>
              <a:custGeom>
                <a:avLst/>
                <a:gdLst>
                  <a:gd name="T0" fmla="*/ 0 w 96"/>
                  <a:gd name="T1" fmla="*/ 0 h 40"/>
                  <a:gd name="T2" fmla="*/ 0 w 96"/>
                  <a:gd name="T3" fmla="*/ 3 h 40"/>
                  <a:gd name="T4" fmla="*/ 3 w 96"/>
                  <a:gd name="T5" fmla="*/ 7 h 40"/>
                  <a:gd name="T6" fmla="*/ 3 w 96"/>
                  <a:gd name="T7" fmla="*/ 15 h 40"/>
                  <a:gd name="T8" fmla="*/ 6 w 96"/>
                  <a:gd name="T9" fmla="*/ 15 h 40"/>
                  <a:gd name="T10" fmla="*/ 10 w 96"/>
                  <a:gd name="T11" fmla="*/ 15 h 40"/>
                  <a:gd name="T12" fmla="*/ 10 w 96"/>
                  <a:gd name="T13" fmla="*/ 12 h 40"/>
                  <a:gd name="T14" fmla="*/ 22 w 96"/>
                  <a:gd name="T15" fmla="*/ 12 h 40"/>
                  <a:gd name="T16" fmla="*/ 30 w 96"/>
                  <a:gd name="T17" fmla="*/ 15 h 40"/>
                  <a:gd name="T18" fmla="*/ 33 w 96"/>
                  <a:gd name="T19" fmla="*/ 12 h 40"/>
                  <a:gd name="T20" fmla="*/ 27 w 96"/>
                  <a:gd name="T21" fmla="*/ 9 h 40"/>
                  <a:gd name="T22" fmla="*/ 27 w 96"/>
                  <a:gd name="T23" fmla="*/ 7 h 40"/>
                  <a:gd name="T24" fmla="*/ 24 w 96"/>
                  <a:gd name="T25" fmla="*/ 3 h 40"/>
                  <a:gd name="T26" fmla="*/ 22 w 96"/>
                  <a:gd name="T27" fmla="*/ 3 h 40"/>
                  <a:gd name="T28" fmla="*/ 14 w 96"/>
                  <a:gd name="T29" fmla="*/ 0 h 40"/>
                  <a:gd name="T30" fmla="*/ 6 w 96"/>
                  <a:gd name="T31" fmla="*/ 0 h 40"/>
                  <a:gd name="T32" fmla="*/ 3 w 96"/>
                  <a:gd name="T33" fmla="*/ 0 h 40"/>
                  <a:gd name="T34" fmla="*/ 0 w 96"/>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40"/>
                  <a:gd name="T56" fmla="*/ 96 w 96"/>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40">
                    <a:moveTo>
                      <a:pt x="0" y="0"/>
                    </a:moveTo>
                    <a:lnTo>
                      <a:pt x="0" y="8"/>
                    </a:lnTo>
                    <a:lnTo>
                      <a:pt x="8" y="16"/>
                    </a:lnTo>
                    <a:lnTo>
                      <a:pt x="8" y="40"/>
                    </a:lnTo>
                    <a:lnTo>
                      <a:pt x="16" y="40"/>
                    </a:lnTo>
                    <a:lnTo>
                      <a:pt x="32" y="40"/>
                    </a:lnTo>
                    <a:lnTo>
                      <a:pt x="32" y="32"/>
                    </a:lnTo>
                    <a:lnTo>
                      <a:pt x="64" y="32"/>
                    </a:lnTo>
                    <a:lnTo>
                      <a:pt x="88" y="40"/>
                    </a:lnTo>
                    <a:lnTo>
                      <a:pt x="96" y="32"/>
                    </a:lnTo>
                    <a:lnTo>
                      <a:pt x="80" y="24"/>
                    </a:lnTo>
                    <a:lnTo>
                      <a:pt x="80" y="16"/>
                    </a:lnTo>
                    <a:lnTo>
                      <a:pt x="72" y="8"/>
                    </a:lnTo>
                    <a:lnTo>
                      <a:pt x="64" y="8"/>
                    </a:lnTo>
                    <a:lnTo>
                      <a:pt x="40" y="0"/>
                    </a:lnTo>
                    <a:lnTo>
                      <a:pt x="16" y="0"/>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2" name="Freeform 41"/>
              <p:cNvSpPr>
                <a:spLocks/>
              </p:cNvSpPr>
              <p:nvPr/>
            </p:nvSpPr>
            <p:spPr bwMode="gray">
              <a:xfrm>
                <a:off x="1506" y="1632"/>
                <a:ext cx="96" cy="90"/>
              </a:xfrm>
              <a:custGeom>
                <a:avLst/>
                <a:gdLst>
                  <a:gd name="T0" fmla="*/ 8 w 136"/>
                  <a:gd name="T1" fmla="*/ 3 h 128"/>
                  <a:gd name="T2" fmla="*/ 11 w 136"/>
                  <a:gd name="T3" fmla="*/ 0 h 128"/>
                  <a:gd name="T4" fmla="*/ 14 w 136"/>
                  <a:gd name="T5" fmla="*/ 0 h 128"/>
                  <a:gd name="T6" fmla="*/ 14 w 136"/>
                  <a:gd name="T7" fmla="*/ 6 h 128"/>
                  <a:gd name="T8" fmla="*/ 17 w 136"/>
                  <a:gd name="T9" fmla="*/ 11 h 128"/>
                  <a:gd name="T10" fmla="*/ 20 w 136"/>
                  <a:gd name="T11" fmla="*/ 8 h 128"/>
                  <a:gd name="T12" fmla="*/ 25 w 136"/>
                  <a:gd name="T13" fmla="*/ 11 h 128"/>
                  <a:gd name="T14" fmla="*/ 28 w 136"/>
                  <a:gd name="T15" fmla="*/ 14 h 128"/>
                  <a:gd name="T16" fmla="*/ 37 w 136"/>
                  <a:gd name="T17" fmla="*/ 19 h 128"/>
                  <a:gd name="T18" fmla="*/ 40 w 136"/>
                  <a:gd name="T19" fmla="*/ 25 h 128"/>
                  <a:gd name="T20" fmla="*/ 37 w 136"/>
                  <a:gd name="T21" fmla="*/ 31 h 128"/>
                  <a:gd name="T22" fmla="*/ 48 w 136"/>
                  <a:gd name="T23" fmla="*/ 31 h 128"/>
                  <a:gd name="T24" fmla="*/ 48 w 136"/>
                  <a:gd name="T25" fmla="*/ 34 h 128"/>
                  <a:gd name="T26" fmla="*/ 48 w 136"/>
                  <a:gd name="T27" fmla="*/ 39 h 128"/>
                  <a:gd name="T28" fmla="*/ 37 w 136"/>
                  <a:gd name="T29" fmla="*/ 36 h 128"/>
                  <a:gd name="T30" fmla="*/ 34 w 136"/>
                  <a:gd name="T31" fmla="*/ 36 h 128"/>
                  <a:gd name="T32" fmla="*/ 34 w 136"/>
                  <a:gd name="T33" fmla="*/ 31 h 128"/>
                  <a:gd name="T34" fmla="*/ 31 w 136"/>
                  <a:gd name="T35" fmla="*/ 31 h 128"/>
                  <a:gd name="T36" fmla="*/ 28 w 136"/>
                  <a:gd name="T37" fmla="*/ 31 h 128"/>
                  <a:gd name="T38" fmla="*/ 25 w 136"/>
                  <a:gd name="T39" fmla="*/ 36 h 128"/>
                  <a:gd name="T40" fmla="*/ 20 w 136"/>
                  <a:gd name="T41" fmla="*/ 36 h 128"/>
                  <a:gd name="T42" fmla="*/ 17 w 136"/>
                  <a:gd name="T43" fmla="*/ 41 h 128"/>
                  <a:gd name="T44" fmla="*/ 11 w 136"/>
                  <a:gd name="T45" fmla="*/ 44 h 128"/>
                  <a:gd name="T46" fmla="*/ 11 w 136"/>
                  <a:gd name="T47" fmla="*/ 36 h 128"/>
                  <a:gd name="T48" fmla="*/ 3 w 136"/>
                  <a:gd name="T49" fmla="*/ 36 h 128"/>
                  <a:gd name="T50" fmla="*/ 0 w 136"/>
                  <a:gd name="T51" fmla="*/ 34 h 128"/>
                  <a:gd name="T52" fmla="*/ 8 w 136"/>
                  <a:gd name="T53" fmla="*/ 19 h 128"/>
                  <a:gd name="T54" fmla="*/ 8 w 136"/>
                  <a:gd name="T55" fmla="*/ 6 h 128"/>
                  <a:gd name="T56" fmla="*/ 8 w 136"/>
                  <a:gd name="T57" fmla="*/ 3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6"/>
                  <a:gd name="T88" fmla="*/ 0 h 128"/>
                  <a:gd name="T89" fmla="*/ 136 w 136"/>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6" h="128">
                    <a:moveTo>
                      <a:pt x="24" y="8"/>
                    </a:moveTo>
                    <a:lnTo>
                      <a:pt x="32" y="0"/>
                    </a:lnTo>
                    <a:lnTo>
                      <a:pt x="40" y="0"/>
                    </a:lnTo>
                    <a:lnTo>
                      <a:pt x="40" y="16"/>
                    </a:lnTo>
                    <a:lnTo>
                      <a:pt x="48" y="32"/>
                    </a:lnTo>
                    <a:lnTo>
                      <a:pt x="56" y="24"/>
                    </a:lnTo>
                    <a:lnTo>
                      <a:pt x="72" y="32"/>
                    </a:lnTo>
                    <a:lnTo>
                      <a:pt x="80" y="40"/>
                    </a:lnTo>
                    <a:lnTo>
                      <a:pt x="104" y="56"/>
                    </a:lnTo>
                    <a:lnTo>
                      <a:pt x="112" y="72"/>
                    </a:lnTo>
                    <a:lnTo>
                      <a:pt x="104" y="88"/>
                    </a:lnTo>
                    <a:lnTo>
                      <a:pt x="136" y="88"/>
                    </a:lnTo>
                    <a:lnTo>
                      <a:pt x="136" y="96"/>
                    </a:lnTo>
                    <a:lnTo>
                      <a:pt x="136" y="112"/>
                    </a:lnTo>
                    <a:lnTo>
                      <a:pt x="104" y="104"/>
                    </a:lnTo>
                    <a:lnTo>
                      <a:pt x="96" y="104"/>
                    </a:lnTo>
                    <a:lnTo>
                      <a:pt x="96" y="88"/>
                    </a:lnTo>
                    <a:lnTo>
                      <a:pt x="88" y="88"/>
                    </a:lnTo>
                    <a:lnTo>
                      <a:pt x="80" y="88"/>
                    </a:lnTo>
                    <a:lnTo>
                      <a:pt x="72" y="104"/>
                    </a:lnTo>
                    <a:lnTo>
                      <a:pt x="56" y="104"/>
                    </a:lnTo>
                    <a:lnTo>
                      <a:pt x="48" y="120"/>
                    </a:lnTo>
                    <a:lnTo>
                      <a:pt x="32" y="128"/>
                    </a:lnTo>
                    <a:lnTo>
                      <a:pt x="32" y="104"/>
                    </a:lnTo>
                    <a:lnTo>
                      <a:pt x="8" y="104"/>
                    </a:lnTo>
                    <a:lnTo>
                      <a:pt x="0" y="96"/>
                    </a:lnTo>
                    <a:lnTo>
                      <a:pt x="24" y="56"/>
                    </a:lnTo>
                    <a:lnTo>
                      <a:pt x="24" y="16"/>
                    </a:lnTo>
                    <a:lnTo>
                      <a:pt x="2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3" name="Freeform 42"/>
              <p:cNvSpPr>
                <a:spLocks/>
              </p:cNvSpPr>
              <p:nvPr/>
            </p:nvSpPr>
            <p:spPr bwMode="gray">
              <a:xfrm>
                <a:off x="988" y="1311"/>
                <a:ext cx="107" cy="51"/>
              </a:xfrm>
              <a:custGeom>
                <a:avLst/>
                <a:gdLst>
                  <a:gd name="T0" fmla="*/ 11 w 152"/>
                  <a:gd name="T1" fmla="*/ 23 h 72"/>
                  <a:gd name="T2" fmla="*/ 6 w 152"/>
                  <a:gd name="T3" fmla="*/ 23 h 72"/>
                  <a:gd name="T4" fmla="*/ 3 w 152"/>
                  <a:gd name="T5" fmla="*/ 23 h 72"/>
                  <a:gd name="T6" fmla="*/ 3 w 152"/>
                  <a:gd name="T7" fmla="*/ 20 h 72"/>
                  <a:gd name="T8" fmla="*/ 0 w 152"/>
                  <a:gd name="T9" fmla="*/ 20 h 72"/>
                  <a:gd name="T10" fmla="*/ 3 w 152"/>
                  <a:gd name="T11" fmla="*/ 17 h 72"/>
                  <a:gd name="T12" fmla="*/ 6 w 152"/>
                  <a:gd name="T13" fmla="*/ 17 h 72"/>
                  <a:gd name="T14" fmla="*/ 11 w 152"/>
                  <a:gd name="T15" fmla="*/ 14 h 72"/>
                  <a:gd name="T16" fmla="*/ 11 w 152"/>
                  <a:gd name="T17" fmla="*/ 11 h 72"/>
                  <a:gd name="T18" fmla="*/ 14 w 152"/>
                  <a:gd name="T19" fmla="*/ 11 h 72"/>
                  <a:gd name="T20" fmla="*/ 17 w 152"/>
                  <a:gd name="T21" fmla="*/ 11 h 72"/>
                  <a:gd name="T22" fmla="*/ 23 w 152"/>
                  <a:gd name="T23" fmla="*/ 8 h 72"/>
                  <a:gd name="T24" fmla="*/ 23 w 152"/>
                  <a:gd name="T25" fmla="*/ 6 h 72"/>
                  <a:gd name="T26" fmla="*/ 27 w 152"/>
                  <a:gd name="T27" fmla="*/ 3 h 72"/>
                  <a:gd name="T28" fmla="*/ 36 w 152"/>
                  <a:gd name="T29" fmla="*/ 3 h 72"/>
                  <a:gd name="T30" fmla="*/ 39 w 152"/>
                  <a:gd name="T31" fmla="*/ 3 h 72"/>
                  <a:gd name="T32" fmla="*/ 42 w 152"/>
                  <a:gd name="T33" fmla="*/ 3 h 72"/>
                  <a:gd name="T34" fmla="*/ 44 w 152"/>
                  <a:gd name="T35" fmla="*/ 3 h 72"/>
                  <a:gd name="T36" fmla="*/ 42 w 152"/>
                  <a:gd name="T37" fmla="*/ 3 h 72"/>
                  <a:gd name="T38" fmla="*/ 42 w 152"/>
                  <a:gd name="T39" fmla="*/ 0 h 72"/>
                  <a:gd name="T40" fmla="*/ 48 w 152"/>
                  <a:gd name="T41" fmla="*/ 0 h 72"/>
                  <a:gd name="T42" fmla="*/ 53 w 152"/>
                  <a:gd name="T43" fmla="*/ 3 h 72"/>
                  <a:gd name="T44" fmla="*/ 50 w 152"/>
                  <a:gd name="T45" fmla="*/ 6 h 72"/>
                  <a:gd name="T46" fmla="*/ 48 w 152"/>
                  <a:gd name="T47" fmla="*/ 6 h 72"/>
                  <a:gd name="T48" fmla="*/ 50 w 152"/>
                  <a:gd name="T49" fmla="*/ 8 h 72"/>
                  <a:gd name="T50" fmla="*/ 48 w 152"/>
                  <a:gd name="T51" fmla="*/ 11 h 72"/>
                  <a:gd name="T52" fmla="*/ 50 w 152"/>
                  <a:gd name="T53" fmla="*/ 14 h 72"/>
                  <a:gd name="T54" fmla="*/ 42 w 152"/>
                  <a:gd name="T55" fmla="*/ 14 h 72"/>
                  <a:gd name="T56" fmla="*/ 42 w 152"/>
                  <a:gd name="T57" fmla="*/ 17 h 72"/>
                  <a:gd name="T58" fmla="*/ 34 w 152"/>
                  <a:gd name="T59" fmla="*/ 14 h 72"/>
                  <a:gd name="T60" fmla="*/ 36 w 152"/>
                  <a:gd name="T61" fmla="*/ 11 h 72"/>
                  <a:gd name="T62" fmla="*/ 31 w 152"/>
                  <a:gd name="T63" fmla="*/ 11 h 72"/>
                  <a:gd name="T64" fmla="*/ 31 w 152"/>
                  <a:gd name="T65" fmla="*/ 17 h 72"/>
                  <a:gd name="T66" fmla="*/ 27 w 152"/>
                  <a:gd name="T67" fmla="*/ 20 h 72"/>
                  <a:gd name="T68" fmla="*/ 25 w 152"/>
                  <a:gd name="T69" fmla="*/ 17 h 72"/>
                  <a:gd name="T70" fmla="*/ 23 w 152"/>
                  <a:gd name="T71" fmla="*/ 17 h 72"/>
                  <a:gd name="T72" fmla="*/ 23 w 152"/>
                  <a:gd name="T73" fmla="*/ 23 h 72"/>
                  <a:gd name="T74" fmla="*/ 17 w 152"/>
                  <a:gd name="T75" fmla="*/ 23 h 72"/>
                  <a:gd name="T76" fmla="*/ 17 w 152"/>
                  <a:gd name="T77" fmla="*/ 20 h 72"/>
                  <a:gd name="T78" fmla="*/ 14 w 152"/>
                  <a:gd name="T79" fmla="*/ 20 h 72"/>
                  <a:gd name="T80" fmla="*/ 14 w 152"/>
                  <a:gd name="T81" fmla="*/ 26 h 72"/>
                  <a:gd name="T82" fmla="*/ 11 w 152"/>
                  <a:gd name="T83" fmla="*/ 26 h 72"/>
                  <a:gd name="T84" fmla="*/ 11 w 152"/>
                  <a:gd name="T85" fmla="*/ 23 h 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2"/>
                  <a:gd name="T130" fmla="*/ 0 h 72"/>
                  <a:gd name="T131" fmla="*/ 152 w 152"/>
                  <a:gd name="T132" fmla="*/ 72 h 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2" h="72">
                    <a:moveTo>
                      <a:pt x="32" y="64"/>
                    </a:moveTo>
                    <a:lnTo>
                      <a:pt x="16" y="64"/>
                    </a:lnTo>
                    <a:lnTo>
                      <a:pt x="8" y="64"/>
                    </a:lnTo>
                    <a:lnTo>
                      <a:pt x="8" y="56"/>
                    </a:lnTo>
                    <a:lnTo>
                      <a:pt x="0" y="56"/>
                    </a:lnTo>
                    <a:lnTo>
                      <a:pt x="8" y="48"/>
                    </a:lnTo>
                    <a:lnTo>
                      <a:pt x="16" y="48"/>
                    </a:lnTo>
                    <a:lnTo>
                      <a:pt x="32" y="40"/>
                    </a:lnTo>
                    <a:lnTo>
                      <a:pt x="32" y="32"/>
                    </a:lnTo>
                    <a:lnTo>
                      <a:pt x="40" y="32"/>
                    </a:lnTo>
                    <a:lnTo>
                      <a:pt x="48" y="32"/>
                    </a:lnTo>
                    <a:lnTo>
                      <a:pt x="64" y="24"/>
                    </a:lnTo>
                    <a:lnTo>
                      <a:pt x="64" y="16"/>
                    </a:lnTo>
                    <a:lnTo>
                      <a:pt x="80" y="8"/>
                    </a:lnTo>
                    <a:lnTo>
                      <a:pt x="104" y="8"/>
                    </a:lnTo>
                    <a:lnTo>
                      <a:pt x="112" y="8"/>
                    </a:lnTo>
                    <a:lnTo>
                      <a:pt x="120" y="8"/>
                    </a:lnTo>
                    <a:lnTo>
                      <a:pt x="128" y="8"/>
                    </a:lnTo>
                    <a:lnTo>
                      <a:pt x="120" y="8"/>
                    </a:lnTo>
                    <a:lnTo>
                      <a:pt x="120" y="0"/>
                    </a:lnTo>
                    <a:lnTo>
                      <a:pt x="136" y="0"/>
                    </a:lnTo>
                    <a:lnTo>
                      <a:pt x="152" y="8"/>
                    </a:lnTo>
                    <a:lnTo>
                      <a:pt x="144" y="16"/>
                    </a:lnTo>
                    <a:lnTo>
                      <a:pt x="136" y="16"/>
                    </a:lnTo>
                    <a:lnTo>
                      <a:pt x="144" y="24"/>
                    </a:lnTo>
                    <a:lnTo>
                      <a:pt x="136" y="32"/>
                    </a:lnTo>
                    <a:lnTo>
                      <a:pt x="144" y="40"/>
                    </a:lnTo>
                    <a:lnTo>
                      <a:pt x="120" y="40"/>
                    </a:lnTo>
                    <a:lnTo>
                      <a:pt x="120" y="48"/>
                    </a:lnTo>
                    <a:lnTo>
                      <a:pt x="96" y="40"/>
                    </a:lnTo>
                    <a:lnTo>
                      <a:pt x="104" y="32"/>
                    </a:lnTo>
                    <a:lnTo>
                      <a:pt x="88" y="32"/>
                    </a:lnTo>
                    <a:lnTo>
                      <a:pt x="88" y="48"/>
                    </a:lnTo>
                    <a:lnTo>
                      <a:pt x="80" y="56"/>
                    </a:lnTo>
                    <a:lnTo>
                      <a:pt x="72" y="48"/>
                    </a:lnTo>
                    <a:lnTo>
                      <a:pt x="64" y="48"/>
                    </a:lnTo>
                    <a:lnTo>
                      <a:pt x="64" y="64"/>
                    </a:lnTo>
                    <a:lnTo>
                      <a:pt x="48" y="64"/>
                    </a:lnTo>
                    <a:lnTo>
                      <a:pt x="48" y="56"/>
                    </a:lnTo>
                    <a:lnTo>
                      <a:pt x="40" y="56"/>
                    </a:lnTo>
                    <a:lnTo>
                      <a:pt x="40" y="72"/>
                    </a:lnTo>
                    <a:lnTo>
                      <a:pt x="32" y="72"/>
                    </a:lnTo>
                    <a:lnTo>
                      <a:pt x="32"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4" name="Freeform 43"/>
              <p:cNvSpPr>
                <a:spLocks/>
              </p:cNvSpPr>
              <p:nvPr/>
            </p:nvSpPr>
            <p:spPr bwMode="gray">
              <a:xfrm>
                <a:off x="1129" y="1277"/>
                <a:ext cx="51" cy="11"/>
              </a:xfrm>
              <a:custGeom>
                <a:avLst/>
                <a:gdLst>
                  <a:gd name="T0" fmla="*/ 17 w 72"/>
                  <a:gd name="T1" fmla="*/ 0 h 16"/>
                  <a:gd name="T2" fmla="*/ 23 w 72"/>
                  <a:gd name="T3" fmla="*/ 3 h 16"/>
                  <a:gd name="T4" fmla="*/ 26 w 72"/>
                  <a:gd name="T5" fmla="*/ 3 h 16"/>
                  <a:gd name="T6" fmla="*/ 26 w 72"/>
                  <a:gd name="T7" fmla="*/ 6 h 16"/>
                  <a:gd name="T8" fmla="*/ 17 w 72"/>
                  <a:gd name="T9" fmla="*/ 6 h 16"/>
                  <a:gd name="T10" fmla="*/ 14 w 72"/>
                  <a:gd name="T11" fmla="*/ 6 h 16"/>
                  <a:gd name="T12" fmla="*/ 11 w 72"/>
                  <a:gd name="T13" fmla="*/ 6 h 16"/>
                  <a:gd name="T14" fmla="*/ 8 w 72"/>
                  <a:gd name="T15" fmla="*/ 6 h 16"/>
                  <a:gd name="T16" fmla="*/ 6 w 72"/>
                  <a:gd name="T17" fmla="*/ 6 h 16"/>
                  <a:gd name="T18" fmla="*/ 0 w 72"/>
                  <a:gd name="T19" fmla="*/ 6 h 16"/>
                  <a:gd name="T20" fmla="*/ 0 w 72"/>
                  <a:gd name="T21" fmla="*/ 3 h 16"/>
                  <a:gd name="T22" fmla="*/ 3 w 72"/>
                  <a:gd name="T23" fmla="*/ 3 h 16"/>
                  <a:gd name="T24" fmla="*/ 11 w 72"/>
                  <a:gd name="T25" fmla="*/ 3 h 16"/>
                  <a:gd name="T26" fmla="*/ 14 w 72"/>
                  <a:gd name="T27" fmla="*/ 0 h 16"/>
                  <a:gd name="T28" fmla="*/ 17 w 72"/>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16"/>
                  <a:gd name="T47" fmla="*/ 72 w 72"/>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16">
                    <a:moveTo>
                      <a:pt x="48" y="0"/>
                    </a:moveTo>
                    <a:lnTo>
                      <a:pt x="64" y="8"/>
                    </a:lnTo>
                    <a:lnTo>
                      <a:pt x="72" y="8"/>
                    </a:lnTo>
                    <a:lnTo>
                      <a:pt x="72" y="16"/>
                    </a:lnTo>
                    <a:lnTo>
                      <a:pt x="48" y="16"/>
                    </a:lnTo>
                    <a:lnTo>
                      <a:pt x="40" y="16"/>
                    </a:lnTo>
                    <a:lnTo>
                      <a:pt x="32" y="16"/>
                    </a:lnTo>
                    <a:lnTo>
                      <a:pt x="24" y="16"/>
                    </a:lnTo>
                    <a:lnTo>
                      <a:pt x="16" y="16"/>
                    </a:lnTo>
                    <a:lnTo>
                      <a:pt x="0" y="16"/>
                    </a:lnTo>
                    <a:lnTo>
                      <a:pt x="0" y="8"/>
                    </a:lnTo>
                    <a:lnTo>
                      <a:pt x="8" y="8"/>
                    </a:lnTo>
                    <a:lnTo>
                      <a:pt x="32" y="8"/>
                    </a:lnTo>
                    <a:lnTo>
                      <a:pt x="40" y="0"/>
                    </a:lnTo>
                    <a:lnTo>
                      <a:pt x="4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5" name="Freeform 44"/>
              <p:cNvSpPr>
                <a:spLocks/>
              </p:cNvSpPr>
              <p:nvPr/>
            </p:nvSpPr>
            <p:spPr bwMode="gray">
              <a:xfrm>
                <a:off x="1236" y="1255"/>
                <a:ext cx="96" cy="45"/>
              </a:xfrm>
              <a:custGeom>
                <a:avLst/>
                <a:gdLst>
                  <a:gd name="T0" fmla="*/ 0 w 136"/>
                  <a:gd name="T1" fmla="*/ 0 h 64"/>
                  <a:gd name="T2" fmla="*/ 8 w 136"/>
                  <a:gd name="T3" fmla="*/ 0 h 64"/>
                  <a:gd name="T4" fmla="*/ 14 w 136"/>
                  <a:gd name="T5" fmla="*/ 0 h 64"/>
                  <a:gd name="T6" fmla="*/ 20 w 136"/>
                  <a:gd name="T7" fmla="*/ 3 h 64"/>
                  <a:gd name="T8" fmla="*/ 23 w 136"/>
                  <a:gd name="T9" fmla="*/ 8 h 64"/>
                  <a:gd name="T10" fmla="*/ 23 w 136"/>
                  <a:gd name="T11" fmla="*/ 6 h 64"/>
                  <a:gd name="T12" fmla="*/ 28 w 136"/>
                  <a:gd name="T13" fmla="*/ 6 h 64"/>
                  <a:gd name="T14" fmla="*/ 34 w 136"/>
                  <a:gd name="T15" fmla="*/ 6 h 64"/>
                  <a:gd name="T16" fmla="*/ 34 w 136"/>
                  <a:gd name="T17" fmla="*/ 8 h 64"/>
                  <a:gd name="T18" fmla="*/ 40 w 136"/>
                  <a:gd name="T19" fmla="*/ 11 h 64"/>
                  <a:gd name="T20" fmla="*/ 40 w 136"/>
                  <a:gd name="T21" fmla="*/ 14 h 64"/>
                  <a:gd name="T22" fmla="*/ 48 w 136"/>
                  <a:gd name="T23" fmla="*/ 19 h 64"/>
                  <a:gd name="T24" fmla="*/ 45 w 136"/>
                  <a:gd name="T25" fmla="*/ 23 h 64"/>
                  <a:gd name="T26" fmla="*/ 40 w 136"/>
                  <a:gd name="T27" fmla="*/ 23 h 64"/>
                  <a:gd name="T28" fmla="*/ 34 w 136"/>
                  <a:gd name="T29" fmla="*/ 19 h 64"/>
                  <a:gd name="T30" fmla="*/ 28 w 136"/>
                  <a:gd name="T31" fmla="*/ 19 h 64"/>
                  <a:gd name="T32" fmla="*/ 25 w 136"/>
                  <a:gd name="T33" fmla="*/ 17 h 64"/>
                  <a:gd name="T34" fmla="*/ 20 w 136"/>
                  <a:gd name="T35" fmla="*/ 17 h 64"/>
                  <a:gd name="T36" fmla="*/ 17 w 136"/>
                  <a:gd name="T37" fmla="*/ 17 h 64"/>
                  <a:gd name="T38" fmla="*/ 8 w 136"/>
                  <a:gd name="T39" fmla="*/ 17 h 64"/>
                  <a:gd name="T40" fmla="*/ 6 w 136"/>
                  <a:gd name="T41" fmla="*/ 14 h 64"/>
                  <a:gd name="T42" fmla="*/ 17 w 136"/>
                  <a:gd name="T43" fmla="*/ 14 h 64"/>
                  <a:gd name="T44" fmla="*/ 14 w 136"/>
                  <a:gd name="T45" fmla="*/ 11 h 64"/>
                  <a:gd name="T46" fmla="*/ 14 w 136"/>
                  <a:gd name="T47" fmla="*/ 8 h 64"/>
                  <a:gd name="T48" fmla="*/ 11 w 136"/>
                  <a:gd name="T49" fmla="*/ 8 h 64"/>
                  <a:gd name="T50" fmla="*/ 11 w 136"/>
                  <a:gd name="T51" fmla="*/ 6 h 64"/>
                  <a:gd name="T52" fmla="*/ 11 w 136"/>
                  <a:gd name="T53" fmla="*/ 8 h 64"/>
                  <a:gd name="T54" fmla="*/ 8 w 136"/>
                  <a:gd name="T55" fmla="*/ 8 h 64"/>
                  <a:gd name="T56" fmla="*/ 6 w 136"/>
                  <a:gd name="T57" fmla="*/ 8 h 64"/>
                  <a:gd name="T58" fmla="*/ 6 w 136"/>
                  <a:gd name="T59" fmla="*/ 6 h 64"/>
                  <a:gd name="T60" fmla="*/ 0 w 136"/>
                  <a:gd name="T61" fmla="*/ 6 h 64"/>
                  <a:gd name="T62" fmla="*/ 0 w 136"/>
                  <a:gd name="T63" fmla="*/ 0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64"/>
                  <a:gd name="T98" fmla="*/ 136 w 136"/>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64">
                    <a:moveTo>
                      <a:pt x="0" y="0"/>
                    </a:moveTo>
                    <a:lnTo>
                      <a:pt x="24" y="0"/>
                    </a:lnTo>
                    <a:lnTo>
                      <a:pt x="40" y="0"/>
                    </a:lnTo>
                    <a:lnTo>
                      <a:pt x="56" y="8"/>
                    </a:lnTo>
                    <a:lnTo>
                      <a:pt x="64" y="24"/>
                    </a:lnTo>
                    <a:lnTo>
                      <a:pt x="64" y="16"/>
                    </a:lnTo>
                    <a:lnTo>
                      <a:pt x="80" y="16"/>
                    </a:lnTo>
                    <a:lnTo>
                      <a:pt x="96" y="16"/>
                    </a:lnTo>
                    <a:lnTo>
                      <a:pt x="96" y="24"/>
                    </a:lnTo>
                    <a:lnTo>
                      <a:pt x="112" y="32"/>
                    </a:lnTo>
                    <a:lnTo>
                      <a:pt x="112" y="40"/>
                    </a:lnTo>
                    <a:lnTo>
                      <a:pt x="136" y="56"/>
                    </a:lnTo>
                    <a:lnTo>
                      <a:pt x="128" y="64"/>
                    </a:lnTo>
                    <a:lnTo>
                      <a:pt x="112" y="64"/>
                    </a:lnTo>
                    <a:lnTo>
                      <a:pt x="96" y="56"/>
                    </a:lnTo>
                    <a:lnTo>
                      <a:pt x="80" y="56"/>
                    </a:lnTo>
                    <a:lnTo>
                      <a:pt x="72" y="48"/>
                    </a:lnTo>
                    <a:lnTo>
                      <a:pt x="56" y="48"/>
                    </a:lnTo>
                    <a:lnTo>
                      <a:pt x="48" y="48"/>
                    </a:lnTo>
                    <a:lnTo>
                      <a:pt x="24" y="48"/>
                    </a:lnTo>
                    <a:lnTo>
                      <a:pt x="16" y="40"/>
                    </a:lnTo>
                    <a:lnTo>
                      <a:pt x="48" y="40"/>
                    </a:lnTo>
                    <a:lnTo>
                      <a:pt x="40" y="32"/>
                    </a:lnTo>
                    <a:lnTo>
                      <a:pt x="40" y="24"/>
                    </a:lnTo>
                    <a:lnTo>
                      <a:pt x="32" y="24"/>
                    </a:lnTo>
                    <a:lnTo>
                      <a:pt x="32" y="16"/>
                    </a:lnTo>
                    <a:lnTo>
                      <a:pt x="32" y="24"/>
                    </a:lnTo>
                    <a:lnTo>
                      <a:pt x="24" y="24"/>
                    </a:lnTo>
                    <a:lnTo>
                      <a:pt x="16" y="24"/>
                    </a:lnTo>
                    <a:lnTo>
                      <a:pt x="16" y="16"/>
                    </a:lnTo>
                    <a:lnTo>
                      <a:pt x="0" y="16"/>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6" name="Freeform 45"/>
              <p:cNvSpPr>
                <a:spLocks/>
              </p:cNvSpPr>
              <p:nvPr/>
            </p:nvSpPr>
            <p:spPr bwMode="gray">
              <a:xfrm>
                <a:off x="1062" y="1333"/>
                <a:ext cx="180" cy="62"/>
              </a:xfrm>
              <a:custGeom>
                <a:avLst/>
                <a:gdLst>
                  <a:gd name="T0" fmla="*/ 61 w 256"/>
                  <a:gd name="T1" fmla="*/ 0 h 88"/>
                  <a:gd name="T2" fmla="*/ 67 w 256"/>
                  <a:gd name="T3" fmla="*/ 3 h 88"/>
                  <a:gd name="T4" fmla="*/ 67 w 256"/>
                  <a:gd name="T5" fmla="*/ 8 h 88"/>
                  <a:gd name="T6" fmla="*/ 72 w 256"/>
                  <a:gd name="T7" fmla="*/ 11 h 88"/>
                  <a:gd name="T8" fmla="*/ 78 w 256"/>
                  <a:gd name="T9" fmla="*/ 11 h 88"/>
                  <a:gd name="T10" fmla="*/ 81 w 256"/>
                  <a:gd name="T11" fmla="*/ 14 h 88"/>
                  <a:gd name="T12" fmla="*/ 84 w 256"/>
                  <a:gd name="T13" fmla="*/ 8 h 88"/>
                  <a:gd name="T14" fmla="*/ 86 w 256"/>
                  <a:gd name="T15" fmla="*/ 17 h 88"/>
                  <a:gd name="T16" fmla="*/ 75 w 256"/>
                  <a:gd name="T17" fmla="*/ 23 h 88"/>
                  <a:gd name="T18" fmla="*/ 70 w 256"/>
                  <a:gd name="T19" fmla="*/ 23 h 88"/>
                  <a:gd name="T20" fmla="*/ 61 w 256"/>
                  <a:gd name="T21" fmla="*/ 23 h 88"/>
                  <a:gd name="T22" fmla="*/ 48 w 256"/>
                  <a:gd name="T23" fmla="*/ 31 h 88"/>
                  <a:gd name="T24" fmla="*/ 31 w 256"/>
                  <a:gd name="T25" fmla="*/ 31 h 88"/>
                  <a:gd name="T26" fmla="*/ 31 w 256"/>
                  <a:gd name="T27" fmla="*/ 25 h 88"/>
                  <a:gd name="T28" fmla="*/ 36 w 256"/>
                  <a:gd name="T29" fmla="*/ 25 h 88"/>
                  <a:gd name="T30" fmla="*/ 48 w 256"/>
                  <a:gd name="T31" fmla="*/ 23 h 88"/>
                  <a:gd name="T32" fmla="*/ 41 w 256"/>
                  <a:gd name="T33" fmla="*/ 19 h 88"/>
                  <a:gd name="T34" fmla="*/ 36 w 256"/>
                  <a:gd name="T35" fmla="*/ 19 h 88"/>
                  <a:gd name="T36" fmla="*/ 27 w 256"/>
                  <a:gd name="T37" fmla="*/ 23 h 88"/>
                  <a:gd name="T38" fmla="*/ 31 w 256"/>
                  <a:gd name="T39" fmla="*/ 19 h 88"/>
                  <a:gd name="T40" fmla="*/ 23 w 256"/>
                  <a:gd name="T41" fmla="*/ 19 h 88"/>
                  <a:gd name="T42" fmla="*/ 19 w 256"/>
                  <a:gd name="T43" fmla="*/ 23 h 88"/>
                  <a:gd name="T44" fmla="*/ 11 w 256"/>
                  <a:gd name="T45" fmla="*/ 23 h 88"/>
                  <a:gd name="T46" fmla="*/ 6 w 256"/>
                  <a:gd name="T47" fmla="*/ 19 h 88"/>
                  <a:gd name="T48" fmla="*/ 3 w 256"/>
                  <a:gd name="T49" fmla="*/ 17 h 88"/>
                  <a:gd name="T50" fmla="*/ 17 w 256"/>
                  <a:gd name="T51" fmla="*/ 14 h 88"/>
                  <a:gd name="T52" fmla="*/ 6 w 256"/>
                  <a:gd name="T53" fmla="*/ 14 h 88"/>
                  <a:gd name="T54" fmla="*/ 14 w 256"/>
                  <a:gd name="T55" fmla="*/ 11 h 88"/>
                  <a:gd name="T56" fmla="*/ 11 w 256"/>
                  <a:gd name="T57" fmla="*/ 11 h 88"/>
                  <a:gd name="T58" fmla="*/ 11 w 256"/>
                  <a:gd name="T59" fmla="*/ 6 h 88"/>
                  <a:gd name="T60" fmla="*/ 19 w 256"/>
                  <a:gd name="T61" fmla="*/ 8 h 88"/>
                  <a:gd name="T62" fmla="*/ 17 w 256"/>
                  <a:gd name="T63" fmla="*/ 6 h 88"/>
                  <a:gd name="T64" fmla="*/ 25 w 256"/>
                  <a:gd name="T65" fmla="*/ 3 h 88"/>
                  <a:gd name="T66" fmla="*/ 36 w 256"/>
                  <a:gd name="T67" fmla="*/ 6 h 88"/>
                  <a:gd name="T68" fmla="*/ 44 w 256"/>
                  <a:gd name="T69" fmla="*/ 14 h 88"/>
                  <a:gd name="T70" fmla="*/ 61 w 256"/>
                  <a:gd name="T71" fmla="*/ 17 h 88"/>
                  <a:gd name="T72" fmla="*/ 64 w 256"/>
                  <a:gd name="T73" fmla="*/ 14 h 88"/>
                  <a:gd name="T74" fmla="*/ 56 w 256"/>
                  <a:gd name="T75" fmla="*/ 11 h 88"/>
                  <a:gd name="T76" fmla="*/ 53 w 256"/>
                  <a:gd name="T77" fmla="*/ 6 h 88"/>
                  <a:gd name="T78" fmla="*/ 58 w 256"/>
                  <a:gd name="T79" fmla="*/ 0 h 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6"/>
                  <a:gd name="T121" fmla="*/ 0 h 88"/>
                  <a:gd name="T122" fmla="*/ 256 w 256"/>
                  <a:gd name="T123" fmla="*/ 88 h 8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6" h="88">
                    <a:moveTo>
                      <a:pt x="168" y="0"/>
                    </a:moveTo>
                    <a:lnTo>
                      <a:pt x="176" y="0"/>
                    </a:lnTo>
                    <a:lnTo>
                      <a:pt x="192" y="0"/>
                    </a:lnTo>
                    <a:lnTo>
                      <a:pt x="192" y="8"/>
                    </a:lnTo>
                    <a:lnTo>
                      <a:pt x="200" y="16"/>
                    </a:lnTo>
                    <a:lnTo>
                      <a:pt x="192" y="24"/>
                    </a:lnTo>
                    <a:lnTo>
                      <a:pt x="208" y="24"/>
                    </a:lnTo>
                    <a:lnTo>
                      <a:pt x="208" y="32"/>
                    </a:lnTo>
                    <a:lnTo>
                      <a:pt x="216" y="32"/>
                    </a:lnTo>
                    <a:lnTo>
                      <a:pt x="224" y="32"/>
                    </a:lnTo>
                    <a:lnTo>
                      <a:pt x="224" y="40"/>
                    </a:lnTo>
                    <a:lnTo>
                      <a:pt x="232" y="40"/>
                    </a:lnTo>
                    <a:lnTo>
                      <a:pt x="224" y="24"/>
                    </a:lnTo>
                    <a:lnTo>
                      <a:pt x="240" y="24"/>
                    </a:lnTo>
                    <a:lnTo>
                      <a:pt x="256" y="32"/>
                    </a:lnTo>
                    <a:lnTo>
                      <a:pt x="248" y="48"/>
                    </a:lnTo>
                    <a:lnTo>
                      <a:pt x="240" y="64"/>
                    </a:lnTo>
                    <a:lnTo>
                      <a:pt x="216" y="64"/>
                    </a:lnTo>
                    <a:lnTo>
                      <a:pt x="208" y="64"/>
                    </a:lnTo>
                    <a:lnTo>
                      <a:pt x="200" y="64"/>
                    </a:lnTo>
                    <a:lnTo>
                      <a:pt x="192" y="64"/>
                    </a:lnTo>
                    <a:lnTo>
                      <a:pt x="176" y="64"/>
                    </a:lnTo>
                    <a:lnTo>
                      <a:pt x="144" y="80"/>
                    </a:lnTo>
                    <a:lnTo>
                      <a:pt x="136" y="88"/>
                    </a:lnTo>
                    <a:lnTo>
                      <a:pt x="104" y="88"/>
                    </a:lnTo>
                    <a:lnTo>
                      <a:pt x="88" y="88"/>
                    </a:lnTo>
                    <a:lnTo>
                      <a:pt x="72" y="80"/>
                    </a:lnTo>
                    <a:lnTo>
                      <a:pt x="88" y="72"/>
                    </a:lnTo>
                    <a:lnTo>
                      <a:pt x="96" y="72"/>
                    </a:lnTo>
                    <a:lnTo>
                      <a:pt x="104" y="72"/>
                    </a:lnTo>
                    <a:lnTo>
                      <a:pt x="128" y="64"/>
                    </a:lnTo>
                    <a:lnTo>
                      <a:pt x="136" y="64"/>
                    </a:lnTo>
                    <a:lnTo>
                      <a:pt x="136" y="56"/>
                    </a:lnTo>
                    <a:lnTo>
                      <a:pt x="120" y="56"/>
                    </a:lnTo>
                    <a:lnTo>
                      <a:pt x="112" y="64"/>
                    </a:lnTo>
                    <a:lnTo>
                      <a:pt x="104" y="56"/>
                    </a:lnTo>
                    <a:lnTo>
                      <a:pt x="88" y="64"/>
                    </a:lnTo>
                    <a:lnTo>
                      <a:pt x="80" y="64"/>
                    </a:lnTo>
                    <a:lnTo>
                      <a:pt x="80" y="56"/>
                    </a:lnTo>
                    <a:lnTo>
                      <a:pt x="88" y="56"/>
                    </a:lnTo>
                    <a:lnTo>
                      <a:pt x="80" y="48"/>
                    </a:lnTo>
                    <a:lnTo>
                      <a:pt x="64" y="56"/>
                    </a:lnTo>
                    <a:lnTo>
                      <a:pt x="72" y="64"/>
                    </a:lnTo>
                    <a:lnTo>
                      <a:pt x="56" y="64"/>
                    </a:lnTo>
                    <a:lnTo>
                      <a:pt x="48" y="64"/>
                    </a:lnTo>
                    <a:lnTo>
                      <a:pt x="32" y="64"/>
                    </a:lnTo>
                    <a:lnTo>
                      <a:pt x="32" y="56"/>
                    </a:lnTo>
                    <a:lnTo>
                      <a:pt x="16" y="56"/>
                    </a:lnTo>
                    <a:lnTo>
                      <a:pt x="0" y="56"/>
                    </a:lnTo>
                    <a:lnTo>
                      <a:pt x="8" y="48"/>
                    </a:lnTo>
                    <a:lnTo>
                      <a:pt x="32" y="48"/>
                    </a:lnTo>
                    <a:lnTo>
                      <a:pt x="48" y="40"/>
                    </a:lnTo>
                    <a:lnTo>
                      <a:pt x="24" y="40"/>
                    </a:lnTo>
                    <a:lnTo>
                      <a:pt x="16" y="40"/>
                    </a:lnTo>
                    <a:lnTo>
                      <a:pt x="32" y="32"/>
                    </a:lnTo>
                    <a:lnTo>
                      <a:pt x="40" y="32"/>
                    </a:lnTo>
                    <a:lnTo>
                      <a:pt x="48" y="32"/>
                    </a:lnTo>
                    <a:lnTo>
                      <a:pt x="32" y="32"/>
                    </a:lnTo>
                    <a:lnTo>
                      <a:pt x="24" y="24"/>
                    </a:lnTo>
                    <a:lnTo>
                      <a:pt x="32" y="16"/>
                    </a:lnTo>
                    <a:lnTo>
                      <a:pt x="40" y="16"/>
                    </a:lnTo>
                    <a:lnTo>
                      <a:pt x="56" y="24"/>
                    </a:lnTo>
                    <a:lnTo>
                      <a:pt x="56" y="16"/>
                    </a:lnTo>
                    <a:lnTo>
                      <a:pt x="48" y="16"/>
                    </a:lnTo>
                    <a:lnTo>
                      <a:pt x="56" y="8"/>
                    </a:lnTo>
                    <a:lnTo>
                      <a:pt x="72" y="8"/>
                    </a:lnTo>
                    <a:lnTo>
                      <a:pt x="80" y="16"/>
                    </a:lnTo>
                    <a:lnTo>
                      <a:pt x="104" y="16"/>
                    </a:lnTo>
                    <a:lnTo>
                      <a:pt x="128" y="32"/>
                    </a:lnTo>
                    <a:lnTo>
                      <a:pt x="128" y="40"/>
                    </a:lnTo>
                    <a:lnTo>
                      <a:pt x="152" y="40"/>
                    </a:lnTo>
                    <a:lnTo>
                      <a:pt x="176" y="48"/>
                    </a:lnTo>
                    <a:lnTo>
                      <a:pt x="184" y="48"/>
                    </a:lnTo>
                    <a:lnTo>
                      <a:pt x="184" y="40"/>
                    </a:lnTo>
                    <a:lnTo>
                      <a:pt x="160" y="40"/>
                    </a:lnTo>
                    <a:lnTo>
                      <a:pt x="160" y="32"/>
                    </a:lnTo>
                    <a:lnTo>
                      <a:pt x="176" y="24"/>
                    </a:lnTo>
                    <a:lnTo>
                      <a:pt x="152" y="16"/>
                    </a:lnTo>
                    <a:lnTo>
                      <a:pt x="168" y="8"/>
                    </a:lnTo>
                    <a:lnTo>
                      <a:pt x="16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7" name="Freeform 46"/>
              <p:cNvSpPr>
                <a:spLocks/>
              </p:cNvSpPr>
              <p:nvPr/>
            </p:nvSpPr>
            <p:spPr bwMode="gray">
              <a:xfrm>
                <a:off x="1281" y="1333"/>
                <a:ext cx="79" cy="45"/>
              </a:xfrm>
              <a:custGeom>
                <a:avLst/>
                <a:gdLst>
                  <a:gd name="T0" fmla="*/ 8 w 112"/>
                  <a:gd name="T1" fmla="*/ 11 h 64"/>
                  <a:gd name="T2" fmla="*/ 8 w 112"/>
                  <a:gd name="T3" fmla="*/ 14 h 64"/>
                  <a:gd name="T4" fmla="*/ 0 w 112"/>
                  <a:gd name="T5" fmla="*/ 14 h 64"/>
                  <a:gd name="T6" fmla="*/ 6 w 112"/>
                  <a:gd name="T7" fmla="*/ 14 h 64"/>
                  <a:gd name="T8" fmla="*/ 17 w 112"/>
                  <a:gd name="T9" fmla="*/ 14 h 64"/>
                  <a:gd name="T10" fmla="*/ 20 w 112"/>
                  <a:gd name="T11" fmla="*/ 14 h 64"/>
                  <a:gd name="T12" fmla="*/ 23 w 112"/>
                  <a:gd name="T13" fmla="*/ 14 h 64"/>
                  <a:gd name="T14" fmla="*/ 17 w 112"/>
                  <a:gd name="T15" fmla="*/ 17 h 64"/>
                  <a:gd name="T16" fmla="*/ 14 w 112"/>
                  <a:gd name="T17" fmla="*/ 17 h 64"/>
                  <a:gd name="T18" fmla="*/ 17 w 112"/>
                  <a:gd name="T19" fmla="*/ 19 h 64"/>
                  <a:gd name="T20" fmla="*/ 17 w 112"/>
                  <a:gd name="T21" fmla="*/ 23 h 64"/>
                  <a:gd name="T22" fmla="*/ 34 w 112"/>
                  <a:gd name="T23" fmla="*/ 19 h 64"/>
                  <a:gd name="T24" fmla="*/ 34 w 112"/>
                  <a:gd name="T25" fmla="*/ 17 h 64"/>
                  <a:gd name="T26" fmla="*/ 34 w 112"/>
                  <a:gd name="T27" fmla="*/ 14 h 64"/>
                  <a:gd name="T28" fmla="*/ 40 w 112"/>
                  <a:gd name="T29" fmla="*/ 17 h 64"/>
                  <a:gd name="T30" fmla="*/ 36 w 112"/>
                  <a:gd name="T31" fmla="*/ 14 h 64"/>
                  <a:gd name="T32" fmla="*/ 36 w 112"/>
                  <a:gd name="T33" fmla="*/ 11 h 64"/>
                  <a:gd name="T34" fmla="*/ 34 w 112"/>
                  <a:gd name="T35" fmla="*/ 3 h 64"/>
                  <a:gd name="T36" fmla="*/ 34 w 112"/>
                  <a:gd name="T37" fmla="*/ 0 h 64"/>
                  <a:gd name="T38" fmla="*/ 28 w 112"/>
                  <a:gd name="T39" fmla="*/ 0 h 64"/>
                  <a:gd name="T40" fmla="*/ 31 w 112"/>
                  <a:gd name="T41" fmla="*/ 3 h 64"/>
                  <a:gd name="T42" fmla="*/ 28 w 112"/>
                  <a:gd name="T43" fmla="*/ 3 h 64"/>
                  <a:gd name="T44" fmla="*/ 23 w 112"/>
                  <a:gd name="T45" fmla="*/ 0 h 64"/>
                  <a:gd name="T46" fmla="*/ 11 w 112"/>
                  <a:gd name="T47" fmla="*/ 3 h 64"/>
                  <a:gd name="T48" fmla="*/ 17 w 112"/>
                  <a:gd name="T49" fmla="*/ 6 h 64"/>
                  <a:gd name="T50" fmla="*/ 20 w 112"/>
                  <a:gd name="T51" fmla="*/ 6 h 64"/>
                  <a:gd name="T52" fmla="*/ 20 w 112"/>
                  <a:gd name="T53" fmla="*/ 8 h 64"/>
                  <a:gd name="T54" fmla="*/ 23 w 112"/>
                  <a:gd name="T55" fmla="*/ 11 h 64"/>
                  <a:gd name="T56" fmla="*/ 17 w 112"/>
                  <a:gd name="T57" fmla="*/ 8 h 64"/>
                  <a:gd name="T58" fmla="*/ 11 w 112"/>
                  <a:gd name="T59" fmla="*/ 6 h 64"/>
                  <a:gd name="T60" fmla="*/ 8 w 112"/>
                  <a:gd name="T61" fmla="*/ 6 h 64"/>
                  <a:gd name="T62" fmla="*/ 6 w 112"/>
                  <a:gd name="T63" fmla="*/ 6 h 64"/>
                  <a:gd name="T64" fmla="*/ 6 w 112"/>
                  <a:gd name="T65" fmla="*/ 8 h 64"/>
                  <a:gd name="T66" fmla="*/ 6 w 112"/>
                  <a:gd name="T67" fmla="*/ 11 h 64"/>
                  <a:gd name="T68" fmla="*/ 8 w 112"/>
                  <a:gd name="T69" fmla="*/ 11 h 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64"/>
                  <a:gd name="T107" fmla="*/ 112 w 112"/>
                  <a:gd name="T108" fmla="*/ 64 h 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64">
                    <a:moveTo>
                      <a:pt x="24" y="32"/>
                    </a:moveTo>
                    <a:lnTo>
                      <a:pt x="24" y="40"/>
                    </a:lnTo>
                    <a:lnTo>
                      <a:pt x="0" y="40"/>
                    </a:lnTo>
                    <a:lnTo>
                      <a:pt x="16" y="40"/>
                    </a:lnTo>
                    <a:lnTo>
                      <a:pt x="48" y="40"/>
                    </a:lnTo>
                    <a:lnTo>
                      <a:pt x="56" y="40"/>
                    </a:lnTo>
                    <a:lnTo>
                      <a:pt x="64" y="40"/>
                    </a:lnTo>
                    <a:lnTo>
                      <a:pt x="48" y="48"/>
                    </a:lnTo>
                    <a:lnTo>
                      <a:pt x="40" y="48"/>
                    </a:lnTo>
                    <a:lnTo>
                      <a:pt x="48" y="56"/>
                    </a:lnTo>
                    <a:lnTo>
                      <a:pt x="48" y="64"/>
                    </a:lnTo>
                    <a:lnTo>
                      <a:pt x="96" y="56"/>
                    </a:lnTo>
                    <a:lnTo>
                      <a:pt x="96" y="48"/>
                    </a:lnTo>
                    <a:lnTo>
                      <a:pt x="96" y="40"/>
                    </a:lnTo>
                    <a:lnTo>
                      <a:pt x="112" y="48"/>
                    </a:lnTo>
                    <a:lnTo>
                      <a:pt x="104" y="40"/>
                    </a:lnTo>
                    <a:lnTo>
                      <a:pt x="104" y="32"/>
                    </a:lnTo>
                    <a:lnTo>
                      <a:pt x="96" y="8"/>
                    </a:lnTo>
                    <a:lnTo>
                      <a:pt x="96" y="0"/>
                    </a:lnTo>
                    <a:lnTo>
                      <a:pt x="80" y="0"/>
                    </a:lnTo>
                    <a:lnTo>
                      <a:pt x="88" y="8"/>
                    </a:lnTo>
                    <a:lnTo>
                      <a:pt x="80" y="8"/>
                    </a:lnTo>
                    <a:lnTo>
                      <a:pt x="64" y="0"/>
                    </a:lnTo>
                    <a:lnTo>
                      <a:pt x="32" y="8"/>
                    </a:lnTo>
                    <a:lnTo>
                      <a:pt x="48" y="16"/>
                    </a:lnTo>
                    <a:lnTo>
                      <a:pt x="56" y="16"/>
                    </a:lnTo>
                    <a:lnTo>
                      <a:pt x="56" y="24"/>
                    </a:lnTo>
                    <a:lnTo>
                      <a:pt x="64" y="32"/>
                    </a:lnTo>
                    <a:lnTo>
                      <a:pt x="48" y="24"/>
                    </a:lnTo>
                    <a:lnTo>
                      <a:pt x="32" y="16"/>
                    </a:lnTo>
                    <a:lnTo>
                      <a:pt x="24" y="16"/>
                    </a:lnTo>
                    <a:lnTo>
                      <a:pt x="16" y="16"/>
                    </a:lnTo>
                    <a:lnTo>
                      <a:pt x="16" y="24"/>
                    </a:lnTo>
                    <a:lnTo>
                      <a:pt x="16" y="32"/>
                    </a:lnTo>
                    <a:lnTo>
                      <a:pt x="24"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8" name="Freeform 47"/>
              <p:cNvSpPr>
                <a:spLocks/>
              </p:cNvSpPr>
              <p:nvPr/>
            </p:nvSpPr>
            <p:spPr bwMode="gray">
              <a:xfrm>
                <a:off x="1371" y="1362"/>
                <a:ext cx="45" cy="28"/>
              </a:xfrm>
              <a:custGeom>
                <a:avLst/>
                <a:gdLst>
                  <a:gd name="T0" fmla="*/ 17 w 64"/>
                  <a:gd name="T1" fmla="*/ 0 h 40"/>
                  <a:gd name="T2" fmla="*/ 11 w 64"/>
                  <a:gd name="T3" fmla="*/ 0 h 40"/>
                  <a:gd name="T4" fmla="*/ 8 w 64"/>
                  <a:gd name="T5" fmla="*/ 0 h 40"/>
                  <a:gd name="T6" fmla="*/ 6 w 64"/>
                  <a:gd name="T7" fmla="*/ 3 h 40"/>
                  <a:gd name="T8" fmla="*/ 3 w 64"/>
                  <a:gd name="T9" fmla="*/ 3 h 40"/>
                  <a:gd name="T10" fmla="*/ 0 w 64"/>
                  <a:gd name="T11" fmla="*/ 6 h 40"/>
                  <a:gd name="T12" fmla="*/ 3 w 64"/>
                  <a:gd name="T13" fmla="*/ 10 h 40"/>
                  <a:gd name="T14" fmla="*/ 8 w 64"/>
                  <a:gd name="T15" fmla="*/ 10 h 40"/>
                  <a:gd name="T16" fmla="*/ 14 w 64"/>
                  <a:gd name="T17" fmla="*/ 14 h 40"/>
                  <a:gd name="T18" fmla="*/ 19 w 64"/>
                  <a:gd name="T19" fmla="*/ 14 h 40"/>
                  <a:gd name="T20" fmla="*/ 23 w 64"/>
                  <a:gd name="T21" fmla="*/ 10 h 40"/>
                  <a:gd name="T22" fmla="*/ 23 w 64"/>
                  <a:gd name="T23" fmla="*/ 8 h 40"/>
                  <a:gd name="T24" fmla="*/ 19 w 64"/>
                  <a:gd name="T25" fmla="*/ 6 h 40"/>
                  <a:gd name="T26" fmla="*/ 17 w 64"/>
                  <a:gd name="T27" fmla="*/ 3 h 40"/>
                  <a:gd name="T28" fmla="*/ 17 w 64"/>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0"/>
                  <a:gd name="T47" fmla="*/ 64 w 64"/>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0">
                    <a:moveTo>
                      <a:pt x="48" y="0"/>
                    </a:moveTo>
                    <a:lnTo>
                      <a:pt x="32" y="0"/>
                    </a:lnTo>
                    <a:lnTo>
                      <a:pt x="24" y="0"/>
                    </a:lnTo>
                    <a:lnTo>
                      <a:pt x="16" y="8"/>
                    </a:lnTo>
                    <a:lnTo>
                      <a:pt x="8" y="8"/>
                    </a:lnTo>
                    <a:lnTo>
                      <a:pt x="0" y="16"/>
                    </a:lnTo>
                    <a:lnTo>
                      <a:pt x="8" y="32"/>
                    </a:lnTo>
                    <a:lnTo>
                      <a:pt x="24" y="32"/>
                    </a:lnTo>
                    <a:lnTo>
                      <a:pt x="40" y="40"/>
                    </a:lnTo>
                    <a:lnTo>
                      <a:pt x="56" y="40"/>
                    </a:lnTo>
                    <a:lnTo>
                      <a:pt x="64" y="32"/>
                    </a:lnTo>
                    <a:lnTo>
                      <a:pt x="64" y="24"/>
                    </a:lnTo>
                    <a:lnTo>
                      <a:pt x="56" y="16"/>
                    </a:lnTo>
                    <a:lnTo>
                      <a:pt x="48" y="8"/>
                    </a:lnTo>
                    <a:lnTo>
                      <a:pt x="4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9" name="Freeform 48"/>
              <p:cNvSpPr>
                <a:spLocks/>
              </p:cNvSpPr>
              <p:nvPr/>
            </p:nvSpPr>
            <p:spPr bwMode="gray">
              <a:xfrm>
                <a:off x="1365" y="1322"/>
                <a:ext cx="254" cy="73"/>
              </a:xfrm>
              <a:custGeom>
                <a:avLst/>
                <a:gdLst>
                  <a:gd name="T0" fmla="*/ 87 w 360"/>
                  <a:gd name="T1" fmla="*/ 19 h 104"/>
                  <a:gd name="T2" fmla="*/ 99 w 360"/>
                  <a:gd name="T3" fmla="*/ 17 h 104"/>
                  <a:gd name="T4" fmla="*/ 109 w 360"/>
                  <a:gd name="T5" fmla="*/ 17 h 104"/>
                  <a:gd name="T6" fmla="*/ 115 w 360"/>
                  <a:gd name="T7" fmla="*/ 19 h 104"/>
                  <a:gd name="T8" fmla="*/ 123 w 360"/>
                  <a:gd name="T9" fmla="*/ 22 h 104"/>
                  <a:gd name="T10" fmla="*/ 121 w 360"/>
                  <a:gd name="T11" fmla="*/ 25 h 104"/>
                  <a:gd name="T12" fmla="*/ 123 w 360"/>
                  <a:gd name="T13" fmla="*/ 27 h 104"/>
                  <a:gd name="T14" fmla="*/ 121 w 360"/>
                  <a:gd name="T15" fmla="*/ 31 h 104"/>
                  <a:gd name="T16" fmla="*/ 118 w 360"/>
                  <a:gd name="T17" fmla="*/ 31 h 104"/>
                  <a:gd name="T18" fmla="*/ 118 w 360"/>
                  <a:gd name="T19" fmla="*/ 36 h 104"/>
                  <a:gd name="T20" fmla="*/ 109 w 360"/>
                  <a:gd name="T21" fmla="*/ 36 h 104"/>
                  <a:gd name="T22" fmla="*/ 101 w 360"/>
                  <a:gd name="T23" fmla="*/ 31 h 104"/>
                  <a:gd name="T24" fmla="*/ 95 w 360"/>
                  <a:gd name="T25" fmla="*/ 36 h 104"/>
                  <a:gd name="T26" fmla="*/ 87 w 360"/>
                  <a:gd name="T27" fmla="*/ 33 h 104"/>
                  <a:gd name="T28" fmla="*/ 82 w 360"/>
                  <a:gd name="T29" fmla="*/ 36 h 104"/>
                  <a:gd name="T30" fmla="*/ 61 w 360"/>
                  <a:gd name="T31" fmla="*/ 36 h 104"/>
                  <a:gd name="T32" fmla="*/ 59 w 360"/>
                  <a:gd name="T33" fmla="*/ 31 h 104"/>
                  <a:gd name="T34" fmla="*/ 45 w 360"/>
                  <a:gd name="T35" fmla="*/ 33 h 104"/>
                  <a:gd name="T36" fmla="*/ 37 w 360"/>
                  <a:gd name="T37" fmla="*/ 31 h 104"/>
                  <a:gd name="T38" fmla="*/ 37 w 360"/>
                  <a:gd name="T39" fmla="*/ 25 h 104"/>
                  <a:gd name="T40" fmla="*/ 37 w 360"/>
                  <a:gd name="T41" fmla="*/ 19 h 104"/>
                  <a:gd name="T42" fmla="*/ 28 w 360"/>
                  <a:gd name="T43" fmla="*/ 11 h 104"/>
                  <a:gd name="T44" fmla="*/ 20 w 360"/>
                  <a:gd name="T45" fmla="*/ 11 h 104"/>
                  <a:gd name="T46" fmla="*/ 11 w 360"/>
                  <a:gd name="T47" fmla="*/ 8 h 104"/>
                  <a:gd name="T48" fmla="*/ 6 w 360"/>
                  <a:gd name="T49" fmla="*/ 6 h 104"/>
                  <a:gd name="T50" fmla="*/ 3 w 360"/>
                  <a:gd name="T51" fmla="*/ 0 h 104"/>
                  <a:gd name="T52" fmla="*/ 20 w 360"/>
                  <a:gd name="T53" fmla="*/ 3 h 104"/>
                  <a:gd name="T54" fmla="*/ 23 w 360"/>
                  <a:gd name="T55" fmla="*/ 8 h 104"/>
                  <a:gd name="T56" fmla="*/ 31 w 360"/>
                  <a:gd name="T57" fmla="*/ 6 h 104"/>
                  <a:gd name="T58" fmla="*/ 42 w 360"/>
                  <a:gd name="T59" fmla="*/ 6 h 104"/>
                  <a:gd name="T60" fmla="*/ 45 w 360"/>
                  <a:gd name="T61" fmla="*/ 8 h 104"/>
                  <a:gd name="T62" fmla="*/ 40 w 360"/>
                  <a:gd name="T63" fmla="*/ 8 h 104"/>
                  <a:gd name="T64" fmla="*/ 45 w 360"/>
                  <a:gd name="T65" fmla="*/ 8 h 104"/>
                  <a:gd name="T66" fmla="*/ 56 w 360"/>
                  <a:gd name="T67" fmla="*/ 11 h 104"/>
                  <a:gd name="T68" fmla="*/ 48 w 360"/>
                  <a:gd name="T69" fmla="*/ 14 h 104"/>
                  <a:gd name="T70" fmla="*/ 40 w 360"/>
                  <a:gd name="T71" fmla="*/ 11 h 104"/>
                  <a:gd name="T72" fmla="*/ 40 w 360"/>
                  <a:gd name="T73" fmla="*/ 17 h 104"/>
                  <a:gd name="T74" fmla="*/ 48 w 360"/>
                  <a:gd name="T75" fmla="*/ 17 h 104"/>
                  <a:gd name="T76" fmla="*/ 53 w 360"/>
                  <a:gd name="T77" fmla="*/ 19 h 104"/>
                  <a:gd name="T78" fmla="*/ 59 w 360"/>
                  <a:gd name="T79" fmla="*/ 22 h 104"/>
                  <a:gd name="T80" fmla="*/ 61 w 360"/>
                  <a:gd name="T81" fmla="*/ 19 h 104"/>
                  <a:gd name="T82" fmla="*/ 67 w 360"/>
                  <a:gd name="T83" fmla="*/ 22 h 104"/>
                  <a:gd name="T84" fmla="*/ 70 w 360"/>
                  <a:gd name="T85" fmla="*/ 19 h 104"/>
                  <a:gd name="T86" fmla="*/ 75 w 360"/>
                  <a:gd name="T87" fmla="*/ 22 h 104"/>
                  <a:gd name="T88" fmla="*/ 75 w 360"/>
                  <a:gd name="T89" fmla="*/ 19 h 1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60"/>
                  <a:gd name="T136" fmla="*/ 0 h 104"/>
                  <a:gd name="T137" fmla="*/ 360 w 360"/>
                  <a:gd name="T138" fmla="*/ 104 h 1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60" h="104">
                    <a:moveTo>
                      <a:pt x="240" y="56"/>
                    </a:moveTo>
                    <a:lnTo>
                      <a:pt x="248" y="56"/>
                    </a:lnTo>
                    <a:lnTo>
                      <a:pt x="272" y="48"/>
                    </a:lnTo>
                    <a:lnTo>
                      <a:pt x="280" y="48"/>
                    </a:lnTo>
                    <a:lnTo>
                      <a:pt x="296" y="48"/>
                    </a:lnTo>
                    <a:lnTo>
                      <a:pt x="312" y="48"/>
                    </a:lnTo>
                    <a:lnTo>
                      <a:pt x="328" y="48"/>
                    </a:lnTo>
                    <a:lnTo>
                      <a:pt x="328" y="56"/>
                    </a:lnTo>
                    <a:lnTo>
                      <a:pt x="344" y="56"/>
                    </a:lnTo>
                    <a:lnTo>
                      <a:pt x="352" y="64"/>
                    </a:lnTo>
                    <a:lnTo>
                      <a:pt x="352" y="72"/>
                    </a:lnTo>
                    <a:lnTo>
                      <a:pt x="344" y="72"/>
                    </a:lnTo>
                    <a:lnTo>
                      <a:pt x="344" y="80"/>
                    </a:lnTo>
                    <a:lnTo>
                      <a:pt x="352" y="80"/>
                    </a:lnTo>
                    <a:lnTo>
                      <a:pt x="360" y="88"/>
                    </a:lnTo>
                    <a:lnTo>
                      <a:pt x="344" y="88"/>
                    </a:lnTo>
                    <a:lnTo>
                      <a:pt x="344" y="80"/>
                    </a:lnTo>
                    <a:lnTo>
                      <a:pt x="336" y="88"/>
                    </a:lnTo>
                    <a:lnTo>
                      <a:pt x="344" y="96"/>
                    </a:lnTo>
                    <a:lnTo>
                      <a:pt x="336" y="104"/>
                    </a:lnTo>
                    <a:lnTo>
                      <a:pt x="320" y="104"/>
                    </a:lnTo>
                    <a:lnTo>
                      <a:pt x="312" y="104"/>
                    </a:lnTo>
                    <a:lnTo>
                      <a:pt x="288" y="104"/>
                    </a:lnTo>
                    <a:lnTo>
                      <a:pt x="288" y="88"/>
                    </a:lnTo>
                    <a:lnTo>
                      <a:pt x="272" y="88"/>
                    </a:lnTo>
                    <a:lnTo>
                      <a:pt x="272" y="104"/>
                    </a:lnTo>
                    <a:lnTo>
                      <a:pt x="248" y="104"/>
                    </a:lnTo>
                    <a:lnTo>
                      <a:pt x="248" y="96"/>
                    </a:lnTo>
                    <a:lnTo>
                      <a:pt x="240" y="88"/>
                    </a:lnTo>
                    <a:lnTo>
                      <a:pt x="232" y="104"/>
                    </a:lnTo>
                    <a:lnTo>
                      <a:pt x="216" y="104"/>
                    </a:lnTo>
                    <a:lnTo>
                      <a:pt x="176" y="104"/>
                    </a:lnTo>
                    <a:lnTo>
                      <a:pt x="176" y="96"/>
                    </a:lnTo>
                    <a:lnTo>
                      <a:pt x="168" y="88"/>
                    </a:lnTo>
                    <a:lnTo>
                      <a:pt x="144" y="96"/>
                    </a:lnTo>
                    <a:lnTo>
                      <a:pt x="128" y="96"/>
                    </a:lnTo>
                    <a:lnTo>
                      <a:pt x="112" y="96"/>
                    </a:lnTo>
                    <a:lnTo>
                      <a:pt x="104" y="88"/>
                    </a:lnTo>
                    <a:lnTo>
                      <a:pt x="96" y="80"/>
                    </a:lnTo>
                    <a:lnTo>
                      <a:pt x="104" y="72"/>
                    </a:lnTo>
                    <a:lnTo>
                      <a:pt x="96" y="64"/>
                    </a:lnTo>
                    <a:lnTo>
                      <a:pt x="104" y="56"/>
                    </a:lnTo>
                    <a:lnTo>
                      <a:pt x="88" y="48"/>
                    </a:lnTo>
                    <a:lnTo>
                      <a:pt x="80" y="32"/>
                    </a:lnTo>
                    <a:lnTo>
                      <a:pt x="64" y="32"/>
                    </a:lnTo>
                    <a:lnTo>
                      <a:pt x="56" y="32"/>
                    </a:lnTo>
                    <a:lnTo>
                      <a:pt x="40" y="32"/>
                    </a:lnTo>
                    <a:lnTo>
                      <a:pt x="32" y="24"/>
                    </a:lnTo>
                    <a:lnTo>
                      <a:pt x="24" y="24"/>
                    </a:lnTo>
                    <a:lnTo>
                      <a:pt x="16" y="16"/>
                    </a:lnTo>
                    <a:lnTo>
                      <a:pt x="0" y="16"/>
                    </a:lnTo>
                    <a:lnTo>
                      <a:pt x="8" y="0"/>
                    </a:lnTo>
                    <a:lnTo>
                      <a:pt x="24" y="0"/>
                    </a:lnTo>
                    <a:lnTo>
                      <a:pt x="56" y="8"/>
                    </a:lnTo>
                    <a:lnTo>
                      <a:pt x="72" y="8"/>
                    </a:lnTo>
                    <a:lnTo>
                      <a:pt x="64" y="24"/>
                    </a:lnTo>
                    <a:lnTo>
                      <a:pt x="72" y="24"/>
                    </a:lnTo>
                    <a:lnTo>
                      <a:pt x="88" y="16"/>
                    </a:lnTo>
                    <a:lnTo>
                      <a:pt x="104" y="24"/>
                    </a:lnTo>
                    <a:lnTo>
                      <a:pt x="120" y="16"/>
                    </a:lnTo>
                    <a:lnTo>
                      <a:pt x="128" y="16"/>
                    </a:lnTo>
                    <a:lnTo>
                      <a:pt x="128" y="24"/>
                    </a:lnTo>
                    <a:lnTo>
                      <a:pt x="120" y="24"/>
                    </a:lnTo>
                    <a:lnTo>
                      <a:pt x="112" y="24"/>
                    </a:lnTo>
                    <a:lnTo>
                      <a:pt x="120" y="24"/>
                    </a:lnTo>
                    <a:lnTo>
                      <a:pt x="128" y="24"/>
                    </a:lnTo>
                    <a:lnTo>
                      <a:pt x="136" y="32"/>
                    </a:lnTo>
                    <a:lnTo>
                      <a:pt x="160" y="32"/>
                    </a:lnTo>
                    <a:lnTo>
                      <a:pt x="160" y="40"/>
                    </a:lnTo>
                    <a:lnTo>
                      <a:pt x="136" y="40"/>
                    </a:lnTo>
                    <a:lnTo>
                      <a:pt x="128" y="32"/>
                    </a:lnTo>
                    <a:lnTo>
                      <a:pt x="112" y="32"/>
                    </a:lnTo>
                    <a:lnTo>
                      <a:pt x="120" y="40"/>
                    </a:lnTo>
                    <a:lnTo>
                      <a:pt x="112" y="48"/>
                    </a:lnTo>
                    <a:lnTo>
                      <a:pt x="120" y="48"/>
                    </a:lnTo>
                    <a:lnTo>
                      <a:pt x="136" y="48"/>
                    </a:lnTo>
                    <a:lnTo>
                      <a:pt x="144" y="48"/>
                    </a:lnTo>
                    <a:lnTo>
                      <a:pt x="152" y="56"/>
                    </a:lnTo>
                    <a:lnTo>
                      <a:pt x="160" y="64"/>
                    </a:lnTo>
                    <a:lnTo>
                      <a:pt x="168" y="64"/>
                    </a:lnTo>
                    <a:lnTo>
                      <a:pt x="160" y="56"/>
                    </a:lnTo>
                    <a:lnTo>
                      <a:pt x="176" y="56"/>
                    </a:lnTo>
                    <a:lnTo>
                      <a:pt x="176" y="64"/>
                    </a:lnTo>
                    <a:lnTo>
                      <a:pt x="192" y="64"/>
                    </a:lnTo>
                    <a:lnTo>
                      <a:pt x="192" y="56"/>
                    </a:lnTo>
                    <a:lnTo>
                      <a:pt x="200" y="56"/>
                    </a:lnTo>
                    <a:lnTo>
                      <a:pt x="208" y="64"/>
                    </a:lnTo>
                    <a:lnTo>
                      <a:pt x="216" y="64"/>
                    </a:lnTo>
                    <a:lnTo>
                      <a:pt x="224" y="64"/>
                    </a:lnTo>
                    <a:lnTo>
                      <a:pt x="216" y="56"/>
                    </a:lnTo>
                    <a:lnTo>
                      <a:pt x="240" y="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0" name="Freeform 49"/>
              <p:cNvSpPr>
                <a:spLocks/>
              </p:cNvSpPr>
              <p:nvPr/>
            </p:nvSpPr>
            <p:spPr bwMode="gray">
              <a:xfrm>
                <a:off x="1349" y="1272"/>
                <a:ext cx="50" cy="33"/>
              </a:xfrm>
              <a:custGeom>
                <a:avLst/>
                <a:gdLst>
                  <a:gd name="T0" fmla="*/ 8 w 72"/>
                  <a:gd name="T1" fmla="*/ 0 h 48"/>
                  <a:gd name="T2" fmla="*/ 10 w 72"/>
                  <a:gd name="T3" fmla="*/ 3 h 48"/>
                  <a:gd name="T4" fmla="*/ 22 w 72"/>
                  <a:gd name="T5" fmla="*/ 6 h 48"/>
                  <a:gd name="T6" fmla="*/ 24 w 72"/>
                  <a:gd name="T7" fmla="*/ 6 h 48"/>
                  <a:gd name="T8" fmla="*/ 24 w 72"/>
                  <a:gd name="T9" fmla="*/ 8 h 48"/>
                  <a:gd name="T10" fmla="*/ 19 w 72"/>
                  <a:gd name="T11" fmla="*/ 8 h 48"/>
                  <a:gd name="T12" fmla="*/ 24 w 72"/>
                  <a:gd name="T13" fmla="*/ 10 h 48"/>
                  <a:gd name="T14" fmla="*/ 22 w 72"/>
                  <a:gd name="T15" fmla="*/ 13 h 48"/>
                  <a:gd name="T16" fmla="*/ 16 w 72"/>
                  <a:gd name="T17" fmla="*/ 13 h 48"/>
                  <a:gd name="T18" fmla="*/ 10 w 72"/>
                  <a:gd name="T19" fmla="*/ 13 h 48"/>
                  <a:gd name="T20" fmla="*/ 8 w 72"/>
                  <a:gd name="T21" fmla="*/ 16 h 48"/>
                  <a:gd name="T22" fmla="*/ 6 w 72"/>
                  <a:gd name="T23" fmla="*/ 13 h 48"/>
                  <a:gd name="T24" fmla="*/ 3 w 72"/>
                  <a:gd name="T25" fmla="*/ 10 h 48"/>
                  <a:gd name="T26" fmla="*/ 6 w 72"/>
                  <a:gd name="T27" fmla="*/ 10 h 48"/>
                  <a:gd name="T28" fmla="*/ 8 w 72"/>
                  <a:gd name="T29" fmla="*/ 10 h 48"/>
                  <a:gd name="T30" fmla="*/ 6 w 72"/>
                  <a:gd name="T31" fmla="*/ 8 h 48"/>
                  <a:gd name="T32" fmla="*/ 3 w 72"/>
                  <a:gd name="T33" fmla="*/ 8 h 48"/>
                  <a:gd name="T34" fmla="*/ 0 w 72"/>
                  <a:gd name="T35" fmla="*/ 3 h 48"/>
                  <a:gd name="T36" fmla="*/ 0 w 72"/>
                  <a:gd name="T37" fmla="*/ 0 h 48"/>
                  <a:gd name="T38" fmla="*/ 3 w 72"/>
                  <a:gd name="T39" fmla="*/ 0 h 48"/>
                  <a:gd name="T40" fmla="*/ 8 w 72"/>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48"/>
                  <a:gd name="T65" fmla="*/ 72 w 7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48">
                    <a:moveTo>
                      <a:pt x="24" y="0"/>
                    </a:moveTo>
                    <a:lnTo>
                      <a:pt x="32" y="8"/>
                    </a:lnTo>
                    <a:lnTo>
                      <a:pt x="64" y="16"/>
                    </a:lnTo>
                    <a:lnTo>
                      <a:pt x="72" y="16"/>
                    </a:lnTo>
                    <a:lnTo>
                      <a:pt x="72" y="24"/>
                    </a:lnTo>
                    <a:lnTo>
                      <a:pt x="56" y="24"/>
                    </a:lnTo>
                    <a:lnTo>
                      <a:pt x="72" y="32"/>
                    </a:lnTo>
                    <a:lnTo>
                      <a:pt x="64" y="40"/>
                    </a:lnTo>
                    <a:lnTo>
                      <a:pt x="48" y="40"/>
                    </a:lnTo>
                    <a:lnTo>
                      <a:pt x="32" y="40"/>
                    </a:lnTo>
                    <a:lnTo>
                      <a:pt x="24" y="48"/>
                    </a:lnTo>
                    <a:lnTo>
                      <a:pt x="16" y="40"/>
                    </a:lnTo>
                    <a:lnTo>
                      <a:pt x="8" y="32"/>
                    </a:lnTo>
                    <a:lnTo>
                      <a:pt x="16" y="32"/>
                    </a:lnTo>
                    <a:lnTo>
                      <a:pt x="24" y="32"/>
                    </a:lnTo>
                    <a:lnTo>
                      <a:pt x="16" y="24"/>
                    </a:lnTo>
                    <a:lnTo>
                      <a:pt x="8" y="24"/>
                    </a:lnTo>
                    <a:lnTo>
                      <a:pt x="0" y="8"/>
                    </a:lnTo>
                    <a:lnTo>
                      <a:pt x="0" y="0"/>
                    </a:lnTo>
                    <a:lnTo>
                      <a:pt x="8" y="0"/>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1" name="Freeform 50"/>
              <p:cNvSpPr>
                <a:spLocks/>
              </p:cNvSpPr>
              <p:nvPr/>
            </p:nvSpPr>
            <p:spPr bwMode="gray">
              <a:xfrm>
                <a:off x="1439" y="1097"/>
                <a:ext cx="444" cy="253"/>
              </a:xfrm>
              <a:custGeom>
                <a:avLst/>
                <a:gdLst>
                  <a:gd name="T0" fmla="*/ 17 w 632"/>
                  <a:gd name="T1" fmla="*/ 114 h 360"/>
                  <a:gd name="T2" fmla="*/ 36 w 632"/>
                  <a:gd name="T3" fmla="*/ 119 h 360"/>
                  <a:gd name="T4" fmla="*/ 53 w 632"/>
                  <a:gd name="T5" fmla="*/ 119 h 360"/>
                  <a:gd name="T6" fmla="*/ 70 w 632"/>
                  <a:gd name="T7" fmla="*/ 119 h 360"/>
                  <a:gd name="T8" fmla="*/ 81 w 632"/>
                  <a:gd name="T9" fmla="*/ 125 h 360"/>
                  <a:gd name="T10" fmla="*/ 91 w 632"/>
                  <a:gd name="T11" fmla="*/ 114 h 360"/>
                  <a:gd name="T12" fmla="*/ 72 w 632"/>
                  <a:gd name="T13" fmla="*/ 111 h 360"/>
                  <a:gd name="T14" fmla="*/ 100 w 632"/>
                  <a:gd name="T15" fmla="*/ 105 h 360"/>
                  <a:gd name="T16" fmla="*/ 105 w 632"/>
                  <a:gd name="T17" fmla="*/ 97 h 360"/>
                  <a:gd name="T18" fmla="*/ 117 w 632"/>
                  <a:gd name="T19" fmla="*/ 92 h 360"/>
                  <a:gd name="T20" fmla="*/ 108 w 632"/>
                  <a:gd name="T21" fmla="*/ 84 h 360"/>
                  <a:gd name="T22" fmla="*/ 111 w 632"/>
                  <a:gd name="T23" fmla="*/ 81 h 360"/>
                  <a:gd name="T24" fmla="*/ 111 w 632"/>
                  <a:gd name="T25" fmla="*/ 75 h 360"/>
                  <a:gd name="T26" fmla="*/ 130 w 632"/>
                  <a:gd name="T27" fmla="*/ 72 h 360"/>
                  <a:gd name="T28" fmla="*/ 144 w 632"/>
                  <a:gd name="T29" fmla="*/ 67 h 360"/>
                  <a:gd name="T30" fmla="*/ 144 w 632"/>
                  <a:gd name="T31" fmla="*/ 64 h 360"/>
                  <a:gd name="T32" fmla="*/ 161 w 632"/>
                  <a:gd name="T33" fmla="*/ 58 h 360"/>
                  <a:gd name="T34" fmla="*/ 188 w 632"/>
                  <a:gd name="T35" fmla="*/ 41 h 360"/>
                  <a:gd name="T36" fmla="*/ 166 w 632"/>
                  <a:gd name="T37" fmla="*/ 41 h 360"/>
                  <a:gd name="T38" fmla="*/ 164 w 632"/>
                  <a:gd name="T39" fmla="*/ 41 h 360"/>
                  <a:gd name="T40" fmla="*/ 161 w 632"/>
                  <a:gd name="T41" fmla="*/ 33 h 360"/>
                  <a:gd name="T42" fmla="*/ 194 w 632"/>
                  <a:gd name="T43" fmla="*/ 33 h 360"/>
                  <a:gd name="T44" fmla="*/ 219 w 632"/>
                  <a:gd name="T45" fmla="*/ 22 h 360"/>
                  <a:gd name="T46" fmla="*/ 200 w 632"/>
                  <a:gd name="T47" fmla="*/ 6 h 360"/>
                  <a:gd name="T48" fmla="*/ 178 w 632"/>
                  <a:gd name="T49" fmla="*/ 6 h 360"/>
                  <a:gd name="T50" fmla="*/ 155 w 632"/>
                  <a:gd name="T51" fmla="*/ 3 h 360"/>
                  <a:gd name="T52" fmla="*/ 142 w 632"/>
                  <a:gd name="T53" fmla="*/ 6 h 360"/>
                  <a:gd name="T54" fmla="*/ 133 w 632"/>
                  <a:gd name="T55" fmla="*/ 8 h 360"/>
                  <a:gd name="T56" fmla="*/ 100 w 632"/>
                  <a:gd name="T57" fmla="*/ 3 h 360"/>
                  <a:gd name="T58" fmla="*/ 105 w 632"/>
                  <a:gd name="T59" fmla="*/ 11 h 360"/>
                  <a:gd name="T60" fmla="*/ 81 w 632"/>
                  <a:gd name="T61" fmla="*/ 8 h 360"/>
                  <a:gd name="T62" fmla="*/ 77 w 632"/>
                  <a:gd name="T63" fmla="*/ 11 h 360"/>
                  <a:gd name="T64" fmla="*/ 70 w 632"/>
                  <a:gd name="T65" fmla="*/ 14 h 360"/>
                  <a:gd name="T66" fmla="*/ 77 w 632"/>
                  <a:gd name="T67" fmla="*/ 27 h 360"/>
                  <a:gd name="T68" fmla="*/ 50 w 632"/>
                  <a:gd name="T69" fmla="*/ 19 h 360"/>
                  <a:gd name="T70" fmla="*/ 47 w 632"/>
                  <a:gd name="T71" fmla="*/ 25 h 360"/>
                  <a:gd name="T72" fmla="*/ 31 w 632"/>
                  <a:gd name="T73" fmla="*/ 27 h 360"/>
                  <a:gd name="T74" fmla="*/ 0 w 632"/>
                  <a:gd name="T75" fmla="*/ 33 h 360"/>
                  <a:gd name="T76" fmla="*/ 25 w 632"/>
                  <a:gd name="T77" fmla="*/ 36 h 360"/>
                  <a:gd name="T78" fmla="*/ 27 w 632"/>
                  <a:gd name="T79" fmla="*/ 47 h 360"/>
                  <a:gd name="T80" fmla="*/ 19 w 632"/>
                  <a:gd name="T81" fmla="*/ 50 h 360"/>
                  <a:gd name="T82" fmla="*/ 53 w 632"/>
                  <a:gd name="T83" fmla="*/ 47 h 360"/>
                  <a:gd name="T84" fmla="*/ 53 w 632"/>
                  <a:gd name="T85" fmla="*/ 56 h 360"/>
                  <a:gd name="T86" fmla="*/ 64 w 632"/>
                  <a:gd name="T87" fmla="*/ 56 h 360"/>
                  <a:gd name="T88" fmla="*/ 94 w 632"/>
                  <a:gd name="T89" fmla="*/ 39 h 360"/>
                  <a:gd name="T90" fmla="*/ 103 w 632"/>
                  <a:gd name="T91" fmla="*/ 53 h 360"/>
                  <a:gd name="T92" fmla="*/ 72 w 632"/>
                  <a:gd name="T93" fmla="*/ 58 h 360"/>
                  <a:gd name="T94" fmla="*/ 84 w 632"/>
                  <a:gd name="T95" fmla="*/ 72 h 360"/>
                  <a:gd name="T96" fmla="*/ 39 w 632"/>
                  <a:gd name="T97" fmla="*/ 61 h 360"/>
                  <a:gd name="T98" fmla="*/ 53 w 632"/>
                  <a:gd name="T99" fmla="*/ 77 h 360"/>
                  <a:gd name="T100" fmla="*/ 75 w 632"/>
                  <a:gd name="T101" fmla="*/ 84 h 360"/>
                  <a:gd name="T102" fmla="*/ 41 w 632"/>
                  <a:gd name="T103" fmla="*/ 86 h 360"/>
                  <a:gd name="T104" fmla="*/ 41 w 632"/>
                  <a:gd name="T105" fmla="*/ 97 h 360"/>
                  <a:gd name="T106" fmla="*/ 50 w 632"/>
                  <a:gd name="T107" fmla="*/ 100 h 360"/>
                  <a:gd name="T108" fmla="*/ 70 w 632"/>
                  <a:gd name="T109" fmla="*/ 100 h 360"/>
                  <a:gd name="T110" fmla="*/ 33 w 632"/>
                  <a:gd name="T111" fmla="*/ 100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2"/>
                  <a:gd name="T169" fmla="*/ 0 h 360"/>
                  <a:gd name="T170" fmla="*/ 632 w 632"/>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2" h="360">
                    <a:moveTo>
                      <a:pt x="104" y="312"/>
                    </a:moveTo>
                    <a:lnTo>
                      <a:pt x="104" y="320"/>
                    </a:lnTo>
                    <a:lnTo>
                      <a:pt x="96" y="320"/>
                    </a:lnTo>
                    <a:lnTo>
                      <a:pt x="80" y="320"/>
                    </a:lnTo>
                    <a:lnTo>
                      <a:pt x="72" y="320"/>
                    </a:lnTo>
                    <a:lnTo>
                      <a:pt x="56" y="328"/>
                    </a:lnTo>
                    <a:lnTo>
                      <a:pt x="48" y="328"/>
                    </a:lnTo>
                    <a:lnTo>
                      <a:pt x="48" y="344"/>
                    </a:lnTo>
                    <a:lnTo>
                      <a:pt x="64" y="344"/>
                    </a:lnTo>
                    <a:lnTo>
                      <a:pt x="72" y="344"/>
                    </a:lnTo>
                    <a:lnTo>
                      <a:pt x="80" y="352"/>
                    </a:lnTo>
                    <a:lnTo>
                      <a:pt x="88" y="344"/>
                    </a:lnTo>
                    <a:lnTo>
                      <a:pt x="96" y="344"/>
                    </a:lnTo>
                    <a:lnTo>
                      <a:pt x="104" y="344"/>
                    </a:lnTo>
                    <a:lnTo>
                      <a:pt x="112" y="344"/>
                    </a:lnTo>
                    <a:lnTo>
                      <a:pt x="112" y="352"/>
                    </a:lnTo>
                    <a:lnTo>
                      <a:pt x="128" y="352"/>
                    </a:lnTo>
                    <a:lnTo>
                      <a:pt x="144" y="352"/>
                    </a:lnTo>
                    <a:lnTo>
                      <a:pt x="136" y="344"/>
                    </a:lnTo>
                    <a:lnTo>
                      <a:pt x="144" y="344"/>
                    </a:lnTo>
                    <a:lnTo>
                      <a:pt x="152" y="344"/>
                    </a:lnTo>
                    <a:lnTo>
                      <a:pt x="160" y="344"/>
                    </a:lnTo>
                    <a:lnTo>
                      <a:pt x="152" y="344"/>
                    </a:lnTo>
                    <a:lnTo>
                      <a:pt x="168" y="344"/>
                    </a:lnTo>
                    <a:lnTo>
                      <a:pt x="176" y="344"/>
                    </a:lnTo>
                    <a:lnTo>
                      <a:pt x="184" y="344"/>
                    </a:lnTo>
                    <a:lnTo>
                      <a:pt x="192" y="352"/>
                    </a:lnTo>
                    <a:lnTo>
                      <a:pt x="200" y="344"/>
                    </a:lnTo>
                    <a:lnTo>
                      <a:pt x="200" y="336"/>
                    </a:lnTo>
                    <a:lnTo>
                      <a:pt x="216" y="336"/>
                    </a:lnTo>
                    <a:lnTo>
                      <a:pt x="216" y="344"/>
                    </a:lnTo>
                    <a:lnTo>
                      <a:pt x="232" y="344"/>
                    </a:lnTo>
                    <a:lnTo>
                      <a:pt x="232" y="352"/>
                    </a:lnTo>
                    <a:lnTo>
                      <a:pt x="224" y="352"/>
                    </a:lnTo>
                    <a:lnTo>
                      <a:pt x="232" y="360"/>
                    </a:lnTo>
                    <a:lnTo>
                      <a:pt x="264" y="352"/>
                    </a:lnTo>
                    <a:lnTo>
                      <a:pt x="264" y="344"/>
                    </a:lnTo>
                    <a:lnTo>
                      <a:pt x="280" y="344"/>
                    </a:lnTo>
                    <a:lnTo>
                      <a:pt x="288" y="336"/>
                    </a:lnTo>
                    <a:lnTo>
                      <a:pt x="280" y="328"/>
                    </a:lnTo>
                    <a:lnTo>
                      <a:pt x="272" y="328"/>
                    </a:lnTo>
                    <a:lnTo>
                      <a:pt x="264" y="328"/>
                    </a:lnTo>
                    <a:lnTo>
                      <a:pt x="256" y="328"/>
                    </a:lnTo>
                    <a:lnTo>
                      <a:pt x="256" y="320"/>
                    </a:lnTo>
                    <a:lnTo>
                      <a:pt x="264" y="320"/>
                    </a:lnTo>
                    <a:lnTo>
                      <a:pt x="256" y="312"/>
                    </a:lnTo>
                    <a:lnTo>
                      <a:pt x="248" y="312"/>
                    </a:lnTo>
                    <a:lnTo>
                      <a:pt x="240" y="320"/>
                    </a:lnTo>
                    <a:lnTo>
                      <a:pt x="208" y="320"/>
                    </a:lnTo>
                    <a:lnTo>
                      <a:pt x="208" y="312"/>
                    </a:lnTo>
                    <a:lnTo>
                      <a:pt x="216" y="312"/>
                    </a:lnTo>
                    <a:lnTo>
                      <a:pt x="208" y="304"/>
                    </a:lnTo>
                    <a:lnTo>
                      <a:pt x="216" y="304"/>
                    </a:lnTo>
                    <a:lnTo>
                      <a:pt x="232" y="312"/>
                    </a:lnTo>
                    <a:lnTo>
                      <a:pt x="264" y="312"/>
                    </a:lnTo>
                    <a:lnTo>
                      <a:pt x="288" y="304"/>
                    </a:lnTo>
                    <a:lnTo>
                      <a:pt x="280" y="296"/>
                    </a:lnTo>
                    <a:lnTo>
                      <a:pt x="272" y="288"/>
                    </a:lnTo>
                    <a:lnTo>
                      <a:pt x="280" y="288"/>
                    </a:lnTo>
                    <a:lnTo>
                      <a:pt x="304" y="288"/>
                    </a:lnTo>
                    <a:lnTo>
                      <a:pt x="328" y="280"/>
                    </a:lnTo>
                    <a:lnTo>
                      <a:pt x="320" y="280"/>
                    </a:lnTo>
                    <a:lnTo>
                      <a:pt x="304" y="280"/>
                    </a:lnTo>
                    <a:lnTo>
                      <a:pt x="312" y="272"/>
                    </a:lnTo>
                    <a:lnTo>
                      <a:pt x="336" y="272"/>
                    </a:lnTo>
                    <a:lnTo>
                      <a:pt x="344" y="272"/>
                    </a:lnTo>
                    <a:lnTo>
                      <a:pt x="336" y="264"/>
                    </a:lnTo>
                    <a:lnTo>
                      <a:pt x="320" y="264"/>
                    </a:lnTo>
                    <a:lnTo>
                      <a:pt x="320" y="256"/>
                    </a:lnTo>
                    <a:lnTo>
                      <a:pt x="336" y="264"/>
                    </a:lnTo>
                    <a:lnTo>
                      <a:pt x="352" y="256"/>
                    </a:lnTo>
                    <a:lnTo>
                      <a:pt x="336" y="248"/>
                    </a:lnTo>
                    <a:lnTo>
                      <a:pt x="320" y="248"/>
                    </a:lnTo>
                    <a:lnTo>
                      <a:pt x="312" y="240"/>
                    </a:lnTo>
                    <a:lnTo>
                      <a:pt x="288" y="240"/>
                    </a:lnTo>
                    <a:lnTo>
                      <a:pt x="296" y="240"/>
                    </a:lnTo>
                    <a:lnTo>
                      <a:pt x="312" y="240"/>
                    </a:lnTo>
                    <a:lnTo>
                      <a:pt x="288" y="232"/>
                    </a:lnTo>
                    <a:lnTo>
                      <a:pt x="304" y="232"/>
                    </a:lnTo>
                    <a:lnTo>
                      <a:pt x="320" y="232"/>
                    </a:lnTo>
                    <a:lnTo>
                      <a:pt x="336" y="240"/>
                    </a:lnTo>
                    <a:lnTo>
                      <a:pt x="352" y="240"/>
                    </a:lnTo>
                    <a:lnTo>
                      <a:pt x="352" y="232"/>
                    </a:lnTo>
                    <a:lnTo>
                      <a:pt x="320" y="232"/>
                    </a:lnTo>
                    <a:lnTo>
                      <a:pt x="288" y="232"/>
                    </a:lnTo>
                    <a:lnTo>
                      <a:pt x="288" y="224"/>
                    </a:lnTo>
                    <a:lnTo>
                      <a:pt x="304" y="224"/>
                    </a:lnTo>
                    <a:lnTo>
                      <a:pt x="296" y="224"/>
                    </a:lnTo>
                    <a:lnTo>
                      <a:pt x="320" y="224"/>
                    </a:lnTo>
                    <a:lnTo>
                      <a:pt x="304" y="224"/>
                    </a:lnTo>
                    <a:lnTo>
                      <a:pt x="320" y="216"/>
                    </a:lnTo>
                    <a:lnTo>
                      <a:pt x="328" y="216"/>
                    </a:lnTo>
                    <a:lnTo>
                      <a:pt x="328" y="224"/>
                    </a:lnTo>
                    <a:lnTo>
                      <a:pt x="344" y="224"/>
                    </a:lnTo>
                    <a:lnTo>
                      <a:pt x="344" y="216"/>
                    </a:lnTo>
                    <a:lnTo>
                      <a:pt x="360" y="216"/>
                    </a:lnTo>
                    <a:lnTo>
                      <a:pt x="376" y="216"/>
                    </a:lnTo>
                    <a:lnTo>
                      <a:pt x="376" y="208"/>
                    </a:lnTo>
                    <a:lnTo>
                      <a:pt x="352" y="208"/>
                    </a:lnTo>
                    <a:lnTo>
                      <a:pt x="352" y="200"/>
                    </a:lnTo>
                    <a:lnTo>
                      <a:pt x="360" y="200"/>
                    </a:lnTo>
                    <a:lnTo>
                      <a:pt x="384" y="208"/>
                    </a:lnTo>
                    <a:lnTo>
                      <a:pt x="408" y="208"/>
                    </a:lnTo>
                    <a:lnTo>
                      <a:pt x="416" y="200"/>
                    </a:lnTo>
                    <a:lnTo>
                      <a:pt x="416" y="192"/>
                    </a:lnTo>
                    <a:lnTo>
                      <a:pt x="424" y="192"/>
                    </a:lnTo>
                    <a:lnTo>
                      <a:pt x="416" y="192"/>
                    </a:lnTo>
                    <a:lnTo>
                      <a:pt x="400" y="192"/>
                    </a:lnTo>
                    <a:lnTo>
                      <a:pt x="392" y="192"/>
                    </a:lnTo>
                    <a:lnTo>
                      <a:pt x="392" y="184"/>
                    </a:lnTo>
                    <a:lnTo>
                      <a:pt x="400" y="184"/>
                    </a:lnTo>
                    <a:lnTo>
                      <a:pt x="416" y="184"/>
                    </a:lnTo>
                    <a:lnTo>
                      <a:pt x="424" y="184"/>
                    </a:lnTo>
                    <a:lnTo>
                      <a:pt x="440" y="184"/>
                    </a:lnTo>
                    <a:lnTo>
                      <a:pt x="440" y="176"/>
                    </a:lnTo>
                    <a:lnTo>
                      <a:pt x="424" y="168"/>
                    </a:lnTo>
                    <a:lnTo>
                      <a:pt x="440" y="168"/>
                    </a:lnTo>
                    <a:lnTo>
                      <a:pt x="448" y="176"/>
                    </a:lnTo>
                    <a:lnTo>
                      <a:pt x="464" y="168"/>
                    </a:lnTo>
                    <a:lnTo>
                      <a:pt x="464" y="160"/>
                    </a:lnTo>
                    <a:lnTo>
                      <a:pt x="488" y="144"/>
                    </a:lnTo>
                    <a:lnTo>
                      <a:pt x="496" y="144"/>
                    </a:lnTo>
                    <a:lnTo>
                      <a:pt x="512" y="136"/>
                    </a:lnTo>
                    <a:lnTo>
                      <a:pt x="520" y="136"/>
                    </a:lnTo>
                    <a:lnTo>
                      <a:pt x="536" y="120"/>
                    </a:lnTo>
                    <a:lnTo>
                      <a:pt x="544" y="120"/>
                    </a:lnTo>
                    <a:lnTo>
                      <a:pt x="552" y="112"/>
                    </a:lnTo>
                    <a:lnTo>
                      <a:pt x="560" y="104"/>
                    </a:lnTo>
                    <a:lnTo>
                      <a:pt x="544" y="104"/>
                    </a:lnTo>
                    <a:lnTo>
                      <a:pt x="536" y="112"/>
                    </a:lnTo>
                    <a:lnTo>
                      <a:pt x="520" y="112"/>
                    </a:lnTo>
                    <a:lnTo>
                      <a:pt x="512" y="112"/>
                    </a:lnTo>
                    <a:lnTo>
                      <a:pt x="480" y="120"/>
                    </a:lnTo>
                    <a:lnTo>
                      <a:pt x="464" y="128"/>
                    </a:lnTo>
                    <a:lnTo>
                      <a:pt x="456" y="128"/>
                    </a:lnTo>
                    <a:lnTo>
                      <a:pt x="448" y="128"/>
                    </a:lnTo>
                    <a:lnTo>
                      <a:pt x="432" y="128"/>
                    </a:lnTo>
                    <a:lnTo>
                      <a:pt x="440" y="128"/>
                    </a:lnTo>
                    <a:lnTo>
                      <a:pt x="456" y="128"/>
                    </a:lnTo>
                    <a:lnTo>
                      <a:pt x="472" y="120"/>
                    </a:lnTo>
                    <a:lnTo>
                      <a:pt x="496" y="112"/>
                    </a:lnTo>
                    <a:lnTo>
                      <a:pt x="520" y="112"/>
                    </a:lnTo>
                    <a:lnTo>
                      <a:pt x="512" y="104"/>
                    </a:lnTo>
                    <a:lnTo>
                      <a:pt x="496" y="104"/>
                    </a:lnTo>
                    <a:lnTo>
                      <a:pt x="488" y="104"/>
                    </a:lnTo>
                    <a:lnTo>
                      <a:pt x="464" y="104"/>
                    </a:lnTo>
                    <a:lnTo>
                      <a:pt x="464" y="96"/>
                    </a:lnTo>
                    <a:lnTo>
                      <a:pt x="472" y="96"/>
                    </a:lnTo>
                    <a:lnTo>
                      <a:pt x="480" y="104"/>
                    </a:lnTo>
                    <a:lnTo>
                      <a:pt x="496" y="96"/>
                    </a:lnTo>
                    <a:lnTo>
                      <a:pt x="504" y="104"/>
                    </a:lnTo>
                    <a:lnTo>
                      <a:pt x="536" y="96"/>
                    </a:lnTo>
                    <a:lnTo>
                      <a:pt x="544" y="96"/>
                    </a:lnTo>
                    <a:lnTo>
                      <a:pt x="560" y="96"/>
                    </a:lnTo>
                    <a:lnTo>
                      <a:pt x="576" y="88"/>
                    </a:lnTo>
                    <a:lnTo>
                      <a:pt x="584" y="88"/>
                    </a:lnTo>
                    <a:lnTo>
                      <a:pt x="600" y="80"/>
                    </a:lnTo>
                    <a:lnTo>
                      <a:pt x="608" y="72"/>
                    </a:lnTo>
                    <a:lnTo>
                      <a:pt x="616" y="72"/>
                    </a:lnTo>
                    <a:lnTo>
                      <a:pt x="608" y="72"/>
                    </a:lnTo>
                    <a:lnTo>
                      <a:pt x="632" y="64"/>
                    </a:lnTo>
                    <a:lnTo>
                      <a:pt x="632" y="48"/>
                    </a:lnTo>
                    <a:lnTo>
                      <a:pt x="616" y="40"/>
                    </a:lnTo>
                    <a:lnTo>
                      <a:pt x="584" y="40"/>
                    </a:lnTo>
                    <a:lnTo>
                      <a:pt x="576" y="32"/>
                    </a:lnTo>
                    <a:lnTo>
                      <a:pt x="568" y="24"/>
                    </a:lnTo>
                    <a:lnTo>
                      <a:pt x="576" y="24"/>
                    </a:lnTo>
                    <a:lnTo>
                      <a:pt x="576" y="16"/>
                    </a:lnTo>
                    <a:lnTo>
                      <a:pt x="560" y="16"/>
                    </a:lnTo>
                    <a:lnTo>
                      <a:pt x="552" y="24"/>
                    </a:lnTo>
                    <a:lnTo>
                      <a:pt x="544" y="16"/>
                    </a:lnTo>
                    <a:lnTo>
                      <a:pt x="536" y="24"/>
                    </a:lnTo>
                    <a:lnTo>
                      <a:pt x="528" y="24"/>
                    </a:lnTo>
                    <a:lnTo>
                      <a:pt x="520" y="16"/>
                    </a:lnTo>
                    <a:lnTo>
                      <a:pt x="512" y="16"/>
                    </a:lnTo>
                    <a:lnTo>
                      <a:pt x="488" y="32"/>
                    </a:lnTo>
                    <a:lnTo>
                      <a:pt x="464" y="32"/>
                    </a:lnTo>
                    <a:lnTo>
                      <a:pt x="504" y="16"/>
                    </a:lnTo>
                    <a:lnTo>
                      <a:pt x="496" y="8"/>
                    </a:lnTo>
                    <a:lnTo>
                      <a:pt x="472" y="8"/>
                    </a:lnTo>
                    <a:lnTo>
                      <a:pt x="464" y="8"/>
                    </a:lnTo>
                    <a:lnTo>
                      <a:pt x="448" y="8"/>
                    </a:lnTo>
                    <a:lnTo>
                      <a:pt x="440" y="8"/>
                    </a:lnTo>
                    <a:lnTo>
                      <a:pt x="424" y="8"/>
                    </a:lnTo>
                    <a:lnTo>
                      <a:pt x="424" y="0"/>
                    </a:lnTo>
                    <a:lnTo>
                      <a:pt x="400" y="0"/>
                    </a:lnTo>
                    <a:lnTo>
                      <a:pt x="400" y="8"/>
                    </a:lnTo>
                    <a:lnTo>
                      <a:pt x="416" y="8"/>
                    </a:lnTo>
                    <a:lnTo>
                      <a:pt x="408" y="16"/>
                    </a:lnTo>
                    <a:lnTo>
                      <a:pt x="392" y="8"/>
                    </a:lnTo>
                    <a:lnTo>
                      <a:pt x="392" y="0"/>
                    </a:lnTo>
                    <a:lnTo>
                      <a:pt x="368" y="0"/>
                    </a:lnTo>
                    <a:lnTo>
                      <a:pt x="360" y="0"/>
                    </a:lnTo>
                    <a:lnTo>
                      <a:pt x="360" y="8"/>
                    </a:lnTo>
                    <a:lnTo>
                      <a:pt x="360" y="16"/>
                    </a:lnTo>
                    <a:lnTo>
                      <a:pt x="384" y="24"/>
                    </a:lnTo>
                    <a:lnTo>
                      <a:pt x="384" y="32"/>
                    </a:lnTo>
                    <a:lnTo>
                      <a:pt x="376" y="32"/>
                    </a:lnTo>
                    <a:lnTo>
                      <a:pt x="360" y="24"/>
                    </a:lnTo>
                    <a:lnTo>
                      <a:pt x="352" y="24"/>
                    </a:lnTo>
                    <a:lnTo>
                      <a:pt x="336" y="8"/>
                    </a:lnTo>
                    <a:lnTo>
                      <a:pt x="296" y="8"/>
                    </a:lnTo>
                    <a:lnTo>
                      <a:pt x="288" y="8"/>
                    </a:lnTo>
                    <a:lnTo>
                      <a:pt x="288" y="16"/>
                    </a:lnTo>
                    <a:lnTo>
                      <a:pt x="312" y="24"/>
                    </a:lnTo>
                    <a:lnTo>
                      <a:pt x="320" y="32"/>
                    </a:lnTo>
                    <a:lnTo>
                      <a:pt x="328" y="32"/>
                    </a:lnTo>
                    <a:lnTo>
                      <a:pt x="320" y="40"/>
                    </a:lnTo>
                    <a:lnTo>
                      <a:pt x="304" y="48"/>
                    </a:lnTo>
                    <a:lnTo>
                      <a:pt x="304" y="32"/>
                    </a:lnTo>
                    <a:lnTo>
                      <a:pt x="288" y="24"/>
                    </a:lnTo>
                    <a:lnTo>
                      <a:pt x="272" y="16"/>
                    </a:lnTo>
                    <a:lnTo>
                      <a:pt x="264" y="16"/>
                    </a:lnTo>
                    <a:lnTo>
                      <a:pt x="256" y="16"/>
                    </a:lnTo>
                    <a:lnTo>
                      <a:pt x="232" y="16"/>
                    </a:lnTo>
                    <a:lnTo>
                      <a:pt x="224" y="16"/>
                    </a:lnTo>
                    <a:lnTo>
                      <a:pt x="232" y="24"/>
                    </a:lnTo>
                    <a:lnTo>
                      <a:pt x="256" y="32"/>
                    </a:lnTo>
                    <a:lnTo>
                      <a:pt x="248" y="32"/>
                    </a:lnTo>
                    <a:lnTo>
                      <a:pt x="232" y="32"/>
                    </a:lnTo>
                    <a:lnTo>
                      <a:pt x="208" y="24"/>
                    </a:lnTo>
                    <a:lnTo>
                      <a:pt x="200" y="24"/>
                    </a:lnTo>
                    <a:lnTo>
                      <a:pt x="192" y="24"/>
                    </a:lnTo>
                    <a:lnTo>
                      <a:pt x="224" y="32"/>
                    </a:lnTo>
                    <a:lnTo>
                      <a:pt x="224" y="40"/>
                    </a:lnTo>
                    <a:lnTo>
                      <a:pt x="216" y="40"/>
                    </a:lnTo>
                    <a:lnTo>
                      <a:pt x="200" y="32"/>
                    </a:lnTo>
                    <a:lnTo>
                      <a:pt x="176" y="32"/>
                    </a:lnTo>
                    <a:lnTo>
                      <a:pt x="184" y="40"/>
                    </a:lnTo>
                    <a:lnTo>
                      <a:pt x="192" y="40"/>
                    </a:lnTo>
                    <a:lnTo>
                      <a:pt x="200" y="40"/>
                    </a:lnTo>
                    <a:lnTo>
                      <a:pt x="200" y="48"/>
                    </a:lnTo>
                    <a:lnTo>
                      <a:pt x="184" y="48"/>
                    </a:lnTo>
                    <a:lnTo>
                      <a:pt x="176" y="48"/>
                    </a:lnTo>
                    <a:lnTo>
                      <a:pt x="184" y="56"/>
                    </a:lnTo>
                    <a:lnTo>
                      <a:pt x="216" y="64"/>
                    </a:lnTo>
                    <a:lnTo>
                      <a:pt x="224" y="72"/>
                    </a:lnTo>
                    <a:lnTo>
                      <a:pt x="224" y="80"/>
                    </a:lnTo>
                    <a:lnTo>
                      <a:pt x="216" y="80"/>
                    </a:lnTo>
                    <a:lnTo>
                      <a:pt x="192" y="64"/>
                    </a:lnTo>
                    <a:lnTo>
                      <a:pt x="176" y="64"/>
                    </a:lnTo>
                    <a:lnTo>
                      <a:pt x="168" y="64"/>
                    </a:lnTo>
                    <a:lnTo>
                      <a:pt x="184" y="72"/>
                    </a:lnTo>
                    <a:lnTo>
                      <a:pt x="168" y="72"/>
                    </a:lnTo>
                    <a:lnTo>
                      <a:pt x="144" y="56"/>
                    </a:lnTo>
                    <a:lnTo>
                      <a:pt x="128" y="48"/>
                    </a:lnTo>
                    <a:lnTo>
                      <a:pt x="112" y="48"/>
                    </a:lnTo>
                    <a:lnTo>
                      <a:pt x="120" y="56"/>
                    </a:lnTo>
                    <a:lnTo>
                      <a:pt x="104" y="56"/>
                    </a:lnTo>
                    <a:lnTo>
                      <a:pt x="104" y="64"/>
                    </a:lnTo>
                    <a:lnTo>
                      <a:pt x="112" y="72"/>
                    </a:lnTo>
                    <a:lnTo>
                      <a:pt x="136" y="72"/>
                    </a:lnTo>
                    <a:lnTo>
                      <a:pt x="144" y="80"/>
                    </a:lnTo>
                    <a:lnTo>
                      <a:pt x="128" y="80"/>
                    </a:lnTo>
                    <a:lnTo>
                      <a:pt x="112" y="80"/>
                    </a:lnTo>
                    <a:lnTo>
                      <a:pt x="104" y="72"/>
                    </a:lnTo>
                    <a:lnTo>
                      <a:pt x="96" y="80"/>
                    </a:lnTo>
                    <a:lnTo>
                      <a:pt x="104" y="80"/>
                    </a:lnTo>
                    <a:lnTo>
                      <a:pt x="88" y="80"/>
                    </a:lnTo>
                    <a:lnTo>
                      <a:pt x="80" y="72"/>
                    </a:lnTo>
                    <a:lnTo>
                      <a:pt x="64" y="72"/>
                    </a:lnTo>
                    <a:lnTo>
                      <a:pt x="48" y="80"/>
                    </a:lnTo>
                    <a:lnTo>
                      <a:pt x="48" y="88"/>
                    </a:lnTo>
                    <a:lnTo>
                      <a:pt x="24" y="80"/>
                    </a:lnTo>
                    <a:lnTo>
                      <a:pt x="16" y="88"/>
                    </a:lnTo>
                    <a:lnTo>
                      <a:pt x="0" y="96"/>
                    </a:lnTo>
                    <a:lnTo>
                      <a:pt x="8" y="104"/>
                    </a:lnTo>
                    <a:lnTo>
                      <a:pt x="24" y="104"/>
                    </a:lnTo>
                    <a:lnTo>
                      <a:pt x="40" y="104"/>
                    </a:lnTo>
                    <a:lnTo>
                      <a:pt x="32" y="104"/>
                    </a:lnTo>
                    <a:lnTo>
                      <a:pt x="32" y="112"/>
                    </a:lnTo>
                    <a:lnTo>
                      <a:pt x="56" y="112"/>
                    </a:lnTo>
                    <a:lnTo>
                      <a:pt x="72" y="104"/>
                    </a:lnTo>
                    <a:lnTo>
                      <a:pt x="96" y="104"/>
                    </a:lnTo>
                    <a:lnTo>
                      <a:pt x="88" y="112"/>
                    </a:lnTo>
                    <a:lnTo>
                      <a:pt x="64" y="112"/>
                    </a:lnTo>
                    <a:lnTo>
                      <a:pt x="48" y="120"/>
                    </a:lnTo>
                    <a:lnTo>
                      <a:pt x="40" y="128"/>
                    </a:lnTo>
                    <a:lnTo>
                      <a:pt x="48" y="136"/>
                    </a:lnTo>
                    <a:lnTo>
                      <a:pt x="80" y="136"/>
                    </a:lnTo>
                    <a:lnTo>
                      <a:pt x="104" y="136"/>
                    </a:lnTo>
                    <a:lnTo>
                      <a:pt x="136" y="120"/>
                    </a:lnTo>
                    <a:lnTo>
                      <a:pt x="144" y="120"/>
                    </a:lnTo>
                    <a:lnTo>
                      <a:pt x="128" y="136"/>
                    </a:lnTo>
                    <a:lnTo>
                      <a:pt x="104" y="136"/>
                    </a:lnTo>
                    <a:lnTo>
                      <a:pt x="80" y="136"/>
                    </a:lnTo>
                    <a:lnTo>
                      <a:pt x="56" y="144"/>
                    </a:lnTo>
                    <a:lnTo>
                      <a:pt x="56" y="152"/>
                    </a:lnTo>
                    <a:lnTo>
                      <a:pt x="80" y="152"/>
                    </a:lnTo>
                    <a:lnTo>
                      <a:pt x="96" y="160"/>
                    </a:lnTo>
                    <a:lnTo>
                      <a:pt x="104" y="160"/>
                    </a:lnTo>
                    <a:lnTo>
                      <a:pt x="112" y="144"/>
                    </a:lnTo>
                    <a:lnTo>
                      <a:pt x="128" y="136"/>
                    </a:lnTo>
                    <a:lnTo>
                      <a:pt x="152" y="136"/>
                    </a:lnTo>
                    <a:lnTo>
                      <a:pt x="184" y="128"/>
                    </a:lnTo>
                    <a:lnTo>
                      <a:pt x="184" y="136"/>
                    </a:lnTo>
                    <a:lnTo>
                      <a:pt x="136" y="144"/>
                    </a:lnTo>
                    <a:lnTo>
                      <a:pt x="120" y="152"/>
                    </a:lnTo>
                    <a:lnTo>
                      <a:pt x="120" y="160"/>
                    </a:lnTo>
                    <a:lnTo>
                      <a:pt x="144" y="168"/>
                    </a:lnTo>
                    <a:lnTo>
                      <a:pt x="152" y="160"/>
                    </a:lnTo>
                    <a:lnTo>
                      <a:pt x="152" y="152"/>
                    </a:lnTo>
                    <a:lnTo>
                      <a:pt x="168" y="152"/>
                    </a:lnTo>
                    <a:lnTo>
                      <a:pt x="184" y="152"/>
                    </a:lnTo>
                    <a:lnTo>
                      <a:pt x="200" y="152"/>
                    </a:lnTo>
                    <a:lnTo>
                      <a:pt x="192" y="152"/>
                    </a:lnTo>
                    <a:lnTo>
                      <a:pt x="176" y="160"/>
                    </a:lnTo>
                    <a:lnTo>
                      <a:pt x="184" y="160"/>
                    </a:lnTo>
                    <a:lnTo>
                      <a:pt x="208" y="160"/>
                    </a:lnTo>
                    <a:lnTo>
                      <a:pt x="224" y="152"/>
                    </a:lnTo>
                    <a:lnTo>
                      <a:pt x="248" y="144"/>
                    </a:lnTo>
                    <a:lnTo>
                      <a:pt x="240" y="128"/>
                    </a:lnTo>
                    <a:lnTo>
                      <a:pt x="256" y="128"/>
                    </a:lnTo>
                    <a:lnTo>
                      <a:pt x="264" y="120"/>
                    </a:lnTo>
                    <a:lnTo>
                      <a:pt x="272" y="112"/>
                    </a:lnTo>
                    <a:lnTo>
                      <a:pt x="288" y="112"/>
                    </a:lnTo>
                    <a:lnTo>
                      <a:pt x="288" y="120"/>
                    </a:lnTo>
                    <a:lnTo>
                      <a:pt x="272" y="128"/>
                    </a:lnTo>
                    <a:lnTo>
                      <a:pt x="264" y="144"/>
                    </a:lnTo>
                    <a:lnTo>
                      <a:pt x="288" y="144"/>
                    </a:lnTo>
                    <a:lnTo>
                      <a:pt x="312" y="144"/>
                    </a:lnTo>
                    <a:lnTo>
                      <a:pt x="296" y="152"/>
                    </a:lnTo>
                    <a:lnTo>
                      <a:pt x="264" y="152"/>
                    </a:lnTo>
                    <a:lnTo>
                      <a:pt x="240" y="152"/>
                    </a:lnTo>
                    <a:lnTo>
                      <a:pt x="248" y="160"/>
                    </a:lnTo>
                    <a:lnTo>
                      <a:pt x="264" y="160"/>
                    </a:lnTo>
                    <a:lnTo>
                      <a:pt x="240" y="168"/>
                    </a:lnTo>
                    <a:lnTo>
                      <a:pt x="224" y="168"/>
                    </a:lnTo>
                    <a:lnTo>
                      <a:pt x="208" y="168"/>
                    </a:lnTo>
                    <a:lnTo>
                      <a:pt x="184" y="168"/>
                    </a:lnTo>
                    <a:lnTo>
                      <a:pt x="184" y="176"/>
                    </a:lnTo>
                    <a:lnTo>
                      <a:pt x="200" y="184"/>
                    </a:lnTo>
                    <a:lnTo>
                      <a:pt x="208" y="192"/>
                    </a:lnTo>
                    <a:lnTo>
                      <a:pt x="216" y="208"/>
                    </a:lnTo>
                    <a:lnTo>
                      <a:pt x="224" y="208"/>
                    </a:lnTo>
                    <a:lnTo>
                      <a:pt x="240" y="208"/>
                    </a:lnTo>
                    <a:lnTo>
                      <a:pt x="248" y="208"/>
                    </a:lnTo>
                    <a:lnTo>
                      <a:pt x="232" y="216"/>
                    </a:lnTo>
                    <a:lnTo>
                      <a:pt x="208" y="216"/>
                    </a:lnTo>
                    <a:lnTo>
                      <a:pt x="200" y="200"/>
                    </a:lnTo>
                    <a:lnTo>
                      <a:pt x="168" y="176"/>
                    </a:lnTo>
                    <a:lnTo>
                      <a:pt x="144" y="176"/>
                    </a:lnTo>
                    <a:lnTo>
                      <a:pt x="112" y="176"/>
                    </a:lnTo>
                    <a:lnTo>
                      <a:pt x="112" y="184"/>
                    </a:lnTo>
                    <a:lnTo>
                      <a:pt x="128" y="192"/>
                    </a:lnTo>
                    <a:lnTo>
                      <a:pt x="112" y="192"/>
                    </a:lnTo>
                    <a:lnTo>
                      <a:pt x="112" y="200"/>
                    </a:lnTo>
                    <a:lnTo>
                      <a:pt x="136" y="208"/>
                    </a:lnTo>
                    <a:lnTo>
                      <a:pt x="152" y="216"/>
                    </a:lnTo>
                    <a:lnTo>
                      <a:pt x="152" y="224"/>
                    </a:lnTo>
                    <a:lnTo>
                      <a:pt x="168" y="232"/>
                    </a:lnTo>
                    <a:lnTo>
                      <a:pt x="168" y="240"/>
                    </a:lnTo>
                    <a:lnTo>
                      <a:pt x="152" y="232"/>
                    </a:lnTo>
                    <a:lnTo>
                      <a:pt x="144" y="240"/>
                    </a:lnTo>
                    <a:lnTo>
                      <a:pt x="168" y="248"/>
                    </a:lnTo>
                    <a:lnTo>
                      <a:pt x="192" y="248"/>
                    </a:lnTo>
                    <a:lnTo>
                      <a:pt x="216" y="240"/>
                    </a:lnTo>
                    <a:lnTo>
                      <a:pt x="216" y="248"/>
                    </a:lnTo>
                    <a:lnTo>
                      <a:pt x="200" y="248"/>
                    </a:lnTo>
                    <a:lnTo>
                      <a:pt x="192" y="256"/>
                    </a:lnTo>
                    <a:lnTo>
                      <a:pt x="176" y="248"/>
                    </a:lnTo>
                    <a:lnTo>
                      <a:pt x="152" y="248"/>
                    </a:lnTo>
                    <a:lnTo>
                      <a:pt x="136" y="248"/>
                    </a:lnTo>
                    <a:lnTo>
                      <a:pt x="120" y="248"/>
                    </a:lnTo>
                    <a:lnTo>
                      <a:pt x="112" y="248"/>
                    </a:lnTo>
                    <a:lnTo>
                      <a:pt x="104" y="248"/>
                    </a:lnTo>
                    <a:lnTo>
                      <a:pt x="96" y="264"/>
                    </a:lnTo>
                    <a:lnTo>
                      <a:pt x="96" y="280"/>
                    </a:lnTo>
                    <a:lnTo>
                      <a:pt x="112" y="280"/>
                    </a:lnTo>
                    <a:lnTo>
                      <a:pt x="120" y="272"/>
                    </a:lnTo>
                    <a:lnTo>
                      <a:pt x="120" y="280"/>
                    </a:lnTo>
                    <a:lnTo>
                      <a:pt x="136" y="280"/>
                    </a:lnTo>
                    <a:lnTo>
                      <a:pt x="144" y="272"/>
                    </a:lnTo>
                    <a:lnTo>
                      <a:pt x="144" y="264"/>
                    </a:lnTo>
                    <a:lnTo>
                      <a:pt x="152" y="264"/>
                    </a:lnTo>
                    <a:lnTo>
                      <a:pt x="152" y="272"/>
                    </a:lnTo>
                    <a:lnTo>
                      <a:pt x="144" y="280"/>
                    </a:lnTo>
                    <a:lnTo>
                      <a:pt x="144" y="288"/>
                    </a:lnTo>
                    <a:lnTo>
                      <a:pt x="136" y="288"/>
                    </a:lnTo>
                    <a:lnTo>
                      <a:pt x="136" y="296"/>
                    </a:lnTo>
                    <a:lnTo>
                      <a:pt x="152" y="304"/>
                    </a:lnTo>
                    <a:lnTo>
                      <a:pt x="176" y="296"/>
                    </a:lnTo>
                    <a:lnTo>
                      <a:pt x="184" y="280"/>
                    </a:lnTo>
                    <a:lnTo>
                      <a:pt x="200" y="280"/>
                    </a:lnTo>
                    <a:lnTo>
                      <a:pt x="200" y="288"/>
                    </a:lnTo>
                    <a:lnTo>
                      <a:pt x="192" y="288"/>
                    </a:lnTo>
                    <a:lnTo>
                      <a:pt x="168" y="312"/>
                    </a:lnTo>
                    <a:lnTo>
                      <a:pt x="160" y="312"/>
                    </a:lnTo>
                    <a:lnTo>
                      <a:pt x="144" y="312"/>
                    </a:lnTo>
                    <a:lnTo>
                      <a:pt x="120" y="304"/>
                    </a:lnTo>
                    <a:lnTo>
                      <a:pt x="112" y="296"/>
                    </a:lnTo>
                    <a:lnTo>
                      <a:pt x="96" y="288"/>
                    </a:lnTo>
                    <a:lnTo>
                      <a:pt x="88" y="288"/>
                    </a:lnTo>
                    <a:lnTo>
                      <a:pt x="72" y="296"/>
                    </a:lnTo>
                    <a:lnTo>
                      <a:pt x="80" y="304"/>
                    </a:lnTo>
                    <a:lnTo>
                      <a:pt x="104" y="31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2" name="Freeform 51"/>
              <p:cNvSpPr>
                <a:spLocks/>
              </p:cNvSpPr>
              <p:nvPr/>
            </p:nvSpPr>
            <p:spPr bwMode="gray">
              <a:xfrm>
                <a:off x="1377" y="1182"/>
                <a:ext cx="163" cy="112"/>
              </a:xfrm>
              <a:custGeom>
                <a:avLst/>
                <a:gdLst>
                  <a:gd name="T0" fmla="*/ 27 w 232"/>
                  <a:gd name="T1" fmla="*/ 0 h 160"/>
                  <a:gd name="T2" fmla="*/ 36 w 232"/>
                  <a:gd name="T3" fmla="*/ 6 h 160"/>
                  <a:gd name="T4" fmla="*/ 41 w 232"/>
                  <a:gd name="T5" fmla="*/ 14 h 160"/>
                  <a:gd name="T6" fmla="*/ 50 w 232"/>
                  <a:gd name="T7" fmla="*/ 19 h 160"/>
                  <a:gd name="T8" fmla="*/ 58 w 232"/>
                  <a:gd name="T9" fmla="*/ 25 h 160"/>
                  <a:gd name="T10" fmla="*/ 56 w 232"/>
                  <a:gd name="T11" fmla="*/ 19 h 160"/>
                  <a:gd name="T12" fmla="*/ 61 w 232"/>
                  <a:gd name="T13" fmla="*/ 17 h 160"/>
                  <a:gd name="T14" fmla="*/ 61 w 232"/>
                  <a:gd name="T15" fmla="*/ 22 h 160"/>
                  <a:gd name="T16" fmla="*/ 67 w 232"/>
                  <a:gd name="T17" fmla="*/ 30 h 160"/>
                  <a:gd name="T18" fmla="*/ 81 w 232"/>
                  <a:gd name="T19" fmla="*/ 33 h 160"/>
                  <a:gd name="T20" fmla="*/ 75 w 232"/>
                  <a:gd name="T21" fmla="*/ 38 h 160"/>
                  <a:gd name="T22" fmla="*/ 64 w 232"/>
                  <a:gd name="T23" fmla="*/ 44 h 160"/>
                  <a:gd name="T24" fmla="*/ 58 w 232"/>
                  <a:gd name="T25" fmla="*/ 41 h 160"/>
                  <a:gd name="T26" fmla="*/ 61 w 232"/>
                  <a:gd name="T27" fmla="*/ 47 h 160"/>
                  <a:gd name="T28" fmla="*/ 56 w 232"/>
                  <a:gd name="T29" fmla="*/ 47 h 160"/>
                  <a:gd name="T30" fmla="*/ 56 w 232"/>
                  <a:gd name="T31" fmla="*/ 50 h 160"/>
                  <a:gd name="T32" fmla="*/ 47 w 232"/>
                  <a:gd name="T33" fmla="*/ 50 h 160"/>
                  <a:gd name="T34" fmla="*/ 44 w 232"/>
                  <a:gd name="T35" fmla="*/ 47 h 160"/>
                  <a:gd name="T36" fmla="*/ 47 w 232"/>
                  <a:gd name="T37" fmla="*/ 52 h 160"/>
                  <a:gd name="T38" fmla="*/ 39 w 232"/>
                  <a:gd name="T39" fmla="*/ 55 h 160"/>
                  <a:gd name="T40" fmla="*/ 25 w 232"/>
                  <a:gd name="T41" fmla="*/ 50 h 160"/>
                  <a:gd name="T42" fmla="*/ 17 w 232"/>
                  <a:gd name="T43" fmla="*/ 44 h 160"/>
                  <a:gd name="T44" fmla="*/ 19 w 232"/>
                  <a:gd name="T45" fmla="*/ 41 h 160"/>
                  <a:gd name="T46" fmla="*/ 22 w 232"/>
                  <a:gd name="T47" fmla="*/ 36 h 160"/>
                  <a:gd name="T48" fmla="*/ 39 w 232"/>
                  <a:gd name="T49" fmla="*/ 38 h 160"/>
                  <a:gd name="T50" fmla="*/ 36 w 232"/>
                  <a:gd name="T51" fmla="*/ 36 h 160"/>
                  <a:gd name="T52" fmla="*/ 31 w 232"/>
                  <a:gd name="T53" fmla="*/ 33 h 160"/>
                  <a:gd name="T54" fmla="*/ 14 w 232"/>
                  <a:gd name="T55" fmla="*/ 33 h 160"/>
                  <a:gd name="T56" fmla="*/ 6 w 232"/>
                  <a:gd name="T57" fmla="*/ 30 h 160"/>
                  <a:gd name="T58" fmla="*/ 17 w 232"/>
                  <a:gd name="T59" fmla="*/ 27 h 160"/>
                  <a:gd name="T60" fmla="*/ 6 w 232"/>
                  <a:gd name="T61" fmla="*/ 30 h 160"/>
                  <a:gd name="T62" fmla="*/ 0 w 232"/>
                  <a:gd name="T63" fmla="*/ 22 h 160"/>
                  <a:gd name="T64" fmla="*/ 8 w 232"/>
                  <a:gd name="T65" fmla="*/ 22 h 160"/>
                  <a:gd name="T66" fmla="*/ 17 w 232"/>
                  <a:gd name="T67" fmla="*/ 22 h 160"/>
                  <a:gd name="T68" fmla="*/ 0 w 232"/>
                  <a:gd name="T69" fmla="*/ 17 h 160"/>
                  <a:gd name="T70" fmla="*/ 6 w 232"/>
                  <a:gd name="T71" fmla="*/ 14 h 160"/>
                  <a:gd name="T72" fmla="*/ 17 w 232"/>
                  <a:gd name="T73" fmla="*/ 14 h 160"/>
                  <a:gd name="T74" fmla="*/ 11 w 232"/>
                  <a:gd name="T75" fmla="*/ 8 h 160"/>
                  <a:gd name="T76" fmla="*/ 14 w 232"/>
                  <a:gd name="T77" fmla="*/ 6 h 160"/>
                  <a:gd name="T78" fmla="*/ 19 w 232"/>
                  <a:gd name="T79" fmla="*/ 6 h 160"/>
                  <a:gd name="T80" fmla="*/ 25 w 232"/>
                  <a:gd name="T81" fmla="*/ 3 h 160"/>
                  <a:gd name="T82" fmla="*/ 14 w 232"/>
                  <a:gd name="T83" fmla="*/ 3 h 160"/>
                  <a:gd name="T84" fmla="*/ 19 w 232"/>
                  <a:gd name="T85" fmla="*/ 0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2"/>
                  <a:gd name="T130" fmla="*/ 0 h 160"/>
                  <a:gd name="T131" fmla="*/ 232 w 232"/>
                  <a:gd name="T132" fmla="*/ 160 h 1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2" h="160">
                    <a:moveTo>
                      <a:pt x="64" y="0"/>
                    </a:moveTo>
                    <a:lnTo>
                      <a:pt x="80" y="0"/>
                    </a:lnTo>
                    <a:lnTo>
                      <a:pt x="96" y="8"/>
                    </a:lnTo>
                    <a:lnTo>
                      <a:pt x="104" y="16"/>
                    </a:lnTo>
                    <a:lnTo>
                      <a:pt x="112" y="24"/>
                    </a:lnTo>
                    <a:lnTo>
                      <a:pt x="120" y="40"/>
                    </a:lnTo>
                    <a:lnTo>
                      <a:pt x="144" y="48"/>
                    </a:lnTo>
                    <a:lnTo>
                      <a:pt x="144" y="56"/>
                    </a:lnTo>
                    <a:lnTo>
                      <a:pt x="152" y="64"/>
                    </a:lnTo>
                    <a:lnTo>
                      <a:pt x="168" y="72"/>
                    </a:lnTo>
                    <a:lnTo>
                      <a:pt x="168" y="64"/>
                    </a:lnTo>
                    <a:lnTo>
                      <a:pt x="160" y="56"/>
                    </a:lnTo>
                    <a:lnTo>
                      <a:pt x="160" y="48"/>
                    </a:lnTo>
                    <a:lnTo>
                      <a:pt x="176" y="48"/>
                    </a:lnTo>
                    <a:lnTo>
                      <a:pt x="184" y="64"/>
                    </a:lnTo>
                    <a:lnTo>
                      <a:pt x="176" y="64"/>
                    </a:lnTo>
                    <a:lnTo>
                      <a:pt x="192" y="72"/>
                    </a:lnTo>
                    <a:lnTo>
                      <a:pt x="192" y="88"/>
                    </a:lnTo>
                    <a:lnTo>
                      <a:pt x="216" y="88"/>
                    </a:lnTo>
                    <a:lnTo>
                      <a:pt x="232" y="96"/>
                    </a:lnTo>
                    <a:lnTo>
                      <a:pt x="232" y="104"/>
                    </a:lnTo>
                    <a:lnTo>
                      <a:pt x="216" y="112"/>
                    </a:lnTo>
                    <a:lnTo>
                      <a:pt x="192" y="120"/>
                    </a:lnTo>
                    <a:lnTo>
                      <a:pt x="184" y="128"/>
                    </a:lnTo>
                    <a:lnTo>
                      <a:pt x="176" y="128"/>
                    </a:lnTo>
                    <a:lnTo>
                      <a:pt x="168" y="120"/>
                    </a:lnTo>
                    <a:lnTo>
                      <a:pt x="160" y="128"/>
                    </a:lnTo>
                    <a:lnTo>
                      <a:pt x="176" y="136"/>
                    </a:lnTo>
                    <a:lnTo>
                      <a:pt x="168" y="144"/>
                    </a:lnTo>
                    <a:lnTo>
                      <a:pt x="160" y="136"/>
                    </a:lnTo>
                    <a:lnTo>
                      <a:pt x="152" y="144"/>
                    </a:lnTo>
                    <a:lnTo>
                      <a:pt x="160" y="144"/>
                    </a:lnTo>
                    <a:lnTo>
                      <a:pt x="152" y="160"/>
                    </a:lnTo>
                    <a:lnTo>
                      <a:pt x="136" y="144"/>
                    </a:lnTo>
                    <a:lnTo>
                      <a:pt x="136" y="136"/>
                    </a:lnTo>
                    <a:lnTo>
                      <a:pt x="128" y="136"/>
                    </a:lnTo>
                    <a:lnTo>
                      <a:pt x="120" y="144"/>
                    </a:lnTo>
                    <a:lnTo>
                      <a:pt x="136" y="152"/>
                    </a:lnTo>
                    <a:lnTo>
                      <a:pt x="120" y="152"/>
                    </a:lnTo>
                    <a:lnTo>
                      <a:pt x="112" y="160"/>
                    </a:lnTo>
                    <a:lnTo>
                      <a:pt x="72" y="152"/>
                    </a:lnTo>
                    <a:lnTo>
                      <a:pt x="72" y="144"/>
                    </a:lnTo>
                    <a:lnTo>
                      <a:pt x="64" y="136"/>
                    </a:lnTo>
                    <a:lnTo>
                      <a:pt x="48" y="128"/>
                    </a:lnTo>
                    <a:lnTo>
                      <a:pt x="64" y="128"/>
                    </a:lnTo>
                    <a:lnTo>
                      <a:pt x="56" y="120"/>
                    </a:lnTo>
                    <a:lnTo>
                      <a:pt x="40" y="120"/>
                    </a:lnTo>
                    <a:lnTo>
                      <a:pt x="64" y="104"/>
                    </a:lnTo>
                    <a:lnTo>
                      <a:pt x="88" y="112"/>
                    </a:lnTo>
                    <a:lnTo>
                      <a:pt x="112" y="112"/>
                    </a:lnTo>
                    <a:lnTo>
                      <a:pt x="80" y="104"/>
                    </a:lnTo>
                    <a:lnTo>
                      <a:pt x="104" y="104"/>
                    </a:lnTo>
                    <a:lnTo>
                      <a:pt x="104" y="96"/>
                    </a:lnTo>
                    <a:lnTo>
                      <a:pt x="88" y="96"/>
                    </a:lnTo>
                    <a:lnTo>
                      <a:pt x="80" y="96"/>
                    </a:lnTo>
                    <a:lnTo>
                      <a:pt x="40" y="96"/>
                    </a:lnTo>
                    <a:lnTo>
                      <a:pt x="24" y="96"/>
                    </a:lnTo>
                    <a:lnTo>
                      <a:pt x="16" y="88"/>
                    </a:lnTo>
                    <a:lnTo>
                      <a:pt x="40" y="88"/>
                    </a:lnTo>
                    <a:lnTo>
                      <a:pt x="48" y="80"/>
                    </a:lnTo>
                    <a:lnTo>
                      <a:pt x="32" y="88"/>
                    </a:lnTo>
                    <a:lnTo>
                      <a:pt x="16" y="88"/>
                    </a:lnTo>
                    <a:lnTo>
                      <a:pt x="8" y="80"/>
                    </a:lnTo>
                    <a:lnTo>
                      <a:pt x="0" y="64"/>
                    </a:lnTo>
                    <a:lnTo>
                      <a:pt x="8" y="64"/>
                    </a:lnTo>
                    <a:lnTo>
                      <a:pt x="24" y="64"/>
                    </a:lnTo>
                    <a:lnTo>
                      <a:pt x="48" y="72"/>
                    </a:lnTo>
                    <a:lnTo>
                      <a:pt x="48" y="64"/>
                    </a:lnTo>
                    <a:lnTo>
                      <a:pt x="24" y="64"/>
                    </a:lnTo>
                    <a:lnTo>
                      <a:pt x="0" y="48"/>
                    </a:lnTo>
                    <a:lnTo>
                      <a:pt x="24" y="48"/>
                    </a:lnTo>
                    <a:lnTo>
                      <a:pt x="16" y="40"/>
                    </a:lnTo>
                    <a:lnTo>
                      <a:pt x="32" y="40"/>
                    </a:lnTo>
                    <a:lnTo>
                      <a:pt x="48" y="40"/>
                    </a:lnTo>
                    <a:lnTo>
                      <a:pt x="56" y="40"/>
                    </a:lnTo>
                    <a:lnTo>
                      <a:pt x="32" y="24"/>
                    </a:lnTo>
                    <a:lnTo>
                      <a:pt x="32" y="16"/>
                    </a:lnTo>
                    <a:lnTo>
                      <a:pt x="40" y="16"/>
                    </a:lnTo>
                    <a:lnTo>
                      <a:pt x="48" y="24"/>
                    </a:lnTo>
                    <a:lnTo>
                      <a:pt x="56" y="16"/>
                    </a:lnTo>
                    <a:lnTo>
                      <a:pt x="48" y="16"/>
                    </a:lnTo>
                    <a:lnTo>
                      <a:pt x="72" y="8"/>
                    </a:lnTo>
                    <a:lnTo>
                      <a:pt x="64" y="8"/>
                    </a:lnTo>
                    <a:lnTo>
                      <a:pt x="40" y="8"/>
                    </a:lnTo>
                    <a:lnTo>
                      <a:pt x="40" y="0"/>
                    </a:lnTo>
                    <a:lnTo>
                      <a:pt x="56" y="0"/>
                    </a:lnTo>
                    <a:lnTo>
                      <a:pt x="6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3" name="Freeform 52"/>
              <p:cNvSpPr>
                <a:spLocks/>
              </p:cNvSpPr>
              <p:nvPr/>
            </p:nvSpPr>
            <p:spPr bwMode="gray">
              <a:xfrm>
                <a:off x="1517" y="1260"/>
                <a:ext cx="23" cy="6"/>
              </a:xfrm>
              <a:custGeom>
                <a:avLst/>
                <a:gdLst>
                  <a:gd name="T0" fmla="*/ 0 w 32"/>
                  <a:gd name="T1" fmla="*/ 4 h 8"/>
                  <a:gd name="T2" fmla="*/ 3 w 32"/>
                  <a:gd name="T3" fmla="*/ 4 h 8"/>
                  <a:gd name="T4" fmla="*/ 9 w 32"/>
                  <a:gd name="T5" fmla="*/ 0 h 8"/>
                  <a:gd name="T6" fmla="*/ 12 w 32"/>
                  <a:gd name="T7" fmla="*/ 4 h 8"/>
                  <a:gd name="T8" fmla="*/ 6 w 32"/>
                  <a:gd name="T9" fmla="*/ 4 h 8"/>
                  <a:gd name="T10" fmla="*/ 0 w 32"/>
                  <a:gd name="T11" fmla="*/ 4 h 8"/>
                  <a:gd name="T12" fmla="*/ 0 60000 65536"/>
                  <a:gd name="T13" fmla="*/ 0 60000 65536"/>
                  <a:gd name="T14" fmla="*/ 0 60000 65536"/>
                  <a:gd name="T15" fmla="*/ 0 60000 65536"/>
                  <a:gd name="T16" fmla="*/ 0 60000 65536"/>
                  <a:gd name="T17" fmla="*/ 0 60000 65536"/>
                  <a:gd name="T18" fmla="*/ 0 w 32"/>
                  <a:gd name="T19" fmla="*/ 0 h 8"/>
                  <a:gd name="T20" fmla="*/ 32 w 32"/>
                  <a:gd name="T21" fmla="*/ 8 h 8"/>
                </a:gdLst>
                <a:ahLst/>
                <a:cxnLst>
                  <a:cxn ang="T12">
                    <a:pos x="T0" y="T1"/>
                  </a:cxn>
                  <a:cxn ang="T13">
                    <a:pos x="T2" y="T3"/>
                  </a:cxn>
                  <a:cxn ang="T14">
                    <a:pos x="T4" y="T5"/>
                  </a:cxn>
                  <a:cxn ang="T15">
                    <a:pos x="T6" y="T7"/>
                  </a:cxn>
                  <a:cxn ang="T16">
                    <a:pos x="T8" y="T9"/>
                  </a:cxn>
                  <a:cxn ang="T17">
                    <a:pos x="T10" y="T11"/>
                  </a:cxn>
                </a:cxnLst>
                <a:rect l="T18" t="T19" r="T20" b="T21"/>
                <a:pathLst>
                  <a:path w="32" h="8">
                    <a:moveTo>
                      <a:pt x="0" y="8"/>
                    </a:moveTo>
                    <a:lnTo>
                      <a:pt x="8" y="8"/>
                    </a:lnTo>
                    <a:lnTo>
                      <a:pt x="24" y="0"/>
                    </a:lnTo>
                    <a:lnTo>
                      <a:pt x="32" y="8"/>
                    </a:lnTo>
                    <a:lnTo>
                      <a:pt x="16"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4" name="Freeform 53"/>
              <p:cNvSpPr>
                <a:spLocks/>
              </p:cNvSpPr>
              <p:nvPr/>
            </p:nvSpPr>
            <p:spPr bwMode="gray">
              <a:xfrm>
                <a:off x="1630" y="2627"/>
                <a:ext cx="28" cy="12"/>
              </a:xfrm>
              <a:custGeom>
                <a:avLst/>
                <a:gdLst>
                  <a:gd name="T0" fmla="*/ 0 w 40"/>
                  <a:gd name="T1" fmla="*/ 0 h 16"/>
                  <a:gd name="T2" fmla="*/ 6 w 40"/>
                  <a:gd name="T3" fmla="*/ 0 h 16"/>
                  <a:gd name="T4" fmla="*/ 14 w 40"/>
                  <a:gd name="T5" fmla="*/ 4 h 16"/>
                  <a:gd name="T6" fmla="*/ 14 w 40"/>
                  <a:gd name="T7" fmla="*/ 7 h 16"/>
                  <a:gd name="T8" fmla="*/ 6 w 40"/>
                  <a:gd name="T9" fmla="*/ 7 h 16"/>
                  <a:gd name="T10" fmla="*/ 3 w 40"/>
                  <a:gd name="T11" fmla="*/ 4 h 16"/>
                  <a:gd name="T12" fmla="*/ 0 w 40"/>
                  <a:gd name="T13" fmla="*/ 0 h 16"/>
                  <a:gd name="T14" fmla="*/ 0 60000 65536"/>
                  <a:gd name="T15" fmla="*/ 0 60000 65536"/>
                  <a:gd name="T16" fmla="*/ 0 60000 65536"/>
                  <a:gd name="T17" fmla="*/ 0 60000 65536"/>
                  <a:gd name="T18" fmla="*/ 0 60000 65536"/>
                  <a:gd name="T19" fmla="*/ 0 60000 65536"/>
                  <a:gd name="T20" fmla="*/ 0 60000 65536"/>
                  <a:gd name="T21" fmla="*/ 0 w 40"/>
                  <a:gd name="T22" fmla="*/ 0 h 16"/>
                  <a:gd name="T23" fmla="*/ 40 w 4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6">
                    <a:moveTo>
                      <a:pt x="0" y="0"/>
                    </a:moveTo>
                    <a:lnTo>
                      <a:pt x="16" y="0"/>
                    </a:lnTo>
                    <a:lnTo>
                      <a:pt x="40" y="8"/>
                    </a:lnTo>
                    <a:lnTo>
                      <a:pt x="40" y="16"/>
                    </a:lnTo>
                    <a:lnTo>
                      <a:pt x="16" y="16"/>
                    </a:lnTo>
                    <a:lnTo>
                      <a:pt x="8"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5" name="Freeform 54"/>
              <p:cNvSpPr>
                <a:spLocks/>
              </p:cNvSpPr>
              <p:nvPr/>
            </p:nvSpPr>
            <p:spPr bwMode="gray">
              <a:xfrm>
                <a:off x="1652" y="2521"/>
                <a:ext cx="12" cy="16"/>
              </a:xfrm>
              <a:custGeom>
                <a:avLst/>
                <a:gdLst>
                  <a:gd name="T0" fmla="*/ 0 w 16"/>
                  <a:gd name="T1" fmla="*/ 0 h 24"/>
                  <a:gd name="T2" fmla="*/ 4 w 16"/>
                  <a:gd name="T3" fmla="*/ 2 h 24"/>
                  <a:gd name="T4" fmla="*/ 4 w 16"/>
                  <a:gd name="T5" fmla="*/ 7 h 24"/>
                  <a:gd name="T6" fmla="*/ 7 w 16"/>
                  <a:gd name="T7" fmla="*/ 7 h 24"/>
                  <a:gd name="T8" fmla="*/ 7 w 16"/>
                  <a:gd name="T9" fmla="*/ 2 h 24"/>
                  <a:gd name="T10" fmla="*/ 4 w 16"/>
                  <a:gd name="T11" fmla="*/ 0 h 24"/>
                  <a:gd name="T12" fmla="*/ 0 w 16"/>
                  <a:gd name="T13" fmla="*/ 0 h 24"/>
                  <a:gd name="T14" fmla="*/ 0 60000 65536"/>
                  <a:gd name="T15" fmla="*/ 0 60000 65536"/>
                  <a:gd name="T16" fmla="*/ 0 60000 65536"/>
                  <a:gd name="T17" fmla="*/ 0 60000 65536"/>
                  <a:gd name="T18" fmla="*/ 0 60000 65536"/>
                  <a:gd name="T19" fmla="*/ 0 60000 65536"/>
                  <a:gd name="T20" fmla="*/ 0 60000 65536"/>
                  <a:gd name="T21" fmla="*/ 0 w 16"/>
                  <a:gd name="T22" fmla="*/ 0 h 24"/>
                  <a:gd name="T23" fmla="*/ 16 w 1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4">
                    <a:moveTo>
                      <a:pt x="0" y="0"/>
                    </a:moveTo>
                    <a:lnTo>
                      <a:pt x="8" y="8"/>
                    </a:lnTo>
                    <a:lnTo>
                      <a:pt x="8" y="24"/>
                    </a:lnTo>
                    <a:lnTo>
                      <a:pt x="16" y="24"/>
                    </a:lnTo>
                    <a:lnTo>
                      <a:pt x="16" y="8"/>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6" name="Freeform 55"/>
              <p:cNvSpPr>
                <a:spLocks/>
              </p:cNvSpPr>
              <p:nvPr/>
            </p:nvSpPr>
            <p:spPr bwMode="gray">
              <a:xfrm>
                <a:off x="1664" y="2532"/>
                <a:ext cx="11" cy="11"/>
              </a:xfrm>
              <a:custGeom>
                <a:avLst/>
                <a:gdLst>
                  <a:gd name="T0" fmla="*/ 0 w 16"/>
                  <a:gd name="T1" fmla="*/ 0 h 16"/>
                  <a:gd name="T2" fmla="*/ 3 w 16"/>
                  <a:gd name="T3" fmla="*/ 6 h 16"/>
                  <a:gd name="T4" fmla="*/ 6 w 16"/>
                  <a:gd name="T5" fmla="*/ 6 h 16"/>
                  <a:gd name="T6" fmla="*/ 3 w 16"/>
                  <a:gd name="T7" fmla="*/ 3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8" y="16"/>
                    </a:lnTo>
                    <a:lnTo>
                      <a:pt x="16" y="16"/>
                    </a:lnTo>
                    <a:lnTo>
                      <a:pt x="8"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7" name="Freeform 56"/>
              <p:cNvSpPr>
                <a:spLocks/>
              </p:cNvSpPr>
              <p:nvPr/>
            </p:nvSpPr>
            <p:spPr bwMode="gray">
              <a:xfrm>
                <a:off x="1675" y="2549"/>
                <a:ext cx="6" cy="17"/>
              </a:xfrm>
              <a:custGeom>
                <a:avLst/>
                <a:gdLst>
                  <a:gd name="T0" fmla="*/ 0 w 8"/>
                  <a:gd name="T1" fmla="*/ 0 h 24"/>
                  <a:gd name="T2" fmla="*/ 0 w 8"/>
                  <a:gd name="T3" fmla="*/ 9 h 24"/>
                  <a:gd name="T4" fmla="*/ 4 w 8"/>
                  <a:gd name="T5" fmla="*/ 9 h 24"/>
                  <a:gd name="T6" fmla="*/ 0 w 8"/>
                  <a:gd name="T7" fmla="*/ 3 h 24"/>
                  <a:gd name="T8" fmla="*/ 0 w 8"/>
                  <a:gd name="T9" fmla="*/ 3 h 24"/>
                  <a:gd name="T10" fmla="*/ 0 w 8"/>
                  <a:gd name="T11" fmla="*/ 0 h 24"/>
                  <a:gd name="T12" fmla="*/ 0 60000 65536"/>
                  <a:gd name="T13" fmla="*/ 0 60000 65536"/>
                  <a:gd name="T14" fmla="*/ 0 60000 65536"/>
                  <a:gd name="T15" fmla="*/ 0 60000 65536"/>
                  <a:gd name="T16" fmla="*/ 0 60000 65536"/>
                  <a:gd name="T17" fmla="*/ 0 60000 65536"/>
                  <a:gd name="T18" fmla="*/ 0 w 8"/>
                  <a:gd name="T19" fmla="*/ 0 h 24"/>
                  <a:gd name="T20" fmla="*/ 8 w 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 h="24">
                    <a:moveTo>
                      <a:pt x="0" y="0"/>
                    </a:moveTo>
                    <a:lnTo>
                      <a:pt x="0" y="24"/>
                    </a:lnTo>
                    <a:lnTo>
                      <a:pt x="8" y="24"/>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8" name="Freeform 57"/>
              <p:cNvSpPr>
                <a:spLocks/>
              </p:cNvSpPr>
              <p:nvPr/>
            </p:nvSpPr>
            <p:spPr bwMode="gray">
              <a:xfrm>
                <a:off x="1686" y="2560"/>
                <a:ext cx="6" cy="17"/>
              </a:xfrm>
              <a:custGeom>
                <a:avLst/>
                <a:gdLst>
                  <a:gd name="T0" fmla="*/ 0 w 8"/>
                  <a:gd name="T1" fmla="*/ 3 h 24"/>
                  <a:gd name="T2" fmla="*/ 4 w 8"/>
                  <a:gd name="T3" fmla="*/ 3 h 24"/>
                  <a:gd name="T4" fmla="*/ 4 w 8"/>
                  <a:gd name="T5" fmla="*/ 6 h 24"/>
                  <a:gd name="T6" fmla="*/ 0 w 8"/>
                  <a:gd name="T7" fmla="*/ 6 h 24"/>
                  <a:gd name="T8" fmla="*/ 0 w 8"/>
                  <a:gd name="T9" fmla="*/ 9 h 24"/>
                  <a:gd name="T10" fmla="*/ 4 w 8"/>
                  <a:gd name="T11" fmla="*/ 6 h 24"/>
                  <a:gd name="T12" fmla="*/ 4 w 8"/>
                  <a:gd name="T13" fmla="*/ 3 h 24"/>
                  <a:gd name="T14" fmla="*/ 0 w 8"/>
                  <a:gd name="T15" fmla="*/ 0 h 24"/>
                  <a:gd name="T16" fmla="*/ 0 w 8"/>
                  <a:gd name="T17" fmla="*/ 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4"/>
                  <a:gd name="T29" fmla="*/ 8 w 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4">
                    <a:moveTo>
                      <a:pt x="0" y="8"/>
                    </a:moveTo>
                    <a:lnTo>
                      <a:pt x="8" y="8"/>
                    </a:lnTo>
                    <a:lnTo>
                      <a:pt x="8" y="16"/>
                    </a:lnTo>
                    <a:lnTo>
                      <a:pt x="0" y="16"/>
                    </a:lnTo>
                    <a:lnTo>
                      <a:pt x="0" y="24"/>
                    </a:lnTo>
                    <a:lnTo>
                      <a:pt x="8" y="16"/>
                    </a:lnTo>
                    <a:lnTo>
                      <a:pt x="8" y="8"/>
                    </a:lnTo>
                    <a:lnTo>
                      <a:pt x="0"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9" name="Freeform 58"/>
              <p:cNvSpPr>
                <a:spLocks/>
              </p:cNvSpPr>
              <p:nvPr/>
            </p:nvSpPr>
            <p:spPr bwMode="gray">
              <a:xfrm>
                <a:off x="1686" y="2605"/>
                <a:ext cx="40" cy="28"/>
              </a:xfrm>
              <a:custGeom>
                <a:avLst/>
                <a:gdLst>
                  <a:gd name="T0" fmla="*/ 21 w 56"/>
                  <a:gd name="T1" fmla="*/ 8 h 40"/>
                  <a:gd name="T2" fmla="*/ 21 w 56"/>
                  <a:gd name="T3" fmla="*/ 0 h 40"/>
                  <a:gd name="T4" fmla="*/ 15 w 56"/>
                  <a:gd name="T5" fmla="*/ 0 h 40"/>
                  <a:gd name="T6" fmla="*/ 11 w 56"/>
                  <a:gd name="T7" fmla="*/ 0 h 40"/>
                  <a:gd name="T8" fmla="*/ 6 w 56"/>
                  <a:gd name="T9" fmla="*/ 0 h 40"/>
                  <a:gd name="T10" fmla="*/ 6 w 56"/>
                  <a:gd name="T11" fmla="*/ 3 h 40"/>
                  <a:gd name="T12" fmla="*/ 11 w 56"/>
                  <a:gd name="T13" fmla="*/ 3 h 40"/>
                  <a:gd name="T14" fmla="*/ 11 w 56"/>
                  <a:gd name="T15" fmla="*/ 6 h 40"/>
                  <a:gd name="T16" fmla="*/ 15 w 56"/>
                  <a:gd name="T17" fmla="*/ 8 h 40"/>
                  <a:gd name="T18" fmla="*/ 11 w 56"/>
                  <a:gd name="T19" fmla="*/ 8 h 40"/>
                  <a:gd name="T20" fmla="*/ 6 w 56"/>
                  <a:gd name="T21" fmla="*/ 8 h 40"/>
                  <a:gd name="T22" fmla="*/ 0 w 56"/>
                  <a:gd name="T23" fmla="*/ 8 h 40"/>
                  <a:gd name="T24" fmla="*/ 0 w 56"/>
                  <a:gd name="T25" fmla="*/ 10 h 40"/>
                  <a:gd name="T26" fmla="*/ 6 w 56"/>
                  <a:gd name="T27" fmla="*/ 14 h 40"/>
                  <a:gd name="T28" fmla="*/ 9 w 56"/>
                  <a:gd name="T29" fmla="*/ 14 h 40"/>
                  <a:gd name="T30" fmla="*/ 17 w 56"/>
                  <a:gd name="T31" fmla="*/ 14 h 40"/>
                  <a:gd name="T32" fmla="*/ 21 w 56"/>
                  <a:gd name="T33" fmla="*/ 8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40"/>
                  <a:gd name="T53" fmla="*/ 56 w 56"/>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40">
                    <a:moveTo>
                      <a:pt x="56" y="24"/>
                    </a:moveTo>
                    <a:lnTo>
                      <a:pt x="56" y="0"/>
                    </a:lnTo>
                    <a:lnTo>
                      <a:pt x="40" y="0"/>
                    </a:lnTo>
                    <a:lnTo>
                      <a:pt x="32" y="0"/>
                    </a:lnTo>
                    <a:lnTo>
                      <a:pt x="16" y="0"/>
                    </a:lnTo>
                    <a:lnTo>
                      <a:pt x="16" y="8"/>
                    </a:lnTo>
                    <a:lnTo>
                      <a:pt x="32" y="8"/>
                    </a:lnTo>
                    <a:lnTo>
                      <a:pt x="32" y="16"/>
                    </a:lnTo>
                    <a:lnTo>
                      <a:pt x="40" y="24"/>
                    </a:lnTo>
                    <a:lnTo>
                      <a:pt x="32" y="24"/>
                    </a:lnTo>
                    <a:lnTo>
                      <a:pt x="16" y="24"/>
                    </a:lnTo>
                    <a:lnTo>
                      <a:pt x="0" y="24"/>
                    </a:lnTo>
                    <a:lnTo>
                      <a:pt x="0" y="32"/>
                    </a:lnTo>
                    <a:lnTo>
                      <a:pt x="16" y="40"/>
                    </a:lnTo>
                    <a:lnTo>
                      <a:pt x="24" y="40"/>
                    </a:lnTo>
                    <a:lnTo>
                      <a:pt x="48" y="40"/>
                    </a:lnTo>
                    <a:lnTo>
                      <a:pt x="56"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0" name="Freeform 59"/>
              <p:cNvSpPr>
                <a:spLocks/>
              </p:cNvSpPr>
              <p:nvPr/>
            </p:nvSpPr>
            <p:spPr bwMode="gray">
              <a:xfrm>
                <a:off x="1720" y="2605"/>
                <a:ext cx="51" cy="34"/>
              </a:xfrm>
              <a:custGeom>
                <a:avLst/>
                <a:gdLst>
                  <a:gd name="T0" fmla="*/ 3 w 72"/>
                  <a:gd name="T1" fmla="*/ 9 h 48"/>
                  <a:gd name="T2" fmla="*/ 0 w 72"/>
                  <a:gd name="T3" fmla="*/ 14 h 48"/>
                  <a:gd name="T4" fmla="*/ 3 w 72"/>
                  <a:gd name="T5" fmla="*/ 17 h 48"/>
                  <a:gd name="T6" fmla="*/ 8 w 72"/>
                  <a:gd name="T7" fmla="*/ 14 h 48"/>
                  <a:gd name="T8" fmla="*/ 8 w 72"/>
                  <a:gd name="T9" fmla="*/ 11 h 48"/>
                  <a:gd name="T10" fmla="*/ 14 w 72"/>
                  <a:gd name="T11" fmla="*/ 11 h 48"/>
                  <a:gd name="T12" fmla="*/ 20 w 72"/>
                  <a:gd name="T13" fmla="*/ 11 h 48"/>
                  <a:gd name="T14" fmla="*/ 23 w 72"/>
                  <a:gd name="T15" fmla="*/ 14 h 48"/>
                  <a:gd name="T16" fmla="*/ 26 w 72"/>
                  <a:gd name="T17" fmla="*/ 11 h 48"/>
                  <a:gd name="T18" fmla="*/ 26 w 72"/>
                  <a:gd name="T19" fmla="*/ 9 h 48"/>
                  <a:gd name="T20" fmla="*/ 20 w 72"/>
                  <a:gd name="T21" fmla="*/ 6 h 48"/>
                  <a:gd name="T22" fmla="*/ 17 w 72"/>
                  <a:gd name="T23" fmla="*/ 6 h 48"/>
                  <a:gd name="T24" fmla="*/ 8 w 72"/>
                  <a:gd name="T25" fmla="*/ 0 h 48"/>
                  <a:gd name="T26" fmla="*/ 3 w 72"/>
                  <a:gd name="T27" fmla="*/ 0 h 48"/>
                  <a:gd name="T28" fmla="*/ 3 w 72"/>
                  <a:gd name="T29" fmla="*/ 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48"/>
                  <a:gd name="T47" fmla="*/ 72 w 72"/>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48">
                    <a:moveTo>
                      <a:pt x="8" y="24"/>
                    </a:moveTo>
                    <a:lnTo>
                      <a:pt x="0" y="40"/>
                    </a:lnTo>
                    <a:lnTo>
                      <a:pt x="8" y="48"/>
                    </a:lnTo>
                    <a:lnTo>
                      <a:pt x="24" y="40"/>
                    </a:lnTo>
                    <a:lnTo>
                      <a:pt x="24" y="32"/>
                    </a:lnTo>
                    <a:lnTo>
                      <a:pt x="40" y="32"/>
                    </a:lnTo>
                    <a:lnTo>
                      <a:pt x="56" y="32"/>
                    </a:lnTo>
                    <a:lnTo>
                      <a:pt x="64" y="40"/>
                    </a:lnTo>
                    <a:lnTo>
                      <a:pt x="72" y="32"/>
                    </a:lnTo>
                    <a:lnTo>
                      <a:pt x="72" y="24"/>
                    </a:lnTo>
                    <a:lnTo>
                      <a:pt x="56" y="16"/>
                    </a:lnTo>
                    <a:lnTo>
                      <a:pt x="48" y="16"/>
                    </a:lnTo>
                    <a:lnTo>
                      <a:pt x="24" y="0"/>
                    </a:lnTo>
                    <a:lnTo>
                      <a:pt x="8" y="0"/>
                    </a:lnTo>
                    <a:lnTo>
                      <a:pt x="8"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1" name="Freeform 60"/>
              <p:cNvSpPr>
                <a:spLocks/>
              </p:cNvSpPr>
              <p:nvPr/>
            </p:nvSpPr>
            <p:spPr bwMode="gray">
              <a:xfrm>
                <a:off x="1787" y="2627"/>
                <a:ext cx="23" cy="6"/>
              </a:xfrm>
              <a:custGeom>
                <a:avLst/>
                <a:gdLst>
                  <a:gd name="T0" fmla="*/ 0 w 32"/>
                  <a:gd name="T1" fmla="*/ 0 h 8"/>
                  <a:gd name="T2" fmla="*/ 3 w 32"/>
                  <a:gd name="T3" fmla="*/ 0 h 8"/>
                  <a:gd name="T4" fmla="*/ 9 w 32"/>
                  <a:gd name="T5" fmla="*/ 0 h 8"/>
                  <a:gd name="T6" fmla="*/ 12 w 32"/>
                  <a:gd name="T7" fmla="*/ 0 h 8"/>
                  <a:gd name="T8" fmla="*/ 9 w 32"/>
                  <a:gd name="T9" fmla="*/ 4 h 8"/>
                  <a:gd name="T10" fmla="*/ 0 w 32"/>
                  <a:gd name="T11" fmla="*/ 4 h 8"/>
                  <a:gd name="T12" fmla="*/ 0 w 32"/>
                  <a:gd name="T13" fmla="*/ 0 h 8"/>
                  <a:gd name="T14" fmla="*/ 0 60000 65536"/>
                  <a:gd name="T15" fmla="*/ 0 60000 65536"/>
                  <a:gd name="T16" fmla="*/ 0 60000 65536"/>
                  <a:gd name="T17" fmla="*/ 0 60000 65536"/>
                  <a:gd name="T18" fmla="*/ 0 60000 65536"/>
                  <a:gd name="T19" fmla="*/ 0 60000 65536"/>
                  <a:gd name="T20" fmla="*/ 0 60000 65536"/>
                  <a:gd name="T21" fmla="*/ 0 w 32"/>
                  <a:gd name="T22" fmla="*/ 0 h 8"/>
                  <a:gd name="T23" fmla="*/ 32 w 3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8">
                    <a:moveTo>
                      <a:pt x="0" y="0"/>
                    </a:moveTo>
                    <a:lnTo>
                      <a:pt x="8" y="0"/>
                    </a:lnTo>
                    <a:lnTo>
                      <a:pt x="24" y="0"/>
                    </a:lnTo>
                    <a:lnTo>
                      <a:pt x="32" y="0"/>
                    </a:lnTo>
                    <a:lnTo>
                      <a:pt x="24" y="8"/>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2" name="Freeform 61"/>
              <p:cNvSpPr>
                <a:spLocks/>
              </p:cNvSpPr>
              <p:nvPr/>
            </p:nvSpPr>
            <p:spPr bwMode="gray">
              <a:xfrm>
                <a:off x="336" y="1491"/>
                <a:ext cx="551" cy="478"/>
              </a:xfrm>
              <a:custGeom>
                <a:avLst/>
                <a:gdLst>
                  <a:gd name="T0" fmla="*/ 181 w 784"/>
                  <a:gd name="T1" fmla="*/ 17 h 680"/>
                  <a:gd name="T2" fmla="*/ 153 w 784"/>
                  <a:gd name="T3" fmla="*/ 17 h 680"/>
                  <a:gd name="T4" fmla="*/ 131 w 784"/>
                  <a:gd name="T5" fmla="*/ 11 h 680"/>
                  <a:gd name="T6" fmla="*/ 117 w 784"/>
                  <a:gd name="T7" fmla="*/ 11 h 680"/>
                  <a:gd name="T8" fmla="*/ 100 w 784"/>
                  <a:gd name="T9" fmla="*/ 8 h 680"/>
                  <a:gd name="T10" fmla="*/ 86 w 784"/>
                  <a:gd name="T11" fmla="*/ 8 h 680"/>
                  <a:gd name="T12" fmla="*/ 81 w 784"/>
                  <a:gd name="T13" fmla="*/ 0 h 680"/>
                  <a:gd name="T14" fmla="*/ 56 w 784"/>
                  <a:gd name="T15" fmla="*/ 11 h 680"/>
                  <a:gd name="T16" fmla="*/ 36 w 784"/>
                  <a:gd name="T17" fmla="*/ 19 h 680"/>
                  <a:gd name="T18" fmla="*/ 11 w 784"/>
                  <a:gd name="T19" fmla="*/ 36 h 680"/>
                  <a:gd name="T20" fmla="*/ 22 w 784"/>
                  <a:gd name="T21" fmla="*/ 44 h 680"/>
                  <a:gd name="T22" fmla="*/ 36 w 784"/>
                  <a:gd name="T23" fmla="*/ 53 h 680"/>
                  <a:gd name="T24" fmla="*/ 44 w 784"/>
                  <a:gd name="T25" fmla="*/ 56 h 680"/>
                  <a:gd name="T26" fmla="*/ 58 w 784"/>
                  <a:gd name="T27" fmla="*/ 58 h 680"/>
                  <a:gd name="T28" fmla="*/ 50 w 784"/>
                  <a:gd name="T29" fmla="*/ 67 h 680"/>
                  <a:gd name="T30" fmla="*/ 27 w 784"/>
                  <a:gd name="T31" fmla="*/ 70 h 680"/>
                  <a:gd name="T32" fmla="*/ 17 w 784"/>
                  <a:gd name="T33" fmla="*/ 64 h 680"/>
                  <a:gd name="T34" fmla="*/ 6 w 784"/>
                  <a:gd name="T35" fmla="*/ 72 h 680"/>
                  <a:gd name="T36" fmla="*/ 11 w 784"/>
                  <a:gd name="T37" fmla="*/ 81 h 680"/>
                  <a:gd name="T38" fmla="*/ 14 w 784"/>
                  <a:gd name="T39" fmla="*/ 94 h 680"/>
                  <a:gd name="T40" fmla="*/ 36 w 784"/>
                  <a:gd name="T41" fmla="*/ 94 h 680"/>
                  <a:gd name="T42" fmla="*/ 53 w 784"/>
                  <a:gd name="T43" fmla="*/ 89 h 680"/>
                  <a:gd name="T44" fmla="*/ 53 w 784"/>
                  <a:gd name="T45" fmla="*/ 105 h 680"/>
                  <a:gd name="T46" fmla="*/ 31 w 784"/>
                  <a:gd name="T47" fmla="*/ 117 h 680"/>
                  <a:gd name="T48" fmla="*/ 19 w 784"/>
                  <a:gd name="T49" fmla="*/ 128 h 680"/>
                  <a:gd name="T50" fmla="*/ 19 w 784"/>
                  <a:gd name="T51" fmla="*/ 147 h 680"/>
                  <a:gd name="T52" fmla="*/ 27 w 784"/>
                  <a:gd name="T53" fmla="*/ 164 h 680"/>
                  <a:gd name="T54" fmla="*/ 41 w 784"/>
                  <a:gd name="T55" fmla="*/ 159 h 680"/>
                  <a:gd name="T56" fmla="*/ 41 w 784"/>
                  <a:gd name="T57" fmla="*/ 181 h 680"/>
                  <a:gd name="T58" fmla="*/ 58 w 784"/>
                  <a:gd name="T59" fmla="*/ 178 h 680"/>
                  <a:gd name="T60" fmla="*/ 70 w 784"/>
                  <a:gd name="T61" fmla="*/ 181 h 680"/>
                  <a:gd name="T62" fmla="*/ 77 w 784"/>
                  <a:gd name="T63" fmla="*/ 181 h 680"/>
                  <a:gd name="T64" fmla="*/ 64 w 784"/>
                  <a:gd name="T65" fmla="*/ 205 h 680"/>
                  <a:gd name="T66" fmla="*/ 53 w 784"/>
                  <a:gd name="T67" fmla="*/ 217 h 680"/>
                  <a:gd name="T68" fmla="*/ 36 w 784"/>
                  <a:gd name="T69" fmla="*/ 226 h 680"/>
                  <a:gd name="T70" fmla="*/ 22 w 784"/>
                  <a:gd name="T71" fmla="*/ 236 h 680"/>
                  <a:gd name="T72" fmla="*/ 36 w 784"/>
                  <a:gd name="T73" fmla="*/ 231 h 680"/>
                  <a:gd name="T74" fmla="*/ 53 w 784"/>
                  <a:gd name="T75" fmla="*/ 222 h 680"/>
                  <a:gd name="T76" fmla="*/ 77 w 784"/>
                  <a:gd name="T77" fmla="*/ 205 h 680"/>
                  <a:gd name="T78" fmla="*/ 94 w 784"/>
                  <a:gd name="T79" fmla="*/ 192 h 680"/>
                  <a:gd name="T80" fmla="*/ 103 w 784"/>
                  <a:gd name="T81" fmla="*/ 175 h 680"/>
                  <a:gd name="T82" fmla="*/ 105 w 784"/>
                  <a:gd name="T83" fmla="*/ 167 h 680"/>
                  <a:gd name="T84" fmla="*/ 128 w 784"/>
                  <a:gd name="T85" fmla="*/ 142 h 680"/>
                  <a:gd name="T86" fmla="*/ 128 w 784"/>
                  <a:gd name="T87" fmla="*/ 147 h 680"/>
                  <a:gd name="T88" fmla="*/ 117 w 784"/>
                  <a:gd name="T89" fmla="*/ 167 h 680"/>
                  <a:gd name="T90" fmla="*/ 122 w 784"/>
                  <a:gd name="T91" fmla="*/ 172 h 680"/>
                  <a:gd name="T92" fmla="*/ 142 w 784"/>
                  <a:gd name="T93" fmla="*/ 155 h 680"/>
                  <a:gd name="T94" fmla="*/ 147 w 784"/>
                  <a:gd name="T95" fmla="*/ 144 h 680"/>
                  <a:gd name="T96" fmla="*/ 155 w 784"/>
                  <a:gd name="T97" fmla="*/ 150 h 680"/>
                  <a:gd name="T98" fmla="*/ 169 w 784"/>
                  <a:gd name="T99" fmla="*/ 161 h 680"/>
                  <a:gd name="T100" fmla="*/ 192 w 784"/>
                  <a:gd name="T101" fmla="*/ 164 h 680"/>
                  <a:gd name="T102" fmla="*/ 214 w 784"/>
                  <a:gd name="T103" fmla="*/ 172 h 680"/>
                  <a:gd name="T104" fmla="*/ 225 w 784"/>
                  <a:gd name="T105" fmla="*/ 181 h 680"/>
                  <a:gd name="T106" fmla="*/ 233 w 784"/>
                  <a:gd name="T107" fmla="*/ 183 h 680"/>
                  <a:gd name="T108" fmla="*/ 242 w 784"/>
                  <a:gd name="T109" fmla="*/ 183 h 680"/>
                  <a:gd name="T110" fmla="*/ 255 w 784"/>
                  <a:gd name="T111" fmla="*/ 205 h 680"/>
                  <a:gd name="T112" fmla="*/ 261 w 784"/>
                  <a:gd name="T113" fmla="*/ 222 h 680"/>
                  <a:gd name="T114" fmla="*/ 272 w 784"/>
                  <a:gd name="T115" fmla="*/ 228 h 680"/>
                  <a:gd name="T116" fmla="*/ 259 w 784"/>
                  <a:gd name="T117" fmla="*/ 203 h 680"/>
                  <a:gd name="T118" fmla="*/ 233 w 784"/>
                  <a:gd name="T119" fmla="*/ 167 h 680"/>
                  <a:gd name="T120" fmla="*/ 209 w 784"/>
                  <a:gd name="T121" fmla="*/ 159 h 680"/>
                  <a:gd name="T122" fmla="*/ 195 w 784"/>
                  <a:gd name="T123" fmla="*/ 155 h 6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4"/>
                  <a:gd name="T187" fmla="*/ 0 h 680"/>
                  <a:gd name="T188" fmla="*/ 784 w 784"/>
                  <a:gd name="T189" fmla="*/ 680 h 6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4" h="680">
                    <a:moveTo>
                      <a:pt x="560" y="64"/>
                    </a:moveTo>
                    <a:lnTo>
                      <a:pt x="536" y="56"/>
                    </a:lnTo>
                    <a:lnTo>
                      <a:pt x="528" y="56"/>
                    </a:lnTo>
                    <a:lnTo>
                      <a:pt x="520" y="48"/>
                    </a:lnTo>
                    <a:lnTo>
                      <a:pt x="504" y="48"/>
                    </a:lnTo>
                    <a:lnTo>
                      <a:pt x="472" y="56"/>
                    </a:lnTo>
                    <a:lnTo>
                      <a:pt x="456" y="48"/>
                    </a:lnTo>
                    <a:lnTo>
                      <a:pt x="440" y="48"/>
                    </a:lnTo>
                    <a:lnTo>
                      <a:pt x="432" y="48"/>
                    </a:lnTo>
                    <a:lnTo>
                      <a:pt x="408" y="40"/>
                    </a:lnTo>
                    <a:lnTo>
                      <a:pt x="392" y="32"/>
                    </a:lnTo>
                    <a:lnTo>
                      <a:pt x="376" y="32"/>
                    </a:lnTo>
                    <a:lnTo>
                      <a:pt x="352" y="32"/>
                    </a:lnTo>
                    <a:lnTo>
                      <a:pt x="336" y="40"/>
                    </a:lnTo>
                    <a:lnTo>
                      <a:pt x="328" y="32"/>
                    </a:lnTo>
                    <a:lnTo>
                      <a:pt x="336" y="32"/>
                    </a:lnTo>
                    <a:lnTo>
                      <a:pt x="312" y="24"/>
                    </a:lnTo>
                    <a:lnTo>
                      <a:pt x="320" y="16"/>
                    </a:lnTo>
                    <a:lnTo>
                      <a:pt x="304" y="16"/>
                    </a:lnTo>
                    <a:lnTo>
                      <a:pt x="288" y="24"/>
                    </a:lnTo>
                    <a:lnTo>
                      <a:pt x="272" y="16"/>
                    </a:lnTo>
                    <a:lnTo>
                      <a:pt x="264" y="16"/>
                    </a:lnTo>
                    <a:lnTo>
                      <a:pt x="256" y="24"/>
                    </a:lnTo>
                    <a:lnTo>
                      <a:pt x="248" y="24"/>
                    </a:lnTo>
                    <a:lnTo>
                      <a:pt x="240" y="16"/>
                    </a:lnTo>
                    <a:lnTo>
                      <a:pt x="256" y="8"/>
                    </a:lnTo>
                    <a:lnTo>
                      <a:pt x="248" y="8"/>
                    </a:lnTo>
                    <a:lnTo>
                      <a:pt x="232" y="0"/>
                    </a:lnTo>
                    <a:lnTo>
                      <a:pt x="208" y="24"/>
                    </a:lnTo>
                    <a:lnTo>
                      <a:pt x="184" y="24"/>
                    </a:lnTo>
                    <a:lnTo>
                      <a:pt x="184" y="16"/>
                    </a:lnTo>
                    <a:lnTo>
                      <a:pt x="160" y="32"/>
                    </a:lnTo>
                    <a:lnTo>
                      <a:pt x="144" y="40"/>
                    </a:lnTo>
                    <a:lnTo>
                      <a:pt x="136" y="40"/>
                    </a:lnTo>
                    <a:lnTo>
                      <a:pt x="112" y="48"/>
                    </a:lnTo>
                    <a:lnTo>
                      <a:pt x="104" y="56"/>
                    </a:lnTo>
                    <a:lnTo>
                      <a:pt x="96" y="80"/>
                    </a:lnTo>
                    <a:lnTo>
                      <a:pt x="80" y="96"/>
                    </a:lnTo>
                    <a:lnTo>
                      <a:pt x="32" y="96"/>
                    </a:lnTo>
                    <a:lnTo>
                      <a:pt x="32" y="104"/>
                    </a:lnTo>
                    <a:lnTo>
                      <a:pt x="24" y="104"/>
                    </a:lnTo>
                    <a:lnTo>
                      <a:pt x="32" y="112"/>
                    </a:lnTo>
                    <a:lnTo>
                      <a:pt x="48" y="120"/>
                    </a:lnTo>
                    <a:lnTo>
                      <a:pt x="64" y="128"/>
                    </a:lnTo>
                    <a:lnTo>
                      <a:pt x="80" y="136"/>
                    </a:lnTo>
                    <a:lnTo>
                      <a:pt x="88" y="152"/>
                    </a:lnTo>
                    <a:lnTo>
                      <a:pt x="96" y="152"/>
                    </a:lnTo>
                    <a:lnTo>
                      <a:pt x="104" y="152"/>
                    </a:lnTo>
                    <a:lnTo>
                      <a:pt x="120" y="152"/>
                    </a:lnTo>
                    <a:lnTo>
                      <a:pt x="128" y="152"/>
                    </a:lnTo>
                    <a:lnTo>
                      <a:pt x="136" y="152"/>
                    </a:lnTo>
                    <a:lnTo>
                      <a:pt x="128" y="160"/>
                    </a:lnTo>
                    <a:lnTo>
                      <a:pt x="128" y="168"/>
                    </a:lnTo>
                    <a:lnTo>
                      <a:pt x="136" y="176"/>
                    </a:lnTo>
                    <a:lnTo>
                      <a:pt x="152" y="168"/>
                    </a:lnTo>
                    <a:lnTo>
                      <a:pt x="168" y="168"/>
                    </a:lnTo>
                    <a:lnTo>
                      <a:pt x="176" y="176"/>
                    </a:lnTo>
                    <a:lnTo>
                      <a:pt x="168" y="176"/>
                    </a:lnTo>
                    <a:lnTo>
                      <a:pt x="144" y="184"/>
                    </a:lnTo>
                    <a:lnTo>
                      <a:pt x="144" y="192"/>
                    </a:lnTo>
                    <a:lnTo>
                      <a:pt x="136" y="192"/>
                    </a:lnTo>
                    <a:lnTo>
                      <a:pt x="128" y="200"/>
                    </a:lnTo>
                    <a:lnTo>
                      <a:pt x="104" y="192"/>
                    </a:lnTo>
                    <a:lnTo>
                      <a:pt x="80" y="200"/>
                    </a:lnTo>
                    <a:lnTo>
                      <a:pt x="80" y="192"/>
                    </a:lnTo>
                    <a:lnTo>
                      <a:pt x="88" y="176"/>
                    </a:lnTo>
                    <a:lnTo>
                      <a:pt x="64" y="176"/>
                    </a:lnTo>
                    <a:lnTo>
                      <a:pt x="48" y="184"/>
                    </a:lnTo>
                    <a:lnTo>
                      <a:pt x="40" y="192"/>
                    </a:lnTo>
                    <a:lnTo>
                      <a:pt x="24" y="192"/>
                    </a:lnTo>
                    <a:lnTo>
                      <a:pt x="24" y="208"/>
                    </a:lnTo>
                    <a:lnTo>
                      <a:pt x="16" y="208"/>
                    </a:lnTo>
                    <a:lnTo>
                      <a:pt x="0" y="224"/>
                    </a:lnTo>
                    <a:lnTo>
                      <a:pt x="16" y="232"/>
                    </a:lnTo>
                    <a:lnTo>
                      <a:pt x="24" y="232"/>
                    </a:lnTo>
                    <a:lnTo>
                      <a:pt x="32" y="232"/>
                    </a:lnTo>
                    <a:lnTo>
                      <a:pt x="40" y="240"/>
                    </a:lnTo>
                    <a:lnTo>
                      <a:pt x="32" y="240"/>
                    </a:lnTo>
                    <a:lnTo>
                      <a:pt x="24" y="240"/>
                    </a:lnTo>
                    <a:lnTo>
                      <a:pt x="40" y="272"/>
                    </a:lnTo>
                    <a:lnTo>
                      <a:pt x="64" y="272"/>
                    </a:lnTo>
                    <a:lnTo>
                      <a:pt x="72" y="264"/>
                    </a:lnTo>
                    <a:lnTo>
                      <a:pt x="88" y="272"/>
                    </a:lnTo>
                    <a:lnTo>
                      <a:pt x="104" y="272"/>
                    </a:lnTo>
                    <a:lnTo>
                      <a:pt x="112" y="264"/>
                    </a:lnTo>
                    <a:lnTo>
                      <a:pt x="128" y="256"/>
                    </a:lnTo>
                    <a:lnTo>
                      <a:pt x="136" y="256"/>
                    </a:lnTo>
                    <a:lnTo>
                      <a:pt x="152" y="256"/>
                    </a:lnTo>
                    <a:lnTo>
                      <a:pt x="152" y="272"/>
                    </a:lnTo>
                    <a:lnTo>
                      <a:pt x="136" y="272"/>
                    </a:lnTo>
                    <a:lnTo>
                      <a:pt x="152" y="288"/>
                    </a:lnTo>
                    <a:lnTo>
                      <a:pt x="152" y="304"/>
                    </a:lnTo>
                    <a:lnTo>
                      <a:pt x="136" y="328"/>
                    </a:lnTo>
                    <a:lnTo>
                      <a:pt x="120" y="328"/>
                    </a:lnTo>
                    <a:lnTo>
                      <a:pt x="104" y="328"/>
                    </a:lnTo>
                    <a:lnTo>
                      <a:pt x="88" y="336"/>
                    </a:lnTo>
                    <a:lnTo>
                      <a:pt x="80" y="328"/>
                    </a:lnTo>
                    <a:lnTo>
                      <a:pt x="64" y="352"/>
                    </a:lnTo>
                    <a:lnTo>
                      <a:pt x="64" y="368"/>
                    </a:lnTo>
                    <a:lnTo>
                      <a:pt x="56" y="368"/>
                    </a:lnTo>
                    <a:lnTo>
                      <a:pt x="48" y="392"/>
                    </a:lnTo>
                    <a:lnTo>
                      <a:pt x="40" y="400"/>
                    </a:lnTo>
                    <a:lnTo>
                      <a:pt x="40" y="408"/>
                    </a:lnTo>
                    <a:lnTo>
                      <a:pt x="56" y="424"/>
                    </a:lnTo>
                    <a:lnTo>
                      <a:pt x="64" y="432"/>
                    </a:lnTo>
                    <a:lnTo>
                      <a:pt x="56" y="448"/>
                    </a:lnTo>
                    <a:lnTo>
                      <a:pt x="48" y="448"/>
                    </a:lnTo>
                    <a:lnTo>
                      <a:pt x="80" y="472"/>
                    </a:lnTo>
                    <a:lnTo>
                      <a:pt x="96" y="472"/>
                    </a:lnTo>
                    <a:lnTo>
                      <a:pt x="112" y="472"/>
                    </a:lnTo>
                    <a:lnTo>
                      <a:pt x="112" y="464"/>
                    </a:lnTo>
                    <a:lnTo>
                      <a:pt x="120" y="456"/>
                    </a:lnTo>
                    <a:lnTo>
                      <a:pt x="120" y="472"/>
                    </a:lnTo>
                    <a:lnTo>
                      <a:pt x="120" y="488"/>
                    </a:lnTo>
                    <a:lnTo>
                      <a:pt x="128" y="504"/>
                    </a:lnTo>
                    <a:lnTo>
                      <a:pt x="120" y="520"/>
                    </a:lnTo>
                    <a:lnTo>
                      <a:pt x="136" y="520"/>
                    </a:lnTo>
                    <a:lnTo>
                      <a:pt x="160" y="504"/>
                    </a:lnTo>
                    <a:lnTo>
                      <a:pt x="160" y="512"/>
                    </a:lnTo>
                    <a:lnTo>
                      <a:pt x="168" y="512"/>
                    </a:lnTo>
                    <a:lnTo>
                      <a:pt x="176" y="528"/>
                    </a:lnTo>
                    <a:lnTo>
                      <a:pt x="184" y="528"/>
                    </a:lnTo>
                    <a:lnTo>
                      <a:pt x="192" y="512"/>
                    </a:lnTo>
                    <a:lnTo>
                      <a:pt x="200" y="520"/>
                    </a:lnTo>
                    <a:lnTo>
                      <a:pt x="208" y="520"/>
                    </a:lnTo>
                    <a:lnTo>
                      <a:pt x="216" y="520"/>
                    </a:lnTo>
                    <a:lnTo>
                      <a:pt x="224" y="512"/>
                    </a:lnTo>
                    <a:lnTo>
                      <a:pt x="224" y="520"/>
                    </a:lnTo>
                    <a:lnTo>
                      <a:pt x="216" y="544"/>
                    </a:lnTo>
                    <a:lnTo>
                      <a:pt x="216" y="568"/>
                    </a:lnTo>
                    <a:lnTo>
                      <a:pt x="200" y="568"/>
                    </a:lnTo>
                    <a:lnTo>
                      <a:pt x="184" y="592"/>
                    </a:lnTo>
                    <a:lnTo>
                      <a:pt x="168" y="600"/>
                    </a:lnTo>
                    <a:lnTo>
                      <a:pt x="160" y="616"/>
                    </a:lnTo>
                    <a:lnTo>
                      <a:pt x="160" y="624"/>
                    </a:lnTo>
                    <a:lnTo>
                      <a:pt x="152" y="624"/>
                    </a:lnTo>
                    <a:lnTo>
                      <a:pt x="144" y="624"/>
                    </a:lnTo>
                    <a:lnTo>
                      <a:pt x="128" y="624"/>
                    </a:lnTo>
                    <a:lnTo>
                      <a:pt x="112" y="640"/>
                    </a:lnTo>
                    <a:lnTo>
                      <a:pt x="104" y="648"/>
                    </a:lnTo>
                    <a:lnTo>
                      <a:pt x="96" y="656"/>
                    </a:lnTo>
                    <a:lnTo>
                      <a:pt x="88" y="656"/>
                    </a:lnTo>
                    <a:lnTo>
                      <a:pt x="72" y="664"/>
                    </a:lnTo>
                    <a:lnTo>
                      <a:pt x="64" y="680"/>
                    </a:lnTo>
                    <a:lnTo>
                      <a:pt x="72" y="680"/>
                    </a:lnTo>
                    <a:lnTo>
                      <a:pt x="80" y="680"/>
                    </a:lnTo>
                    <a:lnTo>
                      <a:pt x="96" y="664"/>
                    </a:lnTo>
                    <a:lnTo>
                      <a:pt x="104" y="664"/>
                    </a:lnTo>
                    <a:lnTo>
                      <a:pt x="120" y="648"/>
                    </a:lnTo>
                    <a:lnTo>
                      <a:pt x="128" y="640"/>
                    </a:lnTo>
                    <a:lnTo>
                      <a:pt x="136" y="640"/>
                    </a:lnTo>
                    <a:lnTo>
                      <a:pt x="152" y="640"/>
                    </a:lnTo>
                    <a:lnTo>
                      <a:pt x="168" y="632"/>
                    </a:lnTo>
                    <a:lnTo>
                      <a:pt x="184" y="624"/>
                    </a:lnTo>
                    <a:lnTo>
                      <a:pt x="192" y="616"/>
                    </a:lnTo>
                    <a:lnTo>
                      <a:pt x="224" y="592"/>
                    </a:lnTo>
                    <a:lnTo>
                      <a:pt x="240" y="584"/>
                    </a:lnTo>
                    <a:lnTo>
                      <a:pt x="240" y="568"/>
                    </a:lnTo>
                    <a:lnTo>
                      <a:pt x="256" y="560"/>
                    </a:lnTo>
                    <a:lnTo>
                      <a:pt x="272" y="552"/>
                    </a:lnTo>
                    <a:lnTo>
                      <a:pt x="288" y="536"/>
                    </a:lnTo>
                    <a:lnTo>
                      <a:pt x="288" y="520"/>
                    </a:lnTo>
                    <a:lnTo>
                      <a:pt x="296" y="520"/>
                    </a:lnTo>
                    <a:lnTo>
                      <a:pt x="296" y="504"/>
                    </a:lnTo>
                    <a:lnTo>
                      <a:pt x="288" y="504"/>
                    </a:lnTo>
                    <a:lnTo>
                      <a:pt x="288" y="496"/>
                    </a:lnTo>
                    <a:lnTo>
                      <a:pt x="296" y="480"/>
                    </a:lnTo>
                    <a:lnTo>
                      <a:pt x="304" y="480"/>
                    </a:lnTo>
                    <a:lnTo>
                      <a:pt x="320" y="472"/>
                    </a:lnTo>
                    <a:lnTo>
                      <a:pt x="312" y="456"/>
                    </a:lnTo>
                    <a:lnTo>
                      <a:pt x="352" y="408"/>
                    </a:lnTo>
                    <a:lnTo>
                      <a:pt x="368" y="408"/>
                    </a:lnTo>
                    <a:lnTo>
                      <a:pt x="376" y="400"/>
                    </a:lnTo>
                    <a:lnTo>
                      <a:pt x="384" y="400"/>
                    </a:lnTo>
                    <a:lnTo>
                      <a:pt x="376" y="424"/>
                    </a:lnTo>
                    <a:lnTo>
                      <a:pt x="368" y="424"/>
                    </a:lnTo>
                    <a:lnTo>
                      <a:pt x="344" y="440"/>
                    </a:lnTo>
                    <a:lnTo>
                      <a:pt x="344" y="448"/>
                    </a:lnTo>
                    <a:lnTo>
                      <a:pt x="336" y="472"/>
                    </a:lnTo>
                    <a:lnTo>
                      <a:pt x="336" y="480"/>
                    </a:lnTo>
                    <a:lnTo>
                      <a:pt x="344" y="480"/>
                    </a:lnTo>
                    <a:lnTo>
                      <a:pt x="336" y="488"/>
                    </a:lnTo>
                    <a:lnTo>
                      <a:pt x="328" y="496"/>
                    </a:lnTo>
                    <a:lnTo>
                      <a:pt x="352" y="496"/>
                    </a:lnTo>
                    <a:lnTo>
                      <a:pt x="368" y="480"/>
                    </a:lnTo>
                    <a:lnTo>
                      <a:pt x="384" y="464"/>
                    </a:lnTo>
                    <a:lnTo>
                      <a:pt x="400" y="464"/>
                    </a:lnTo>
                    <a:lnTo>
                      <a:pt x="408" y="448"/>
                    </a:lnTo>
                    <a:lnTo>
                      <a:pt x="408" y="440"/>
                    </a:lnTo>
                    <a:lnTo>
                      <a:pt x="400" y="432"/>
                    </a:lnTo>
                    <a:lnTo>
                      <a:pt x="416" y="416"/>
                    </a:lnTo>
                    <a:lnTo>
                      <a:pt x="424" y="416"/>
                    </a:lnTo>
                    <a:lnTo>
                      <a:pt x="416" y="424"/>
                    </a:lnTo>
                    <a:lnTo>
                      <a:pt x="424" y="424"/>
                    </a:lnTo>
                    <a:lnTo>
                      <a:pt x="440" y="424"/>
                    </a:lnTo>
                    <a:lnTo>
                      <a:pt x="448" y="432"/>
                    </a:lnTo>
                    <a:lnTo>
                      <a:pt x="464" y="448"/>
                    </a:lnTo>
                    <a:lnTo>
                      <a:pt x="480" y="440"/>
                    </a:lnTo>
                    <a:lnTo>
                      <a:pt x="480" y="448"/>
                    </a:lnTo>
                    <a:lnTo>
                      <a:pt x="488" y="464"/>
                    </a:lnTo>
                    <a:lnTo>
                      <a:pt x="512" y="464"/>
                    </a:lnTo>
                    <a:lnTo>
                      <a:pt x="520" y="464"/>
                    </a:lnTo>
                    <a:lnTo>
                      <a:pt x="528" y="472"/>
                    </a:lnTo>
                    <a:lnTo>
                      <a:pt x="552" y="472"/>
                    </a:lnTo>
                    <a:lnTo>
                      <a:pt x="576" y="480"/>
                    </a:lnTo>
                    <a:lnTo>
                      <a:pt x="584" y="472"/>
                    </a:lnTo>
                    <a:lnTo>
                      <a:pt x="584" y="488"/>
                    </a:lnTo>
                    <a:lnTo>
                      <a:pt x="616" y="496"/>
                    </a:lnTo>
                    <a:lnTo>
                      <a:pt x="616" y="512"/>
                    </a:lnTo>
                    <a:lnTo>
                      <a:pt x="632" y="528"/>
                    </a:lnTo>
                    <a:lnTo>
                      <a:pt x="656" y="528"/>
                    </a:lnTo>
                    <a:lnTo>
                      <a:pt x="648" y="520"/>
                    </a:lnTo>
                    <a:lnTo>
                      <a:pt x="648" y="512"/>
                    </a:lnTo>
                    <a:lnTo>
                      <a:pt x="656" y="512"/>
                    </a:lnTo>
                    <a:lnTo>
                      <a:pt x="664" y="528"/>
                    </a:lnTo>
                    <a:lnTo>
                      <a:pt x="672" y="528"/>
                    </a:lnTo>
                    <a:lnTo>
                      <a:pt x="680" y="504"/>
                    </a:lnTo>
                    <a:lnTo>
                      <a:pt x="680" y="520"/>
                    </a:lnTo>
                    <a:lnTo>
                      <a:pt x="688" y="528"/>
                    </a:lnTo>
                    <a:lnTo>
                      <a:pt x="696" y="528"/>
                    </a:lnTo>
                    <a:lnTo>
                      <a:pt x="712" y="560"/>
                    </a:lnTo>
                    <a:lnTo>
                      <a:pt x="712" y="576"/>
                    </a:lnTo>
                    <a:lnTo>
                      <a:pt x="728" y="584"/>
                    </a:lnTo>
                    <a:lnTo>
                      <a:pt x="736" y="592"/>
                    </a:lnTo>
                    <a:lnTo>
                      <a:pt x="736" y="608"/>
                    </a:lnTo>
                    <a:lnTo>
                      <a:pt x="744" y="624"/>
                    </a:lnTo>
                    <a:lnTo>
                      <a:pt x="744" y="632"/>
                    </a:lnTo>
                    <a:lnTo>
                      <a:pt x="752" y="640"/>
                    </a:lnTo>
                    <a:lnTo>
                      <a:pt x="760" y="640"/>
                    </a:lnTo>
                    <a:lnTo>
                      <a:pt x="768" y="656"/>
                    </a:lnTo>
                    <a:lnTo>
                      <a:pt x="776" y="664"/>
                    </a:lnTo>
                    <a:lnTo>
                      <a:pt x="784" y="656"/>
                    </a:lnTo>
                    <a:lnTo>
                      <a:pt x="784" y="640"/>
                    </a:lnTo>
                    <a:lnTo>
                      <a:pt x="784" y="616"/>
                    </a:lnTo>
                    <a:lnTo>
                      <a:pt x="760" y="600"/>
                    </a:lnTo>
                    <a:lnTo>
                      <a:pt x="744" y="584"/>
                    </a:lnTo>
                    <a:lnTo>
                      <a:pt x="720" y="528"/>
                    </a:lnTo>
                    <a:lnTo>
                      <a:pt x="704" y="520"/>
                    </a:lnTo>
                    <a:lnTo>
                      <a:pt x="688" y="488"/>
                    </a:lnTo>
                    <a:lnTo>
                      <a:pt x="672" y="480"/>
                    </a:lnTo>
                    <a:lnTo>
                      <a:pt x="656" y="480"/>
                    </a:lnTo>
                    <a:lnTo>
                      <a:pt x="640" y="496"/>
                    </a:lnTo>
                    <a:lnTo>
                      <a:pt x="632" y="496"/>
                    </a:lnTo>
                    <a:lnTo>
                      <a:pt x="600" y="456"/>
                    </a:lnTo>
                    <a:lnTo>
                      <a:pt x="592" y="440"/>
                    </a:lnTo>
                    <a:lnTo>
                      <a:pt x="584" y="448"/>
                    </a:lnTo>
                    <a:lnTo>
                      <a:pt x="576" y="464"/>
                    </a:lnTo>
                    <a:lnTo>
                      <a:pt x="560" y="448"/>
                    </a:lnTo>
                    <a:lnTo>
                      <a:pt x="56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3" name="Freeform 62"/>
              <p:cNvSpPr>
                <a:spLocks/>
              </p:cNvSpPr>
              <p:nvPr/>
            </p:nvSpPr>
            <p:spPr bwMode="gray">
              <a:xfrm>
                <a:off x="730" y="1474"/>
                <a:ext cx="1226" cy="765"/>
              </a:xfrm>
              <a:custGeom>
                <a:avLst/>
                <a:gdLst>
                  <a:gd name="T0" fmla="*/ 400 w 1744"/>
                  <a:gd name="T1" fmla="*/ 326 h 1088"/>
                  <a:gd name="T2" fmla="*/ 470 w 1744"/>
                  <a:gd name="T3" fmla="*/ 347 h 1088"/>
                  <a:gd name="T4" fmla="*/ 522 w 1744"/>
                  <a:gd name="T5" fmla="*/ 342 h 1088"/>
                  <a:gd name="T6" fmla="*/ 542 w 1744"/>
                  <a:gd name="T7" fmla="*/ 345 h 1088"/>
                  <a:gd name="T8" fmla="*/ 548 w 1744"/>
                  <a:gd name="T9" fmla="*/ 347 h 1088"/>
                  <a:gd name="T10" fmla="*/ 558 w 1744"/>
                  <a:gd name="T11" fmla="*/ 339 h 1088"/>
                  <a:gd name="T12" fmla="*/ 528 w 1744"/>
                  <a:gd name="T13" fmla="*/ 314 h 1088"/>
                  <a:gd name="T14" fmla="*/ 525 w 1744"/>
                  <a:gd name="T15" fmla="*/ 306 h 1088"/>
                  <a:gd name="T16" fmla="*/ 498 w 1744"/>
                  <a:gd name="T17" fmla="*/ 323 h 1088"/>
                  <a:gd name="T18" fmla="*/ 536 w 1744"/>
                  <a:gd name="T19" fmla="*/ 292 h 1088"/>
                  <a:gd name="T20" fmla="*/ 589 w 1744"/>
                  <a:gd name="T21" fmla="*/ 278 h 1088"/>
                  <a:gd name="T22" fmla="*/ 595 w 1744"/>
                  <a:gd name="T23" fmla="*/ 253 h 1088"/>
                  <a:gd name="T24" fmla="*/ 575 w 1744"/>
                  <a:gd name="T25" fmla="*/ 253 h 1088"/>
                  <a:gd name="T26" fmla="*/ 573 w 1744"/>
                  <a:gd name="T27" fmla="*/ 231 h 1088"/>
                  <a:gd name="T28" fmla="*/ 562 w 1744"/>
                  <a:gd name="T29" fmla="*/ 206 h 1088"/>
                  <a:gd name="T30" fmla="*/ 545 w 1744"/>
                  <a:gd name="T31" fmla="*/ 164 h 1088"/>
                  <a:gd name="T32" fmla="*/ 528 w 1744"/>
                  <a:gd name="T33" fmla="*/ 186 h 1088"/>
                  <a:gd name="T34" fmla="*/ 503 w 1744"/>
                  <a:gd name="T35" fmla="*/ 186 h 1088"/>
                  <a:gd name="T36" fmla="*/ 506 w 1744"/>
                  <a:gd name="T37" fmla="*/ 159 h 1088"/>
                  <a:gd name="T38" fmla="*/ 489 w 1744"/>
                  <a:gd name="T39" fmla="*/ 145 h 1088"/>
                  <a:gd name="T40" fmla="*/ 456 w 1744"/>
                  <a:gd name="T41" fmla="*/ 134 h 1088"/>
                  <a:gd name="T42" fmla="*/ 447 w 1744"/>
                  <a:gd name="T43" fmla="*/ 155 h 1088"/>
                  <a:gd name="T44" fmla="*/ 450 w 1744"/>
                  <a:gd name="T45" fmla="*/ 195 h 1088"/>
                  <a:gd name="T46" fmla="*/ 439 w 1744"/>
                  <a:gd name="T47" fmla="*/ 239 h 1088"/>
                  <a:gd name="T48" fmla="*/ 441 w 1744"/>
                  <a:gd name="T49" fmla="*/ 278 h 1088"/>
                  <a:gd name="T50" fmla="*/ 420 w 1744"/>
                  <a:gd name="T51" fmla="*/ 262 h 1088"/>
                  <a:gd name="T52" fmla="*/ 395 w 1744"/>
                  <a:gd name="T53" fmla="*/ 228 h 1088"/>
                  <a:gd name="T54" fmla="*/ 361 w 1744"/>
                  <a:gd name="T55" fmla="*/ 206 h 1088"/>
                  <a:gd name="T56" fmla="*/ 334 w 1744"/>
                  <a:gd name="T57" fmla="*/ 184 h 1088"/>
                  <a:gd name="T58" fmla="*/ 342 w 1744"/>
                  <a:gd name="T59" fmla="*/ 139 h 1088"/>
                  <a:gd name="T60" fmla="*/ 356 w 1744"/>
                  <a:gd name="T61" fmla="*/ 117 h 1088"/>
                  <a:gd name="T62" fmla="*/ 380 w 1744"/>
                  <a:gd name="T63" fmla="*/ 101 h 1088"/>
                  <a:gd name="T64" fmla="*/ 375 w 1744"/>
                  <a:gd name="T65" fmla="*/ 84 h 1088"/>
                  <a:gd name="T66" fmla="*/ 400 w 1744"/>
                  <a:gd name="T67" fmla="*/ 70 h 1088"/>
                  <a:gd name="T68" fmla="*/ 408 w 1744"/>
                  <a:gd name="T69" fmla="*/ 67 h 1088"/>
                  <a:gd name="T70" fmla="*/ 420 w 1744"/>
                  <a:gd name="T71" fmla="*/ 44 h 1088"/>
                  <a:gd name="T72" fmla="*/ 420 w 1744"/>
                  <a:gd name="T73" fmla="*/ 31 h 1088"/>
                  <a:gd name="T74" fmla="*/ 395 w 1744"/>
                  <a:gd name="T75" fmla="*/ 39 h 1088"/>
                  <a:gd name="T76" fmla="*/ 380 w 1744"/>
                  <a:gd name="T77" fmla="*/ 44 h 1088"/>
                  <a:gd name="T78" fmla="*/ 361 w 1744"/>
                  <a:gd name="T79" fmla="*/ 39 h 1088"/>
                  <a:gd name="T80" fmla="*/ 353 w 1744"/>
                  <a:gd name="T81" fmla="*/ 23 h 1088"/>
                  <a:gd name="T82" fmla="*/ 328 w 1744"/>
                  <a:gd name="T83" fmla="*/ 0 h 1088"/>
                  <a:gd name="T84" fmla="*/ 322 w 1744"/>
                  <a:gd name="T85" fmla="*/ 17 h 1088"/>
                  <a:gd name="T86" fmla="*/ 334 w 1744"/>
                  <a:gd name="T87" fmla="*/ 31 h 1088"/>
                  <a:gd name="T88" fmla="*/ 334 w 1744"/>
                  <a:gd name="T89" fmla="*/ 44 h 1088"/>
                  <a:gd name="T90" fmla="*/ 317 w 1744"/>
                  <a:gd name="T91" fmla="*/ 48 h 1088"/>
                  <a:gd name="T92" fmla="*/ 280 w 1744"/>
                  <a:gd name="T93" fmla="*/ 50 h 1088"/>
                  <a:gd name="T94" fmla="*/ 247 w 1744"/>
                  <a:gd name="T95" fmla="*/ 44 h 1088"/>
                  <a:gd name="T96" fmla="*/ 231 w 1744"/>
                  <a:gd name="T97" fmla="*/ 61 h 1088"/>
                  <a:gd name="T98" fmla="*/ 192 w 1744"/>
                  <a:gd name="T99" fmla="*/ 53 h 1088"/>
                  <a:gd name="T100" fmla="*/ 178 w 1744"/>
                  <a:gd name="T101" fmla="*/ 36 h 1088"/>
                  <a:gd name="T102" fmla="*/ 128 w 1744"/>
                  <a:gd name="T103" fmla="*/ 27 h 1088"/>
                  <a:gd name="T104" fmla="*/ 111 w 1744"/>
                  <a:gd name="T105" fmla="*/ 31 h 1088"/>
                  <a:gd name="T106" fmla="*/ 89 w 1744"/>
                  <a:gd name="T107" fmla="*/ 23 h 1088"/>
                  <a:gd name="T108" fmla="*/ 53 w 1744"/>
                  <a:gd name="T109" fmla="*/ 39 h 1088"/>
                  <a:gd name="T110" fmla="*/ 70 w 1744"/>
                  <a:gd name="T111" fmla="*/ 25 h 1088"/>
                  <a:gd name="T112" fmla="*/ 39 w 1744"/>
                  <a:gd name="T113" fmla="*/ 34 h 1088"/>
                  <a:gd name="T114" fmla="*/ 17 w 1744"/>
                  <a:gd name="T115" fmla="*/ 36 h 1088"/>
                  <a:gd name="T116" fmla="*/ 25 w 1744"/>
                  <a:gd name="T117" fmla="*/ 181 h 1088"/>
                  <a:gd name="T118" fmla="*/ 77 w 1744"/>
                  <a:gd name="T119" fmla="*/ 222 h 1088"/>
                  <a:gd name="T120" fmla="*/ 86 w 1744"/>
                  <a:gd name="T121" fmla="*/ 259 h 1088"/>
                  <a:gd name="T122" fmla="*/ 97 w 1744"/>
                  <a:gd name="T123" fmla="*/ 281 h 1088"/>
                  <a:gd name="T124" fmla="*/ 128 w 1744"/>
                  <a:gd name="T125" fmla="*/ 303 h 10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44"/>
                  <a:gd name="T190" fmla="*/ 0 h 1088"/>
                  <a:gd name="T191" fmla="*/ 1744 w 1744"/>
                  <a:gd name="T192" fmla="*/ 1088 h 10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44" h="1088">
                    <a:moveTo>
                      <a:pt x="384" y="880"/>
                    </a:moveTo>
                    <a:lnTo>
                      <a:pt x="952" y="880"/>
                    </a:lnTo>
                    <a:lnTo>
                      <a:pt x="968" y="896"/>
                    </a:lnTo>
                    <a:lnTo>
                      <a:pt x="992" y="896"/>
                    </a:lnTo>
                    <a:lnTo>
                      <a:pt x="1008" y="904"/>
                    </a:lnTo>
                    <a:lnTo>
                      <a:pt x="1032" y="904"/>
                    </a:lnTo>
                    <a:lnTo>
                      <a:pt x="1048" y="912"/>
                    </a:lnTo>
                    <a:lnTo>
                      <a:pt x="1088" y="904"/>
                    </a:lnTo>
                    <a:lnTo>
                      <a:pt x="1152" y="936"/>
                    </a:lnTo>
                    <a:lnTo>
                      <a:pt x="1168" y="968"/>
                    </a:lnTo>
                    <a:lnTo>
                      <a:pt x="1208" y="1008"/>
                    </a:lnTo>
                    <a:lnTo>
                      <a:pt x="1208" y="1032"/>
                    </a:lnTo>
                    <a:lnTo>
                      <a:pt x="1200" y="1072"/>
                    </a:lnTo>
                    <a:lnTo>
                      <a:pt x="1200" y="1088"/>
                    </a:lnTo>
                    <a:lnTo>
                      <a:pt x="1264" y="1056"/>
                    </a:lnTo>
                    <a:lnTo>
                      <a:pt x="1272" y="1040"/>
                    </a:lnTo>
                    <a:lnTo>
                      <a:pt x="1320" y="1024"/>
                    </a:lnTo>
                    <a:lnTo>
                      <a:pt x="1352" y="1000"/>
                    </a:lnTo>
                    <a:lnTo>
                      <a:pt x="1360" y="992"/>
                    </a:lnTo>
                    <a:lnTo>
                      <a:pt x="1376" y="992"/>
                    </a:lnTo>
                    <a:lnTo>
                      <a:pt x="1392" y="992"/>
                    </a:lnTo>
                    <a:lnTo>
                      <a:pt x="1424" y="984"/>
                    </a:lnTo>
                    <a:lnTo>
                      <a:pt x="1456" y="936"/>
                    </a:lnTo>
                    <a:lnTo>
                      <a:pt x="1464" y="928"/>
                    </a:lnTo>
                    <a:lnTo>
                      <a:pt x="1488" y="936"/>
                    </a:lnTo>
                    <a:lnTo>
                      <a:pt x="1488" y="968"/>
                    </a:lnTo>
                    <a:lnTo>
                      <a:pt x="1504" y="984"/>
                    </a:lnTo>
                    <a:lnTo>
                      <a:pt x="1504" y="1008"/>
                    </a:lnTo>
                    <a:lnTo>
                      <a:pt x="1512" y="1000"/>
                    </a:lnTo>
                    <a:lnTo>
                      <a:pt x="1520" y="992"/>
                    </a:lnTo>
                    <a:lnTo>
                      <a:pt x="1536" y="992"/>
                    </a:lnTo>
                    <a:lnTo>
                      <a:pt x="1544" y="984"/>
                    </a:lnTo>
                    <a:lnTo>
                      <a:pt x="1560" y="976"/>
                    </a:lnTo>
                    <a:lnTo>
                      <a:pt x="1560" y="984"/>
                    </a:lnTo>
                    <a:lnTo>
                      <a:pt x="1568" y="984"/>
                    </a:lnTo>
                    <a:lnTo>
                      <a:pt x="1560" y="992"/>
                    </a:lnTo>
                    <a:lnTo>
                      <a:pt x="1552" y="992"/>
                    </a:lnTo>
                    <a:lnTo>
                      <a:pt x="1536" y="1008"/>
                    </a:lnTo>
                    <a:lnTo>
                      <a:pt x="1536" y="1016"/>
                    </a:lnTo>
                    <a:lnTo>
                      <a:pt x="1528" y="1032"/>
                    </a:lnTo>
                    <a:lnTo>
                      <a:pt x="1536" y="1040"/>
                    </a:lnTo>
                    <a:lnTo>
                      <a:pt x="1552" y="1040"/>
                    </a:lnTo>
                    <a:lnTo>
                      <a:pt x="1560" y="1032"/>
                    </a:lnTo>
                    <a:lnTo>
                      <a:pt x="1560" y="1024"/>
                    </a:lnTo>
                    <a:lnTo>
                      <a:pt x="1576" y="1000"/>
                    </a:lnTo>
                    <a:lnTo>
                      <a:pt x="1584" y="1008"/>
                    </a:lnTo>
                    <a:lnTo>
                      <a:pt x="1592" y="1008"/>
                    </a:lnTo>
                    <a:lnTo>
                      <a:pt x="1608" y="1000"/>
                    </a:lnTo>
                    <a:lnTo>
                      <a:pt x="1616" y="1000"/>
                    </a:lnTo>
                    <a:lnTo>
                      <a:pt x="1624" y="992"/>
                    </a:lnTo>
                    <a:lnTo>
                      <a:pt x="1624" y="984"/>
                    </a:lnTo>
                    <a:lnTo>
                      <a:pt x="1616" y="984"/>
                    </a:lnTo>
                    <a:lnTo>
                      <a:pt x="1616" y="976"/>
                    </a:lnTo>
                    <a:lnTo>
                      <a:pt x="1608" y="976"/>
                    </a:lnTo>
                    <a:lnTo>
                      <a:pt x="1592" y="976"/>
                    </a:lnTo>
                    <a:lnTo>
                      <a:pt x="1584" y="968"/>
                    </a:lnTo>
                    <a:lnTo>
                      <a:pt x="1576" y="968"/>
                    </a:lnTo>
                    <a:lnTo>
                      <a:pt x="1552" y="952"/>
                    </a:lnTo>
                    <a:lnTo>
                      <a:pt x="1552" y="928"/>
                    </a:lnTo>
                    <a:lnTo>
                      <a:pt x="1552" y="912"/>
                    </a:lnTo>
                    <a:lnTo>
                      <a:pt x="1544" y="920"/>
                    </a:lnTo>
                    <a:lnTo>
                      <a:pt x="1536" y="912"/>
                    </a:lnTo>
                    <a:lnTo>
                      <a:pt x="1520" y="904"/>
                    </a:lnTo>
                    <a:lnTo>
                      <a:pt x="1528" y="896"/>
                    </a:lnTo>
                    <a:lnTo>
                      <a:pt x="1544" y="896"/>
                    </a:lnTo>
                    <a:lnTo>
                      <a:pt x="1552" y="904"/>
                    </a:lnTo>
                    <a:lnTo>
                      <a:pt x="1568" y="888"/>
                    </a:lnTo>
                    <a:lnTo>
                      <a:pt x="1568" y="880"/>
                    </a:lnTo>
                    <a:lnTo>
                      <a:pt x="1560" y="880"/>
                    </a:lnTo>
                    <a:lnTo>
                      <a:pt x="1544" y="864"/>
                    </a:lnTo>
                    <a:lnTo>
                      <a:pt x="1520" y="864"/>
                    </a:lnTo>
                    <a:lnTo>
                      <a:pt x="1512" y="880"/>
                    </a:lnTo>
                    <a:lnTo>
                      <a:pt x="1496" y="888"/>
                    </a:lnTo>
                    <a:lnTo>
                      <a:pt x="1480" y="896"/>
                    </a:lnTo>
                    <a:lnTo>
                      <a:pt x="1472" y="896"/>
                    </a:lnTo>
                    <a:lnTo>
                      <a:pt x="1456" y="920"/>
                    </a:lnTo>
                    <a:lnTo>
                      <a:pt x="1456" y="928"/>
                    </a:lnTo>
                    <a:lnTo>
                      <a:pt x="1440" y="936"/>
                    </a:lnTo>
                    <a:lnTo>
                      <a:pt x="1432" y="944"/>
                    </a:lnTo>
                    <a:lnTo>
                      <a:pt x="1424" y="944"/>
                    </a:lnTo>
                    <a:lnTo>
                      <a:pt x="1432" y="928"/>
                    </a:lnTo>
                    <a:lnTo>
                      <a:pt x="1448" y="912"/>
                    </a:lnTo>
                    <a:lnTo>
                      <a:pt x="1448" y="904"/>
                    </a:lnTo>
                    <a:lnTo>
                      <a:pt x="1464" y="896"/>
                    </a:lnTo>
                    <a:lnTo>
                      <a:pt x="1480" y="872"/>
                    </a:lnTo>
                    <a:lnTo>
                      <a:pt x="1504" y="864"/>
                    </a:lnTo>
                    <a:lnTo>
                      <a:pt x="1504" y="856"/>
                    </a:lnTo>
                    <a:lnTo>
                      <a:pt x="1512" y="856"/>
                    </a:lnTo>
                    <a:lnTo>
                      <a:pt x="1528" y="840"/>
                    </a:lnTo>
                    <a:lnTo>
                      <a:pt x="1544" y="840"/>
                    </a:lnTo>
                    <a:lnTo>
                      <a:pt x="1576" y="840"/>
                    </a:lnTo>
                    <a:lnTo>
                      <a:pt x="1592" y="832"/>
                    </a:lnTo>
                    <a:lnTo>
                      <a:pt x="1600" y="840"/>
                    </a:lnTo>
                    <a:lnTo>
                      <a:pt x="1624" y="840"/>
                    </a:lnTo>
                    <a:lnTo>
                      <a:pt x="1632" y="840"/>
                    </a:lnTo>
                    <a:lnTo>
                      <a:pt x="1656" y="840"/>
                    </a:lnTo>
                    <a:lnTo>
                      <a:pt x="1672" y="832"/>
                    </a:lnTo>
                    <a:lnTo>
                      <a:pt x="1680" y="808"/>
                    </a:lnTo>
                    <a:lnTo>
                      <a:pt x="1696" y="800"/>
                    </a:lnTo>
                    <a:lnTo>
                      <a:pt x="1720" y="792"/>
                    </a:lnTo>
                    <a:lnTo>
                      <a:pt x="1736" y="784"/>
                    </a:lnTo>
                    <a:lnTo>
                      <a:pt x="1744" y="784"/>
                    </a:lnTo>
                    <a:lnTo>
                      <a:pt x="1744" y="768"/>
                    </a:lnTo>
                    <a:lnTo>
                      <a:pt x="1736" y="760"/>
                    </a:lnTo>
                    <a:lnTo>
                      <a:pt x="1744" y="744"/>
                    </a:lnTo>
                    <a:lnTo>
                      <a:pt x="1736" y="728"/>
                    </a:lnTo>
                    <a:lnTo>
                      <a:pt x="1720" y="720"/>
                    </a:lnTo>
                    <a:lnTo>
                      <a:pt x="1712" y="728"/>
                    </a:lnTo>
                    <a:lnTo>
                      <a:pt x="1704" y="720"/>
                    </a:lnTo>
                    <a:lnTo>
                      <a:pt x="1712" y="704"/>
                    </a:lnTo>
                    <a:lnTo>
                      <a:pt x="1696" y="704"/>
                    </a:lnTo>
                    <a:lnTo>
                      <a:pt x="1680" y="720"/>
                    </a:lnTo>
                    <a:lnTo>
                      <a:pt x="1672" y="720"/>
                    </a:lnTo>
                    <a:lnTo>
                      <a:pt x="1656" y="736"/>
                    </a:lnTo>
                    <a:lnTo>
                      <a:pt x="1648" y="736"/>
                    </a:lnTo>
                    <a:lnTo>
                      <a:pt x="1648" y="720"/>
                    </a:lnTo>
                    <a:lnTo>
                      <a:pt x="1656" y="728"/>
                    </a:lnTo>
                    <a:lnTo>
                      <a:pt x="1664" y="720"/>
                    </a:lnTo>
                    <a:lnTo>
                      <a:pt x="1688" y="704"/>
                    </a:lnTo>
                    <a:lnTo>
                      <a:pt x="1712" y="696"/>
                    </a:lnTo>
                    <a:lnTo>
                      <a:pt x="1712" y="688"/>
                    </a:lnTo>
                    <a:lnTo>
                      <a:pt x="1696" y="688"/>
                    </a:lnTo>
                    <a:lnTo>
                      <a:pt x="1688" y="680"/>
                    </a:lnTo>
                    <a:lnTo>
                      <a:pt x="1672" y="672"/>
                    </a:lnTo>
                    <a:lnTo>
                      <a:pt x="1664" y="672"/>
                    </a:lnTo>
                    <a:lnTo>
                      <a:pt x="1648" y="664"/>
                    </a:lnTo>
                    <a:lnTo>
                      <a:pt x="1648" y="656"/>
                    </a:lnTo>
                    <a:lnTo>
                      <a:pt x="1640" y="640"/>
                    </a:lnTo>
                    <a:lnTo>
                      <a:pt x="1632" y="640"/>
                    </a:lnTo>
                    <a:lnTo>
                      <a:pt x="1632" y="632"/>
                    </a:lnTo>
                    <a:lnTo>
                      <a:pt x="1616" y="632"/>
                    </a:lnTo>
                    <a:lnTo>
                      <a:pt x="1616" y="608"/>
                    </a:lnTo>
                    <a:lnTo>
                      <a:pt x="1624" y="608"/>
                    </a:lnTo>
                    <a:lnTo>
                      <a:pt x="1624" y="600"/>
                    </a:lnTo>
                    <a:lnTo>
                      <a:pt x="1616" y="592"/>
                    </a:lnTo>
                    <a:lnTo>
                      <a:pt x="1616" y="568"/>
                    </a:lnTo>
                    <a:lnTo>
                      <a:pt x="1600" y="560"/>
                    </a:lnTo>
                    <a:lnTo>
                      <a:pt x="1600" y="544"/>
                    </a:lnTo>
                    <a:lnTo>
                      <a:pt x="1592" y="544"/>
                    </a:lnTo>
                    <a:lnTo>
                      <a:pt x="1592" y="520"/>
                    </a:lnTo>
                    <a:lnTo>
                      <a:pt x="1584" y="520"/>
                    </a:lnTo>
                    <a:lnTo>
                      <a:pt x="1576" y="496"/>
                    </a:lnTo>
                    <a:lnTo>
                      <a:pt x="1568" y="488"/>
                    </a:lnTo>
                    <a:lnTo>
                      <a:pt x="1568" y="472"/>
                    </a:lnTo>
                    <a:lnTo>
                      <a:pt x="1560" y="472"/>
                    </a:lnTo>
                    <a:lnTo>
                      <a:pt x="1552" y="480"/>
                    </a:lnTo>
                    <a:lnTo>
                      <a:pt x="1552" y="488"/>
                    </a:lnTo>
                    <a:lnTo>
                      <a:pt x="1544" y="496"/>
                    </a:lnTo>
                    <a:lnTo>
                      <a:pt x="1544" y="512"/>
                    </a:lnTo>
                    <a:lnTo>
                      <a:pt x="1536" y="536"/>
                    </a:lnTo>
                    <a:lnTo>
                      <a:pt x="1528" y="544"/>
                    </a:lnTo>
                    <a:lnTo>
                      <a:pt x="1528" y="536"/>
                    </a:lnTo>
                    <a:lnTo>
                      <a:pt x="1520" y="536"/>
                    </a:lnTo>
                    <a:lnTo>
                      <a:pt x="1512" y="536"/>
                    </a:lnTo>
                    <a:lnTo>
                      <a:pt x="1512" y="544"/>
                    </a:lnTo>
                    <a:lnTo>
                      <a:pt x="1504" y="552"/>
                    </a:lnTo>
                    <a:lnTo>
                      <a:pt x="1496" y="560"/>
                    </a:lnTo>
                    <a:lnTo>
                      <a:pt x="1488" y="552"/>
                    </a:lnTo>
                    <a:lnTo>
                      <a:pt x="1488" y="544"/>
                    </a:lnTo>
                    <a:lnTo>
                      <a:pt x="1472" y="528"/>
                    </a:lnTo>
                    <a:lnTo>
                      <a:pt x="1456" y="536"/>
                    </a:lnTo>
                    <a:lnTo>
                      <a:pt x="1448" y="536"/>
                    </a:lnTo>
                    <a:lnTo>
                      <a:pt x="1464" y="528"/>
                    </a:lnTo>
                    <a:lnTo>
                      <a:pt x="1464" y="520"/>
                    </a:lnTo>
                    <a:lnTo>
                      <a:pt x="1456" y="512"/>
                    </a:lnTo>
                    <a:lnTo>
                      <a:pt x="1448" y="512"/>
                    </a:lnTo>
                    <a:lnTo>
                      <a:pt x="1456" y="504"/>
                    </a:lnTo>
                    <a:lnTo>
                      <a:pt x="1456" y="496"/>
                    </a:lnTo>
                    <a:lnTo>
                      <a:pt x="1448" y="488"/>
                    </a:lnTo>
                    <a:lnTo>
                      <a:pt x="1456" y="480"/>
                    </a:lnTo>
                    <a:lnTo>
                      <a:pt x="1456" y="456"/>
                    </a:lnTo>
                    <a:lnTo>
                      <a:pt x="1464" y="456"/>
                    </a:lnTo>
                    <a:lnTo>
                      <a:pt x="1464" y="440"/>
                    </a:lnTo>
                    <a:lnTo>
                      <a:pt x="1456" y="440"/>
                    </a:lnTo>
                    <a:lnTo>
                      <a:pt x="1448" y="448"/>
                    </a:lnTo>
                    <a:lnTo>
                      <a:pt x="1448" y="440"/>
                    </a:lnTo>
                    <a:lnTo>
                      <a:pt x="1424" y="440"/>
                    </a:lnTo>
                    <a:lnTo>
                      <a:pt x="1416" y="424"/>
                    </a:lnTo>
                    <a:lnTo>
                      <a:pt x="1416" y="416"/>
                    </a:lnTo>
                    <a:lnTo>
                      <a:pt x="1408" y="416"/>
                    </a:lnTo>
                    <a:lnTo>
                      <a:pt x="1400" y="400"/>
                    </a:lnTo>
                    <a:lnTo>
                      <a:pt x="1392" y="392"/>
                    </a:lnTo>
                    <a:lnTo>
                      <a:pt x="1384" y="392"/>
                    </a:lnTo>
                    <a:lnTo>
                      <a:pt x="1376" y="384"/>
                    </a:lnTo>
                    <a:lnTo>
                      <a:pt x="1360" y="384"/>
                    </a:lnTo>
                    <a:lnTo>
                      <a:pt x="1352" y="392"/>
                    </a:lnTo>
                    <a:lnTo>
                      <a:pt x="1344" y="392"/>
                    </a:lnTo>
                    <a:lnTo>
                      <a:pt x="1328" y="392"/>
                    </a:lnTo>
                    <a:lnTo>
                      <a:pt x="1312" y="384"/>
                    </a:lnTo>
                    <a:lnTo>
                      <a:pt x="1304" y="376"/>
                    </a:lnTo>
                    <a:lnTo>
                      <a:pt x="1296" y="376"/>
                    </a:lnTo>
                    <a:lnTo>
                      <a:pt x="1288" y="384"/>
                    </a:lnTo>
                    <a:lnTo>
                      <a:pt x="1288" y="408"/>
                    </a:lnTo>
                    <a:lnTo>
                      <a:pt x="1296" y="416"/>
                    </a:lnTo>
                    <a:lnTo>
                      <a:pt x="1296" y="432"/>
                    </a:lnTo>
                    <a:lnTo>
                      <a:pt x="1288" y="440"/>
                    </a:lnTo>
                    <a:lnTo>
                      <a:pt x="1280" y="440"/>
                    </a:lnTo>
                    <a:lnTo>
                      <a:pt x="1288" y="448"/>
                    </a:lnTo>
                    <a:lnTo>
                      <a:pt x="1296" y="456"/>
                    </a:lnTo>
                    <a:lnTo>
                      <a:pt x="1296" y="472"/>
                    </a:lnTo>
                    <a:lnTo>
                      <a:pt x="1304" y="488"/>
                    </a:lnTo>
                    <a:lnTo>
                      <a:pt x="1296" y="496"/>
                    </a:lnTo>
                    <a:lnTo>
                      <a:pt x="1288" y="512"/>
                    </a:lnTo>
                    <a:lnTo>
                      <a:pt x="1288" y="520"/>
                    </a:lnTo>
                    <a:lnTo>
                      <a:pt x="1280" y="528"/>
                    </a:lnTo>
                    <a:lnTo>
                      <a:pt x="1280" y="544"/>
                    </a:lnTo>
                    <a:lnTo>
                      <a:pt x="1296" y="560"/>
                    </a:lnTo>
                    <a:lnTo>
                      <a:pt x="1312" y="568"/>
                    </a:lnTo>
                    <a:lnTo>
                      <a:pt x="1320" y="608"/>
                    </a:lnTo>
                    <a:lnTo>
                      <a:pt x="1312" y="640"/>
                    </a:lnTo>
                    <a:lnTo>
                      <a:pt x="1304" y="656"/>
                    </a:lnTo>
                    <a:lnTo>
                      <a:pt x="1296" y="656"/>
                    </a:lnTo>
                    <a:lnTo>
                      <a:pt x="1288" y="672"/>
                    </a:lnTo>
                    <a:lnTo>
                      <a:pt x="1272" y="672"/>
                    </a:lnTo>
                    <a:lnTo>
                      <a:pt x="1272" y="680"/>
                    </a:lnTo>
                    <a:lnTo>
                      <a:pt x="1264" y="688"/>
                    </a:lnTo>
                    <a:lnTo>
                      <a:pt x="1256" y="696"/>
                    </a:lnTo>
                    <a:lnTo>
                      <a:pt x="1264" y="704"/>
                    </a:lnTo>
                    <a:lnTo>
                      <a:pt x="1272" y="720"/>
                    </a:lnTo>
                    <a:lnTo>
                      <a:pt x="1272" y="744"/>
                    </a:lnTo>
                    <a:lnTo>
                      <a:pt x="1272" y="760"/>
                    </a:lnTo>
                    <a:lnTo>
                      <a:pt x="1280" y="768"/>
                    </a:lnTo>
                    <a:lnTo>
                      <a:pt x="1280" y="776"/>
                    </a:lnTo>
                    <a:lnTo>
                      <a:pt x="1272" y="792"/>
                    </a:lnTo>
                    <a:lnTo>
                      <a:pt x="1272" y="800"/>
                    </a:lnTo>
                    <a:lnTo>
                      <a:pt x="1256" y="792"/>
                    </a:lnTo>
                    <a:lnTo>
                      <a:pt x="1256" y="808"/>
                    </a:lnTo>
                    <a:lnTo>
                      <a:pt x="1248" y="800"/>
                    </a:lnTo>
                    <a:lnTo>
                      <a:pt x="1240" y="800"/>
                    </a:lnTo>
                    <a:lnTo>
                      <a:pt x="1240" y="792"/>
                    </a:lnTo>
                    <a:lnTo>
                      <a:pt x="1224" y="776"/>
                    </a:lnTo>
                    <a:lnTo>
                      <a:pt x="1216" y="776"/>
                    </a:lnTo>
                    <a:lnTo>
                      <a:pt x="1216" y="768"/>
                    </a:lnTo>
                    <a:lnTo>
                      <a:pt x="1208" y="752"/>
                    </a:lnTo>
                    <a:lnTo>
                      <a:pt x="1208" y="744"/>
                    </a:lnTo>
                    <a:lnTo>
                      <a:pt x="1208" y="712"/>
                    </a:lnTo>
                    <a:lnTo>
                      <a:pt x="1208" y="704"/>
                    </a:lnTo>
                    <a:lnTo>
                      <a:pt x="1208" y="672"/>
                    </a:lnTo>
                    <a:lnTo>
                      <a:pt x="1200" y="664"/>
                    </a:lnTo>
                    <a:lnTo>
                      <a:pt x="1176" y="664"/>
                    </a:lnTo>
                    <a:lnTo>
                      <a:pt x="1160" y="664"/>
                    </a:lnTo>
                    <a:lnTo>
                      <a:pt x="1152" y="656"/>
                    </a:lnTo>
                    <a:lnTo>
                      <a:pt x="1136" y="656"/>
                    </a:lnTo>
                    <a:lnTo>
                      <a:pt x="1128" y="648"/>
                    </a:lnTo>
                    <a:lnTo>
                      <a:pt x="1104" y="640"/>
                    </a:lnTo>
                    <a:lnTo>
                      <a:pt x="1096" y="632"/>
                    </a:lnTo>
                    <a:lnTo>
                      <a:pt x="1088" y="624"/>
                    </a:lnTo>
                    <a:lnTo>
                      <a:pt x="1088" y="616"/>
                    </a:lnTo>
                    <a:lnTo>
                      <a:pt x="1080" y="616"/>
                    </a:lnTo>
                    <a:lnTo>
                      <a:pt x="1072" y="608"/>
                    </a:lnTo>
                    <a:lnTo>
                      <a:pt x="1048" y="592"/>
                    </a:lnTo>
                    <a:lnTo>
                      <a:pt x="1040" y="592"/>
                    </a:lnTo>
                    <a:lnTo>
                      <a:pt x="1032" y="592"/>
                    </a:lnTo>
                    <a:lnTo>
                      <a:pt x="1016" y="592"/>
                    </a:lnTo>
                    <a:lnTo>
                      <a:pt x="992" y="600"/>
                    </a:lnTo>
                    <a:lnTo>
                      <a:pt x="992" y="592"/>
                    </a:lnTo>
                    <a:lnTo>
                      <a:pt x="1000" y="576"/>
                    </a:lnTo>
                    <a:lnTo>
                      <a:pt x="992" y="568"/>
                    </a:lnTo>
                    <a:lnTo>
                      <a:pt x="984" y="536"/>
                    </a:lnTo>
                    <a:lnTo>
                      <a:pt x="976" y="536"/>
                    </a:lnTo>
                    <a:lnTo>
                      <a:pt x="960" y="528"/>
                    </a:lnTo>
                    <a:lnTo>
                      <a:pt x="944" y="520"/>
                    </a:lnTo>
                    <a:lnTo>
                      <a:pt x="944" y="496"/>
                    </a:lnTo>
                    <a:lnTo>
                      <a:pt x="952" y="488"/>
                    </a:lnTo>
                    <a:lnTo>
                      <a:pt x="952" y="456"/>
                    </a:lnTo>
                    <a:lnTo>
                      <a:pt x="960" y="440"/>
                    </a:lnTo>
                    <a:lnTo>
                      <a:pt x="968" y="416"/>
                    </a:lnTo>
                    <a:lnTo>
                      <a:pt x="976" y="408"/>
                    </a:lnTo>
                    <a:lnTo>
                      <a:pt x="976" y="400"/>
                    </a:lnTo>
                    <a:lnTo>
                      <a:pt x="984" y="400"/>
                    </a:lnTo>
                    <a:lnTo>
                      <a:pt x="992" y="384"/>
                    </a:lnTo>
                    <a:lnTo>
                      <a:pt x="1000" y="376"/>
                    </a:lnTo>
                    <a:lnTo>
                      <a:pt x="1000" y="360"/>
                    </a:lnTo>
                    <a:lnTo>
                      <a:pt x="1008" y="352"/>
                    </a:lnTo>
                    <a:lnTo>
                      <a:pt x="1008" y="360"/>
                    </a:lnTo>
                    <a:lnTo>
                      <a:pt x="1016" y="360"/>
                    </a:lnTo>
                    <a:lnTo>
                      <a:pt x="1032" y="352"/>
                    </a:lnTo>
                    <a:lnTo>
                      <a:pt x="1032" y="344"/>
                    </a:lnTo>
                    <a:lnTo>
                      <a:pt x="1024" y="336"/>
                    </a:lnTo>
                    <a:lnTo>
                      <a:pt x="1016" y="328"/>
                    </a:lnTo>
                    <a:lnTo>
                      <a:pt x="1024" y="320"/>
                    </a:lnTo>
                    <a:lnTo>
                      <a:pt x="1032" y="328"/>
                    </a:lnTo>
                    <a:lnTo>
                      <a:pt x="1048" y="328"/>
                    </a:lnTo>
                    <a:lnTo>
                      <a:pt x="1056" y="312"/>
                    </a:lnTo>
                    <a:lnTo>
                      <a:pt x="1064" y="320"/>
                    </a:lnTo>
                    <a:lnTo>
                      <a:pt x="1080" y="312"/>
                    </a:lnTo>
                    <a:lnTo>
                      <a:pt x="1088" y="304"/>
                    </a:lnTo>
                    <a:lnTo>
                      <a:pt x="1096" y="288"/>
                    </a:lnTo>
                    <a:lnTo>
                      <a:pt x="1096" y="280"/>
                    </a:lnTo>
                    <a:lnTo>
                      <a:pt x="1104" y="264"/>
                    </a:lnTo>
                    <a:lnTo>
                      <a:pt x="1096" y="256"/>
                    </a:lnTo>
                    <a:lnTo>
                      <a:pt x="1096" y="248"/>
                    </a:lnTo>
                    <a:lnTo>
                      <a:pt x="1072" y="248"/>
                    </a:lnTo>
                    <a:lnTo>
                      <a:pt x="1056" y="232"/>
                    </a:lnTo>
                    <a:lnTo>
                      <a:pt x="1048" y="224"/>
                    </a:lnTo>
                    <a:lnTo>
                      <a:pt x="1064" y="224"/>
                    </a:lnTo>
                    <a:lnTo>
                      <a:pt x="1080" y="240"/>
                    </a:lnTo>
                    <a:lnTo>
                      <a:pt x="1104" y="248"/>
                    </a:lnTo>
                    <a:lnTo>
                      <a:pt x="1112" y="232"/>
                    </a:lnTo>
                    <a:lnTo>
                      <a:pt x="1128" y="216"/>
                    </a:lnTo>
                    <a:lnTo>
                      <a:pt x="1136" y="200"/>
                    </a:lnTo>
                    <a:lnTo>
                      <a:pt x="1120" y="200"/>
                    </a:lnTo>
                    <a:lnTo>
                      <a:pt x="1120" y="192"/>
                    </a:lnTo>
                    <a:lnTo>
                      <a:pt x="1136" y="184"/>
                    </a:lnTo>
                    <a:lnTo>
                      <a:pt x="1144" y="200"/>
                    </a:lnTo>
                    <a:lnTo>
                      <a:pt x="1152" y="200"/>
                    </a:lnTo>
                    <a:lnTo>
                      <a:pt x="1160" y="200"/>
                    </a:lnTo>
                    <a:lnTo>
                      <a:pt x="1168" y="200"/>
                    </a:lnTo>
                    <a:lnTo>
                      <a:pt x="1168" y="192"/>
                    </a:lnTo>
                    <a:lnTo>
                      <a:pt x="1160" y="184"/>
                    </a:lnTo>
                    <a:lnTo>
                      <a:pt x="1152" y="176"/>
                    </a:lnTo>
                    <a:lnTo>
                      <a:pt x="1160" y="176"/>
                    </a:lnTo>
                    <a:lnTo>
                      <a:pt x="1168" y="176"/>
                    </a:lnTo>
                    <a:lnTo>
                      <a:pt x="1176" y="184"/>
                    </a:lnTo>
                    <a:lnTo>
                      <a:pt x="1176" y="192"/>
                    </a:lnTo>
                    <a:lnTo>
                      <a:pt x="1192" y="192"/>
                    </a:lnTo>
                    <a:lnTo>
                      <a:pt x="1200" y="184"/>
                    </a:lnTo>
                    <a:lnTo>
                      <a:pt x="1216" y="176"/>
                    </a:lnTo>
                    <a:lnTo>
                      <a:pt x="1216" y="168"/>
                    </a:lnTo>
                    <a:lnTo>
                      <a:pt x="1232" y="160"/>
                    </a:lnTo>
                    <a:lnTo>
                      <a:pt x="1216" y="144"/>
                    </a:lnTo>
                    <a:lnTo>
                      <a:pt x="1208" y="136"/>
                    </a:lnTo>
                    <a:lnTo>
                      <a:pt x="1200" y="128"/>
                    </a:lnTo>
                    <a:lnTo>
                      <a:pt x="1208" y="128"/>
                    </a:lnTo>
                    <a:lnTo>
                      <a:pt x="1224" y="128"/>
                    </a:lnTo>
                    <a:lnTo>
                      <a:pt x="1224" y="120"/>
                    </a:lnTo>
                    <a:lnTo>
                      <a:pt x="1216" y="112"/>
                    </a:lnTo>
                    <a:lnTo>
                      <a:pt x="1224" y="104"/>
                    </a:lnTo>
                    <a:lnTo>
                      <a:pt x="1224" y="96"/>
                    </a:lnTo>
                    <a:lnTo>
                      <a:pt x="1208" y="96"/>
                    </a:lnTo>
                    <a:lnTo>
                      <a:pt x="1200" y="96"/>
                    </a:lnTo>
                    <a:lnTo>
                      <a:pt x="1200" y="88"/>
                    </a:lnTo>
                    <a:lnTo>
                      <a:pt x="1208" y="88"/>
                    </a:lnTo>
                    <a:lnTo>
                      <a:pt x="1200" y="80"/>
                    </a:lnTo>
                    <a:lnTo>
                      <a:pt x="1184" y="80"/>
                    </a:lnTo>
                    <a:lnTo>
                      <a:pt x="1168" y="80"/>
                    </a:lnTo>
                    <a:lnTo>
                      <a:pt x="1160" y="80"/>
                    </a:lnTo>
                    <a:lnTo>
                      <a:pt x="1144" y="80"/>
                    </a:lnTo>
                    <a:lnTo>
                      <a:pt x="1144" y="104"/>
                    </a:lnTo>
                    <a:lnTo>
                      <a:pt x="1152" y="104"/>
                    </a:lnTo>
                    <a:lnTo>
                      <a:pt x="1144" y="112"/>
                    </a:lnTo>
                    <a:lnTo>
                      <a:pt x="1136" y="112"/>
                    </a:lnTo>
                    <a:lnTo>
                      <a:pt x="1136" y="128"/>
                    </a:lnTo>
                    <a:lnTo>
                      <a:pt x="1128" y="136"/>
                    </a:lnTo>
                    <a:lnTo>
                      <a:pt x="1120" y="152"/>
                    </a:lnTo>
                    <a:lnTo>
                      <a:pt x="1120" y="160"/>
                    </a:lnTo>
                    <a:lnTo>
                      <a:pt x="1104" y="160"/>
                    </a:lnTo>
                    <a:lnTo>
                      <a:pt x="1104" y="168"/>
                    </a:lnTo>
                    <a:lnTo>
                      <a:pt x="1080" y="152"/>
                    </a:lnTo>
                    <a:lnTo>
                      <a:pt x="1080" y="128"/>
                    </a:lnTo>
                    <a:lnTo>
                      <a:pt x="1096" y="128"/>
                    </a:lnTo>
                    <a:lnTo>
                      <a:pt x="1096" y="120"/>
                    </a:lnTo>
                    <a:lnTo>
                      <a:pt x="1088" y="112"/>
                    </a:lnTo>
                    <a:lnTo>
                      <a:pt x="1072" y="104"/>
                    </a:lnTo>
                    <a:lnTo>
                      <a:pt x="1064" y="104"/>
                    </a:lnTo>
                    <a:lnTo>
                      <a:pt x="1056" y="104"/>
                    </a:lnTo>
                    <a:lnTo>
                      <a:pt x="1056" y="112"/>
                    </a:lnTo>
                    <a:lnTo>
                      <a:pt x="1048" y="128"/>
                    </a:lnTo>
                    <a:lnTo>
                      <a:pt x="1040" y="128"/>
                    </a:lnTo>
                    <a:lnTo>
                      <a:pt x="1040" y="112"/>
                    </a:lnTo>
                    <a:lnTo>
                      <a:pt x="1024" y="96"/>
                    </a:lnTo>
                    <a:lnTo>
                      <a:pt x="1040" y="96"/>
                    </a:lnTo>
                    <a:lnTo>
                      <a:pt x="1032" y="88"/>
                    </a:lnTo>
                    <a:lnTo>
                      <a:pt x="1024" y="80"/>
                    </a:lnTo>
                    <a:lnTo>
                      <a:pt x="1008" y="88"/>
                    </a:lnTo>
                    <a:lnTo>
                      <a:pt x="992" y="80"/>
                    </a:lnTo>
                    <a:lnTo>
                      <a:pt x="1000" y="72"/>
                    </a:lnTo>
                    <a:lnTo>
                      <a:pt x="1000" y="64"/>
                    </a:lnTo>
                    <a:lnTo>
                      <a:pt x="1016" y="64"/>
                    </a:lnTo>
                    <a:lnTo>
                      <a:pt x="1016" y="56"/>
                    </a:lnTo>
                    <a:lnTo>
                      <a:pt x="992" y="40"/>
                    </a:lnTo>
                    <a:lnTo>
                      <a:pt x="984" y="24"/>
                    </a:lnTo>
                    <a:lnTo>
                      <a:pt x="984" y="16"/>
                    </a:lnTo>
                    <a:lnTo>
                      <a:pt x="976" y="8"/>
                    </a:lnTo>
                    <a:lnTo>
                      <a:pt x="968" y="8"/>
                    </a:lnTo>
                    <a:lnTo>
                      <a:pt x="960" y="8"/>
                    </a:lnTo>
                    <a:lnTo>
                      <a:pt x="952" y="0"/>
                    </a:lnTo>
                    <a:lnTo>
                      <a:pt x="944" y="0"/>
                    </a:lnTo>
                    <a:lnTo>
                      <a:pt x="944" y="8"/>
                    </a:lnTo>
                    <a:lnTo>
                      <a:pt x="936" y="8"/>
                    </a:lnTo>
                    <a:lnTo>
                      <a:pt x="928" y="16"/>
                    </a:lnTo>
                    <a:lnTo>
                      <a:pt x="936" y="16"/>
                    </a:lnTo>
                    <a:lnTo>
                      <a:pt x="928" y="24"/>
                    </a:lnTo>
                    <a:lnTo>
                      <a:pt x="920" y="24"/>
                    </a:lnTo>
                    <a:lnTo>
                      <a:pt x="912" y="40"/>
                    </a:lnTo>
                    <a:lnTo>
                      <a:pt x="920" y="48"/>
                    </a:lnTo>
                    <a:lnTo>
                      <a:pt x="928" y="48"/>
                    </a:lnTo>
                    <a:lnTo>
                      <a:pt x="928" y="56"/>
                    </a:lnTo>
                    <a:lnTo>
                      <a:pt x="912" y="48"/>
                    </a:lnTo>
                    <a:lnTo>
                      <a:pt x="912" y="64"/>
                    </a:lnTo>
                    <a:lnTo>
                      <a:pt x="920" y="72"/>
                    </a:lnTo>
                    <a:lnTo>
                      <a:pt x="928" y="80"/>
                    </a:lnTo>
                    <a:lnTo>
                      <a:pt x="944" y="80"/>
                    </a:lnTo>
                    <a:lnTo>
                      <a:pt x="952" y="80"/>
                    </a:lnTo>
                    <a:lnTo>
                      <a:pt x="952" y="88"/>
                    </a:lnTo>
                    <a:lnTo>
                      <a:pt x="960" y="88"/>
                    </a:lnTo>
                    <a:lnTo>
                      <a:pt x="968" y="88"/>
                    </a:lnTo>
                    <a:lnTo>
                      <a:pt x="976" y="88"/>
                    </a:lnTo>
                    <a:lnTo>
                      <a:pt x="960" y="96"/>
                    </a:lnTo>
                    <a:lnTo>
                      <a:pt x="952" y="112"/>
                    </a:lnTo>
                    <a:lnTo>
                      <a:pt x="960" y="112"/>
                    </a:lnTo>
                    <a:lnTo>
                      <a:pt x="968" y="112"/>
                    </a:lnTo>
                    <a:lnTo>
                      <a:pt x="976" y="112"/>
                    </a:lnTo>
                    <a:lnTo>
                      <a:pt x="968" y="120"/>
                    </a:lnTo>
                    <a:lnTo>
                      <a:pt x="960" y="128"/>
                    </a:lnTo>
                    <a:lnTo>
                      <a:pt x="952" y="136"/>
                    </a:lnTo>
                    <a:lnTo>
                      <a:pt x="944" y="136"/>
                    </a:lnTo>
                    <a:lnTo>
                      <a:pt x="928" y="144"/>
                    </a:lnTo>
                    <a:lnTo>
                      <a:pt x="944" y="160"/>
                    </a:lnTo>
                    <a:lnTo>
                      <a:pt x="936" y="160"/>
                    </a:lnTo>
                    <a:lnTo>
                      <a:pt x="920" y="160"/>
                    </a:lnTo>
                    <a:lnTo>
                      <a:pt x="920" y="144"/>
                    </a:lnTo>
                    <a:lnTo>
                      <a:pt x="920" y="136"/>
                    </a:lnTo>
                    <a:lnTo>
                      <a:pt x="912" y="136"/>
                    </a:lnTo>
                    <a:lnTo>
                      <a:pt x="896" y="128"/>
                    </a:lnTo>
                    <a:lnTo>
                      <a:pt x="888" y="128"/>
                    </a:lnTo>
                    <a:lnTo>
                      <a:pt x="880" y="128"/>
                    </a:lnTo>
                    <a:lnTo>
                      <a:pt x="872" y="128"/>
                    </a:lnTo>
                    <a:lnTo>
                      <a:pt x="864" y="152"/>
                    </a:lnTo>
                    <a:lnTo>
                      <a:pt x="856" y="144"/>
                    </a:lnTo>
                    <a:lnTo>
                      <a:pt x="840" y="144"/>
                    </a:lnTo>
                    <a:lnTo>
                      <a:pt x="816" y="152"/>
                    </a:lnTo>
                    <a:lnTo>
                      <a:pt x="808" y="144"/>
                    </a:lnTo>
                    <a:lnTo>
                      <a:pt x="800" y="152"/>
                    </a:lnTo>
                    <a:lnTo>
                      <a:pt x="784" y="144"/>
                    </a:lnTo>
                    <a:lnTo>
                      <a:pt x="776" y="136"/>
                    </a:lnTo>
                    <a:lnTo>
                      <a:pt x="752" y="136"/>
                    </a:lnTo>
                    <a:lnTo>
                      <a:pt x="744" y="136"/>
                    </a:lnTo>
                    <a:lnTo>
                      <a:pt x="728" y="128"/>
                    </a:lnTo>
                    <a:lnTo>
                      <a:pt x="728" y="120"/>
                    </a:lnTo>
                    <a:lnTo>
                      <a:pt x="720" y="128"/>
                    </a:lnTo>
                    <a:lnTo>
                      <a:pt x="712" y="128"/>
                    </a:lnTo>
                    <a:lnTo>
                      <a:pt x="696" y="136"/>
                    </a:lnTo>
                    <a:lnTo>
                      <a:pt x="680" y="136"/>
                    </a:lnTo>
                    <a:lnTo>
                      <a:pt x="680" y="152"/>
                    </a:lnTo>
                    <a:lnTo>
                      <a:pt x="688" y="160"/>
                    </a:lnTo>
                    <a:lnTo>
                      <a:pt x="696" y="168"/>
                    </a:lnTo>
                    <a:lnTo>
                      <a:pt x="688" y="176"/>
                    </a:lnTo>
                    <a:lnTo>
                      <a:pt x="688" y="184"/>
                    </a:lnTo>
                    <a:lnTo>
                      <a:pt x="672" y="176"/>
                    </a:lnTo>
                    <a:lnTo>
                      <a:pt x="664" y="176"/>
                    </a:lnTo>
                    <a:lnTo>
                      <a:pt x="672" y="168"/>
                    </a:lnTo>
                    <a:lnTo>
                      <a:pt x="664" y="160"/>
                    </a:lnTo>
                    <a:lnTo>
                      <a:pt x="656" y="152"/>
                    </a:lnTo>
                    <a:lnTo>
                      <a:pt x="648" y="152"/>
                    </a:lnTo>
                    <a:lnTo>
                      <a:pt x="640" y="144"/>
                    </a:lnTo>
                    <a:lnTo>
                      <a:pt x="632" y="144"/>
                    </a:lnTo>
                    <a:lnTo>
                      <a:pt x="608" y="152"/>
                    </a:lnTo>
                    <a:lnTo>
                      <a:pt x="592" y="152"/>
                    </a:lnTo>
                    <a:lnTo>
                      <a:pt x="552" y="152"/>
                    </a:lnTo>
                    <a:lnTo>
                      <a:pt x="544" y="144"/>
                    </a:lnTo>
                    <a:lnTo>
                      <a:pt x="528" y="144"/>
                    </a:lnTo>
                    <a:lnTo>
                      <a:pt x="520" y="144"/>
                    </a:lnTo>
                    <a:lnTo>
                      <a:pt x="528" y="136"/>
                    </a:lnTo>
                    <a:lnTo>
                      <a:pt x="536" y="136"/>
                    </a:lnTo>
                    <a:lnTo>
                      <a:pt x="536" y="128"/>
                    </a:lnTo>
                    <a:lnTo>
                      <a:pt x="552" y="128"/>
                    </a:lnTo>
                    <a:lnTo>
                      <a:pt x="520" y="104"/>
                    </a:lnTo>
                    <a:lnTo>
                      <a:pt x="512" y="104"/>
                    </a:lnTo>
                    <a:lnTo>
                      <a:pt x="504" y="112"/>
                    </a:lnTo>
                    <a:lnTo>
                      <a:pt x="496" y="112"/>
                    </a:lnTo>
                    <a:lnTo>
                      <a:pt x="480" y="104"/>
                    </a:lnTo>
                    <a:lnTo>
                      <a:pt x="472" y="104"/>
                    </a:lnTo>
                    <a:lnTo>
                      <a:pt x="456" y="96"/>
                    </a:lnTo>
                    <a:lnTo>
                      <a:pt x="432" y="96"/>
                    </a:lnTo>
                    <a:lnTo>
                      <a:pt x="424" y="96"/>
                    </a:lnTo>
                    <a:lnTo>
                      <a:pt x="392" y="80"/>
                    </a:lnTo>
                    <a:lnTo>
                      <a:pt x="368" y="80"/>
                    </a:lnTo>
                    <a:lnTo>
                      <a:pt x="368" y="88"/>
                    </a:lnTo>
                    <a:lnTo>
                      <a:pt x="352" y="96"/>
                    </a:lnTo>
                    <a:lnTo>
                      <a:pt x="336" y="96"/>
                    </a:lnTo>
                    <a:lnTo>
                      <a:pt x="344" y="88"/>
                    </a:lnTo>
                    <a:lnTo>
                      <a:pt x="336" y="80"/>
                    </a:lnTo>
                    <a:lnTo>
                      <a:pt x="344" y="72"/>
                    </a:lnTo>
                    <a:lnTo>
                      <a:pt x="336" y="64"/>
                    </a:lnTo>
                    <a:lnTo>
                      <a:pt x="320" y="72"/>
                    </a:lnTo>
                    <a:lnTo>
                      <a:pt x="320" y="88"/>
                    </a:lnTo>
                    <a:lnTo>
                      <a:pt x="320" y="96"/>
                    </a:lnTo>
                    <a:lnTo>
                      <a:pt x="304" y="96"/>
                    </a:lnTo>
                    <a:lnTo>
                      <a:pt x="288" y="80"/>
                    </a:lnTo>
                    <a:lnTo>
                      <a:pt x="288" y="72"/>
                    </a:lnTo>
                    <a:lnTo>
                      <a:pt x="264" y="48"/>
                    </a:lnTo>
                    <a:lnTo>
                      <a:pt x="264" y="56"/>
                    </a:lnTo>
                    <a:lnTo>
                      <a:pt x="272" y="64"/>
                    </a:lnTo>
                    <a:lnTo>
                      <a:pt x="264" y="64"/>
                    </a:lnTo>
                    <a:lnTo>
                      <a:pt x="256" y="64"/>
                    </a:lnTo>
                    <a:lnTo>
                      <a:pt x="256" y="72"/>
                    </a:lnTo>
                    <a:lnTo>
                      <a:pt x="248" y="80"/>
                    </a:lnTo>
                    <a:lnTo>
                      <a:pt x="248" y="72"/>
                    </a:lnTo>
                    <a:lnTo>
                      <a:pt x="240" y="80"/>
                    </a:lnTo>
                    <a:lnTo>
                      <a:pt x="216" y="80"/>
                    </a:lnTo>
                    <a:lnTo>
                      <a:pt x="200" y="96"/>
                    </a:lnTo>
                    <a:lnTo>
                      <a:pt x="176" y="104"/>
                    </a:lnTo>
                    <a:lnTo>
                      <a:pt x="168" y="112"/>
                    </a:lnTo>
                    <a:lnTo>
                      <a:pt x="152" y="112"/>
                    </a:lnTo>
                    <a:lnTo>
                      <a:pt x="160" y="104"/>
                    </a:lnTo>
                    <a:lnTo>
                      <a:pt x="176" y="96"/>
                    </a:lnTo>
                    <a:lnTo>
                      <a:pt x="192" y="88"/>
                    </a:lnTo>
                    <a:lnTo>
                      <a:pt x="200" y="88"/>
                    </a:lnTo>
                    <a:lnTo>
                      <a:pt x="232" y="72"/>
                    </a:lnTo>
                    <a:lnTo>
                      <a:pt x="224" y="72"/>
                    </a:lnTo>
                    <a:lnTo>
                      <a:pt x="216" y="72"/>
                    </a:lnTo>
                    <a:lnTo>
                      <a:pt x="208" y="72"/>
                    </a:lnTo>
                    <a:lnTo>
                      <a:pt x="200" y="72"/>
                    </a:lnTo>
                    <a:lnTo>
                      <a:pt x="184" y="80"/>
                    </a:lnTo>
                    <a:lnTo>
                      <a:pt x="176" y="80"/>
                    </a:lnTo>
                    <a:lnTo>
                      <a:pt x="160" y="88"/>
                    </a:lnTo>
                    <a:lnTo>
                      <a:pt x="160" y="96"/>
                    </a:lnTo>
                    <a:lnTo>
                      <a:pt x="144" y="96"/>
                    </a:lnTo>
                    <a:lnTo>
                      <a:pt x="144" y="88"/>
                    </a:lnTo>
                    <a:lnTo>
                      <a:pt x="128" y="88"/>
                    </a:lnTo>
                    <a:lnTo>
                      <a:pt x="120" y="96"/>
                    </a:lnTo>
                    <a:lnTo>
                      <a:pt x="112" y="96"/>
                    </a:lnTo>
                    <a:lnTo>
                      <a:pt x="104" y="104"/>
                    </a:lnTo>
                    <a:lnTo>
                      <a:pt x="104" y="112"/>
                    </a:lnTo>
                    <a:lnTo>
                      <a:pt x="120" y="112"/>
                    </a:lnTo>
                    <a:lnTo>
                      <a:pt x="120" y="120"/>
                    </a:lnTo>
                    <a:lnTo>
                      <a:pt x="112" y="120"/>
                    </a:lnTo>
                    <a:lnTo>
                      <a:pt x="96" y="120"/>
                    </a:lnTo>
                    <a:lnTo>
                      <a:pt x="80" y="112"/>
                    </a:lnTo>
                    <a:lnTo>
                      <a:pt x="64" y="112"/>
                    </a:lnTo>
                    <a:lnTo>
                      <a:pt x="48" y="104"/>
                    </a:lnTo>
                    <a:lnTo>
                      <a:pt x="32" y="88"/>
                    </a:lnTo>
                    <a:lnTo>
                      <a:pt x="8" y="88"/>
                    </a:lnTo>
                    <a:lnTo>
                      <a:pt x="0" y="88"/>
                    </a:lnTo>
                    <a:lnTo>
                      <a:pt x="0" y="472"/>
                    </a:lnTo>
                    <a:lnTo>
                      <a:pt x="16" y="488"/>
                    </a:lnTo>
                    <a:lnTo>
                      <a:pt x="24" y="472"/>
                    </a:lnTo>
                    <a:lnTo>
                      <a:pt x="32" y="464"/>
                    </a:lnTo>
                    <a:lnTo>
                      <a:pt x="40" y="480"/>
                    </a:lnTo>
                    <a:lnTo>
                      <a:pt x="72" y="520"/>
                    </a:lnTo>
                    <a:lnTo>
                      <a:pt x="80" y="520"/>
                    </a:lnTo>
                    <a:lnTo>
                      <a:pt x="96" y="504"/>
                    </a:lnTo>
                    <a:lnTo>
                      <a:pt x="112" y="504"/>
                    </a:lnTo>
                    <a:lnTo>
                      <a:pt x="128" y="512"/>
                    </a:lnTo>
                    <a:lnTo>
                      <a:pt x="144" y="544"/>
                    </a:lnTo>
                    <a:lnTo>
                      <a:pt x="160" y="552"/>
                    </a:lnTo>
                    <a:lnTo>
                      <a:pt x="184" y="608"/>
                    </a:lnTo>
                    <a:lnTo>
                      <a:pt x="200" y="624"/>
                    </a:lnTo>
                    <a:lnTo>
                      <a:pt x="224" y="640"/>
                    </a:lnTo>
                    <a:lnTo>
                      <a:pt x="224" y="664"/>
                    </a:lnTo>
                    <a:lnTo>
                      <a:pt x="224" y="680"/>
                    </a:lnTo>
                    <a:lnTo>
                      <a:pt x="216" y="688"/>
                    </a:lnTo>
                    <a:lnTo>
                      <a:pt x="216" y="696"/>
                    </a:lnTo>
                    <a:lnTo>
                      <a:pt x="224" y="712"/>
                    </a:lnTo>
                    <a:lnTo>
                      <a:pt x="224" y="728"/>
                    </a:lnTo>
                    <a:lnTo>
                      <a:pt x="232" y="736"/>
                    </a:lnTo>
                    <a:lnTo>
                      <a:pt x="240" y="728"/>
                    </a:lnTo>
                    <a:lnTo>
                      <a:pt x="248" y="744"/>
                    </a:lnTo>
                    <a:lnTo>
                      <a:pt x="240" y="744"/>
                    </a:lnTo>
                    <a:lnTo>
                      <a:pt x="240" y="752"/>
                    </a:lnTo>
                    <a:lnTo>
                      <a:pt x="248" y="760"/>
                    </a:lnTo>
                    <a:lnTo>
                      <a:pt x="256" y="752"/>
                    </a:lnTo>
                    <a:lnTo>
                      <a:pt x="264" y="768"/>
                    </a:lnTo>
                    <a:lnTo>
                      <a:pt x="264" y="776"/>
                    </a:lnTo>
                    <a:lnTo>
                      <a:pt x="264" y="792"/>
                    </a:lnTo>
                    <a:lnTo>
                      <a:pt x="272" y="808"/>
                    </a:lnTo>
                    <a:lnTo>
                      <a:pt x="280" y="808"/>
                    </a:lnTo>
                    <a:lnTo>
                      <a:pt x="296" y="816"/>
                    </a:lnTo>
                    <a:lnTo>
                      <a:pt x="304" y="824"/>
                    </a:lnTo>
                    <a:lnTo>
                      <a:pt x="320" y="824"/>
                    </a:lnTo>
                    <a:lnTo>
                      <a:pt x="328" y="832"/>
                    </a:lnTo>
                    <a:lnTo>
                      <a:pt x="336" y="848"/>
                    </a:lnTo>
                    <a:lnTo>
                      <a:pt x="344" y="848"/>
                    </a:lnTo>
                    <a:lnTo>
                      <a:pt x="352" y="856"/>
                    </a:lnTo>
                    <a:lnTo>
                      <a:pt x="360" y="856"/>
                    </a:lnTo>
                    <a:lnTo>
                      <a:pt x="368" y="872"/>
                    </a:lnTo>
                    <a:lnTo>
                      <a:pt x="376" y="880"/>
                    </a:lnTo>
                    <a:lnTo>
                      <a:pt x="384" y="8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4" name="Freeform 63"/>
              <p:cNvSpPr>
                <a:spLocks/>
              </p:cNvSpPr>
              <p:nvPr/>
            </p:nvSpPr>
            <p:spPr bwMode="gray">
              <a:xfrm>
                <a:off x="1073" y="2402"/>
                <a:ext cx="439" cy="282"/>
              </a:xfrm>
              <a:custGeom>
                <a:avLst/>
                <a:gdLst>
                  <a:gd name="T0" fmla="*/ 212 w 624"/>
                  <a:gd name="T1" fmla="*/ 112 h 400"/>
                  <a:gd name="T2" fmla="*/ 215 w 624"/>
                  <a:gd name="T3" fmla="*/ 95 h 400"/>
                  <a:gd name="T4" fmla="*/ 212 w 624"/>
                  <a:gd name="T5" fmla="*/ 90 h 400"/>
                  <a:gd name="T6" fmla="*/ 198 w 624"/>
                  <a:gd name="T7" fmla="*/ 90 h 400"/>
                  <a:gd name="T8" fmla="*/ 192 w 624"/>
                  <a:gd name="T9" fmla="*/ 101 h 400"/>
                  <a:gd name="T10" fmla="*/ 173 w 624"/>
                  <a:gd name="T11" fmla="*/ 112 h 400"/>
                  <a:gd name="T12" fmla="*/ 159 w 624"/>
                  <a:gd name="T13" fmla="*/ 109 h 400"/>
                  <a:gd name="T14" fmla="*/ 151 w 624"/>
                  <a:gd name="T15" fmla="*/ 104 h 400"/>
                  <a:gd name="T16" fmla="*/ 142 w 624"/>
                  <a:gd name="T17" fmla="*/ 90 h 400"/>
                  <a:gd name="T18" fmla="*/ 139 w 624"/>
                  <a:gd name="T19" fmla="*/ 65 h 400"/>
                  <a:gd name="T20" fmla="*/ 136 w 624"/>
                  <a:gd name="T21" fmla="*/ 53 h 400"/>
                  <a:gd name="T22" fmla="*/ 117 w 624"/>
                  <a:gd name="T23" fmla="*/ 27 h 400"/>
                  <a:gd name="T24" fmla="*/ 103 w 624"/>
                  <a:gd name="T25" fmla="*/ 27 h 400"/>
                  <a:gd name="T26" fmla="*/ 92 w 624"/>
                  <a:gd name="T27" fmla="*/ 23 h 400"/>
                  <a:gd name="T28" fmla="*/ 86 w 624"/>
                  <a:gd name="T29" fmla="*/ 14 h 400"/>
                  <a:gd name="T30" fmla="*/ 67 w 624"/>
                  <a:gd name="T31" fmla="*/ 6 h 400"/>
                  <a:gd name="T32" fmla="*/ 42 w 624"/>
                  <a:gd name="T33" fmla="*/ 11 h 400"/>
                  <a:gd name="T34" fmla="*/ 17 w 624"/>
                  <a:gd name="T35" fmla="*/ 0 h 400"/>
                  <a:gd name="T36" fmla="*/ 3 w 624"/>
                  <a:gd name="T37" fmla="*/ 6 h 400"/>
                  <a:gd name="T38" fmla="*/ 11 w 624"/>
                  <a:gd name="T39" fmla="*/ 23 h 400"/>
                  <a:gd name="T40" fmla="*/ 23 w 624"/>
                  <a:gd name="T41" fmla="*/ 31 h 400"/>
                  <a:gd name="T42" fmla="*/ 17 w 624"/>
                  <a:gd name="T43" fmla="*/ 42 h 400"/>
                  <a:gd name="T44" fmla="*/ 34 w 624"/>
                  <a:gd name="T45" fmla="*/ 53 h 400"/>
                  <a:gd name="T46" fmla="*/ 42 w 624"/>
                  <a:gd name="T47" fmla="*/ 67 h 400"/>
                  <a:gd name="T48" fmla="*/ 50 w 624"/>
                  <a:gd name="T49" fmla="*/ 78 h 400"/>
                  <a:gd name="T50" fmla="*/ 53 w 624"/>
                  <a:gd name="T51" fmla="*/ 70 h 400"/>
                  <a:gd name="T52" fmla="*/ 48 w 624"/>
                  <a:gd name="T53" fmla="*/ 61 h 400"/>
                  <a:gd name="T54" fmla="*/ 42 w 624"/>
                  <a:gd name="T55" fmla="*/ 51 h 400"/>
                  <a:gd name="T56" fmla="*/ 31 w 624"/>
                  <a:gd name="T57" fmla="*/ 36 h 400"/>
                  <a:gd name="T58" fmla="*/ 19 w 624"/>
                  <a:gd name="T59" fmla="*/ 19 h 400"/>
                  <a:gd name="T60" fmla="*/ 19 w 624"/>
                  <a:gd name="T61" fmla="*/ 8 h 400"/>
                  <a:gd name="T62" fmla="*/ 27 w 624"/>
                  <a:gd name="T63" fmla="*/ 11 h 400"/>
                  <a:gd name="T64" fmla="*/ 31 w 624"/>
                  <a:gd name="T65" fmla="*/ 23 h 400"/>
                  <a:gd name="T66" fmla="*/ 39 w 624"/>
                  <a:gd name="T67" fmla="*/ 34 h 400"/>
                  <a:gd name="T68" fmla="*/ 48 w 624"/>
                  <a:gd name="T69" fmla="*/ 42 h 400"/>
                  <a:gd name="T70" fmla="*/ 58 w 624"/>
                  <a:gd name="T71" fmla="*/ 51 h 400"/>
                  <a:gd name="T72" fmla="*/ 61 w 624"/>
                  <a:gd name="T73" fmla="*/ 59 h 400"/>
                  <a:gd name="T74" fmla="*/ 67 w 624"/>
                  <a:gd name="T75" fmla="*/ 65 h 400"/>
                  <a:gd name="T76" fmla="*/ 75 w 624"/>
                  <a:gd name="T77" fmla="*/ 73 h 400"/>
                  <a:gd name="T78" fmla="*/ 86 w 624"/>
                  <a:gd name="T79" fmla="*/ 90 h 400"/>
                  <a:gd name="T80" fmla="*/ 84 w 624"/>
                  <a:gd name="T81" fmla="*/ 101 h 400"/>
                  <a:gd name="T82" fmla="*/ 92 w 624"/>
                  <a:gd name="T83" fmla="*/ 106 h 400"/>
                  <a:gd name="T84" fmla="*/ 101 w 624"/>
                  <a:gd name="T85" fmla="*/ 112 h 400"/>
                  <a:gd name="T86" fmla="*/ 115 w 624"/>
                  <a:gd name="T87" fmla="*/ 118 h 400"/>
                  <a:gd name="T88" fmla="*/ 122 w 624"/>
                  <a:gd name="T89" fmla="*/ 123 h 400"/>
                  <a:gd name="T90" fmla="*/ 134 w 624"/>
                  <a:gd name="T91" fmla="*/ 129 h 400"/>
                  <a:gd name="T92" fmla="*/ 142 w 624"/>
                  <a:gd name="T93" fmla="*/ 132 h 400"/>
                  <a:gd name="T94" fmla="*/ 161 w 624"/>
                  <a:gd name="T95" fmla="*/ 126 h 400"/>
                  <a:gd name="T96" fmla="*/ 170 w 624"/>
                  <a:gd name="T97" fmla="*/ 132 h 400"/>
                  <a:gd name="T98" fmla="*/ 189 w 624"/>
                  <a:gd name="T99" fmla="*/ 129 h 400"/>
                  <a:gd name="T100" fmla="*/ 186 w 624"/>
                  <a:gd name="T101" fmla="*/ 121 h 400"/>
                  <a:gd name="T102" fmla="*/ 198 w 624"/>
                  <a:gd name="T103" fmla="*/ 115 h 4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00"/>
                  <a:gd name="T158" fmla="*/ 624 w 624"/>
                  <a:gd name="T159" fmla="*/ 400 h 4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00">
                    <a:moveTo>
                      <a:pt x="576" y="328"/>
                    </a:moveTo>
                    <a:lnTo>
                      <a:pt x="584" y="320"/>
                    </a:lnTo>
                    <a:lnTo>
                      <a:pt x="608" y="320"/>
                    </a:lnTo>
                    <a:lnTo>
                      <a:pt x="608" y="312"/>
                    </a:lnTo>
                    <a:lnTo>
                      <a:pt x="608" y="288"/>
                    </a:lnTo>
                    <a:lnTo>
                      <a:pt x="616" y="272"/>
                    </a:lnTo>
                    <a:lnTo>
                      <a:pt x="624" y="256"/>
                    </a:lnTo>
                    <a:lnTo>
                      <a:pt x="616" y="248"/>
                    </a:lnTo>
                    <a:lnTo>
                      <a:pt x="608" y="256"/>
                    </a:lnTo>
                    <a:lnTo>
                      <a:pt x="600" y="248"/>
                    </a:lnTo>
                    <a:lnTo>
                      <a:pt x="584" y="248"/>
                    </a:lnTo>
                    <a:lnTo>
                      <a:pt x="568" y="256"/>
                    </a:lnTo>
                    <a:lnTo>
                      <a:pt x="560" y="256"/>
                    </a:lnTo>
                    <a:lnTo>
                      <a:pt x="552" y="272"/>
                    </a:lnTo>
                    <a:lnTo>
                      <a:pt x="552" y="288"/>
                    </a:lnTo>
                    <a:lnTo>
                      <a:pt x="536" y="304"/>
                    </a:lnTo>
                    <a:lnTo>
                      <a:pt x="536" y="312"/>
                    </a:lnTo>
                    <a:lnTo>
                      <a:pt x="496" y="320"/>
                    </a:lnTo>
                    <a:lnTo>
                      <a:pt x="488" y="320"/>
                    </a:lnTo>
                    <a:lnTo>
                      <a:pt x="472" y="320"/>
                    </a:lnTo>
                    <a:lnTo>
                      <a:pt x="456" y="312"/>
                    </a:lnTo>
                    <a:lnTo>
                      <a:pt x="448" y="312"/>
                    </a:lnTo>
                    <a:lnTo>
                      <a:pt x="440" y="304"/>
                    </a:lnTo>
                    <a:lnTo>
                      <a:pt x="432" y="296"/>
                    </a:lnTo>
                    <a:lnTo>
                      <a:pt x="424" y="288"/>
                    </a:lnTo>
                    <a:lnTo>
                      <a:pt x="416" y="272"/>
                    </a:lnTo>
                    <a:lnTo>
                      <a:pt x="408" y="256"/>
                    </a:lnTo>
                    <a:lnTo>
                      <a:pt x="400" y="232"/>
                    </a:lnTo>
                    <a:lnTo>
                      <a:pt x="400" y="208"/>
                    </a:lnTo>
                    <a:lnTo>
                      <a:pt x="400" y="184"/>
                    </a:lnTo>
                    <a:lnTo>
                      <a:pt x="408" y="168"/>
                    </a:lnTo>
                    <a:lnTo>
                      <a:pt x="408" y="160"/>
                    </a:lnTo>
                    <a:lnTo>
                      <a:pt x="392" y="152"/>
                    </a:lnTo>
                    <a:lnTo>
                      <a:pt x="368" y="136"/>
                    </a:lnTo>
                    <a:lnTo>
                      <a:pt x="368" y="120"/>
                    </a:lnTo>
                    <a:lnTo>
                      <a:pt x="336" y="80"/>
                    </a:lnTo>
                    <a:lnTo>
                      <a:pt x="312" y="64"/>
                    </a:lnTo>
                    <a:lnTo>
                      <a:pt x="296" y="72"/>
                    </a:lnTo>
                    <a:lnTo>
                      <a:pt x="296" y="80"/>
                    </a:lnTo>
                    <a:lnTo>
                      <a:pt x="296" y="88"/>
                    </a:lnTo>
                    <a:lnTo>
                      <a:pt x="280" y="80"/>
                    </a:lnTo>
                    <a:lnTo>
                      <a:pt x="264" y="64"/>
                    </a:lnTo>
                    <a:lnTo>
                      <a:pt x="264" y="48"/>
                    </a:lnTo>
                    <a:lnTo>
                      <a:pt x="256" y="40"/>
                    </a:lnTo>
                    <a:lnTo>
                      <a:pt x="248" y="40"/>
                    </a:lnTo>
                    <a:lnTo>
                      <a:pt x="224" y="24"/>
                    </a:lnTo>
                    <a:lnTo>
                      <a:pt x="208" y="16"/>
                    </a:lnTo>
                    <a:lnTo>
                      <a:pt x="192" y="16"/>
                    </a:lnTo>
                    <a:lnTo>
                      <a:pt x="184" y="32"/>
                    </a:lnTo>
                    <a:lnTo>
                      <a:pt x="168" y="32"/>
                    </a:lnTo>
                    <a:lnTo>
                      <a:pt x="120" y="32"/>
                    </a:lnTo>
                    <a:lnTo>
                      <a:pt x="112" y="32"/>
                    </a:lnTo>
                    <a:lnTo>
                      <a:pt x="80" y="16"/>
                    </a:lnTo>
                    <a:lnTo>
                      <a:pt x="48" y="0"/>
                    </a:lnTo>
                    <a:lnTo>
                      <a:pt x="16" y="0"/>
                    </a:lnTo>
                    <a:lnTo>
                      <a:pt x="0" y="8"/>
                    </a:lnTo>
                    <a:lnTo>
                      <a:pt x="8" y="16"/>
                    </a:lnTo>
                    <a:lnTo>
                      <a:pt x="8" y="32"/>
                    </a:lnTo>
                    <a:lnTo>
                      <a:pt x="32" y="48"/>
                    </a:lnTo>
                    <a:lnTo>
                      <a:pt x="32" y="64"/>
                    </a:lnTo>
                    <a:lnTo>
                      <a:pt x="40" y="72"/>
                    </a:lnTo>
                    <a:lnTo>
                      <a:pt x="48" y="72"/>
                    </a:lnTo>
                    <a:lnTo>
                      <a:pt x="64" y="88"/>
                    </a:lnTo>
                    <a:lnTo>
                      <a:pt x="64" y="104"/>
                    </a:lnTo>
                    <a:lnTo>
                      <a:pt x="64" y="120"/>
                    </a:lnTo>
                    <a:lnTo>
                      <a:pt x="48" y="120"/>
                    </a:lnTo>
                    <a:lnTo>
                      <a:pt x="72" y="136"/>
                    </a:lnTo>
                    <a:lnTo>
                      <a:pt x="80" y="136"/>
                    </a:lnTo>
                    <a:lnTo>
                      <a:pt x="96" y="152"/>
                    </a:lnTo>
                    <a:lnTo>
                      <a:pt x="104" y="160"/>
                    </a:lnTo>
                    <a:lnTo>
                      <a:pt x="112" y="176"/>
                    </a:lnTo>
                    <a:lnTo>
                      <a:pt x="120" y="192"/>
                    </a:lnTo>
                    <a:lnTo>
                      <a:pt x="128" y="192"/>
                    </a:lnTo>
                    <a:lnTo>
                      <a:pt x="144" y="208"/>
                    </a:lnTo>
                    <a:lnTo>
                      <a:pt x="144" y="224"/>
                    </a:lnTo>
                    <a:lnTo>
                      <a:pt x="160" y="224"/>
                    </a:lnTo>
                    <a:lnTo>
                      <a:pt x="160" y="216"/>
                    </a:lnTo>
                    <a:lnTo>
                      <a:pt x="152" y="200"/>
                    </a:lnTo>
                    <a:lnTo>
                      <a:pt x="144" y="192"/>
                    </a:lnTo>
                    <a:lnTo>
                      <a:pt x="136" y="192"/>
                    </a:lnTo>
                    <a:lnTo>
                      <a:pt x="136" y="176"/>
                    </a:lnTo>
                    <a:lnTo>
                      <a:pt x="128" y="168"/>
                    </a:lnTo>
                    <a:lnTo>
                      <a:pt x="120" y="160"/>
                    </a:lnTo>
                    <a:lnTo>
                      <a:pt x="120" y="144"/>
                    </a:lnTo>
                    <a:lnTo>
                      <a:pt x="96" y="120"/>
                    </a:lnTo>
                    <a:lnTo>
                      <a:pt x="96" y="112"/>
                    </a:lnTo>
                    <a:lnTo>
                      <a:pt x="88" y="104"/>
                    </a:lnTo>
                    <a:lnTo>
                      <a:pt x="88" y="96"/>
                    </a:lnTo>
                    <a:lnTo>
                      <a:pt x="56" y="64"/>
                    </a:lnTo>
                    <a:lnTo>
                      <a:pt x="56" y="56"/>
                    </a:lnTo>
                    <a:lnTo>
                      <a:pt x="48" y="24"/>
                    </a:lnTo>
                    <a:lnTo>
                      <a:pt x="56" y="16"/>
                    </a:lnTo>
                    <a:lnTo>
                      <a:pt x="56" y="24"/>
                    </a:lnTo>
                    <a:lnTo>
                      <a:pt x="72" y="24"/>
                    </a:lnTo>
                    <a:lnTo>
                      <a:pt x="72" y="32"/>
                    </a:lnTo>
                    <a:lnTo>
                      <a:pt x="80" y="32"/>
                    </a:lnTo>
                    <a:lnTo>
                      <a:pt x="88" y="40"/>
                    </a:lnTo>
                    <a:lnTo>
                      <a:pt x="80" y="56"/>
                    </a:lnTo>
                    <a:lnTo>
                      <a:pt x="88" y="64"/>
                    </a:lnTo>
                    <a:lnTo>
                      <a:pt x="96" y="72"/>
                    </a:lnTo>
                    <a:lnTo>
                      <a:pt x="104" y="88"/>
                    </a:lnTo>
                    <a:lnTo>
                      <a:pt x="112" y="96"/>
                    </a:lnTo>
                    <a:lnTo>
                      <a:pt x="120" y="104"/>
                    </a:lnTo>
                    <a:lnTo>
                      <a:pt x="136" y="112"/>
                    </a:lnTo>
                    <a:lnTo>
                      <a:pt x="136" y="120"/>
                    </a:lnTo>
                    <a:lnTo>
                      <a:pt x="152" y="136"/>
                    </a:lnTo>
                    <a:lnTo>
                      <a:pt x="160" y="136"/>
                    </a:lnTo>
                    <a:lnTo>
                      <a:pt x="168" y="144"/>
                    </a:lnTo>
                    <a:lnTo>
                      <a:pt x="160" y="152"/>
                    </a:lnTo>
                    <a:lnTo>
                      <a:pt x="160" y="160"/>
                    </a:lnTo>
                    <a:lnTo>
                      <a:pt x="176" y="168"/>
                    </a:lnTo>
                    <a:lnTo>
                      <a:pt x="184" y="168"/>
                    </a:lnTo>
                    <a:lnTo>
                      <a:pt x="192" y="176"/>
                    </a:lnTo>
                    <a:lnTo>
                      <a:pt x="192" y="184"/>
                    </a:lnTo>
                    <a:lnTo>
                      <a:pt x="200" y="200"/>
                    </a:lnTo>
                    <a:lnTo>
                      <a:pt x="208" y="200"/>
                    </a:lnTo>
                    <a:lnTo>
                      <a:pt x="216" y="208"/>
                    </a:lnTo>
                    <a:lnTo>
                      <a:pt x="232" y="232"/>
                    </a:lnTo>
                    <a:lnTo>
                      <a:pt x="240" y="240"/>
                    </a:lnTo>
                    <a:lnTo>
                      <a:pt x="248" y="256"/>
                    </a:lnTo>
                    <a:lnTo>
                      <a:pt x="240" y="272"/>
                    </a:lnTo>
                    <a:lnTo>
                      <a:pt x="240" y="280"/>
                    </a:lnTo>
                    <a:lnTo>
                      <a:pt x="240" y="288"/>
                    </a:lnTo>
                    <a:lnTo>
                      <a:pt x="240" y="296"/>
                    </a:lnTo>
                    <a:lnTo>
                      <a:pt x="256" y="296"/>
                    </a:lnTo>
                    <a:lnTo>
                      <a:pt x="264" y="304"/>
                    </a:lnTo>
                    <a:lnTo>
                      <a:pt x="272" y="304"/>
                    </a:lnTo>
                    <a:lnTo>
                      <a:pt x="280" y="320"/>
                    </a:lnTo>
                    <a:lnTo>
                      <a:pt x="288" y="320"/>
                    </a:lnTo>
                    <a:lnTo>
                      <a:pt x="304" y="328"/>
                    </a:lnTo>
                    <a:lnTo>
                      <a:pt x="312" y="328"/>
                    </a:lnTo>
                    <a:lnTo>
                      <a:pt x="328" y="336"/>
                    </a:lnTo>
                    <a:lnTo>
                      <a:pt x="336" y="344"/>
                    </a:lnTo>
                    <a:lnTo>
                      <a:pt x="344" y="352"/>
                    </a:lnTo>
                    <a:lnTo>
                      <a:pt x="352" y="352"/>
                    </a:lnTo>
                    <a:lnTo>
                      <a:pt x="360" y="360"/>
                    </a:lnTo>
                    <a:lnTo>
                      <a:pt x="368" y="360"/>
                    </a:lnTo>
                    <a:lnTo>
                      <a:pt x="384" y="368"/>
                    </a:lnTo>
                    <a:lnTo>
                      <a:pt x="392" y="368"/>
                    </a:lnTo>
                    <a:lnTo>
                      <a:pt x="400" y="368"/>
                    </a:lnTo>
                    <a:lnTo>
                      <a:pt x="408" y="376"/>
                    </a:lnTo>
                    <a:lnTo>
                      <a:pt x="416" y="376"/>
                    </a:lnTo>
                    <a:lnTo>
                      <a:pt x="440" y="376"/>
                    </a:lnTo>
                    <a:lnTo>
                      <a:pt x="464" y="360"/>
                    </a:lnTo>
                    <a:lnTo>
                      <a:pt x="472" y="368"/>
                    </a:lnTo>
                    <a:lnTo>
                      <a:pt x="488" y="368"/>
                    </a:lnTo>
                    <a:lnTo>
                      <a:pt x="488" y="376"/>
                    </a:lnTo>
                    <a:lnTo>
                      <a:pt x="512" y="400"/>
                    </a:lnTo>
                    <a:lnTo>
                      <a:pt x="520" y="368"/>
                    </a:lnTo>
                    <a:lnTo>
                      <a:pt x="544" y="368"/>
                    </a:lnTo>
                    <a:lnTo>
                      <a:pt x="552" y="368"/>
                    </a:lnTo>
                    <a:lnTo>
                      <a:pt x="552" y="360"/>
                    </a:lnTo>
                    <a:lnTo>
                      <a:pt x="536" y="344"/>
                    </a:lnTo>
                    <a:lnTo>
                      <a:pt x="544" y="336"/>
                    </a:lnTo>
                    <a:lnTo>
                      <a:pt x="544" y="328"/>
                    </a:lnTo>
                    <a:lnTo>
                      <a:pt x="568" y="328"/>
                    </a:lnTo>
                    <a:lnTo>
                      <a:pt x="576" y="32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5" name="Freeform 64"/>
              <p:cNvSpPr>
                <a:spLocks/>
              </p:cNvSpPr>
              <p:nvPr/>
            </p:nvSpPr>
            <p:spPr bwMode="gray">
              <a:xfrm>
                <a:off x="1478" y="2627"/>
                <a:ext cx="22" cy="34"/>
              </a:xfrm>
              <a:custGeom>
                <a:avLst/>
                <a:gdLst>
                  <a:gd name="T0" fmla="*/ 3 w 32"/>
                  <a:gd name="T1" fmla="*/ 17 h 48"/>
                  <a:gd name="T2" fmla="*/ 0 w 32"/>
                  <a:gd name="T3" fmla="*/ 14 h 48"/>
                  <a:gd name="T4" fmla="*/ 0 w 32"/>
                  <a:gd name="T5" fmla="*/ 3 h 48"/>
                  <a:gd name="T6" fmla="*/ 3 w 32"/>
                  <a:gd name="T7" fmla="*/ 0 h 48"/>
                  <a:gd name="T8" fmla="*/ 10 w 32"/>
                  <a:gd name="T9" fmla="*/ 0 h 48"/>
                  <a:gd name="T10" fmla="*/ 8 w 32"/>
                  <a:gd name="T11" fmla="*/ 3 h 48"/>
                  <a:gd name="T12" fmla="*/ 8 w 32"/>
                  <a:gd name="T13" fmla="*/ 9 h 48"/>
                  <a:gd name="T14" fmla="*/ 3 w 32"/>
                  <a:gd name="T15" fmla="*/ 17 h 48"/>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8"/>
                  <a:gd name="T26" fmla="*/ 32 w 32"/>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8">
                    <a:moveTo>
                      <a:pt x="8" y="48"/>
                    </a:moveTo>
                    <a:lnTo>
                      <a:pt x="0" y="40"/>
                    </a:lnTo>
                    <a:lnTo>
                      <a:pt x="0" y="8"/>
                    </a:lnTo>
                    <a:lnTo>
                      <a:pt x="8" y="0"/>
                    </a:lnTo>
                    <a:lnTo>
                      <a:pt x="32" y="0"/>
                    </a:lnTo>
                    <a:lnTo>
                      <a:pt x="24" y="8"/>
                    </a:lnTo>
                    <a:lnTo>
                      <a:pt x="24" y="24"/>
                    </a:lnTo>
                    <a:lnTo>
                      <a:pt x="8"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6" name="Freeform 65"/>
              <p:cNvSpPr>
                <a:spLocks/>
              </p:cNvSpPr>
              <p:nvPr/>
            </p:nvSpPr>
            <p:spPr bwMode="gray">
              <a:xfrm>
                <a:off x="1433" y="2633"/>
                <a:ext cx="62" cy="62"/>
              </a:xfrm>
              <a:custGeom>
                <a:avLst/>
                <a:gdLst>
                  <a:gd name="T0" fmla="*/ 14 w 88"/>
                  <a:gd name="T1" fmla="*/ 31 h 88"/>
                  <a:gd name="T2" fmla="*/ 3 w 88"/>
                  <a:gd name="T3" fmla="*/ 27 h 88"/>
                  <a:gd name="T4" fmla="*/ 0 w 88"/>
                  <a:gd name="T5" fmla="*/ 25 h 88"/>
                  <a:gd name="T6" fmla="*/ 3 w 88"/>
                  <a:gd name="T7" fmla="*/ 14 h 88"/>
                  <a:gd name="T8" fmla="*/ 11 w 88"/>
                  <a:gd name="T9" fmla="*/ 14 h 88"/>
                  <a:gd name="T10" fmla="*/ 14 w 88"/>
                  <a:gd name="T11" fmla="*/ 14 h 88"/>
                  <a:gd name="T12" fmla="*/ 14 w 88"/>
                  <a:gd name="T13" fmla="*/ 11 h 88"/>
                  <a:gd name="T14" fmla="*/ 8 w 88"/>
                  <a:gd name="T15" fmla="*/ 6 h 88"/>
                  <a:gd name="T16" fmla="*/ 11 w 88"/>
                  <a:gd name="T17" fmla="*/ 3 h 88"/>
                  <a:gd name="T18" fmla="*/ 11 w 88"/>
                  <a:gd name="T19" fmla="*/ 0 h 88"/>
                  <a:gd name="T20" fmla="*/ 19 w 88"/>
                  <a:gd name="T21" fmla="*/ 0 h 88"/>
                  <a:gd name="T22" fmla="*/ 23 w 88"/>
                  <a:gd name="T23" fmla="*/ 0 h 88"/>
                  <a:gd name="T24" fmla="*/ 23 w 88"/>
                  <a:gd name="T25" fmla="*/ 11 h 88"/>
                  <a:gd name="T26" fmla="*/ 25 w 88"/>
                  <a:gd name="T27" fmla="*/ 14 h 88"/>
                  <a:gd name="T28" fmla="*/ 31 w 88"/>
                  <a:gd name="T29" fmla="*/ 17 h 88"/>
                  <a:gd name="T30" fmla="*/ 27 w 88"/>
                  <a:gd name="T31" fmla="*/ 19 h 88"/>
                  <a:gd name="T32" fmla="*/ 19 w 88"/>
                  <a:gd name="T33" fmla="*/ 27 h 88"/>
                  <a:gd name="T34" fmla="*/ 14 w 88"/>
                  <a:gd name="T35" fmla="*/ 31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88"/>
                  <a:gd name="T56" fmla="*/ 88 w 88"/>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88">
                    <a:moveTo>
                      <a:pt x="40" y="88"/>
                    </a:moveTo>
                    <a:lnTo>
                      <a:pt x="8" y="80"/>
                    </a:lnTo>
                    <a:lnTo>
                      <a:pt x="0" y="72"/>
                    </a:lnTo>
                    <a:lnTo>
                      <a:pt x="8" y="40"/>
                    </a:lnTo>
                    <a:lnTo>
                      <a:pt x="32" y="40"/>
                    </a:lnTo>
                    <a:lnTo>
                      <a:pt x="40" y="40"/>
                    </a:lnTo>
                    <a:lnTo>
                      <a:pt x="40" y="32"/>
                    </a:lnTo>
                    <a:lnTo>
                      <a:pt x="24" y="16"/>
                    </a:lnTo>
                    <a:lnTo>
                      <a:pt x="32" y="8"/>
                    </a:lnTo>
                    <a:lnTo>
                      <a:pt x="32" y="0"/>
                    </a:lnTo>
                    <a:lnTo>
                      <a:pt x="56" y="0"/>
                    </a:lnTo>
                    <a:lnTo>
                      <a:pt x="64" y="0"/>
                    </a:lnTo>
                    <a:lnTo>
                      <a:pt x="64" y="32"/>
                    </a:lnTo>
                    <a:lnTo>
                      <a:pt x="72" y="40"/>
                    </a:lnTo>
                    <a:lnTo>
                      <a:pt x="88" y="48"/>
                    </a:lnTo>
                    <a:lnTo>
                      <a:pt x="80" y="56"/>
                    </a:lnTo>
                    <a:lnTo>
                      <a:pt x="56" y="80"/>
                    </a:lnTo>
                    <a:lnTo>
                      <a:pt x="40" y="8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7" name="Freeform 66"/>
              <p:cNvSpPr>
                <a:spLocks/>
              </p:cNvSpPr>
              <p:nvPr/>
            </p:nvSpPr>
            <p:spPr bwMode="gray">
              <a:xfrm>
                <a:off x="1472" y="2661"/>
                <a:ext cx="90" cy="45"/>
              </a:xfrm>
              <a:custGeom>
                <a:avLst/>
                <a:gdLst>
                  <a:gd name="T0" fmla="*/ 14 w 128"/>
                  <a:gd name="T1" fmla="*/ 23 h 64"/>
                  <a:gd name="T2" fmla="*/ 17 w 128"/>
                  <a:gd name="T3" fmla="*/ 23 h 64"/>
                  <a:gd name="T4" fmla="*/ 19 w 128"/>
                  <a:gd name="T5" fmla="*/ 23 h 64"/>
                  <a:gd name="T6" fmla="*/ 19 w 128"/>
                  <a:gd name="T7" fmla="*/ 17 h 64"/>
                  <a:gd name="T8" fmla="*/ 25 w 128"/>
                  <a:gd name="T9" fmla="*/ 14 h 64"/>
                  <a:gd name="T10" fmla="*/ 27 w 128"/>
                  <a:gd name="T11" fmla="*/ 14 h 64"/>
                  <a:gd name="T12" fmla="*/ 34 w 128"/>
                  <a:gd name="T13" fmla="*/ 8 h 64"/>
                  <a:gd name="T14" fmla="*/ 39 w 128"/>
                  <a:gd name="T15" fmla="*/ 8 h 64"/>
                  <a:gd name="T16" fmla="*/ 44 w 128"/>
                  <a:gd name="T17" fmla="*/ 8 h 64"/>
                  <a:gd name="T18" fmla="*/ 41 w 128"/>
                  <a:gd name="T19" fmla="*/ 6 h 64"/>
                  <a:gd name="T20" fmla="*/ 36 w 128"/>
                  <a:gd name="T21" fmla="*/ 0 h 64"/>
                  <a:gd name="T22" fmla="*/ 25 w 128"/>
                  <a:gd name="T23" fmla="*/ 3 h 64"/>
                  <a:gd name="T24" fmla="*/ 11 w 128"/>
                  <a:gd name="T25" fmla="*/ 3 h 64"/>
                  <a:gd name="T26" fmla="*/ 8 w 128"/>
                  <a:gd name="T27" fmla="*/ 6 h 64"/>
                  <a:gd name="T28" fmla="*/ 0 w 128"/>
                  <a:gd name="T29" fmla="*/ 14 h 64"/>
                  <a:gd name="T30" fmla="*/ 8 w 128"/>
                  <a:gd name="T31" fmla="*/ 14 h 64"/>
                  <a:gd name="T32" fmla="*/ 11 w 128"/>
                  <a:gd name="T33" fmla="*/ 19 h 64"/>
                  <a:gd name="T34" fmla="*/ 14 w 128"/>
                  <a:gd name="T35" fmla="*/ 23 h 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8"/>
                  <a:gd name="T55" fmla="*/ 0 h 64"/>
                  <a:gd name="T56" fmla="*/ 128 w 128"/>
                  <a:gd name="T57" fmla="*/ 64 h 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8" h="64">
                    <a:moveTo>
                      <a:pt x="40" y="64"/>
                    </a:moveTo>
                    <a:lnTo>
                      <a:pt x="48" y="64"/>
                    </a:lnTo>
                    <a:lnTo>
                      <a:pt x="56" y="64"/>
                    </a:lnTo>
                    <a:lnTo>
                      <a:pt x="56" y="48"/>
                    </a:lnTo>
                    <a:lnTo>
                      <a:pt x="72" y="40"/>
                    </a:lnTo>
                    <a:lnTo>
                      <a:pt x="80" y="40"/>
                    </a:lnTo>
                    <a:lnTo>
                      <a:pt x="96" y="24"/>
                    </a:lnTo>
                    <a:lnTo>
                      <a:pt x="112" y="24"/>
                    </a:lnTo>
                    <a:lnTo>
                      <a:pt x="128" y="24"/>
                    </a:lnTo>
                    <a:lnTo>
                      <a:pt x="120" y="16"/>
                    </a:lnTo>
                    <a:lnTo>
                      <a:pt x="104" y="0"/>
                    </a:lnTo>
                    <a:lnTo>
                      <a:pt x="72" y="8"/>
                    </a:lnTo>
                    <a:lnTo>
                      <a:pt x="32" y="8"/>
                    </a:lnTo>
                    <a:lnTo>
                      <a:pt x="24" y="16"/>
                    </a:lnTo>
                    <a:lnTo>
                      <a:pt x="0" y="40"/>
                    </a:lnTo>
                    <a:lnTo>
                      <a:pt x="24" y="40"/>
                    </a:lnTo>
                    <a:lnTo>
                      <a:pt x="32" y="56"/>
                    </a:lnTo>
                    <a:lnTo>
                      <a:pt x="4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8" name="Freeform 67"/>
              <p:cNvSpPr>
                <a:spLocks/>
              </p:cNvSpPr>
              <p:nvPr/>
            </p:nvSpPr>
            <p:spPr bwMode="gray">
              <a:xfrm>
                <a:off x="1500" y="2678"/>
                <a:ext cx="62" cy="62"/>
              </a:xfrm>
              <a:custGeom>
                <a:avLst/>
                <a:gdLst>
                  <a:gd name="T0" fmla="*/ 31 w 88"/>
                  <a:gd name="T1" fmla="*/ 0 h 88"/>
                  <a:gd name="T2" fmla="*/ 25 w 88"/>
                  <a:gd name="T3" fmla="*/ 0 h 88"/>
                  <a:gd name="T4" fmla="*/ 19 w 88"/>
                  <a:gd name="T5" fmla="*/ 0 h 88"/>
                  <a:gd name="T6" fmla="*/ 14 w 88"/>
                  <a:gd name="T7" fmla="*/ 6 h 88"/>
                  <a:gd name="T8" fmla="*/ 11 w 88"/>
                  <a:gd name="T9" fmla="*/ 6 h 88"/>
                  <a:gd name="T10" fmla="*/ 6 w 88"/>
                  <a:gd name="T11" fmla="*/ 8 h 88"/>
                  <a:gd name="T12" fmla="*/ 6 w 88"/>
                  <a:gd name="T13" fmla="*/ 14 h 88"/>
                  <a:gd name="T14" fmla="*/ 3 w 88"/>
                  <a:gd name="T15" fmla="*/ 14 h 88"/>
                  <a:gd name="T16" fmla="*/ 0 w 88"/>
                  <a:gd name="T17" fmla="*/ 14 h 88"/>
                  <a:gd name="T18" fmla="*/ 0 w 88"/>
                  <a:gd name="T19" fmla="*/ 17 h 88"/>
                  <a:gd name="T20" fmla="*/ 3 w 88"/>
                  <a:gd name="T21" fmla="*/ 17 h 88"/>
                  <a:gd name="T22" fmla="*/ 8 w 88"/>
                  <a:gd name="T23" fmla="*/ 23 h 88"/>
                  <a:gd name="T24" fmla="*/ 14 w 88"/>
                  <a:gd name="T25" fmla="*/ 27 h 88"/>
                  <a:gd name="T26" fmla="*/ 19 w 88"/>
                  <a:gd name="T27" fmla="*/ 31 h 88"/>
                  <a:gd name="T28" fmla="*/ 25 w 88"/>
                  <a:gd name="T29" fmla="*/ 31 h 88"/>
                  <a:gd name="T30" fmla="*/ 27 w 88"/>
                  <a:gd name="T31" fmla="*/ 31 h 88"/>
                  <a:gd name="T32" fmla="*/ 27 w 88"/>
                  <a:gd name="T33" fmla="*/ 25 h 88"/>
                  <a:gd name="T34" fmla="*/ 27 w 88"/>
                  <a:gd name="T35" fmla="*/ 19 h 88"/>
                  <a:gd name="T36" fmla="*/ 27 w 88"/>
                  <a:gd name="T37" fmla="*/ 14 h 88"/>
                  <a:gd name="T38" fmla="*/ 31 w 88"/>
                  <a:gd name="T39" fmla="*/ 6 h 88"/>
                  <a:gd name="T40" fmla="*/ 31 w 88"/>
                  <a:gd name="T41" fmla="*/ 0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88"/>
                  <a:gd name="T65" fmla="*/ 88 w 88"/>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88">
                    <a:moveTo>
                      <a:pt x="88" y="0"/>
                    </a:moveTo>
                    <a:lnTo>
                      <a:pt x="72" y="0"/>
                    </a:lnTo>
                    <a:lnTo>
                      <a:pt x="56" y="0"/>
                    </a:lnTo>
                    <a:lnTo>
                      <a:pt x="40" y="16"/>
                    </a:lnTo>
                    <a:lnTo>
                      <a:pt x="32" y="16"/>
                    </a:lnTo>
                    <a:lnTo>
                      <a:pt x="16" y="24"/>
                    </a:lnTo>
                    <a:lnTo>
                      <a:pt x="16" y="40"/>
                    </a:lnTo>
                    <a:lnTo>
                      <a:pt x="8" y="40"/>
                    </a:lnTo>
                    <a:lnTo>
                      <a:pt x="0" y="40"/>
                    </a:lnTo>
                    <a:lnTo>
                      <a:pt x="0" y="48"/>
                    </a:lnTo>
                    <a:lnTo>
                      <a:pt x="8" y="48"/>
                    </a:lnTo>
                    <a:lnTo>
                      <a:pt x="24" y="64"/>
                    </a:lnTo>
                    <a:lnTo>
                      <a:pt x="40" y="80"/>
                    </a:lnTo>
                    <a:lnTo>
                      <a:pt x="56" y="88"/>
                    </a:lnTo>
                    <a:lnTo>
                      <a:pt x="72" y="88"/>
                    </a:lnTo>
                    <a:lnTo>
                      <a:pt x="80" y="88"/>
                    </a:lnTo>
                    <a:lnTo>
                      <a:pt x="80" y="72"/>
                    </a:lnTo>
                    <a:lnTo>
                      <a:pt x="80" y="56"/>
                    </a:lnTo>
                    <a:lnTo>
                      <a:pt x="80" y="40"/>
                    </a:lnTo>
                    <a:lnTo>
                      <a:pt x="88" y="16"/>
                    </a:lnTo>
                    <a:lnTo>
                      <a:pt x="8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9" name="Freeform 68"/>
              <p:cNvSpPr>
                <a:spLocks/>
              </p:cNvSpPr>
              <p:nvPr/>
            </p:nvSpPr>
            <p:spPr bwMode="gray">
              <a:xfrm>
                <a:off x="1461" y="2689"/>
                <a:ext cx="34" cy="17"/>
              </a:xfrm>
              <a:custGeom>
                <a:avLst/>
                <a:gdLst>
                  <a:gd name="T0" fmla="*/ 6 w 48"/>
                  <a:gd name="T1" fmla="*/ 0 h 24"/>
                  <a:gd name="T2" fmla="*/ 14 w 48"/>
                  <a:gd name="T3" fmla="*/ 0 h 24"/>
                  <a:gd name="T4" fmla="*/ 17 w 48"/>
                  <a:gd name="T5" fmla="*/ 6 h 24"/>
                  <a:gd name="T6" fmla="*/ 17 w 48"/>
                  <a:gd name="T7" fmla="*/ 9 h 24"/>
                  <a:gd name="T8" fmla="*/ 11 w 48"/>
                  <a:gd name="T9" fmla="*/ 9 h 24"/>
                  <a:gd name="T10" fmla="*/ 0 w 48"/>
                  <a:gd name="T11" fmla="*/ 3 h 24"/>
                  <a:gd name="T12" fmla="*/ 6 w 48"/>
                  <a:gd name="T13" fmla="*/ 0 h 24"/>
                  <a:gd name="T14" fmla="*/ 0 60000 65536"/>
                  <a:gd name="T15" fmla="*/ 0 60000 65536"/>
                  <a:gd name="T16" fmla="*/ 0 60000 65536"/>
                  <a:gd name="T17" fmla="*/ 0 60000 65536"/>
                  <a:gd name="T18" fmla="*/ 0 60000 65536"/>
                  <a:gd name="T19" fmla="*/ 0 60000 65536"/>
                  <a:gd name="T20" fmla="*/ 0 60000 65536"/>
                  <a:gd name="T21" fmla="*/ 0 w 48"/>
                  <a:gd name="T22" fmla="*/ 0 h 24"/>
                  <a:gd name="T23" fmla="*/ 48 w 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4">
                    <a:moveTo>
                      <a:pt x="16" y="0"/>
                    </a:moveTo>
                    <a:lnTo>
                      <a:pt x="40" y="0"/>
                    </a:lnTo>
                    <a:lnTo>
                      <a:pt x="48" y="16"/>
                    </a:lnTo>
                    <a:lnTo>
                      <a:pt x="48" y="24"/>
                    </a:lnTo>
                    <a:lnTo>
                      <a:pt x="32" y="24"/>
                    </a:lnTo>
                    <a:lnTo>
                      <a:pt x="0" y="8"/>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0" name="Freeform 69"/>
              <p:cNvSpPr>
                <a:spLocks/>
              </p:cNvSpPr>
              <p:nvPr/>
            </p:nvSpPr>
            <p:spPr bwMode="gray">
              <a:xfrm>
                <a:off x="240" y="1570"/>
                <a:ext cx="84" cy="107"/>
              </a:xfrm>
              <a:custGeom>
                <a:avLst/>
                <a:gdLst>
                  <a:gd name="T0" fmla="*/ 0 w 120"/>
                  <a:gd name="T1" fmla="*/ 0 h 152"/>
                  <a:gd name="T2" fmla="*/ 6 w 120"/>
                  <a:gd name="T3" fmla="*/ 6 h 152"/>
                  <a:gd name="T4" fmla="*/ 8 w 120"/>
                  <a:gd name="T5" fmla="*/ 11 h 152"/>
                  <a:gd name="T6" fmla="*/ 3 w 120"/>
                  <a:gd name="T7" fmla="*/ 11 h 152"/>
                  <a:gd name="T8" fmla="*/ 11 w 120"/>
                  <a:gd name="T9" fmla="*/ 17 h 152"/>
                  <a:gd name="T10" fmla="*/ 11 w 120"/>
                  <a:gd name="T11" fmla="*/ 14 h 152"/>
                  <a:gd name="T12" fmla="*/ 11 w 120"/>
                  <a:gd name="T13" fmla="*/ 11 h 152"/>
                  <a:gd name="T14" fmla="*/ 8 w 120"/>
                  <a:gd name="T15" fmla="*/ 8 h 152"/>
                  <a:gd name="T16" fmla="*/ 17 w 120"/>
                  <a:gd name="T17" fmla="*/ 8 h 152"/>
                  <a:gd name="T18" fmla="*/ 19 w 120"/>
                  <a:gd name="T19" fmla="*/ 8 h 152"/>
                  <a:gd name="T20" fmla="*/ 25 w 120"/>
                  <a:gd name="T21" fmla="*/ 8 h 152"/>
                  <a:gd name="T22" fmla="*/ 33 w 120"/>
                  <a:gd name="T23" fmla="*/ 14 h 152"/>
                  <a:gd name="T24" fmla="*/ 41 w 120"/>
                  <a:gd name="T25" fmla="*/ 19 h 152"/>
                  <a:gd name="T26" fmla="*/ 41 w 120"/>
                  <a:gd name="T27" fmla="*/ 23 h 152"/>
                  <a:gd name="T28" fmla="*/ 36 w 120"/>
                  <a:gd name="T29" fmla="*/ 23 h 152"/>
                  <a:gd name="T30" fmla="*/ 36 w 120"/>
                  <a:gd name="T31" fmla="*/ 27 h 152"/>
                  <a:gd name="T32" fmla="*/ 33 w 120"/>
                  <a:gd name="T33" fmla="*/ 31 h 152"/>
                  <a:gd name="T34" fmla="*/ 25 w 120"/>
                  <a:gd name="T35" fmla="*/ 31 h 152"/>
                  <a:gd name="T36" fmla="*/ 22 w 120"/>
                  <a:gd name="T37" fmla="*/ 34 h 152"/>
                  <a:gd name="T38" fmla="*/ 22 w 120"/>
                  <a:gd name="T39" fmla="*/ 36 h 152"/>
                  <a:gd name="T40" fmla="*/ 25 w 120"/>
                  <a:gd name="T41" fmla="*/ 39 h 152"/>
                  <a:gd name="T42" fmla="*/ 19 w 120"/>
                  <a:gd name="T43" fmla="*/ 42 h 152"/>
                  <a:gd name="T44" fmla="*/ 19 w 120"/>
                  <a:gd name="T45" fmla="*/ 48 h 152"/>
                  <a:gd name="T46" fmla="*/ 22 w 120"/>
                  <a:gd name="T47" fmla="*/ 50 h 152"/>
                  <a:gd name="T48" fmla="*/ 17 w 120"/>
                  <a:gd name="T49" fmla="*/ 53 h 152"/>
                  <a:gd name="T50" fmla="*/ 11 w 120"/>
                  <a:gd name="T51" fmla="*/ 50 h 152"/>
                  <a:gd name="T52" fmla="*/ 8 w 120"/>
                  <a:gd name="T53" fmla="*/ 44 h 152"/>
                  <a:gd name="T54" fmla="*/ 6 w 120"/>
                  <a:gd name="T55" fmla="*/ 42 h 152"/>
                  <a:gd name="T56" fmla="*/ 0 w 120"/>
                  <a:gd name="T57" fmla="*/ 44 h 152"/>
                  <a:gd name="T58" fmla="*/ 0 w 120"/>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152"/>
                  <a:gd name="T92" fmla="*/ 120 w 120"/>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152">
                    <a:moveTo>
                      <a:pt x="0" y="0"/>
                    </a:moveTo>
                    <a:lnTo>
                      <a:pt x="16" y="16"/>
                    </a:lnTo>
                    <a:lnTo>
                      <a:pt x="24" y="32"/>
                    </a:lnTo>
                    <a:lnTo>
                      <a:pt x="8" y="32"/>
                    </a:lnTo>
                    <a:lnTo>
                      <a:pt x="32" y="48"/>
                    </a:lnTo>
                    <a:lnTo>
                      <a:pt x="32" y="40"/>
                    </a:lnTo>
                    <a:lnTo>
                      <a:pt x="32" y="32"/>
                    </a:lnTo>
                    <a:lnTo>
                      <a:pt x="24" y="24"/>
                    </a:lnTo>
                    <a:lnTo>
                      <a:pt x="48" y="24"/>
                    </a:lnTo>
                    <a:lnTo>
                      <a:pt x="56" y="24"/>
                    </a:lnTo>
                    <a:lnTo>
                      <a:pt x="72" y="24"/>
                    </a:lnTo>
                    <a:lnTo>
                      <a:pt x="96" y="40"/>
                    </a:lnTo>
                    <a:lnTo>
                      <a:pt x="120" y="56"/>
                    </a:lnTo>
                    <a:lnTo>
                      <a:pt x="120" y="64"/>
                    </a:lnTo>
                    <a:lnTo>
                      <a:pt x="104" y="64"/>
                    </a:lnTo>
                    <a:lnTo>
                      <a:pt x="104" y="80"/>
                    </a:lnTo>
                    <a:lnTo>
                      <a:pt x="96" y="88"/>
                    </a:lnTo>
                    <a:lnTo>
                      <a:pt x="72" y="88"/>
                    </a:lnTo>
                    <a:lnTo>
                      <a:pt x="64" y="96"/>
                    </a:lnTo>
                    <a:lnTo>
                      <a:pt x="64" y="104"/>
                    </a:lnTo>
                    <a:lnTo>
                      <a:pt x="72" y="112"/>
                    </a:lnTo>
                    <a:lnTo>
                      <a:pt x="56" y="120"/>
                    </a:lnTo>
                    <a:lnTo>
                      <a:pt x="56" y="136"/>
                    </a:lnTo>
                    <a:lnTo>
                      <a:pt x="64" y="144"/>
                    </a:lnTo>
                    <a:lnTo>
                      <a:pt x="48" y="152"/>
                    </a:lnTo>
                    <a:lnTo>
                      <a:pt x="32" y="144"/>
                    </a:lnTo>
                    <a:lnTo>
                      <a:pt x="24" y="128"/>
                    </a:lnTo>
                    <a:lnTo>
                      <a:pt x="16" y="120"/>
                    </a:lnTo>
                    <a:lnTo>
                      <a:pt x="0" y="12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1" name="Freeform 70"/>
              <p:cNvSpPr>
                <a:spLocks/>
              </p:cNvSpPr>
              <p:nvPr/>
            </p:nvSpPr>
            <p:spPr bwMode="gray">
              <a:xfrm>
                <a:off x="966" y="2093"/>
                <a:ext cx="821" cy="433"/>
              </a:xfrm>
              <a:custGeom>
                <a:avLst/>
                <a:gdLst>
                  <a:gd name="T0" fmla="*/ 70 w 1168"/>
                  <a:gd name="T1" fmla="*/ 153 h 616"/>
                  <a:gd name="T2" fmla="*/ 94 w 1168"/>
                  <a:gd name="T3" fmla="*/ 164 h 616"/>
                  <a:gd name="T4" fmla="*/ 119 w 1168"/>
                  <a:gd name="T5" fmla="*/ 159 h 616"/>
                  <a:gd name="T6" fmla="*/ 139 w 1168"/>
                  <a:gd name="T7" fmla="*/ 167 h 616"/>
                  <a:gd name="T8" fmla="*/ 144 w 1168"/>
                  <a:gd name="T9" fmla="*/ 175 h 616"/>
                  <a:gd name="T10" fmla="*/ 155 w 1168"/>
                  <a:gd name="T11" fmla="*/ 181 h 616"/>
                  <a:gd name="T12" fmla="*/ 169 w 1168"/>
                  <a:gd name="T13" fmla="*/ 181 h 616"/>
                  <a:gd name="T14" fmla="*/ 189 w 1168"/>
                  <a:gd name="T15" fmla="*/ 205 h 616"/>
                  <a:gd name="T16" fmla="*/ 195 w 1168"/>
                  <a:gd name="T17" fmla="*/ 200 h 616"/>
                  <a:gd name="T18" fmla="*/ 205 w 1168"/>
                  <a:gd name="T19" fmla="*/ 183 h 616"/>
                  <a:gd name="T20" fmla="*/ 222 w 1168"/>
                  <a:gd name="T21" fmla="*/ 178 h 616"/>
                  <a:gd name="T22" fmla="*/ 236 w 1168"/>
                  <a:gd name="T23" fmla="*/ 178 h 616"/>
                  <a:gd name="T24" fmla="*/ 250 w 1168"/>
                  <a:gd name="T25" fmla="*/ 183 h 616"/>
                  <a:gd name="T26" fmla="*/ 253 w 1168"/>
                  <a:gd name="T27" fmla="*/ 178 h 616"/>
                  <a:gd name="T28" fmla="*/ 264 w 1168"/>
                  <a:gd name="T29" fmla="*/ 172 h 616"/>
                  <a:gd name="T30" fmla="*/ 280 w 1168"/>
                  <a:gd name="T31" fmla="*/ 175 h 616"/>
                  <a:gd name="T32" fmla="*/ 286 w 1168"/>
                  <a:gd name="T33" fmla="*/ 175 h 616"/>
                  <a:gd name="T34" fmla="*/ 297 w 1168"/>
                  <a:gd name="T35" fmla="*/ 181 h 616"/>
                  <a:gd name="T36" fmla="*/ 300 w 1168"/>
                  <a:gd name="T37" fmla="*/ 189 h 616"/>
                  <a:gd name="T38" fmla="*/ 303 w 1168"/>
                  <a:gd name="T39" fmla="*/ 203 h 616"/>
                  <a:gd name="T40" fmla="*/ 311 w 1168"/>
                  <a:gd name="T41" fmla="*/ 214 h 616"/>
                  <a:gd name="T42" fmla="*/ 313 w 1168"/>
                  <a:gd name="T43" fmla="*/ 189 h 616"/>
                  <a:gd name="T44" fmla="*/ 309 w 1168"/>
                  <a:gd name="T45" fmla="*/ 167 h 616"/>
                  <a:gd name="T46" fmla="*/ 317 w 1168"/>
                  <a:gd name="T47" fmla="*/ 155 h 616"/>
                  <a:gd name="T48" fmla="*/ 336 w 1168"/>
                  <a:gd name="T49" fmla="*/ 139 h 616"/>
                  <a:gd name="T50" fmla="*/ 344 w 1168"/>
                  <a:gd name="T51" fmla="*/ 131 h 616"/>
                  <a:gd name="T52" fmla="*/ 344 w 1168"/>
                  <a:gd name="T53" fmla="*/ 122 h 616"/>
                  <a:gd name="T54" fmla="*/ 342 w 1168"/>
                  <a:gd name="T55" fmla="*/ 105 h 616"/>
                  <a:gd name="T56" fmla="*/ 344 w 1168"/>
                  <a:gd name="T57" fmla="*/ 94 h 616"/>
                  <a:gd name="T58" fmla="*/ 344 w 1168"/>
                  <a:gd name="T59" fmla="*/ 111 h 616"/>
                  <a:gd name="T60" fmla="*/ 350 w 1168"/>
                  <a:gd name="T61" fmla="*/ 100 h 616"/>
                  <a:gd name="T62" fmla="*/ 353 w 1168"/>
                  <a:gd name="T63" fmla="*/ 97 h 616"/>
                  <a:gd name="T64" fmla="*/ 361 w 1168"/>
                  <a:gd name="T65" fmla="*/ 86 h 616"/>
                  <a:gd name="T66" fmla="*/ 361 w 1168"/>
                  <a:gd name="T67" fmla="*/ 81 h 616"/>
                  <a:gd name="T68" fmla="*/ 370 w 1168"/>
                  <a:gd name="T69" fmla="*/ 77 h 616"/>
                  <a:gd name="T70" fmla="*/ 378 w 1168"/>
                  <a:gd name="T71" fmla="*/ 77 h 616"/>
                  <a:gd name="T72" fmla="*/ 380 w 1168"/>
                  <a:gd name="T73" fmla="*/ 72 h 616"/>
                  <a:gd name="T74" fmla="*/ 383 w 1168"/>
                  <a:gd name="T75" fmla="*/ 61 h 616"/>
                  <a:gd name="T76" fmla="*/ 387 w 1168"/>
                  <a:gd name="T77" fmla="*/ 53 h 616"/>
                  <a:gd name="T78" fmla="*/ 395 w 1168"/>
                  <a:gd name="T79" fmla="*/ 47 h 616"/>
                  <a:gd name="T80" fmla="*/ 406 w 1168"/>
                  <a:gd name="T81" fmla="*/ 44 h 616"/>
                  <a:gd name="T82" fmla="*/ 400 w 1168"/>
                  <a:gd name="T83" fmla="*/ 19 h 616"/>
                  <a:gd name="T84" fmla="*/ 378 w 1168"/>
                  <a:gd name="T85" fmla="*/ 36 h 616"/>
                  <a:gd name="T86" fmla="*/ 356 w 1168"/>
                  <a:gd name="T87" fmla="*/ 39 h 616"/>
                  <a:gd name="T88" fmla="*/ 325 w 1168"/>
                  <a:gd name="T89" fmla="*/ 56 h 616"/>
                  <a:gd name="T90" fmla="*/ 300 w 1168"/>
                  <a:gd name="T91" fmla="*/ 67 h 616"/>
                  <a:gd name="T92" fmla="*/ 289 w 1168"/>
                  <a:gd name="T93" fmla="*/ 31 h 616"/>
                  <a:gd name="T94" fmla="*/ 247 w 1168"/>
                  <a:gd name="T95" fmla="*/ 11 h 616"/>
                  <a:gd name="T96" fmla="*/ 228 w 1168"/>
                  <a:gd name="T97" fmla="*/ 6 h 616"/>
                  <a:gd name="T98" fmla="*/ 17 w 1168"/>
                  <a:gd name="T99" fmla="*/ 0 h 616"/>
                  <a:gd name="T100" fmla="*/ 17 w 1168"/>
                  <a:gd name="T101" fmla="*/ 17 h 616"/>
                  <a:gd name="T102" fmla="*/ 8 w 1168"/>
                  <a:gd name="T103" fmla="*/ 8 h 616"/>
                  <a:gd name="T104" fmla="*/ 3 w 1168"/>
                  <a:gd name="T105" fmla="*/ 19 h 616"/>
                  <a:gd name="T106" fmla="*/ 3 w 1168"/>
                  <a:gd name="T107" fmla="*/ 47 h 616"/>
                  <a:gd name="T108" fmla="*/ 3 w 1168"/>
                  <a:gd name="T109" fmla="*/ 75 h 616"/>
                  <a:gd name="T110" fmla="*/ 6 w 1168"/>
                  <a:gd name="T111" fmla="*/ 89 h 616"/>
                  <a:gd name="T112" fmla="*/ 11 w 1168"/>
                  <a:gd name="T113" fmla="*/ 105 h 616"/>
                  <a:gd name="T114" fmla="*/ 17 w 1168"/>
                  <a:gd name="T115" fmla="*/ 111 h 616"/>
                  <a:gd name="T116" fmla="*/ 19 w 1168"/>
                  <a:gd name="T117" fmla="*/ 122 h 616"/>
                  <a:gd name="T118" fmla="*/ 27 w 1168"/>
                  <a:gd name="T119" fmla="*/ 136 h 616"/>
                  <a:gd name="T120" fmla="*/ 39 w 1168"/>
                  <a:gd name="T121" fmla="*/ 142 h 616"/>
                  <a:gd name="T122" fmla="*/ 50 w 1168"/>
                  <a:gd name="T123" fmla="*/ 147 h 6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8"/>
                  <a:gd name="T187" fmla="*/ 0 h 616"/>
                  <a:gd name="T188" fmla="*/ 1168 w 1168"/>
                  <a:gd name="T189" fmla="*/ 616 h 6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8" h="616">
                    <a:moveTo>
                      <a:pt x="152" y="448"/>
                    </a:moveTo>
                    <a:lnTo>
                      <a:pt x="168" y="440"/>
                    </a:lnTo>
                    <a:lnTo>
                      <a:pt x="200" y="440"/>
                    </a:lnTo>
                    <a:lnTo>
                      <a:pt x="232" y="456"/>
                    </a:lnTo>
                    <a:lnTo>
                      <a:pt x="264" y="472"/>
                    </a:lnTo>
                    <a:lnTo>
                      <a:pt x="272" y="472"/>
                    </a:lnTo>
                    <a:lnTo>
                      <a:pt x="320" y="472"/>
                    </a:lnTo>
                    <a:lnTo>
                      <a:pt x="336" y="472"/>
                    </a:lnTo>
                    <a:lnTo>
                      <a:pt x="344" y="456"/>
                    </a:lnTo>
                    <a:lnTo>
                      <a:pt x="360" y="456"/>
                    </a:lnTo>
                    <a:lnTo>
                      <a:pt x="376" y="464"/>
                    </a:lnTo>
                    <a:lnTo>
                      <a:pt x="400" y="480"/>
                    </a:lnTo>
                    <a:lnTo>
                      <a:pt x="408" y="480"/>
                    </a:lnTo>
                    <a:lnTo>
                      <a:pt x="416" y="488"/>
                    </a:lnTo>
                    <a:lnTo>
                      <a:pt x="416" y="504"/>
                    </a:lnTo>
                    <a:lnTo>
                      <a:pt x="432" y="520"/>
                    </a:lnTo>
                    <a:lnTo>
                      <a:pt x="448" y="528"/>
                    </a:lnTo>
                    <a:lnTo>
                      <a:pt x="448" y="520"/>
                    </a:lnTo>
                    <a:lnTo>
                      <a:pt x="448" y="512"/>
                    </a:lnTo>
                    <a:lnTo>
                      <a:pt x="464" y="504"/>
                    </a:lnTo>
                    <a:lnTo>
                      <a:pt x="488" y="520"/>
                    </a:lnTo>
                    <a:lnTo>
                      <a:pt x="520" y="560"/>
                    </a:lnTo>
                    <a:lnTo>
                      <a:pt x="520" y="576"/>
                    </a:lnTo>
                    <a:lnTo>
                      <a:pt x="544" y="592"/>
                    </a:lnTo>
                    <a:lnTo>
                      <a:pt x="560" y="600"/>
                    </a:lnTo>
                    <a:lnTo>
                      <a:pt x="560" y="584"/>
                    </a:lnTo>
                    <a:lnTo>
                      <a:pt x="560" y="576"/>
                    </a:lnTo>
                    <a:lnTo>
                      <a:pt x="568" y="568"/>
                    </a:lnTo>
                    <a:lnTo>
                      <a:pt x="568" y="552"/>
                    </a:lnTo>
                    <a:lnTo>
                      <a:pt x="592" y="528"/>
                    </a:lnTo>
                    <a:lnTo>
                      <a:pt x="608" y="528"/>
                    </a:lnTo>
                    <a:lnTo>
                      <a:pt x="624" y="520"/>
                    </a:lnTo>
                    <a:lnTo>
                      <a:pt x="640" y="512"/>
                    </a:lnTo>
                    <a:lnTo>
                      <a:pt x="648" y="512"/>
                    </a:lnTo>
                    <a:lnTo>
                      <a:pt x="672" y="512"/>
                    </a:lnTo>
                    <a:lnTo>
                      <a:pt x="680" y="512"/>
                    </a:lnTo>
                    <a:lnTo>
                      <a:pt x="696" y="528"/>
                    </a:lnTo>
                    <a:lnTo>
                      <a:pt x="712" y="520"/>
                    </a:lnTo>
                    <a:lnTo>
                      <a:pt x="720" y="528"/>
                    </a:lnTo>
                    <a:lnTo>
                      <a:pt x="728" y="528"/>
                    </a:lnTo>
                    <a:lnTo>
                      <a:pt x="736" y="520"/>
                    </a:lnTo>
                    <a:lnTo>
                      <a:pt x="728" y="512"/>
                    </a:lnTo>
                    <a:lnTo>
                      <a:pt x="728" y="504"/>
                    </a:lnTo>
                    <a:lnTo>
                      <a:pt x="736" y="496"/>
                    </a:lnTo>
                    <a:lnTo>
                      <a:pt x="760" y="496"/>
                    </a:lnTo>
                    <a:lnTo>
                      <a:pt x="784" y="496"/>
                    </a:lnTo>
                    <a:lnTo>
                      <a:pt x="792" y="496"/>
                    </a:lnTo>
                    <a:lnTo>
                      <a:pt x="808" y="504"/>
                    </a:lnTo>
                    <a:lnTo>
                      <a:pt x="816" y="512"/>
                    </a:lnTo>
                    <a:lnTo>
                      <a:pt x="824" y="512"/>
                    </a:lnTo>
                    <a:lnTo>
                      <a:pt x="824" y="504"/>
                    </a:lnTo>
                    <a:lnTo>
                      <a:pt x="832" y="504"/>
                    </a:lnTo>
                    <a:lnTo>
                      <a:pt x="848" y="512"/>
                    </a:lnTo>
                    <a:lnTo>
                      <a:pt x="856" y="520"/>
                    </a:lnTo>
                    <a:lnTo>
                      <a:pt x="864" y="528"/>
                    </a:lnTo>
                    <a:lnTo>
                      <a:pt x="864" y="536"/>
                    </a:lnTo>
                    <a:lnTo>
                      <a:pt x="864" y="544"/>
                    </a:lnTo>
                    <a:lnTo>
                      <a:pt x="864" y="560"/>
                    </a:lnTo>
                    <a:lnTo>
                      <a:pt x="872" y="568"/>
                    </a:lnTo>
                    <a:lnTo>
                      <a:pt x="872" y="584"/>
                    </a:lnTo>
                    <a:lnTo>
                      <a:pt x="880" y="600"/>
                    </a:lnTo>
                    <a:lnTo>
                      <a:pt x="888" y="616"/>
                    </a:lnTo>
                    <a:lnTo>
                      <a:pt x="896" y="616"/>
                    </a:lnTo>
                    <a:lnTo>
                      <a:pt x="912" y="616"/>
                    </a:lnTo>
                    <a:lnTo>
                      <a:pt x="912" y="584"/>
                    </a:lnTo>
                    <a:lnTo>
                      <a:pt x="904" y="544"/>
                    </a:lnTo>
                    <a:lnTo>
                      <a:pt x="896" y="520"/>
                    </a:lnTo>
                    <a:lnTo>
                      <a:pt x="888" y="496"/>
                    </a:lnTo>
                    <a:lnTo>
                      <a:pt x="888" y="480"/>
                    </a:lnTo>
                    <a:lnTo>
                      <a:pt x="896" y="456"/>
                    </a:lnTo>
                    <a:lnTo>
                      <a:pt x="904" y="448"/>
                    </a:lnTo>
                    <a:lnTo>
                      <a:pt x="912" y="448"/>
                    </a:lnTo>
                    <a:lnTo>
                      <a:pt x="936" y="416"/>
                    </a:lnTo>
                    <a:lnTo>
                      <a:pt x="952" y="416"/>
                    </a:lnTo>
                    <a:lnTo>
                      <a:pt x="968" y="400"/>
                    </a:lnTo>
                    <a:lnTo>
                      <a:pt x="976" y="392"/>
                    </a:lnTo>
                    <a:lnTo>
                      <a:pt x="976" y="384"/>
                    </a:lnTo>
                    <a:lnTo>
                      <a:pt x="992" y="376"/>
                    </a:lnTo>
                    <a:lnTo>
                      <a:pt x="992" y="368"/>
                    </a:lnTo>
                    <a:lnTo>
                      <a:pt x="984" y="360"/>
                    </a:lnTo>
                    <a:lnTo>
                      <a:pt x="992" y="352"/>
                    </a:lnTo>
                    <a:lnTo>
                      <a:pt x="992" y="344"/>
                    </a:lnTo>
                    <a:lnTo>
                      <a:pt x="984" y="328"/>
                    </a:lnTo>
                    <a:lnTo>
                      <a:pt x="984" y="304"/>
                    </a:lnTo>
                    <a:lnTo>
                      <a:pt x="976" y="288"/>
                    </a:lnTo>
                    <a:lnTo>
                      <a:pt x="976" y="272"/>
                    </a:lnTo>
                    <a:lnTo>
                      <a:pt x="992" y="272"/>
                    </a:lnTo>
                    <a:lnTo>
                      <a:pt x="992" y="288"/>
                    </a:lnTo>
                    <a:lnTo>
                      <a:pt x="992" y="304"/>
                    </a:lnTo>
                    <a:lnTo>
                      <a:pt x="992" y="320"/>
                    </a:lnTo>
                    <a:lnTo>
                      <a:pt x="1000" y="328"/>
                    </a:lnTo>
                    <a:lnTo>
                      <a:pt x="1008" y="304"/>
                    </a:lnTo>
                    <a:lnTo>
                      <a:pt x="1008" y="288"/>
                    </a:lnTo>
                    <a:lnTo>
                      <a:pt x="1008" y="280"/>
                    </a:lnTo>
                    <a:lnTo>
                      <a:pt x="1008" y="272"/>
                    </a:lnTo>
                    <a:lnTo>
                      <a:pt x="1016" y="280"/>
                    </a:lnTo>
                    <a:lnTo>
                      <a:pt x="1024" y="272"/>
                    </a:lnTo>
                    <a:lnTo>
                      <a:pt x="1032" y="256"/>
                    </a:lnTo>
                    <a:lnTo>
                      <a:pt x="1040" y="248"/>
                    </a:lnTo>
                    <a:lnTo>
                      <a:pt x="1040" y="240"/>
                    </a:lnTo>
                    <a:lnTo>
                      <a:pt x="1032" y="232"/>
                    </a:lnTo>
                    <a:lnTo>
                      <a:pt x="1040" y="232"/>
                    </a:lnTo>
                    <a:lnTo>
                      <a:pt x="1048" y="216"/>
                    </a:lnTo>
                    <a:lnTo>
                      <a:pt x="1056" y="216"/>
                    </a:lnTo>
                    <a:lnTo>
                      <a:pt x="1064" y="224"/>
                    </a:lnTo>
                    <a:lnTo>
                      <a:pt x="1072" y="224"/>
                    </a:lnTo>
                    <a:lnTo>
                      <a:pt x="1080" y="216"/>
                    </a:lnTo>
                    <a:lnTo>
                      <a:pt x="1088" y="224"/>
                    </a:lnTo>
                    <a:lnTo>
                      <a:pt x="1104" y="216"/>
                    </a:lnTo>
                    <a:lnTo>
                      <a:pt x="1112" y="208"/>
                    </a:lnTo>
                    <a:lnTo>
                      <a:pt x="1096" y="208"/>
                    </a:lnTo>
                    <a:lnTo>
                      <a:pt x="1096" y="200"/>
                    </a:lnTo>
                    <a:lnTo>
                      <a:pt x="1088" y="192"/>
                    </a:lnTo>
                    <a:lnTo>
                      <a:pt x="1104" y="176"/>
                    </a:lnTo>
                    <a:lnTo>
                      <a:pt x="1104" y="168"/>
                    </a:lnTo>
                    <a:lnTo>
                      <a:pt x="1112" y="160"/>
                    </a:lnTo>
                    <a:lnTo>
                      <a:pt x="1112" y="152"/>
                    </a:lnTo>
                    <a:lnTo>
                      <a:pt x="1128" y="152"/>
                    </a:lnTo>
                    <a:lnTo>
                      <a:pt x="1136" y="144"/>
                    </a:lnTo>
                    <a:lnTo>
                      <a:pt x="1136" y="136"/>
                    </a:lnTo>
                    <a:lnTo>
                      <a:pt x="1144" y="136"/>
                    </a:lnTo>
                    <a:lnTo>
                      <a:pt x="1152" y="136"/>
                    </a:lnTo>
                    <a:lnTo>
                      <a:pt x="1168" y="128"/>
                    </a:lnTo>
                    <a:lnTo>
                      <a:pt x="1168" y="104"/>
                    </a:lnTo>
                    <a:lnTo>
                      <a:pt x="1152" y="88"/>
                    </a:lnTo>
                    <a:lnTo>
                      <a:pt x="1152" y="56"/>
                    </a:lnTo>
                    <a:lnTo>
                      <a:pt x="1128" y="48"/>
                    </a:lnTo>
                    <a:lnTo>
                      <a:pt x="1120" y="56"/>
                    </a:lnTo>
                    <a:lnTo>
                      <a:pt x="1088" y="104"/>
                    </a:lnTo>
                    <a:lnTo>
                      <a:pt x="1056" y="112"/>
                    </a:lnTo>
                    <a:lnTo>
                      <a:pt x="1040" y="112"/>
                    </a:lnTo>
                    <a:lnTo>
                      <a:pt x="1024" y="112"/>
                    </a:lnTo>
                    <a:lnTo>
                      <a:pt x="1016" y="120"/>
                    </a:lnTo>
                    <a:lnTo>
                      <a:pt x="984" y="144"/>
                    </a:lnTo>
                    <a:lnTo>
                      <a:pt x="936" y="160"/>
                    </a:lnTo>
                    <a:lnTo>
                      <a:pt x="928" y="176"/>
                    </a:lnTo>
                    <a:lnTo>
                      <a:pt x="864" y="208"/>
                    </a:lnTo>
                    <a:lnTo>
                      <a:pt x="864" y="192"/>
                    </a:lnTo>
                    <a:lnTo>
                      <a:pt x="872" y="152"/>
                    </a:lnTo>
                    <a:lnTo>
                      <a:pt x="872" y="128"/>
                    </a:lnTo>
                    <a:lnTo>
                      <a:pt x="832" y="88"/>
                    </a:lnTo>
                    <a:lnTo>
                      <a:pt x="816" y="56"/>
                    </a:lnTo>
                    <a:lnTo>
                      <a:pt x="752" y="24"/>
                    </a:lnTo>
                    <a:lnTo>
                      <a:pt x="712" y="32"/>
                    </a:lnTo>
                    <a:lnTo>
                      <a:pt x="696" y="24"/>
                    </a:lnTo>
                    <a:lnTo>
                      <a:pt x="672" y="24"/>
                    </a:lnTo>
                    <a:lnTo>
                      <a:pt x="656" y="16"/>
                    </a:lnTo>
                    <a:lnTo>
                      <a:pt x="632" y="16"/>
                    </a:lnTo>
                    <a:lnTo>
                      <a:pt x="616" y="0"/>
                    </a:lnTo>
                    <a:lnTo>
                      <a:pt x="48" y="0"/>
                    </a:lnTo>
                    <a:lnTo>
                      <a:pt x="48" y="16"/>
                    </a:lnTo>
                    <a:lnTo>
                      <a:pt x="48" y="32"/>
                    </a:lnTo>
                    <a:lnTo>
                      <a:pt x="48" y="48"/>
                    </a:lnTo>
                    <a:lnTo>
                      <a:pt x="40" y="48"/>
                    </a:lnTo>
                    <a:lnTo>
                      <a:pt x="48" y="24"/>
                    </a:lnTo>
                    <a:lnTo>
                      <a:pt x="24" y="24"/>
                    </a:lnTo>
                    <a:lnTo>
                      <a:pt x="8" y="24"/>
                    </a:lnTo>
                    <a:lnTo>
                      <a:pt x="0" y="24"/>
                    </a:lnTo>
                    <a:lnTo>
                      <a:pt x="8" y="56"/>
                    </a:lnTo>
                    <a:lnTo>
                      <a:pt x="16" y="80"/>
                    </a:lnTo>
                    <a:lnTo>
                      <a:pt x="8" y="104"/>
                    </a:lnTo>
                    <a:lnTo>
                      <a:pt x="8" y="136"/>
                    </a:lnTo>
                    <a:lnTo>
                      <a:pt x="0" y="168"/>
                    </a:lnTo>
                    <a:lnTo>
                      <a:pt x="0" y="184"/>
                    </a:lnTo>
                    <a:lnTo>
                      <a:pt x="8" y="216"/>
                    </a:lnTo>
                    <a:lnTo>
                      <a:pt x="8" y="232"/>
                    </a:lnTo>
                    <a:lnTo>
                      <a:pt x="8" y="248"/>
                    </a:lnTo>
                    <a:lnTo>
                      <a:pt x="16" y="256"/>
                    </a:lnTo>
                    <a:lnTo>
                      <a:pt x="16" y="272"/>
                    </a:lnTo>
                    <a:lnTo>
                      <a:pt x="32" y="288"/>
                    </a:lnTo>
                    <a:lnTo>
                      <a:pt x="32" y="304"/>
                    </a:lnTo>
                    <a:lnTo>
                      <a:pt x="48" y="304"/>
                    </a:lnTo>
                    <a:lnTo>
                      <a:pt x="48" y="312"/>
                    </a:lnTo>
                    <a:lnTo>
                      <a:pt x="48" y="320"/>
                    </a:lnTo>
                    <a:lnTo>
                      <a:pt x="48" y="336"/>
                    </a:lnTo>
                    <a:lnTo>
                      <a:pt x="56" y="336"/>
                    </a:lnTo>
                    <a:lnTo>
                      <a:pt x="56" y="352"/>
                    </a:lnTo>
                    <a:lnTo>
                      <a:pt x="64" y="360"/>
                    </a:lnTo>
                    <a:lnTo>
                      <a:pt x="80" y="376"/>
                    </a:lnTo>
                    <a:lnTo>
                      <a:pt x="80" y="392"/>
                    </a:lnTo>
                    <a:lnTo>
                      <a:pt x="96" y="392"/>
                    </a:lnTo>
                    <a:lnTo>
                      <a:pt x="104" y="400"/>
                    </a:lnTo>
                    <a:lnTo>
                      <a:pt x="112" y="408"/>
                    </a:lnTo>
                    <a:lnTo>
                      <a:pt x="120" y="408"/>
                    </a:lnTo>
                    <a:lnTo>
                      <a:pt x="128" y="408"/>
                    </a:lnTo>
                    <a:lnTo>
                      <a:pt x="144" y="424"/>
                    </a:lnTo>
                    <a:lnTo>
                      <a:pt x="152" y="440"/>
                    </a:lnTo>
                    <a:lnTo>
                      <a:pt x="152" y="448"/>
                    </a:lnTo>
                    <a:close/>
                  </a:path>
                </a:pathLst>
              </a:custGeom>
              <a:solidFill>
                <a:schemeClr val="bg1"/>
              </a:solid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2" name="Freeform 71"/>
              <p:cNvSpPr>
                <a:spLocks/>
              </p:cNvSpPr>
              <p:nvPr/>
            </p:nvSpPr>
            <p:spPr bwMode="gray">
              <a:xfrm>
                <a:off x="1337" y="1412"/>
                <a:ext cx="17" cy="6"/>
              </a:xfrm>
              <a:custGeom>
                <a:avLst/>
                <a:gdLst>
                  <a:gd name="T0" fmla="*/ 6 w 24"/>
                  <a:gd name="T1" fmla="*/ 4 h 8"/>
                  <a:gd name="T2" fmla="*/ 9 w 24"/>
                  <a:gd name="T3" fmla="*/ 0 h 8"/>
                  <a:gd name="T4" fmla="*/ 3 w 24"/>
                  <a:gd name="T5" fmla="*/ 0 h 8"/>
                  <a:gd name="T6" fmla="*/ 0 w 24"/>
                  <a:gd name="T7" fmla="*/ 0 h 8"/>
                  <a:gd name="T8" fmla="*/ 0 w 24"/>
                  <a:gd name="T9" fmla="*/ 4 h 8"/>
                  <a:gd name="T10" fmla="*/ 3 w 24"/>
                  <a:gd name="T11" fmla="*/ 4 h 8"/>
                  <a:gd name="T12" fmla="*/ 6 w 24"/>
                  <a:gd name="T13" fmla="*/ 4 h 8"/>
                  <a:gd name="T14" fmla="*/ 0 60000 65536"/>
                  <a:gd name="T15" fmla="*/ 0 60000 65536"/>
                  <a:gd name="T16" fmla="*/ 0 60000 65536"/>
                  <a:gd name="T17" fmla="*/ 0 60000 65536"/>
                  <a:gd name="T18" fmla="*/ 0 60000 65536"/>
                  <a:gd name="T19" fmla="*/ 0 60000 65536"/>
                  <a:gd name="T20" fmla="*/ 0 60000 65536"/>
                  <a:gd name="T21" fmla="*/ 0 w 24"/>
                  <a:gd name="T22" fmla="*/ 0 h 8"/>
                  <a:gd name="T23" fmla="*/ 24 w 2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8">
                    <a:moveTo>
                      <a:pt x="16" y="8"/>
                    </a:moveTo>
                    <a:lnTo>
                      <a:pt x="24" y="0"/>
                    </a:lnTo>
                    <a:lnTo>
                      <a:pt x="8" y="0"/>
                    </a:lnTo>
                    <a:lnTo>
                      <a:pt x="0" y="0"/>
                    </a:lnTo>
                    <a:lnTo>
                      <a:pt x="0" y="8"/>
                    </a:lnTo>
                    <a:lnTo>
                      <a:pt x="8" y="8"/>
                    </a:lnTo>
                    <a:lnTo>
                      <a:pt x="1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3" name="Freeform 72"/>
              <p:cNvSpPr>
                <a:spLocks/>
              </p:cNvSpPr>
              <p:nvPr/>
            </p:nvSpPr>
            <p:spPr bwMode="gray">
              <a:xfrm>
                <a:off x="1602" y="1423"/>
                <a:ext cx="67" cy="29"/>
              </a:xfrm>
              <a:custGeom>
                <a:avLst/>
                <a:gdLst>
                  <a:gd name="T0" fmla="*/ 24 w 96"/>
                  <a:gd name="T1" fmla="*/ 3 h 40"/>
                  <a:gd name="T2" fmla="*/ 22 w 96"/>
                  <a:gd name="T3" fmla="*/ 3 h 40"/>
                  <a:gd name="T4" fmla="*/ 14 w 96"/>
                  <a:gd name="T5" fmla="*/ 0 h 40"/>
                  <a:gd name="T6" fmla="*/ 6 w 96"/>
                  <a:gd name="T7" fmla="*/ 0 h 40"/>
                  <a:gd name="T8" fmla="*/ 3 w 96"/>
                  <a:gd name="T9" fmla="*/ 0 h 40"/>
                  <a:gd name="T10" fmla="*/ 0 w 96"/>
                  <a:gd name="T11" fmla="*/ 0 h 40"/>
                  <a:gd name="T12" fmla="*/ 0 w 96"/>
                  <a:gd name="T13" fmla="*/ 3 h 40"/>
                  <a:gd name="T14" fmla="*/ 3 w 96"/>
                  <a:gd name="T15" fmla="*/ 7 h 40"/>
                  <a:gd name="T16" fmla="*/ 3 w 96"/>
                  <a:gd name="T17" fmla="*/ 15 h 40"/>
                  <a:gd name="T18" fmla="*/ 6 w 96"/>
                  <a:gd name="T19" fmla="*/ 15 h 40"/>
                  <a:gd name="T20" fmla="*/ 10 w 96"/>
                  <a:gd name="T21" fmla="*/ 15 h 40"/>
                  <a:gd name="T22" fmla="*/ 10 w 96"/>
                  <a:gd name="T23" fmla="*/ 12 h 40"/>
                  <a:gd name="T24" fmla="*/ 22 w 96"/>
                  <a:gd name="T25" fmla="*/ 12 h 40"/>
                  <a:gd name="T26" fmla="*/ 30 w 96"/>
                  <a:gd name="T27" fmla="*/ 15 h 40"/>
                  <a:gd name="T28" fmla="*/ 33 w 96"/>
                  <a:gd name="T29" fmla="*/ 12 h 40"/>
                  <a:gd name="T30" fmla="*/ 27 w 96"/>
                  <a:gd name="T31" fmla="*/ 9 h 40"/>
                  <a:gd name="T32" fmla="*/ 27 w 96"/>
                  <a:gd name="T33" fmla="*/ 7 h 40"/>
                  <a:gd name="T34" fmla="*/ 24 w 96"/>
                  <a:gd name="T35" fmla="*/ 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40"/>
                  <a:gd name="T56" fmla="*/ 96 w 96"/>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40">
                    <a:moveTo>
                      <a:pt x="72" y="8"/>
                    </a:moveTo>
                    <a:lnTo>
                      <a:pt x="64" y="8"/>
                    </a:lnTo>
                    <a:lnTo>
                      <a:pt x="40" y="0"/>
                    </a:lnTo>
                    <a:lnTo>
                      <a:pt x="16" y="0"/>
                    </a:lnTo>
                    <a:lnTo>
                      <a:pt x="8" y="0"/>
                    </a:lnTo>
                    <a:lnTo>
                      <a:pt x="0" y="0"/>
                    </a:lnTo>
                    <a:lnTo>
                      <a:pt x="0" y="8"/>
                    </a:lnTo>
                    <a:lnTo>
                      <a:pt x="8" y="16"/>
                    </a:lnTo>
                    <a:lnTo>
                      <a:pt x="8" y="40"/>
                    </a:lnTo>
                    <a:lnTo>
                      <a:pt x="16" y="40"/>
                    </a:lnTo>
                    <a:lnTo>
                      <a:pt x="32" y="40"/>
                    </a:lnTo>
                    <a:lnTo>
                      <a:pt x="32" y="32"/>
                    </a:lnTo>
                    <a:lnTo>
                      <a:pt x="64" y="32"/>
                    </a:lnTo>
                    <a:lnTo>
                      <a:pt x="88" y="40"/>
                    </a:lnTo>
                    <a:lnTo>
                      <a:pt x="96" y="32"/>
                    </a:lnTo>
                    <a:lnTo>
                      <a:pt x="80" y="24"/>
                    </a:lnTo>
                    <a:lnTo>
                      <a:pt x="80" y="16"/>
                    </a:lnTo>
                    <a:lnTo>
                      <a:pt x="72"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4" name="Freeform 73"/>
              <p:cNvSpPr>
                <a:spLocks/>
              </p:cNvSpPr>
              <p:nvPr/>
            </p:nvSpPr>
            <p:spPr bwMode="gray">
              <a:xfrm>
                <a:off x="1506" y="1632"/>
                <a:ext cx="96" cy="90"/>
              </a:xfrm>
              <a:custGeom>
                <a:avLst/>
                <a:gdLst>
                  <a:gd name="T0" fmla="*/ 48 w 136"/>
                  <a:gd name="T1" fmla="*/ 34 h 128"/>
                  <a:gd name="T2" fmla="*/ 48 w 136"/>
                  <a:gd name="T3" fmla="*/ 31 h 128"/>
                  <a:gd name="T4" fmla="*/ 37 w 136"/>
                  <a:gd name="T5" fmla="*/ 31 h 128"/>
                  <a:gd name="T6" fmla="*/ 40 w 136"/>
                  <a:gd name="T7" fmla="*/ 25 h 128"/>
                  <a:gd name="T8" fmla="*/ 37 w 136"/>
                  <a:gd name="T9" fmla="*/ 19 h 128"/>
                  <a:gd name="T10" fmla="*/ 28 w 136"/>
                  <a:gd name="T11" fmla="*/ 14 h 128"/>
                  <a:gd name="T12" fmla="*/ 25 w 136"/>
                  <a:gd name="T13" fmla="*/ 11 h 128"/>
                  <a:gd name="T14" fmla="*/ 20 w 136"/>
                  <a:gd name="T15" fmla="*/ 8 h 128"/>
                  <a:gd name="T16" fmla="*/ 17 w 136"/>
                  <a:gd name="T17" fmla="*/ 11 h 128"/>
                  <a:gd name="T18" fmla="*/ 14 w 136"/>
                  <a:gd name="T19" fmla="*/ 6 h 128"/>
                  <a:gd name="T20" fmla="*/ 14 w 136"/>
                  <a:gd name="T21" fmla="*/ 0 h 128"/>
                  <a:gd name="T22" fmla="*/ 11 w 136"/>
                  <a:gd name="T23" fmla="*/ 0 h 128"/>
                  <a:gd name="T24" fmla="*/ 8 w 136"/>
                  <a:gd name="T25" fmla="*/ 3 h 128"/>
                  <a:gd name="T26" fmla="*/ 8 w 136"/>
                  <a:gd name="T27" fmla="*/ 6 h 128"/>
                  <a:gd name="T28" fmla="*/ 8 w 136"/>
                  <a:gd name="T29" fmla="*/ 19 h 128"/>
                  <a:gd name="T30" fmla="*/ 0 w 136"/>
                  <a:gd name="T31" fmla="*/ 34 h 128"/>
                  <a:gd name="T32" fmla="*/ 3 w 136"/>
                  <a:gd name="T33" fmla="*/ 36 h 128"/>
                  <a:gd name="T34" fmla="*/ 11 w 136"/>
                  <a:gd name="T35" fmla="*/ 36 h 128"/>
                  <a:gd name="T36" fmla="*/ 11 w 136"/>
                  <a:gd name="T37" fmla="*/ 44 h 128"/>
                  <a:gd name="T38" fmla="*/ 17 w 136"/>
                  <a:gd name="T39" fmla="*/ 41 h 128"/>
                  <a:gd name="T40" fmla="*/ 20 w 136"/>
                  <a:gd name="T41" fmla="*/ 36 h 128"/>
                  <a:gd name="T42" fmla="*/ 25 w 136"/>
                  <a:gd name="T43" fmla="*/ 36 h 128"/>
                  <a:gd name="T44" fmla="*/ 28 w 136"/>
                  <a:gd name="T45" fmla="*/ 31 h 128"/>
                  <a:gd name="T46" fmla="*/ 31 w 136"/>
                  <a:gd name="T47" fmla="*/ 31 h 128"/>
                  <a:gd name="T48" fmla="*/ 34 w 136"/>
                  <a:gd name="T49" fmla="*/ 31 h 128"/>
                  <a:gd name="T50" fmla="*/ 34 w 136"/>
                  <a:gd name="T51" fmla="*/ 36 h 128"/>
                  <a:gd name="T52" fmla="*/ 37 w 136"/>
                  <a:gd name="T53" fmla="*/ 36 h 128"/>
                  <a:gd name="T54" fmla="*/ 48 w 136"/>
                  <a:gd name="T55" fmla="*/ 39 h 128"/>
                  <a:gd name="T56" fmla="*/ 48 w 136"/>
                  <a:gd name="T57" fmla="*/ 34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6"/>
                  <a:gd name="T88" fmla="*/ 0 h 128"/>
                  <a:gd name="T89" fmla="*/ 136 w 136"/>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6" h="128">
                    <a:moveTo>
                      <a:pt x="136" y="96"/>
                    </a:moveTo>
                    <a:lnTo>
                      <a:pt x="136" y="88"/>
                    </a:lnTo>
                    <a:lnTo>
                      <a:pt x="104" y="88"/>
                    </a:lnTo>
                    <a:lnTo>
                      <a:pt x="112" y="72"/>
                    </a:lnTo>
                    <a:lnTo>
                      <a:pt x="104" y="56"/>
                    </a:lnTo>
                    <a:lnTo>
                      <a:pt x="80" y="40"/>
                    </a:lnTo>
                    <a:lnTo>
                      <a:pt x="72" y="32"/>
                    </a:lnTo>
                    <a:lnTo>
                      <a:pt x="56" y="24"/>
                    </a:lnTo>
                    <a:lnTo>
                      <a:pt x="48" y="32"/>
                    </a:lnTo>
                    <a:lnTo>
                      <a:pt x="40" y="16"/>
                    </a:lnTo>
                    <a:lnTo>
                      <a:pt x="40" y="0"/>
                    </a:lnTo>
                    <a:lnTo>
                      <a:pt x="32" y="0"/>
                    </a:lnTo>
                    <a:lnTo>
                      <a:pt x="24" y="8"/>
                    </a:lnTo>
                    <a:lnTo>
                      <a:pt x="24" y="16"/>
                    </a:lnTo>
                    <a:lnTo>
                      <a:pt x="24" y="56"/>
                    </a:lnTo>
                    <a:lnTo>
                      <a:pt x="0" y="96"/>
                    </a:lnTo>
                    <a:lnTo>
                      <a:pt x="8" y="104"/>
                    </a:lnTo>
                    <a:lnTo>
                      <a:pt x="32" y="104"/>
                    </a:lnTo>
                    <a:lnTo>
                      <a:pt x="32" y="128"/>
                    </a:lnTo>
                    <a:lnTo>
                      <a:pt x="48" y="120"/>
                    </a:lnTo>
                    <a:lnTo>
                      <a:pt x="56" y="104"/>
                    </a:lnTo>
                    <a:lnTo>
                      <a:pt x="72" y="104"/>
                    </a:lnTo>
                    <a:lnTo>
                      <a:pt x="80" y="88"/>
                    </a:lnTo>
                    <a:lnTo>
                      <a:pt x="88" y="88"/>
                    </a:lnTo>
                    <a:lnTo>
                      <a:pt x="96" y="88"/>
                    </a:lnTo>
                    <a:lnTo>
                      <a:pt x="96" y="104"/>
                    </a:lnTo>
                    <a:lnTo>
                      <a:pt x="104" y="104"/>
                    </a:lnTo>
                    <a:lnTo>
                      <a:pt x="136" y="112"/>
                    </a:lnTo>
                    <a:lnTo>
                      <a:pt x="136"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5" name="Freeform 74"/>
              <p:cNvSpPr>
                <a:spLocks/>
              </p:cNvSpPr>
              <p:nvPr/>
            </p:nvSpPr>
            <p:spPr bwMode="gray">
              <a:xfrm>
                <a:off x="1388" y="1204"/>
                <a:ext cx="11" cy="1"/>
              </a:xfrm>
              <a:custGeom>
                <a:avLst/>
                <a:gdLst>
                  <a:gd name="T0" fmla="*/ 6 w 16"/>
                  <a:gd name="T1" fmla="*/ 0 h 1"/>
                  <a:gd name="T2" fmla="*/ 3 w 16"/>
                  <a:gd name="T3" fmla="*/ 0 h 1"/>
                  <a:gd name="T4" fmla="*/ 0 w 16"/>
                  <a:gd name="T5" fmla="*/ 0 h 1"/>
                  <a:gd name="T6" fmla="*/ 3 w 16"/>
                  <a:gd name="T7" fmla="*/ 0 h 1"/>
                  <a:gd name="T8" fmla="*/ 6 w 16"/>
                  <a:gd name="T9" fmla="*/ 0 h 1"/>
                  <a:gd name="T10" fmla="*/ 0 60000 65536"/>
                  <a:gd name="T11" fmla="*/ 0 60000 65536"/>
                  <a:gd name="T12" fmla="*/ 0 60000 65536"/>
                  <a:gd name="T13" fmla="*/ 0 60000 65536"/>
                  <a:gd name="T14" fmla="*/ 0 60000 65536"/>
                  <a:gd name="T15" fmla="*/ 0 w 16"/>
                  <a:gd name="T16" fmla="*/ 0 h 1"/>
                  <a:gd name="T17" fmla="*/ 16 w 16"/>
                  <a:gd name="T18" fmla="*/ 1 h 1"/>
                </a:gdLst>
                <a:ahLst/>
                <a:cxnLst>
                  <a:cxn ang="T10">
                    <a:pos x="T0" y="T1"/>
                  </a:cxn>
                  <a:cxn ang="T11">
                    <a:pos x="T2" y="T3"/>
                  </a:cxn>
                  <a:cxn ang="T12">
                    <a:pos x="T4" y="T5"/>
                  </a:cxn>
                  <a:cxn ang="T13">
                    <a:pos x="T6" y="T7"/>
                  </a:cxn>
                  <a:cxn ang="T14">
                    <a:pos x="T8" y="T9"/>
                  </a:cxn>
                </a:cxnLst>
                <a:rect l="T15" t="T16" r="T17" b="T18"/>
                <a:pathLst>
                  <a:path w="16" h="1">
                    <a:moveTo>
                      <a:pt x="16" y="0"/>
                    </a:moveTo>
                    <a:lnTo>
                      <a:pt x="8" y="0"/>
                    </a:lnTo>
                    <a:lnTo>
                      <a:pt x="0" y="0"/>
                    </a:lnTo>
                    <a:lnTo>
                      <a:pt x="8"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6" name="Freeform 75"/>
              <p:cNvSpPr>
                <a:spLocks/>
              </p:cNvSpPr>
              <p:nvPr/>
            </p:nvSpPr>
            <p:spPr bwMode="gray">
              <a:xfrm>
                <a:off x="1517" y="1260"/>
                <a:ext cx="23" cy="6"/>
              </a:xfrm>
              <a:custGeom>
                <a:avLst/>
                <a:gdLst>
                  <a:gd name="T0" fmla="*/ 12 w 32"/>
                  <a:gd name="T1" fmla="*/ 4 h 8"/>
                  <a:gd name="T2" fmla="*/ 9 w 32"/>
                  <a:gd name="T3" fmla="*/ 0 h 8"/>
                  <a:gd name="T4" fmla="*/ 3 w 32"/>
                  <a:gd name="T5" fmla="*/ 4 h 8"/>
                  <a:gd name="T6" fmla="*/ 0 w 32"/>
                  <a:gd name="T7" fmla="*/ 4 h 8"/>
                  <a:gd name="T8" fmla="*/ 6 w 32"/>
                  <a:gd name="T9" fmla="*/ 4 h 8"/>
                  <a:gd name="T10" fmla="*/ 12 w 32"/>
                  <a:gd name="T11" fmla="*/ 4 h 8"/>
                  <a:gd name="T12" fmla="*/ 0 60000 65536"/>
                  <a:gd name="T13" fmla="*/ 0 60000 65536"/>
                  <a:gd name="T14" fmla="*/ 0 60000 65536"/>
                  <a:gd name="T15" fmla="*/ 0 60000 65536"/>
                  <a:gd name="T16" fmla="*/ 0 60000 65536"/>
                  <a:gd name="T17" fmla="*/ 0 60000 65536"/>
                  <a:gd name="T18" fmla="*/ 0 w 32"/>
                  <a:gd name="T19" fmla="*/ 0 h 8"/>
                  <a:gd name="T20" fmla="*/ 32 w 32"/>
                  <a:gd name="T21" fmla="*/ 8 h 8"/>
                </a:gdLst>
                <a:ahLst/>
                <a:cxnLst>
                  <a:cxn ang="T12">
                    <a:pos x="T0" y="T1"/>
                  </a:cxn>
                  <a:cxn ang="T13">
                    <a:pos x="T2" y="T3"/>
                  </a:cxn>
                  <a:cxn ang="T14">
                    <a:pos x="T4" y="T5"/>
                  </a:cxn>
                  <a:cxn ang="T15">
                    <a:pos x="T6" y="T7"/>
                  </a:cxn>
                  <a:cxn ang="T16">
                    <a:pos x="T8" y="T9"/>
                  </a:cxn>
                  <a:cxn ang="T17">
                    <a:pos x="T10" y="T11"/>
                  </a:cxn>
                </a:cxnLst>
                <a:rect l="T18" t="T19" r="T20" b="T21"/>
                <a:pathLst>
                  <a:path w="32" h="8">
                    <a:moveTo>
                      <a:pt x="32" y="8"/>
                    </a:moveTo>
                    <a:lnTo>
                      <a:pt x="24" y="0"/>
                    </a:lnTo>
                    <a:lnTo>
                      <a:pt x="8" y="8"/>
                    </a:lnTo>
                    <a:lnTo>
                      <a:pt x="0" y="8"/>
                    </a:lnTo>
                    <a:lnTo>
                      <a:pt x="16" y="8"/>
                    </a:lnTo>
                    <a:lnTo>
                      <a:pt x="32"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7" name="Freeform 76"/>
              <p:cNvSpPr>
                <a:spLocks/>
              </p:cNvSpPr>
              <p:nvPr/>
            </p:nvSpPr>
            <p:spPr bwMode="gray">
              <a:xfrm>
                <a:off x="1900" y="2031"/>
                <a:ext cx="96" cy="113"/>
              </a:xfrm>
              <a:custGeom>
                <a:avLst/>
                <a:gdLst>
                  <a:gd name="T0" fmla="*/ 28 w 136"/>
                  <a:gd name="T1" fmla="*/ 0 h 160"/>
                  <a:gd name="T2" fmla="*/ 20 w 136"/>
                  <a:gd name="T3" fmla="*/ 3 h 160"/>
                  <a:gd name="T4" fmla="*/ 17 w 136"/>
                  <a:gd name="T5" fmla="*/ 11 h 160"/>
                  <a:gd name="T6" fmla="*/ 11 w 136"/>
                  <a:gd name="T7" fmla="*/ 20 h 160"/>
                  <a:gd name="T8" fmla="*/ 11 w 136"/>
                  <a:gd name="T9" fmla="*/ 25 h 160"/>
                  <a:gd name="T10" fmla="*/ 8 w 136"/>
                  <a:gd name="T11" fmla="*/ 28 h 160"/>
                  <a:gd name="T12" fmla="*/ 6 w 136"/>
                  <a:gd name="T13" fmla="*/ 31 h 160"/>
                  <a:gd name="T14" fmla="*/ 0 w 136"/>
                  <a:gd name="T15" fmla="*/ 34 h 160"/>
                  <a:gd name="T16" fmla="*/ 0 w 136"/>
                  <a:gd name="T17" fmla="*/ 37 h 160"/>
                  <a:gd name="T18" fmla="*/ 6 w 136"/>
                  <a:gd name="T19" fmla="*/ 37 h 160"/>
                  <a:gd name="T20" fmla="*/ 0 w 136"/>
                  <a:gd name="T21" fmla="*/ 40 h 160"/>
                  <a:gd name="T22" fmla="*/ 3 w 136"/>
                  <a:gd name="T23" fmla="*/ 45 h 160"/>
                  <a:gd name="T24" fmla="*/ 14 w 136"/>
                  <a:gd name="T25" fmla="*/ 45 h 160"/>
                  <a:gd name="T26" fmla="*/ 17 w 136"/>
                  <a:gd name="T27" fmla="*/ 45 h 160"/>
                  <a:gd name="T28" fmla="*/ 23 w 136"/>
                  <a:gd name="T29" fmla="*/ 42 h 160"/>
                  <a:gd name="T30" fmla="*/ 25 w 136"/>
                  <a:gd name="T31" fmla="*/ 45 h 160"/>
                  <a:gd name="T32" fmla="*/ 31 w 136"/>
                  <a:gd name="T33" fmla="*/ 42 h 160"/>
                  <a:gd name="T34" fmla="*/ 31 w 136"/>
                  <a:gd name="T35" fmla="*/ 48 h 160"/>
                  <a:gd name="T36" fmla="*/ 34 w 136"/>
                  <a:gd name="T37" fmla="*/ 48 h 160"/>
                  <a:gd name="T38" fmla="*/ 40 w 136"/>
                  <a:gd name="T39" fmla="*/ 45 h 160"/>
                  <a:gd name="T40" fmla="*/ 40 w 136"/>
                  <a:gd name="T41" fmla="*/ 48 h 160"/>
                  <a:gd name="T42" fmla="*/ 40 w 136"/>
                  <a:gd name="T43" fmla="*/ 51 h 160"/>
                  <a:gd name="T44" fmla="*/ 42 w 136"/>
                  <a:gd name="T45" fmla="*/ 54 h 160"/>
                  <a:gd name="T46" fmla="*/ 42 w 136"/>
                  <a:gd name="T47" fmla="*/ 57 h 160"/>
                  <a:gd name="T48" fmla="*/ 48 w 136"/>
                  <a:gd name="T49" fmla="*/ 57 h 160"/>
                  <a:gd name="T50" fmla="*/ 48 w 136"/>
                  <a:gd name="T51" fmla="*/ 42 h 160"/>
                  <a:gd name="T52" fmla="*/ 45 w 136"/>
                  <a:gd name="T53" fmla="*/ 40 h 160"/>
                  <a:gd name="T54" fmla="*/ 48 w 136"/>
                  <a:gd name="T55" fmla="*/ 40 h 160"/>
                  <a:gd name="T56" fmla="*/ 48 w 136"/>
                  <a:gd name="T57" fmla="*/ 34 h 160"/>
                  <a:gd name="T58" fmla="*/ 40 w 136"/>
                  <a:gd name="T59" fmla="*/ 37 h 160"/>
                  <a:gd name="T60" fmla="*/ 42 w 136"/>
                  <a:gd name="T61" fmla="*/ 25 h 160"/>
                  <a:gd name="T62" fmla="*/ 37 w 136"/>
                  <a:gd name="T63" fmla="*/ 25 h 160"/>
                  <a:gd name="T64" fmla="*/ 31 w 136"/>
                  <a:gd name="T65" fmla="*/ 25 h 160"/>
                  <a:gd name="T66" fmla="*/ 25 w 136"/>
                  <a:gd name="T67" fmla="*/ 23 h 160"/>
                  <a:gd name="T68" fmla="*/ 25 w 136"/>
                  <a:gd name="T69" fmla="*/ 20 h 160"/>
                  <a:gd name="T70" fmla="*/ 23 w 136"/>
                  <a:gd name="T71" fmla="*/ 17 h 160"/>
                  <a:gd name="T72" fmla="*/ 20 w 136"/>
                  <a:gd name="T73" fmla="*/ 23 h 160"/>
                  <a:gd name="T74" fmla="*/ 20 w 136"/>
                  <a:gd name="T75" fmla="*/ 20 h 160"/>
                  <a:gd name="T76" fmla="*/ 28 w 136"/>
                  <a:gd name="T77" fmla="*/ 0 h 1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6"/>
                  <a:gd name="T118" fmla="*/ 0 h 160"/>
                  <a:gd name="T119" fmla="*/ 136 w 136"/>
                  <a:gd name="T120" fmla="*/ 160 h 1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6" h="160">
                    <a:moveTo>
                      <a:pt x="80" y="0"/>
                    </a:moveTo>
                    <a:lnTo>
                      <a:pt x="56" y="8"/>
                    </a:lnTo>
                    <a:lnTo>
                      <a:pt x="48" y="32"/>
                    </a:lnTo>
                    <a:lnTo>
                      <a:pt x="32" y="56"/>
                    </a:lnTo>
                    <a:lnTo>
                      <a:pt x="32" y="72"/>
                    </a:lnTo>
                    <a:lnTo>
                      <a:pt x="24" y="80"/>
                    </a:lnTo>
                    <a:lnTo>
                      <a:pt x="16" y="88"/>
                    </a:lnTo>
                    <a:lnTo>
                      <a:pt x="0" y="96"/>
                    </a:lnTo>
                    <a:lnTo>
                      <a:pt x="0" y="104"/>
                    </a:lnTo>
                    <a:lnTo>
                      <a:pt x="16" y="104"/>
                    </a:lnTo>
                    <a:lnTo>
                      <a:pt x="0" y="112"/>
                    </a:lnTo>
                    <a:lnTo>
                      <a:pt x="8" y="128"/>
                    </a:lnTo>
                    <a:lnTo>
                      <a:pt x="40" y="128"/>
                    </a:lnTo>
                    <a:lnTo>
                      <a:pt x="48" y="128"/>
                    </a:lnTo>
                    <a:lnTo>
                      <a:pt x="64" y="120"/>
                    </a:lnTo>
                    <a:lnTo>
                      <a:pt x="72" y="128"/>
                    </a:lnTo>
                    <a:lnTo>
                      <a:pt x="88" y="120"/>
                    </a:lnTo>
                    <a:lnTo>
                      <a:pt x="88" y="136"/>
                    </a:lnTo>
                    <a:lnTo>
                      <a:pt x="96" y="136"/>
                    </a:lnTo>
                    <a:lnTo>
                      <a:pt x="112" y="128"/>
                    </a:lnTo>
                    <a:lnTo>
                      <a:pt x="112" y="136"/>
                    </a:lnTo>
                    <a:lnTo>
                      <a:pt x="112" y="144"/>
                    </a:lnTo>
                    <a:lnTo>
                      <a:pt x="120" y="152"/>
                    </a:lnTo>
                    <a:lnTo>
                      <a:pt x="120" y="160"/>
                    </a:lnTo>
                    <a:lnTo>
                      <a:pt x="136" y="160"/>
                    </a:lnTo>
                    <a:lnTo>
                      <a:pt x="136" y="120"/>
                    </a:lnTo>
                    <a:lnTo>
                      <a:pt x="128" y="112"/>
                    </a:lnTo>
                    <a:lnTo>
                      <a:pt x="136" y="112"/>
                    </a:lnTo>
                    <a:lnTo>
                      <a:pt x="136" y="96"/>
                    </a:lnTo>
                    <a:lnTo>
                      <a:pt x="112" y="104"/>
                    </a:lnTo>
                    <a:lnTo>
                      <a:pt x="120" y="72"/>
                    </a:lnTo>
                    <a:lnTo>
                      <a:pt x="104" y="72"/>
                    </a:lnTo>
                    <a:lnTo>
                      <a:pt x="88" y="72"/>
                    </a:lnTo>
                    <a:lnTo>
                      <a:pt x="72" y="64"/>
                    </a:lnTo>
                    <a:lnTo>
                      <a:pt x="72" y="56"/>
                    </a:lnTo>
                    <a:lnTo>
                      <a:pt x="64" y="48"/>
                    </a:lnTo>
                    <a:lnTo>
                      <a:pt x="56" y="64"/>
                    </a:lnTo>
                    <a:lnTo>
                      <a:pt x="56" y="56"/>
                    </a:lnTo>
                    <a:lnTo>
                      <a:pt x="8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nvGrpSpPr>
            <p:cNvPr id="11" name="Group 77"/>
            <p:cNvGrpSpPr>
              <a:grpSpLocks/>
            </p:cNvGrpSpPr>
            <p:nvPr/>
          </p:nvGrpSpPr>
          <p:grpSpPr bwMode="gray">
            <a:xfrm>
              <a:off x="5759450" y="3632200"/>
              <a:ext cx="2743200" cy="2135188"/>
              <a:chOff x="3627" y="2290"/>
              <a:chExt cx="1728" cy="1345"/>
            </a:xfrm>
            <a:grpFill/>
          </p:grpSpPr>
          <p:sp>
            <p:nvSpPr>
              <p:cNvPr id="247" name="Freeform 78"/>
              <p:cNvSpPr>
                <a:spLocks/>
              </p:cNvSpPr>
              <p:nvPr/>
            </p:nvSpPr>
            <p:spPr bwMode="gray">
              <a:xfrm>
                <a:off x="4331" y="2594"/>
                <a:ext cx="34" cy="28"/>
              </a:xfrm>
              <a:custGeom>
                <a:avLst/>
                <a:gdLst>
                  <a:gd name="T0" fmla="*/ 17 w 48"/>
                  <a:gd name="T1" fmla="*/ 0 h 40"/>
                  <a:gd name="T2" fmla="*/ 11 w 48"/>
                  <a:gd name="T3" fmla="*/ 0 h 40"/>
                  <a:gd name="T4" fmla="*/ 9 w 48"/>
                  <a:gd name="T5" fmla="*/ 0 h 40"/>
                  <a:gd name="T6" fmla="*/ 6 w 48"/>
                  <a:gd name="T7" fmla="*/ 0 h 40"/>
                  <a:gd name="T8" fmla="*/ 3 w 48"/>
                  <a:gd name="T9" fmla="*/ 0 h 40"/>
                  <a:gd name="T10" fmla="*/ 0 w 48"/>
                  <a:gd name="T11" fmla="*/ 6 h 40"/>
                  <a:gd name="T12" fmla="*/ 0 w 48"/>
                  <a:gd name="T13" fmla="*/ 10 h 40"/>
                  <a:gd name="T14" fmla="*/ 3 w 48"/>
                  <a:gd name="T15" fmla="*/ 14 h 40"/>
                  <a:gd name="T16" fmla="*/ 9 w 48"/>
                  <a:gd name="T17" fmla="*/ 14 h 40"/>
                  <a:gd name="T18" fmla="*/ 11 w 48"/>
                  <a:gd name="T19" fmla="*/ 8 h 40"/>
                  <a:gd name="T20" fmla="*/ 14 w 48"/>
                  <a:gd name="T21" fmla="*/ 3 h 40"/>
                  <a:gd name="T22" fmla="*/ 17 w 48"/>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40"/>
                  <a:gd name="T38" fmla="*/ 48 w 48"/>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40">
                    <a:moveTo>
                      <a:pt x="48" y="0"/>
                    </a:moveTo>
                    <a:lnTo>
                      <a:pt x="32" y="0"/>
                    </a:lnTo>
                    <a:lnTo>
                      <a:pt x="24" y="0"/>
                    </a:lnTo>
                    <a:lnTo>
                      <a:pt x="16" y="0"/>
                    </a:lnTo>
                    <a:lnTo>
                      <a:pt x="8" y="0"/>
                    </a:lnTo>
                    <a:lnTo>
                      <a:pt x="0" y="16"/>
                    </a:lnTo>
                    <a:lnTo>
                      <a:pt x="0" y="32"/>
                    </a:lnTo>
                    <a:lnTo>
                      <a:pt x="8" y="40"/>
                    </a:lnTo>
                    <a:lnTo>
                      <a:pt x="24" y="40"/>
                    </a:lnTo>
                    <a:lnTo>
                      <a:pt x="32" y="24"/>
                    </a:lnTo>
                    <a:lnTo>
                      <a:pt x="40" y="8"/>
                    </a:lnTo>
                    <a:lnTo>
                      <a:pt x="4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8" name="Freeform 79"/>
              <p:cNvSpPr>
                <a:spLocks/>
              </p:cNvSpPr>
              <p:nvPr/>
            </p:nvSpPr>
            <p:spPr bwMode="gray">
              <a:xfrm>
                <a:off x="4134" y="2808"/>
                <a:ext cx="152" cy="157"/>
              </a:xfrm>
              <a:custGeom>
                <a:avLst/>
                <a:gdLst>
                  <a:gd name="T0" fmla="*/ 0 w 216"/>
                  <a:gd name="T1" fmla="*/ 0 h 224"/>
                  <a:gd name="T2" fmla="*/ 6 w 216"/>
                  <a:gd name="T3" fmla="*/ 3 h 224"/>
                  <a:gd name="T4" fmla="*/ 14 w 216"/>
                  <a:gd name="T5" fmla="*/ 3 h 224"/>
                  <a:gd name="T6" fmla="*/ 17 w 216"/>
                  <a:gd name="T7" fmla="*/ 3 h 224"/>
                  <a:gd name="T8" fmla="*/ 19 w 216"/>
                  <a:gd name="T9" fmla="*/ 8 h 224"/>
                  <a:gd name="T10" fmla="*/ 23 w 216"/>
                  <a:gd name="T11" fmla="*/ 11 h 224"/>
                  <a:gd name="T12" fmla="*/ 27 w 216"/>
                  <a:gd name="T13" fmla="*/ 17 h 224"/>
                  <a:gd name="T14" fmla="*/ 34 w 216"/>
                  <a:gd name="T15" fmla="*/ 17 h 224"/>
                  <a:gd name="T16" fmla="*/ 39 w 216"/>
                  <a:gd name="T17" fmla="*/ 25 h 224"/>
                  <a:gd name="T18" fmla="*/ 48 w 216"/>
                  <a:gd name="T19" fmla="*/ 30 h 224"/>
                  <a:gd name="T20" fmla="*/ 48 w 216"/>
                  <a:gd name="T21" fmla="*/ 33 h 224"/>
                  <a:gd name="T22" fmla="*/ 53 w 216"/>
                  <a:gd name="T23" fmla="*/ 36 h 224"/>
                  <a:gd name="T24" fmla="*/ 58 w 216"/>
                  <a:gd name="T25" fmla="*/ 39 h 224"/>
                  <a:gd name="T26" fmla="*/ 58 w 216"/>
                  <a:gd name="T27" fmla="*/ 44 h 224"/>
                  <a:gd name="T28" fmla="*/ 64 w 216"/>
                  <a:gd name="T29" fmla="*/ 47 h 224"/>
                  <a:gd name="T30" fmla="*/ 67 w 216"/>
                  <a:gd name="T31" fmla="*/ 55 h 224"/>
                  <a:gd name="T32" fmla="*/ 70 w 216"/>
                  <a:gd name="T33" fmla="*/ 55 h 224"/>
                  <a:gd name="T34" fmla="*/ 75 w 216"/>
                  <a:gd name="T35" fmla="*/ 60 h 224"/>
                  <a:gd name="T36" fmla="*/ 75 w 216"/>
                  <a:gd name="T37" fmla="*/ 77 h 224"/>
                  <a:gd name="T38" fmla="*/ 72 w 216"/>
                  <a:gd name="T39" fmla="*/ 77 h 224"/>
                  <a:gd name="T40" fmla="*/ 67 w 216"/>
                  <a:gd name="T41" fmla="*/ 74 h 224"/>
                  <a:gd name="T42" fmla="*/ 58 w 216"/>
                  <a:gd name="T43" fmla="*/ 71 h 224"/>
                  <a:gd name="T44" fmla="*/ 48 w 216"/>
                  <a:gd name="T45" fmla="*/ 63 h 224"/>
                  <a:gd name="T46" fmla="*/ 39 w 216"/>
                  <a:gd name="T47" fmla="*/ 53 h 224"/>
                  <a:gd name="T48" fmla="*/ 39 w 216"/>
                  <a:gd name="T49" fmla="*/ 47 h 224"/>
                  <a:gd name="T50" fmla="*/ 31 w 216"/>
                  <a:gd name="T51" fmla="*/ 39 h 224"/>
                  <a:gd name="T52" fmla="*/ 27 w 216"/>
                  <a:gd name="T53" fmla="*/ 39 h 224"/>
                  <a:gd name="T54" fmla="*/ 25 w 216"/>
                  <a:gd name="T55" fmla="*/ 27 h 224"/>
                  <a:gd name="T56" fmla="*/ 19 w 216"/>
                  <a:gd name="T57" fmla="*/ 22 h 224"/>
                  <a:gd name="T58" fmla="*/ 17 w 216"/>
                  <a:gd name="T59" fmla="*/ 22 h 224"/>
                  <a:gd name="T60" fmla="*/ 14 w 216"/>
                  <a:gd name="T61" fmla="*/ 17 h 224"/>
                  <a:gd name="T62" fmla="*/ 11 w 216"/>
                  <a:gd name="T63" fmla="*/ 14 h 224"/>
                  <a:gd name="T64" fmla="*/ 8 w 216"/>
                  <a:gd name="T65" fmla="*/ 14 h 224"/>
                  <a:gd name="T66" fmla="*/ 0 w 216"/>
                  <a:gd name="T67" fmla="*/ 3 h 224"/>
                  <a:gd name="T68" fmla="*/ 0 w 216"/>
                  <a:gd name="T69" fmla="*/ 0 h 2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
                  <a:gd name="T106" fmla="*/ 0 h 224"/>
                  <a:gd name="T107" fmla="*/ 216 w 216"/>
                  <a:gd name="T108" fmla="*/ 224 h 2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 h="224">
                    <a:moveTo>
                      <a:pt x="0" y="0"/>
                    </a:moveTo>
                    <a:lnTo>
                      <a:pt x="16" y="8"/>
                    </a:lnTo>
                    <a:lnTo>
                      <a:pt x="40" y="8"/>
                    </a:lnTo>
                    <a:lnTo>
                      <a:pt x="48" y="8"/>
                    </a:lnTo>
                    <a:lnTo>
                      <a:pt x="56" y="24"/>
                    </a:lnTo>
                    <a:lnTo>
                      <a:pt x="64" y="32"/>
                    </a:lnTo>
                    <a:lnTo>
                      <a:pt x="80" y="48"/>
                    </a:lnTo>
                    <a:lnTo>
                      <a:pt x="96" y="48"/>
                    </a:lnTo>
                    <a:lnTo>
                      <a:pt x="112" y="72"/>
                    </a:lnTo>
                    <a:lnTo>
                      <a:pt x="136" y="88"/>
                    </a:lnTo>
                    <a:lnTo>
                      <a:pt x="136" y="96"/>
                    </a:lnTo>
                    <a:lnTo>
                      <a:pt x="152" y="104"/>
                    </a:lnTo>
                    <a:lnTo>
                      <a:pt x="168" y="112"/>
                    </a:lnTo>
                    <a:lnTo>
                      <a:pt x="168" y="128"/>
                    </a:lnTo>
                    <a:lnTo>
                      <a:pt x="184" y="136"/>
                    </a:lnTo>
                    <a:lnTo>
                      <a:pt x="192" y="160"/>
                    </a:lnTo>
                    <a:lnTo>
                      <a:pt x="200" y="160"/>
                    </a:lnTo>
                    <a:lnTo>
                      <a:pt x="216" y="176"/>
                    </a:lnTo>
                    <a:lnTo>
                      <a:pt x="216" y="224"/>
                    </a:lnTo>
                    <a:lnTo>
                      <a:pt x="208" y="224"/>
                    </a:lnTo>
                    <a:lnTo>
                      <a:pt x="192" y="216"/>
                    </a:lnTo>
                    <a:lnTo>
                      <a:pt x="168" y="208"/>
                    </a:lnTo>
                    <a:lnTo>
                      <a:pt x="136" y="184"/>
                    </a:lnTo>
                    <a:lnTo>
                      <a:pt x="112" y="152"/>
                    </a:lnTo>
                    <a:lnTo>
                      <a:pt x="112" y="136"/>
                    </a:lnTo>
                    <a:lnTo>
                      <a:pt x="88" y="112"/>
                    </a:lnTo>
                    <a:lnTo>
                      <a:pt x="80" y="112"/>
                    </a:lnTo>
                    <a:lnTo>
                      <a:pt x="72" y="80"/>
                    </a:lnTo>
                    <a:lnTo>
                      <a:pt x="56" y="64"/>
                    </a:lnTo>
                    <a:lnTo>
                      <a:pt x="48" y="64"/>
                    </a:lnTo>
                    <a:lnTo>
                      <a:pt x="40" y="48"/>
                    </a:lnTo>
                    <a:lnTo>
                      <a:pt x="32" y="40"/>
                    </a:lnTo>
                    <a:lnTo>
                      <a:pt x="24" y="40"/>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9" name="Freeform 80"/>
              <p:cNvSpPr>
                <a:spLocks/>
              </p:cNvSpPr>
              <p:nvPr/>
            </p:nvSpPr>
            <p:spPr bwMode="gray">
              <a:xfrm>
                <a:off x="4280" y="2909"/>
                <a:ext cx="23" cy="17"/>
              </a:xfrm>
              <a:custGeom>
                <a:avLst/>
                <a:gdLst>
                  <a:gd name="T0" fmla="*/ 0 w 32"/>
                  <a:gd name="T1" fmla="*/ 3 h 24"/>
                  <a:gd name="T2" fmla="*/ 6 w 32"/>
                  <a:gd name="T3" fmla="*/ 9 h 24"/>
                  <a:gd name="T4" fmla="*/ 12 w 32"/>
                  <a:gd name="T5" fmla="*/ 9 h 24"/>
                  <a:gd name="T6" fmla="*/ 3 w 32"/>
                  <a:gd name="T7" fmla="*/ 0 h 24"/>
                  <a:gd name="T8" fmla="*/ 0 w 32"/>
                  <a:gd name="T9" fmla="*/ 0 h 24"/>
                  <a:gd name="T10" fmla="*/ 0 w 32"/>
                  <a:gd name="T11" fmla="*/ 3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0" y="8"/>
                    </a:moveTo>
                    <a:lnTo>
                      <a:pt x="16" y="24"/>
                    </a:lnTo>
                    <a:lnTo>
                      <a:pt x="32" y="24"/>
                    </a:lnTo>
                    <a:lnTo>
                      <a:pt x="8" y="0"/>
                    </a:lnTo>
                    <a:lnTo>
                      <a:pt x="0"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0" name="Freeform 81"/>
              <p:cNvSpPr>
                <a:spLocks/>
              </p:cNvSpPr>
              <p:nvPr/>
            </p:nvSpPr>
            <p:spPr bwMode="gray">
              <a:xfrm>
                <a:off x="4286" y="2971"/>
                <a:ext cx="124" cy="39"/>
              </a:xfrm>
              <a:custGeom>
                <a:avLst/>
                <a:gdLst>
                  <a:gd name="T0" fmla="*/ 61 w 176"/>
                  <a:gd name="T1" fmla="*/ 14 h 56"/>
                  <a:gd name="T2" fmla="*/ 58 w 176"/>
                  <a:gd name="T3" fmla="*/ 14 h 56"/>
                  <a:gd name="T4" fmla="*/ 56 w 176"/>
                  <a:gd name="T5" fmla="*/ 14 h 56"/>
                  <a:gd name="T6" fmla="*/ 48 w 176"/>
                  <a:gd name="T7" fmla="*/ 10 h 56"/>
                  <a:gd name="T8" fmla="*/ 48 w 176"/>
                  <a:gd name="T9" fmla="*/ 6 h 56"/>
                  <a:gd name="T10" fmla="*/ 36 w 176"/>
                  <a:gd name="T11" fmla="*/ 3 h 56"/>
                  <a:gd name="T12" fmla="*/ 34 w 176"/>
                  <a:gd name="T13" fmla="*/ 6 h 56"/>
                  <a:gd name="T14" fmla="*/ 34 w 176"/>
                  <a:gd name="T15" fmla="*/ 8 h 56"/>
                  <a:gd name="T16" fmla="*/ 19 w 176"/>
                  <a:gd name="T17" fmla="*/ 6 h 56"/>
                  <a:gd name="T18" fmla="*/ 19 w 176"/>
                  <a:gd name="T19" fmla="*/ 3 h 56"/>
                  <a:gd name="T20" fmla="*/ 11 w 176"/>
                  <a:gd name="T21" fmla="*/ 3 h 56"/>
                  <a:gd name="T22" fmla="*/ 8 w 176"/>
                  <a:gd name="T23" fmla="*/ 3 h 56"/>
                  <a:gd name="T24" fmla="*/ 3 w 176"/>
                  <a:gd name="T25" fmla="*/ 0 h 56"/>
                  <a:gd name="T26" fmla="*/ 0 w 176"/>
                  <a:gd name="T27" fmla="*/ 6 h 56"/>
                  <a:gd name="T28" fmla="*/ 3 w 176"/>
                  <a:gd name="T29" fmla="*/ 10 h 56"/>
                  <a:gd name="T30" fmla="*/ 17 w 176"/>
                  <a:gd name="T31" fmla="*/ 10 h 56"/>
                  <a:gd name="T32" fmla="*/ 17 w 176"/>
                  <a:gd name="T33" fmla="*/ 14 h 56"/>
                  <a:gd name="T34" fmla="*/ 27 w 176"/>
                  <a:gd name="T35" fmla="*/ 14 h 56"/>
                  <a:gd name="T36" fmla="*/ 34 w 176"/>
                  <a:gd name="T37" fmla="*/ 16 h 56"/>
                  <a:gd name="T38" fmla="*/ 48 w 176"/>
                  <a:gd name="T39" fmla="*/ 16 h 56"/>
                  <a:gd name="T40" fmla="*/ 56 w 176"/>
                  <a:gd name="T41" fmla="*/ 19 h 56"/>
                  <a:gd name="T42" fmla="*/ 61 w 176"/>
                  <a:gd name="T43" fmla="*/ 19 h 56"/>
                  <a:gd name="T44" fmla="*/ 61 w 176"/>
                  <a:gd name="T45" fmla="*/ 14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56"/>
                  <a:gd name="T71" fmla="*/ 176 w 176"/>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56">
                    <a:moveTo>
                      <a:pt x="176" y="40"/>
                    </a:moveTo>
                    <a:lnTo>
                      <a:pt x="168" y="40"/>
                    </a:lnTo>
                    <a:lnTo>
                      <a:pt x="160" y="40"/>
                    </a:lnTo>
                    <a:lnTo>
                      <a:pt x="136" y="32"/>
                    </a:lnTo>
                    <a:lnTo>
                      <a:pt x="136" y="16"/>
                    </a:lnTo>
                    <a:lnTo>
                      <a:pt x="104" y="8"/>
                    </a:lnTo>
                    <a:lnTo>
                      <a:pt x="96" y="16"/>
                    </a:lnTo>
                    <a:lnTo>
                      <a:pt x="96" y="24"/>
                    </a:lnTo>
                    <a:lnTo>
                      <a:pt x="56" y="16"/>
                    </a:lnTo>
                    <a:lnTo>
                      <a:pt x="56" y="8"/>
                    </a:lnTo>
                    <a:lnTo>
                      <a:pt x="32" y="8"/>
                    </a:lnTo>
                    <a:lnTo>
                      <a:pt x="24" y="8"/>
                    </a:lnTo>
                    <a:lnTo>
                      <a:pt x="8" y="0"/>
                    </a:lnTo>
                    <a:lnTo>
                      <a:pt x="0" y="16"/>
                    </a:lnTo>
                    <a:lnTo>
                      <a:pt x="8" y="32"/>
                    </a:lnTo>
                    <a:lnTo>
                      <a:pt x="48" y="32"/>
                    </a:lnTo>
                    <a:lnTo>
                      <a:pt x="48" y="40"/>
                    </a:lnTo>
                    <a:lnTo>
                      <a:pt x="80" y="40"/>
                    </a:lnTo>
                    <a:lnTo>
                      <a:pt x="96" y="48"/>
                    </a:lnTo>
                    <a:lnTo>
                      <a:pt x="136" y="48"/>
                    </a:lnTo>
                    <a:lnTo>
                      <a:pt x="160" y="56"/>
                    </a:lnTo>
                    <a:lnTo>
                      <a:pt x="176" y="56"/>
                    </a:lnTo>
                    <a:lnTo>
                      <a:pt x="176"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1" name="Freeform 82"/>
              <p:cNvSpPr>
                <a:spLocks/>
              </p:cNvSpPr>
              <p:nvPr/>
            </p:nvSpPr>
            <p:spPr bwMode="gray">
              <a:xfrm>
                <a:off x="4415" y="2999"/>
                <a:ext cx="11" cy="11"/>
              </a:xfrm>
              <a:custGeom>
                <a:avLst/>
                <a:gdLst>
                  <a:gd name="T0" fmla="*/ 0 w 16"/>
                  <a:gd name="T1" fmla="*/ 0 h 16"/>
                  <a:gd name="T2" fmla="*/ 0 w 16"/>
                  <a:gd name="T3" fmla="*/ 6 h 16"/>
                  <a:gd name="T4" fmla="*/ 3 w 16"/>
                  <a:gd name="T5" fmla="*/ 6 h 16"/>
                  <a:gd name="T6" fmla="*/ 6 w 16"/>
                  <a:gd name="T7" fmla="*/ 6 h 16"/>
                  <a:gd name="T8" fmla="*/ 6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16"/>
                    </a:lnTo>
                    <a:lnTo>
                      <a:pt x="8" y="16"/>
                    </a:lnTo>
                    <a:lnTo>
                      <a:pt x="16" y="16"/>
                    </a:lnTo>
                    <a:lnTo>
                      <a:pt x="16"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2" name="Freeform 83"/>
              <p:cNvSpPr>
                <a:spLocks/>
              </p:cNvSpPr>
              <p:nvPr/>
            </p:nvSpPr>
            <p:spPr bwMode="gray">
              <a:xfrm>
                <a:off x="4432" y="3004"/>
                <a:ext cx="51" cy="12"/>
              </a:xfrm>
              <a:custGeom>
                <a:avLst/>
                <a:gdLst>
                  <a:gd name="T0" fmla="*/ 0 w 72"/>
                  <a:gd name="T1" fmla="*/ 4 h 16"/>
                  <a:gd name="T2" fmla="*/ 3 w 72"/>
                  <a:gd name="T3" fmla="*/ 0 h 16"/>
                  <a:gd name="T4" fmla="*/ 6 w 72"/>
                  <a:gd name="T5" fmla="*/ 4 h 16"/>
                  <a:gd name="T6" fmla="*/ 11 w 72"/>
                  <a:gd name="T7" fmla="*/ 0 h 16"/>
                  <a:gd name="T8" fmla="*/ 14 w 72"/>
                  <a:gd name="T9" fmla="*/ 0 h 16"/>
                  <a:gd name="T10" fmla="*/ 23 w 72"/>
                  <a:gd name="T11" fmla="*/ 0 h 16"/>
                  <a:gd name="T12" fmla="*/ 26 w 72"/>
                  <a:gd name="T13" fmla="*/ 4 h 16"/>
                  <a:gd name="T14" fmla="*/ 23 w 72"/>
                  <a:gd name="T15" fmla="*/ 4 h 16"/>
                  <a:gd name="T16" fmla="*/ 8 w 72"/>
                  <a:gd name="T17" fmla="*/ 7 h 16"/>
                  <a:gd name="T18" fmla="*/ 3 w 72"/>
                  <a:gd name="T19" fmla="*/ 4 h 16"/>
                  <a:gd name="T20" fmla="*/ 0 w 72"/>
                  <a:gd name="T21" fmla="*/ 4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16"/>
                  <a:gd name="T35" fmla="*/ 72 w 7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16">
                    <a:moveTo>
                      <a:pt x="0" y="8"/>
                    </a:moveTo>
                    <a:lnTo>
                      <a:pt x="8" y="0"/>
                    </a:lnTo>
                    <a:lnTo>
                      <a:pt x="16" y="8"/>
                    </a:lnTo>
                    <a:lnTo>
                      <a:pt x="32" y="0"/>
                    </a:lnTo>
                    <a:lnTo>
                      <a:pt x="40" y="0"/>
                    </a:lnTo>
                    <a:lnTo>
                      <a:pt x="64" y="0"/>
                    </a:lnTo>
                    <a:lnTo>
                      <a:pt x="72" y="8"/>
                    </a:lnTo>
                    <a:lnTo>
                      <a:pt x="64" y="8"/>
                    </a:lnTo>
                    <a:lnTo>
                      <a:pt x="24" y="16"/>
                    </a:lnTo>
                    <a:lnTo>
                      <a:pt x="8"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3" name="Freeform 84"/>
              <p:cNvSpPr>
                <a:spLocks/>
              </p:cNvSpPr>
              <p:nvPr/>
            </p:nvSpPr>
            <p:spPr bwMode="gray">
              <a:xfrm>
                <a:off x="4488" y="3004"/>
                <a:ext cx="34" cy="12"/>
              </a:xfrm>
              <a:custGeom>
                <a:avLst/>
                <a:gdLst>
                  <a:gd name="T0" fmla="*/ 0 w 48"/>
                  <a:gd name="T1" fmla="*/ 4 h 16"/>
                  <a:gd name="T2" fmla="*/ 6 w 48"/>
                  <a:gd name="T3" fmla="*/ 0 h 16"/>
                  <a:gd name="T4" fmla="*/ 17 w 48"/>
                  <a:gd name="T5" fmla="*/ 0 h 16"/>
                  <a:gd name="T6" fmla="*/ 17 w 48"/>
                  <a:gd name="T7" fmla="*/ 4 h 16"/>
                  <a:gd name="T8" fmla="*/ 14 w 48"/>
                  <a:gd name="T9" fmla="*/ 4 h 16"/>
                  <a:gd name="T10" fmla="*/ 0 w 48"/>
                  <a:gd name="T11" fmla="*/ 7 h 16"/>
                  <a:gd name="T12" fmla="*/ 0 w 48"/>
                  <a:gd name="T13" fmla="*/ 4 h 16"/>
                  <a:gd name="T14" fmla="*/ 0 60000 65536"/>
                  <a:gd name="T15" fmla="*/ 0 60000 65536"/>
                  <a:gd name="T16" fmla="*/ 0 60000 65536"/>
                  <a:gd name="T17" fmla="*/ 0 60000 65536"/>
                  <a:gd name="T18" fmla="*/ 0 60000 65536"/>
                  <a:gd name="T19" fmla="*/ 0 60000 65536"/>
                  <a:gd name="T20" fmla="*/ 0 60000 65536"/>
                  <a:gd name="T21" fmla="*/ 0 w 48"/>
                  <a:gd name="T22" fmla="*/ 0 h 16"/>
                  <a:gd name="T23" fmla="*/ 48 w 4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6">
                    <a:moveTo>
                      <a:pt x="0" y="8"/>
                    </a:moveTo>
                    <a:lnTo>
                      <a:pt x="16" y="0"/>
                    </a:lnTo>
                    <a:lnTo>
                      <a:pt x="48" y="0"/>
                    </a:lnTo>
                    <a:lnTo>
                      <a:pt x="48" y="8"/>
                    </a:lnTo>
                    <a:lnTo>
                      <a:pt x="40" y="8"/>
                    </a:lnTo>
                    <a:lnTo>
                      <a:pt x="0" y="16"/>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4" name="Freeform 85"/>
              <p:cNvSpPr>
                <a:spLocks/>
              </p:cNvSpPr>
              <p:nvPr/>
            </p:nvSpPr>
            <p:spPr bwMode="gray">
              <a:xfrm>
                <a:off x="4545" y="3004"/>
                <a:ext cx="50" cy="29"/>
              </a:xfrm>
              <a:custGeom>
                <a:avLst/>
                <a:gdLst>
                  <a:gd name="T0" fmla="*/ 22 w 72"/>
                  <a:gd name="T1" fmla="*/ 0 h 40"/>
                  <a:gd name="T2" fmla="*/ 24 w 72"/>
                  <a:gd name="T3" fmla="*/ 3 h 40"/>
                  <a:gd name="T4" fmla="*/ 22 w 72"/>
                  <a:gd name="T5" fmla="*/ 7 h 40"/>
                  <a:gd name="T6" fmla="*/ 16 w 72"/>
                  <a:gd name="T7" fmla="*/ 7 h 40"/>
                  <a:gd name="T8" fmla="*/ 10 w 72"/>
                  <a:gd name="T9" fmla="*/ 9 h 40"/>
                  <a:gd name="T10" fmla="*/ 8 w 72"/>
                  <a:gd name="T11" fmla="*/ 12 h 40"/>
                  <a:gd name="T12" fmla="*/ 3 w 72"/>
                  <a:gd name="T13" fmla="*/ 15 h 40"/>
                  <a:gd name="T14" fmla="*/ 0 w 72"/>
                  <a:gd name="T15" fmla="*/ 15 h 40"/>
                  <a:gd name="T16" fmla="*/ 0 w 72"/>
                  <a:gd name="T17" fmla="*/ 12 h 40"/>
                  <a:gd name="T18" fmla="*/ 3 w 72"/>
                  <a:gd name="T19" fmla="*/ 9 h 40"/>
                  <a:gd name="T20" fmla="*/ 6 w 72"/>
                  <a:gd name="T21" fmla="*/ 7 h 40"/>
                  <a:gd name="T22" fmla="*/ 10 w 72"/>
                  <a:gd name="T23" fmla="*/ 3 h 40"/>
                  <a:gd name="T24" fmla="*/ 22 w 7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40"/>
                  <a:gd name="T41" fmla="*/ 72 w 72"/>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40">
                    <a:moveTo>
                      <a:pt x="64" y="0"/>
                    </a:moveTo>
                    <a:lnTo>
                      <a:pt x="72" y="8"/>
                    </a:lnTo>
                    <a:lnTo>
                      <a:pt x="64" y="16"/>
                    </a:lnTo>
                    <a:lnTo>
                      <a:pt x="48" y="16"/>
                    </a:lnTo>
                    <a:lnTo>
                      <a:pt x="32" y="24"/>
                    </a:lnTo>
                    <a:lnTo>
                      <a:pt x="24" y="32"/>
                    </a:lnTo>
                    <a:lnTo>
                      <a:pt x="8" y="40"/>
                    </a:lnTo>
                    <a:lnTo>
                      <a:pt x="0" y="40"/>
                    </a:lnTo>
                    <a:lnTo>
                      <a:pt x="0" y="32"/>
                    </a:lnTo>
                    <a:lnTo>
                      <a:pt x="8" y="24"/>
                    </a:lnTo>
                    <a:lnTo>
                      <a:pt x="16" y="16"/>
                    </a:lnTo>
                    <a:lnTo>
                      <a:pt x="32" y="8"/>
                    </a:lnTo>
                    <a:lnTo>
                      <a:pt x="6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5" name="Freeform 86"/>
              <p:cNvSpPr>
                <a:spLocks/>
              </p:cNvSpPr>
              <p:nvPr/>
            </p:nvSpPr>
            <p:spPr bwMode="gray">
              <a:xfrm>
                <a:off x="4477" y="2864"/>
                <a:ext cx="85" cy="101"/>
              </a:xfrm>
              <a:custGeom>
                <a:avLst/>
                <a:gdLst>
                  <a:gd name="T0" fmla="*/ 40 w 120"/>
                  <a:gd name="T1" fmla="*/ 0 h 144"/>
                  <a:gd name="T2" fmla="*/ 37 w 120"/>
                  <a:gd name="T3" fmla="*/ 3 h 144"/>
                  <a:gd name="T4" fmla="*/ 34 w 120"/>
                  <a:gd name="T5" fmla="*/ 6 h 144"/>
                  <a:gd name="T6" fmla="*/ 23 w 120"/>
                  <a:gd name="T7" fmla="*/ 6 h 144"/>
                  <a:gd name="T8" fmla="*/ 17 w 120"/>
                  <a:gd name="T9" fmla="*/ 0 h 144"/>
                  <a:gd name="T10" fmla="*/ 14 w 120"/>
                  <a:gd name="T11" fmla="*/ 0 h 144"/>
                  <a:gd name="T12" fmla="*/ 11 w 120"/>
                  <a:gd name="T13" fmla="*/ 6 h 144"/>
                  <a:gd name="T14" fmla="*/ 9 w 120"/>
                  <a:gd name="T15" fmla="*/ 6 h 144"/>
                  <a:gd name="T16" fmla="*/ 6 w 120"/>
                  <a:gd name="T17" fmla="*/ 11 h 144"/>
                  <a:gd name="T18" fmla="*/ 3 w 120"/>
                  <a:gd name="T19" fmla="*/ 17 h 144"/>
                  <a:gd name="T20" fmla="*/ 3 w 120"/>
                  <a:gd name="T21" fmla="*/ 19 h 144"/>
                  <a:gd name="T22" fmla="*/ 3 w 120"/>
                  <a:gd name="T23" fmla="*/ 25 h 144"/>
                  <a:gd name="T24" fmla="*/ 0 w 120"/>
                  <a:gd name="T25" fmla="*/ 27 h 144"/>
                  <a:gd name="T26" fmla="*/ 0 w 120"/>
                  <a:gd name="T27" fmla="*/ 36 h 144"/>
                  <a:gd name="T28" fmla="*/ 3 w 120"/>
                  <a:gd name="T29" fmla="*/ 36 h 144"/>
                  <a:gd name="T30" fmla="*/ 6 w 120"/>
                  <a:gd name="T31" fmla="*/ 39 h 144"/>
                  <a:gd name="T32" fmla="*/ 6 w 120"/>
                  <a:gd name="T33" fmla="*/ 44 h 144"/>
                  <a:gd name="T34" fmla="*/ 3 w 120"/>
                  <a:gd name="T35" fmla="*/ 50 h 144"/>
                  <a:gd name="T36" fmla="*/ 6 w 120"/>
                  <a:gd name="T37" fmla="*/ 50 h 144"/>
                  <a:gd name="T38" fmla="*/ 9 w 120"/>
                  <a:gd name="T39" fmla="*/ 44 h 144"/>
                  <a:gd name="T40" fmla="*/ 9 w 120"/>
                  <a:gd name="T41" fmla="*/ 33 h 144"/>
                  <a:gd name="T42" fmla="*/ 9 w 120"/>
                  <a:gd name="T43" fmla="*/ 30 h 144"/>
                  <a:gd name="T44" fmla="*/ 11 w 120"/>
                  <a:gd name="T45" fmla="*/ 30 h 144"/>
                  <a:gd name="T46" fmla="*/ 11 w 120"/>
                  <a:gd name="T47" fmla="*/ 27 h 144"/>
                  <a:gd name="T48" fmla="*/ 14 w 120"/>
                  <a:gd name="T49" fmla="*/ 30 h 144"/>
                  <a:gd name="T50" fmla="*/ 14 w 120"/>
                  <a:gd name="T51" fmla="*/ 36 h 144"/>
                  <a:gd name="T52" fmla="*/ 20 w 120"/>
                  <a:gd name="T53" fmla="*/ 41 h 144"/>
                  <a:gd name="T54" fmla="*/ 17 w 120"/>
                  <a:gd name="T55" fmla="*/ 44 h 144"/>
                  <a:gd name="T56" fmla="*/ 20 w 120"/>
                  <a:gd name="T57" fmla="*/ 47 h 144"/>
                  <a:gd name="T58" fmla="*/ 23 w 120"/>
                  <a:gd name="T59" fmla="*/ 41 h 144"/>
                  <a:gd name="T60" fmla="*/ 26 w 120"/>
                  <a:gd name="T61" fmla="*/ 41 h 144"/>
                  <a:gd name="T62" fmla="*/ 26 w 120"/>
                  <a:gd name="T63" fmla="*/ 39 h 144"/>
                  <a:gd name="T64" fmla="*/ 23 w 120"/>
                  <a:gd name="T65" fmla="*/ 33 h 144"/>
                  <a:gd name="T66" fmla="*/ 23 w 120"/>
                  <a:gd name="T67" fmla="*/ 27 h 144"/>
                  <a:gd name="T68" fmla="*/ 17 w 120"/>
                  <a:gd name="T69" fmla="*/ 25 h 144"/>
                  <a:gd name="T70" fmla="*/ 17 w 120"/>
                  <a:gd name="T71" fmla="*/ 22 h 144"/>
                  <a:gd name="T72" fmla="*/ 23 w 120"/>
                  <a:gd name="T73" fmla="*/ 22 h 144"/>
                  <a:gd name="T74" fmla="*/ 26 w 120"/>
                  <a:gd name="T75" fmla="*/ 19 h 144"/>
                  <a:gd name="T76" fmla="*/ 31 w 120"/>
                  <a:gd name="T77" fmla="*/ 19 h 144"/>
                  <a:gd name="T78" fmla="*/ 34 w 120"/>
                  <a:gd name="T79" fmla="*/ 17 h 144"/>
                  <a:gd name="T80" fmla="*/ 28 w 120"/>
                  <a:gd name="T81" fmla="*/ 14 h 144"/>
                  <a:gd name="T82" fmla="*/ 23 w 120"/>
                  <a:gd name="T83" fmla="*/ 14 h 144"/>
                  <a:gd name="T84" fmla="*/ 17 w 120"/>
                  <a:gd name="T85" fmla="*/ 17 h 144"/>
                  <a:gd name="T86" fmla="*/ 14 w 120"/>
                  <a:gd name="T87" fmla="*/ 19 h 144"/>
                  <a:gd name="T88" fmla="*/ 9 w 120"/>
                  <a:gd name="T89" fmla="*/ 14 h 144"/>
                  <a:gd name="T90" fmla="*/ 9 w 120"/>
                  <a:gd name="T91" fmla="*/ 11 h 144"/>
                  <a:gd name="T92" fmla="*/ 11 w 120"/>
                  <a:gd name="T93" fmla="*/ 8 h 144"/>
                  <a:gd name="T94" fmla="*/ 28 w 120"/>
                  <a:gd name="T95" fmla="*/ 8 h 144"/>
                  <a:gd name="T96" fmla="*/ 34 w 120"/>
                  <a:gd name="T97" fmla="*/ 8 h 144"/>
                  <a:gd name="T98" fmla="*/ 40 w 120"/>
                  <a:gd name="T99" fmla="*/ 6 h 144"/>
                  <a:gd name="T100" fmla="*/ 43 w 120"/>
                  <a:gd name="T101" fmla="*/ 0 h 144"/>
                  <a:gd name="T102" fmla="*/ 40 w 120"/>
                  <a:gd name="T103" fmla="*/ 0 h 1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
                  <a:gd name="T157" fmla="*/ 0 h 144"/>
                  <a:gd name="T158" fmla="*/ 120 w 120"/>
                  <a:gd name="T159" fmla="*/ 144 h 1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 h="144">
                    <a:moveTo>
                      <a:pt x="112" y="0"/>
                    </a:moveTo>
                    <a:lnTo>
                      <a:pt x="104" y="8"/>
                    </a:lnTo>
                    <a:lnTo>
                      <a:pt x="96" y="16"/>
                    </a:lnTo>
                    <a:lnTo>
                      <a:pt x="64" y="16"/>
                    </a:lnTo>
                    <a:lnTo>
                      <a:pt x="48" y="0"/>
                    </a:lnTo>
                    <a:lnTo>
                      <a:pt x="40" y="0"/>
                    </a:lnTo>
                    <a:lnTo>
                      <a:pt x="32" y="16"/>
                    </a:lnTo>
                    <a:lnTo>
                      <a:pt x="24" y="16"/>
                    </a:lnTo>
                    <a:lnTo>
                      <a:pt x="16" y="32"/>
                    </a:lnTo>
                    <a:lnTo>
                      <a:pt x="8" y="48"/>
                    </a:lnTo>
                    <a:lnTo>
                      <a:pt x="8" y="56"/>
                    </a:lnTo>
                    <a:lnTo>
                      <a:pt x="8" y="72"/>
                    </a:lnTo>
                    <a:lnTo>
                      <a:pt x="0" y="80"/>
                    </a:lnTo>
                    <a:lnTo>
                      <a:pt x="0" y="104"/>
                    </a:lnTo>
                    <a:lnTo>
                      <a:pt x="8" y="104"/>
                    </a:lnTo>
                    <a:lnTo>
                      <a:pt x="16" y="112"/>
                    </a:lnTo>
                    <a:lnTo>
                      <a:pt x="16" y="128"/>
                    </a:lnTo>
                    <a:lnTo>
                      <a:pt x="8" y="144"/>
                    </a:lnTo>
                    <a:lnTo>
                      <a:pt x="16" y="144"/>
                    </a:lnTo>
                    <a:lnTo>
                      <a:pt x="24" y="128"/>
                    </a:lnTo>
                    <a:lnTo>
                      <a:pt x="24" y="96"/>
                    </a:lnTo>
                    <a:lnTo>
                      <a:pt x="24" y="88"/>
                    </a:lnTo>
                    <a:lnTo>
                      <a:pt x="32" y="88"/>
                    </a:lnTo>
                    <a:lnTo>
                      <a:pt x="32" y="80"/>
                    </a:lnTo>
                    <a:lnTo>
                      <a:pt x="40" y="88"/>
                    </a:lnTo>
                    <a:lnTo>
                      <a:pt x="40" y="104"/>
                    </a:lnTo>
                    <a:lnTo>
                      <a:pt x="56" y="120"/>
                    </a:lnTo>
                    <a:lnTo>
                      <a:pt x="48" y="128"/>
                    </a:lnTo>
                    <a:lnTo>
                      <a:pt x="56" y="136"/>
                    </a:lnTo>
                    <a:lnTo>
                      <a:pt x="64" y="120"/>
                    </a:lnTo>
                    <a:lnTo>
                      <a:pt x="72" y="120"/>
                    </a:lnTo>
                    <a:lnTo>
                      <a:pt x="72" y="112"/>
                    </a:lnTo>
                    <a:lnTo>
                      <a:pt x="64" y="96"/>
                    </a:lnTo>
                    <a:lnTo>
                      <a:pt x="64" y="80"/>
                    </a:lnTo>
                    <a:lnTo>
                      <a:pt x="48" y="72"/>
                    </a:lnTo>
                    <a:lnTo>
                      <a:pt x="48" y="64"/>
                    </a:lnTo>
                    <a:lnTo>
                      <a:pt x="64" y="64"/>
                    </a:lnTo>
                    <a:lnTo>
                      <a:pt x="72" y="56"/>
                    </a:lnTo>
                    <a:lnTo>
                      <a:pt x="88" y="56"/>
                    </a:lnTo>
                    <a:lnTo>
                      <a:pt x="96" y="48"/>
                    </a:lnTo>
                    <a:lnTo>
                      <a:pt x="80" y="40"/>
                    </a:lnTo>
                    <a:lnTo>
                      <a:pt x="64" y="40"/>
                    </a:lnTo>
                    <a:lnTo>
                      <a:pt x="48" y="48"/>
                    </a:lnTo>
                    <a:lnTo>
                      <a:pt x="40" y="56"/>
                    </a:lnTo>
                    <a:lnTo>
                      <a:pt x="24" y="40"/>
                    </a:lnTo>
                    <a:lnTo>
                      <a:pt x="24" y="32"/>
                    </a:lnTo>
                    <a:lnTo>
                      <a:pt x="32" y="24"/>
                    </a:lnTo>
                    <a:lnTo>
                      <a:pt x="80" y="24"/>
                    </a:lnTo>
                    <a:lnTo>
                      <a:pt x="96" y="24"/>
                    </a:lnTo>
                    <a:lnTo>
                      <a:pt x="112" y="16"/>
                    </a:lnTo>
                    <a:lnTo>
                      <a:pt x="120" y="0"/>
                    </a:lnTo>
                    <a:lnTo>
                      <a:pt x="112"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6" name="Freeform 87"/>
              <p:cNvSpPr>
                <a:spLocks/>
              </p:cNvSpPr>
              <p:nvPr/>
            </p:nvSpPr>
            <p:spPr bwMode="gray">
              <a:xfrm>
                <a:off x="4488" y="2616"/>
                <a:ext cx="40" cy="73"/>
              </a:xfrm>
              <a:custGeom>
                <a:avLst/>
                <a:gdLst>
                  <a:gd name="T0" fmla="*/ 9 w 56"/>
                  <a:gd name="T1" fmla="*/ 0 h 104"/>
                  <a:gd name="T2" fmla="*/ 11 w 56"/>
                  <a:gd name="T3" fmla="*/ 3 h 104"/>
                  <a:gd name="T4" fmla="*/ 17 w 56"/>
                  <a:gd name="T5" fmla="*/ 0 h 104"/>
                  <a:gd name="T6" fmla="*/ 21 w 56"/>
                  <a:gd name="T7" fmla="*/ 0 h 104"/>
                  <a:gd name="T8" fmla="*/ 17 w 56"/>
                  <a:gd name="T9" fmla="*/ 8 h 104"/>
                  <a:gd name="T10" fmla="*/ 21 w 56"/>
                  <a:gd name="T11" fmla="*/ 11 h 104"/>
                  <a:gd name="T12" fmla="*/ 21 w 56"/>
                  <a:gd name="T13" fmla="*/ 14 h 104"/>
                  <a:gd name="T14" fmla="*/ 15 w 56"/>
                  <a:gd name="T15" fmla="*/ 19 h 104"/>
                  <a:gd name="T16" fmla="*/ 11 w 56"/>
                  <a:gd name="T17" fmla="*/ 22 h 104"/>
                  <a:gd name="T18" fmla="*/ 15 w 56"/>
                  <a:gd name="T19" fmla="*/ 31 h 104"/>
                  <a:gd name="T20" fmla="*/ 15 w 56"/>
                  <a:gd name="T21" fmla="*/ 33 h 104"/>
                  <a:gd name="T22" fmla="*/ 11 w 56"/>
                  <a:gd name="T23" fmla="*/ 36 h 104"/>
                  <a:gd name="T24" fmla="*/ 9 w 56"/>
                  <a:gd name="T25" fmla="*/ 33 h 104"/>
                  <a:gd name="T26" fmla="*/ 9 w 56"/>
                  <a:gd name="T27" fmla="*/ 27 h 104"/>
                  <a:gd name="T28" fmla="*/ 3 w 56"/>
                  <a:gd name="T29" fmla="*/ 25 h 104"/>
                  <a:gd name="T30" fmla="*/ 0 w 56"/>
                  <a:gd name="T31" fmla="*/ 19 h 104"/>
                  <a:gd name="T32" fmla="*/ 0 w 56"/>
                  <a:gd name="T33" fmla="*/ 17 h 104"/>
                  <a:gd name="T34" fmla="*/ 3 w 56"/>
                  <a:gd name="T35" fmla="*/ 17 h 104"/>
                  <a:gd name="T36" fmla="*/ 6 w 56"/>
                  <a:gd name="T37" fmla="*/ 6 h 104"/>
                  <a:gd name="T38" fmla="*/ 6 w 56"/>
                  <a:gd name="T39" fmla="*/ 3 h 104"/>
                  <a:gd name="T40" fmla="*/ 6 w 56"/>
                  <a:gd name="T41" fmla="*/ 0 h 104"/>
                  <a:gd name="T42" fmla="*/ 9 w 56"/>
                  <a:gd name="T43" fmla="*/ 0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104"/>
                  <a:gd name="T68" fmla="*/ 56 w 56"/>
                  <a:gd name="T69" fmla="*/ 104 h 1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104">
                    <a:moveTo>
                      <a:pt x="24" y="0"/>
                    </a:moveTo>
                    <a:lnTo>
                      <a:pt x="32" y="8"/>
                    </a:lnTo>
                    <a:lnTo>
                      <a:pt x="48" y="0"/>
                    </a:lnTo>
                    <a:lnTo>
                      <a:pt x="56" y="0"/>
                    </a:lnTo>
                    <a:lnTo>
                      <a:pt x="48" y="24"/>
                    </a:lnTo>
                    <a:lnTo>
                      <a:pt x="56" y="32"/>
                    </a:lnTo>
                    <a:lnTo>
                      <a:pt x="56" y="40"/>
                    </a:lnTo>
                    <a:lnTo>
                      <a:pt x="40" y="56"/>
                    </a:lnTo>
                    <a:lnTo>
                      <a:pt x="32" y="64"/>
                    </a:lnTo>
                    <a:lnTo>
                      <a:pt x="40" y="88"/>
                    </a:lnTo>
                    <a:lnTo>
                      <a:pt x="40" y="96"/>
                    </a:lnTo>
                    <a:lnTo>
                      <a:pt x="32" y="104"/>
                    </a:lnTo>
                    <a:lnTo>
                      <a:pt x="24" y="96"/>
                    </a:lnTo>
                    <a:lnTo>
                      <a:pt x="24" y="80"/>
                    </a:lnTo>
                    <a:lnTo>
                      <a:pt x="8" y="72"/>
                    </a:lnTo>
                    <a:lnTo>
                      <a:pt x="0" y="56"/>
                    </a:lnTo>
                    <a:lnTo>
                      <a:pt x="0" y="48"/>
                    </a:lnTo>
                    <a:lnTo>
                      <a:pt x="8" y="48"/>
                    </a:lnTo>
                    <a:lnTo>
                      <a:pt x="16" y="16"/>
                    </a:lnTo>
                    <a:lnTo>
                      <a:pt x="16" y="8"/>
                    </a:lnTo>
                    <a:lnTo>
                      <a:pt x="16" y="0"/>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7" name="Freeform 88"/>
              <p:cNvSpPr>
                <a:spLocks/>
              </p:cNvSpPr>
              <p:nvPr/>
            </p:nvSpPr>
            <p:spPr bwMode="gray">
              <a:xfrm>
                <a:off x="4494" y="2689"/>
                <a:ext cx="17" cy="17"/>
              </a:xfrm>
              <a:custGeom>
                <a:avLst/>
                <a:gdLst>
                  <a:gd name="T0" fmla="*/ 6 w 24"/>
                  <a:gd name="T1" fmla="*/ 0 h 24"/>
                  <a:gd name="T2" fmla="*/ 9 w 24"/>
                  <a:gd name="T3" fmla="*/ 3 h 24"/>
                  <a:gd name="T4" fmla="*/ 9 w 24"/>
                  <a:gd name="T5" fmla="*/ 9 h 24"/>
                  <a:gd name="T6" fmla="*/ 6 w 24"/>
                  <a:gd name="T7" fmla="*/ 9 h 24"/>
                  <a:gd name="T8" fmla="*/ 3 w 24"/>
                  <a:gd name="T9" fmla="*/ 3 h 24"/>
                  <a:gd name="T10" fmla="*/ 0 w 24"/>
                  <a:gd name="T11" fmla="*/ 0 h 24"/>
                  <a:gd name="T12" fmla="*/ 3 w 24"/>
                  <a:gd name="T13" fmla="*/ 0 h 24"/>
                  <a:gd name="T14" fmla="*/ 6 w 2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4"/>
                  <a:gd name="T26" fmla="*/ 24 w 2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4">
                    <a:moveTo>
                      <a:pt x="16" y="0"/>
                    </a:moveTo>
                    <a:lnTo>
                      <a:pt x="24" y="8"/>
                    </a:lnTo>
                    <a:lnTo>
                      <a:pt x="24" y="24"/>
                    </a:lnTo>
                    <a:lnTo>
                      <a:pt x="16" y="24"/>
                    </a:lnTo>
                    <a:lnTo>
                      <a:pt x="8" y="8"/>
                    </a:lnTo>
                    <a:lnTo>
                      <a:pt x="0" y="0"/>
                    </a:lnTo>
                    <a:lnTo>
                      <a:pt x="8"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8" name="Freeform 89"/>
              <p:cNvSpPr>
                <a:spLocks/>
              </p:cNvSpPr>
              <p:nvPr/>
            </p:nvSpPr>
            <p:spPr bwMode="gray">
              <a:xfrm>
                <a:off x="4517" y="2678"/>
                <a:ext cx="33" cy="23"/>
              </a:xfrm>
              <a:custGeom>
                <a:avLst/>
                <a:gdLst>
                  <a:gd name="T0" fmla="*/ 0 w 48"/>
                  <a:gd name="T1" fmla="*/ 3 h 32"/>
                  <a:gd name="T2" fmla="*/ 3 w 48"/>
                  <a:gd name="T3" fmla="*/ 0 h 32"/>
                  <a:gd name="T4" fmla="*/ 6 w 48"/>
                  <a:gd name="T5" fmla="*/ 0 h 32"/>
                  <a:gd name="T6" fmla="*/ 8 w 48"/>
                  <a:gd name="T7" fmla="*/ 3 h 32"/>
                  <a:gd name="T8" fmla="*/ 10 w 48"/>
                  <a:gd name="T9" fmla="*/ 3 h 32"/>
                  <a:gd name="T10" fmla="*/ 13 w 48"/>
                  <a:gd name="T11" fmla="*/ 6 h 32"/>
                  <a:gd name="T12" fmla="*/ 13 w 48"/>
                  <a:gd name="T13" fmla="*/ 9 h 32"/>
                  <a:gd name="T14" fmla="*/ 16 w 48"/>
                  <a:gd name="T15" fmla="*/ 12 h 32"/>
                  <a:gd name="T16" fmla="*/ 10 w 48"/>
                  <a:gd name="T17" fmla="*/ 9 h 32"/>
                  <a:gd name="T18" fmla="*/ 6 w 48"/>
                  <a:gd name="T19" fmla="*/ 6 h 32"/>
                  <a:gd name="T20" fmla="*/ 6 w 48"/>
                  <a:gd name="T21" fmla="*/ 9 h 32"/>
                  <a:gd name="T22" fmla="*/ 0 w 48"/>
                  <a:gd name="T23" fmla="*/ 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32"/>
                  <a:gd name="T38" fmla="*/ 48 w 48"/>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32">
                    <a:moveTo>
                      <a:pt x="0" y="8"/>
                    </a:moveTo>
                    <a:lnTo>
                      <a:pt x="8" y="0"/>
                    </a:lnTo>
                    <a:lnTo>
                      <a:pt x="16" y="0"/>
                    </a:lnTo>
                    <a:lnTo>
                      <a:pt x="24" y="8"/>
                    </a:lnTo>
                    <a:lnTo>
                      <a:pt x="32" y="8"/>
                    </a:lnTo>
                    <a:lnTo>
                      <a:pt x="40" y="16"/>
                    </a:lnTo>
                    <a:lnTo>
                      <a:pt x="40" y="24"/>
                    </a:lnTo>
                    <a:lnTo>
                      <a:pt x="48" y="32"/>
                    </a:lnTo>
                    <a:lnTo>
                      <a:pt x="32" y="24"/>
                    </a:lnTo>
                    <a:lnTo>
                      <a:pt x="16" y="16"/>
                    </a:lnTo>
                    <a:lnTo>
                      <a:pt x="16" y="24"/>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9" name="Freeform 90"/>
              <p:cNvSpPr>
                <a:spLocks/>
              </p:cNvSpPr>
              <p:nvPr/>
            </p:nvSpPr>
            <p:spPr bwMode="gray">
              <a:xfrm>
                <a:off x="4556" y="2706"/>
                <a:ext cx="17" cy="17"/>
              </a:xfrm>
              <a:custGeom>
                <a:avLst/>
                <a:gdLst>
                  <a:gd name="T0" fmla="*/ 0 w 24"/>
                  <a:gd name="T1" fmla="*/ 0 h 24"/>
                  <a:gd name="T2" fmla="*/ 3 w 24"/>
                  <a:gd name="T3" fmla="*/ 0 h 24"/>
                  <a:gd name="T4" fmla="*/ 6 w 24"/>
                  <a:gd name="T5" fmla="*/ 0 h 24"/>
                  <a:gd name="T6" fmla="*/ 9 w 24"/>
                  <a:gd name="T7" fmla="*/ 3 h 24"/>
                  <a:gd name="T8" fmla="*/ 6 w 24"/>
                  <a:gd name="T9" fmla="*/ 9 h 24"/>
                  <a:gd name="T10" fmla="*/ 3 w 24"/>
                  <a:gd name="T11" fmla="*/ 9 h 24"/>
                  <a:gd name="T12" fmla="*/ 3 w 24"/>
                  <a:gd name="T13" fmla="*/ 3 h 24"/>
                  <a:gd name="T14" fmla="*/ 0 w 24"/>
                  <a:gd name="T15" fmla="*/ 3 h 24"/>
                  <a:gd name="T16" fmla="*/ 0 w 24"/>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4"/>
                  <a:gd name="T29" fmla="*/ 24 w 2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4">
                    <a:moveTo>
                      <a:pt x="0" y="0"/>
                    </a:moveTo>
                    <a:lnTo>
                      <a:pt x="8" y="0"/>
                    </a:lnTo>
                    <a:lnTo>
                      <a:pt x="16" y="0"/>
                    </a:lnTo>
                    <a:lnTo>
                      <a:pt x="24" y="8"/>
                    </a:lnTo>
                    <a:lnTo>
                      <a:pt x="16" y="24"/>
                    </a:lnTo>
                    <a:lnTo>
                      <a:pt x="8" y="24"/>
                    </a:lnTo>
                    <a:lnTo>
                      <a:pt x="8" y="8"/>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0" name="Freeform 91"/>
              <p:cNvSpPr>
                <a:spLocks/>
              </p:cNvSpPr>
              <p:nvPr/>
            </p:nvSpPr>
            <p:spPr bwMode="gray">
              <a:xfrm>
                <a:off x="4522" y="2718"/>
                <a:ext cx="11" cy="16"/>
              </a:xfrm>
              <a:custGeom>
                <a:avLst/>
                <a:gdLst>
                  <a:gd name="T0" fmla="*/ 0 w 16"/>
                  <a:gd name="T1" fmla="*/ 0 h 24"/>
                  <a:gd name="T2" fmla="*/ 0 w 16"/>
                  <a:gd name="T3" fmla="*/ 7 h 24"/>
                  <a:gd name="T4" fmla="*/ 6 w 16"/>
                  <a:gd name="T5" fmla="*/ 5 h 24"/>
                  <a:gd name="T6" fmla="*/ 6 w 16"/>
                  <a:gd name="T7" fmla="*/ 2 h 24"/>
                  <a:gd name="T8" fmla="*/ 3 w 16"/>
                  <a:gd name="T9" fmla="*/ 0 h 24"/>
                  <a:gd name="T10" fmla="*/ 0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0"/>
                    </a:moveTo>
                    <a:lnTo>
                      <a:pt x="0" y="24"/>
                    </a:lnTo>
                    <a:lnTo>
                      <a:pt x="16" y="16"/>
                    </a:lnTo>
                    <a:lnTo>
                      <a:pt x="16" y="8"/>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1" name="Freeform 92"/>
              <p:cNvSpPr>
                <a:spLocks/>
              </p:cNvSpPr>
              <p:nvPr/>
            </p:nvSpPr>
            <p:spPr bwMode="gray">
              <a:xfrm>
                <a:off x="4528" y="2729"/>
                <a:ext cx="17" cy="22"/>
              </a:xfrm>
              <a:custGeom>
                <a:avLst/>
                <a:gdLst>
                  <a:gd name="T0" fmla="*/ 9 w 24"/>
                  <a:gd name="T1" fmla="*/ 3 h 32"/>
                  <a:gd name="T2" fmla="*/ 9 w 24"/>
                  <a:gd name="T3" fmla="*/ 8 h 32"/>
                  <a:gd name="T4" fmla="*/ 6 w 24"/>
                  <a:gd name="T5" fmla="*/ 10 h 32"/>
                  <a:gd name="T6" fmla="*/ 3 w 24"/>
                  <a:gd name="T7" fmla="*/ 10 h 32"/>
                  <a:gd name="T8" fmla="*/ 0 w 24"/>
                  <a:gd name="T9" fmla="*/ 8 h 32"/>
                  <a:gd name="T10" fmla="*/ 0 w 24"/>
                  <a:gd name="T11" fmla="*/ 6 h 32"/>
                  <a:gd name="T12" fmla="*/ 6 w 24"/>
                  <a:gd name="T13" fmla="*/ 6 h 32"/>
                  <a:gd name="T14" fmla="*/ 3 w 24"/>
                  <a:gd name="T15" fmla="*/ 3 h 32"/>
                  <a:gd name="T16" fmla="*/ 3 w 24"/>
                  <a:gd name="T17" fmla="*/ 0 h 32"/>
                  <a:gd name="T18" fmla="*/ 9 w 24"/>
                  <a:gd name="T19" fmla="*/ 3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2"/>
                  <a:gd name="T32" fmla="*/ 24 w 24"/>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2">
                    <a:moveTo>
                      <a:pt x="24" y="8"/>
                    </a:moveTo>
                    <a:lnTo>
                      <a:pt x="24" y="24"/>
                    </a:lnTo>
                    <a:lnTo>
                      <a:pt x="16" y="32"/>
                    </a:lnTo>
                    <a:lnTo>
                      <a:pt x="8" y="32"/>
                    </a:lnTo>
                    <a:lnTo>
                      <a:pt x="0" y="24"/>
                    </a:lnTo>
                    <a:lnTo>
                      <a:pt x="0" y="16"/>
                    </a:lnTo>
                    <a:lnTo>
                      <a:pt x="16" y="16"/>
                    </a:lnTo>
                    <a:lnTo>
                      <a:pt x="8" y="8"/>
                    </a:lnTo>
                    <a:lnTo>
                      <a:pt x="8" y="0"/>
                    </a:lnTo>
                    <a:lnTo>
                      <a:pt x="2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2" name="Freeform 93"/>
              <p:cNvSpPr>
                <a:spLocks/>
              </p:cNvSpPr>
              <p:nvPr/>
            </p:nvSpPr>
            <p:spPr bwMode="gray">
              <a:xfrm>
                <a:off x="4550" y="2723"/>
                <a:ext cx="17" cy="17"/>
              </a:xfrm>
              <a:custGeom>
                <a:avLst/>
                <a:gdLst>
                  <a:gd name="T0" fmla="*/ 0 w 24"/>
                  <a:gd name="T1" fmla="*/ 0 h 24"/>
                  <a:gd name="T2" fmla="*/ 6 w 24"/>
                  <a:gd name="T3" fmla="*/ 0 h 24"/>
                  <a:gd name="T4" fmla="*/ 9 w 24"/>
                  <a:gd name="T5" fmla="*/ 6 h 24"/>
                  <a:gd name="T6" fmla="*/ 9 w 24"/>
                  <a:gd name="T7" fmla="*/ 9 h 24"/>
                  <a:gd name="T8" fmla="*/ 6 w 24"/>
                  <a:gd name="T9" fmla="*/ 9 h 24"/>
                  <a:gd name="T10" fmla="*/ 6 w 24"/>
                  <a:gd name="T11" fmla="*/ 6 h 24"/>
                  <a:gd name="T12" fmla="*/ 0 w 24"/>
                  <a:gd name="T13" fmla="*/ 0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0"/>
                    </a:moveTo>
                    <a:lnTo>
                      <a:pt x="16" y="0"/>
                    </a:lnTo>
                    <a:lnTo>
                      <a:pt x="24" y="16"/>
                    </a:lnTo>
                    <a:lnTo>
                      <a:pt x="24" y="24"/>
                    </a:lnTo>
                    <a:lnTo>
                      <a:pt x="16" y="24"/>
                    </a:lnTo>
                    <a:lnTo>
                      <a:pt x="16" y="16"/>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3" name="Freeform 94"/>
              <p:cNvSpPr>
                <a:spLocks/>
              </p:cNvSpPr>
              <p:nvPr/>
            </p:nvSpPr>
            <p:spPr bwMode="gray">
              <a:xfrm>
                <a:off x="4522" y="2751"/>
                <a:ext cx="62" cy="57"/>
              </a:xfrm>
              <a:custGeom>
                <a:avLst/>
                <a:gdLst>
                  <a:gd name="T0" fmla="*/ 14 w 88"/>
                  <a:gd name="T1" fmla="*/ 15 h 80"/>
                  <a:gd name="T2" fmla="*/ 17 w 88"/>
                  <a:gd name="T3" fmla="*/ 15 h 80"/>
                  <a:gd name="T4" fmla="*/ 14 w 88"/>
                  <a:gd name="T5" fmla="*/ 21 h 80"/>
                  <a:gd name="T6" fmla="*/ 19 w 88"/>
                  <a:gd name="T7" fmla="*/ 26 h 80"/>
                  <a:gd name="T8" fmla="*/ 23 w 88"/>
                  <a:gd name="T9" fmla="*/ 26 h 80"/>
                  <a:gd name="T10" fmla="*/ 23 w 88"/>
                  <a:gd name="T11" fmla="*/ 24 h 80"/>
                  <a:gd name="T12" fmla="*/ 23 w 88"/>
                  <a:gd name="T13" fmla="*/ 26 h 80"/>
                  <a:gd name="T14" fmla="*/ 25 w 88"/>
                  <a:gd name="T15" fmla="*/ 29 h 80"/>
                  <a:gd name="T16" fmla="*/ 25 w 88"/>
                  <a:gd name="T17" fmla="*/ 26 h 80"/>
                  <a:gd name="T18" fmla="*/ 25 w 88"/>
                  <a:gd name="T19" fmla="*/ 24 h 80"/>
                  <a:gd name="T20" fmla="*/ 23 w 88"/>
                  <a:gd name="T21" fmla="*/ 21 h 80"/>
                  <a:gd name="T22" fmla="*/ 23 w 88"/>
                  <a:gd name="T23" fmla="*/ 17 h 80"/>
                  <a:gd name="T24" fmla="*/ 25 w 88"/>
                  <a:gd name="T25" fmla="*/ 17 h 80"/>
                  <a:gd name="T26" fmla="*/ 27 w 88"/>
                  <a:gd name="T27" fmla="*/ 21 h 80"/>
                  <a:gd name="T28" fmla="*/ 31 w 88"/>
                  <a:gd name="T29" fmla="*/ 17 h 80"/>
                  <a:gd name="T30" fmla="*/ 31 w 88"/>
                  <a:gd name="T31" fmla="*/ 11 h 80"/>
                  <a:gd name="T32" fmla="*/ 31 w 88"/>
                  <a:gd name="T33" fmla="*/ 9 h 80"/>
                  <a:gd name="T34" fmla="*/ 31 w 88"/>
                  <a:gd name="T35" fmla="*/ 6 h 80"/>
                  <a:gd name="T36" fmla="*/ 27 w 88"/>
                  <a:gd name="T37" fmla="*/ 3 h 80"/>
                  <a:gd name="T38" fmla="*/ 23 w 88"/>
                  <a:gd name="T39" fmla="*/ 0 h 80"/>
                  <a:gd name="T40" fmla="*/ 25 w 88"/>
                  <a:gd name="T41" fmla="*/ 3 h 80"/>
                  <a:gd name="T42" fmla="*/ 23 w 88"/>
                  <a:gd name="T43" fmla="*/ 3 h 80"/>
                  <a:gd name="T44" fmla="*/ 19 w 88"/>
                  <a:gd name="T45" fmla="*/ 3 h 80"/>
                  <a:gd name="T46" fmla="*/ 19 w 88"/>
                  <a:gd name="T47" fmla="*/ 6 h 80"/>
                  <a:gd name="T48" fmla="*/ 17 w 88"/>
                  <a:gd name="T49" fmla="*/ 6 h 80"/>
                  <a:gd name="T50" fmla="*/ 17 w 88"/>
                  <a:gd name="T51" fmla="*/ 9 h 80"/>
                  <a:gd name="T52" fmla="*/ 14 w 88"/>
                  <a:gd name="T53" fmla="*/ 11 h 80"/>
                  <a:gd name="T54" fmla="*/ 14 w 88"/>
                  <a:gd name="T55" fmla="*/ 6 h 80"/>
                  <a:gd name="T56" fmla="*/ 8 w 88"/>
                  <a:gd name="T57" fmla="*/ 6 h 80"/>
                  <a:gd name="T58" fmla="*/ 3 w 88"/>
                  <a:gd name="T59" fmla="*/ 11 h 80"/>
                  <a:gd name="T60" fmla="*/ 0 w 88"/>
                  <a:gd name="T61" fmla="*/ 11 h 80"/>
                  <a:gd name="T62" fmla="*/ 0 w 88"/>
                  <a:gd name="T63" fmla="*/ 15 h 80"/>
                  <a:gd name="T64" fmla="*/ 0 w 88"/>
                  <a:gd name="T65" fmla="*/ 17 h 80"/>
                  <a:gd name="T66" fmla="*/ 3 w 88"/>
                  <a:gd name="T67" fmla="*/ 15 h 80"/>
                  <a:gd name="T68" fmla="*/ 6 w 88"/>
                  <a:gd name="T69" fmla="*/ 11 h 80"/>
                  <a:gd name="T70" fmla="*/ 6 w 88"/>
                  <a:gd name="T71" fmla="*/ 15 h 80"/>
                  <a:gd name="T72" fmla="*/ 8 w 88"/>
                  <a:gd name="T73" fmla="*/ 15 h 80"/>
                  <a:gd name="T74" fmla="*/ 11 w 88"/>
                  <a:gd name="T75" fmla="*/ 15 h 80"/>
                  <a:gd name="T76" fmla="*/ 14 w 88"/>
                  <a:gd name="T77" fmla="*/ 15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
                  <a:gd name="T118" fmla="*/ 0 h 80"/>
                  <a:gd name="T119" fmla="*/ 88 w 88"/>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 h="80">
                    <a:moveTo>
                      <a:pt x="40" y="40"/>
                    </a:moveTo>
                    <a:lnTo>
                      <a:pt x="48" y="40"/>
                    </a:lnTo>
                    <a:lnTo>
                      <a:pt x="40" y="56"/>
                    </a:lnTo>
                    <a:lnTo>
                      <a:pt x="56" y="72"/>
                    </a:lnTo>
                    <a:lnTo>
                      <a:pt x="64" y="72"/>
                    </a:lnTo>
                    <a:lnTo>
                      <a:pt x="64" y="64"/>
                    </a:lnTo>
                    <a:lnTo>
                      <a:pt x="64" y="72"/>
                    </a:lnTo>
                    <a:lnTo>
                      <a:pt x="72" y="80"/>
                    </a:lnTo>
                    <a:lnTo>
                      <a:pt x="72" y="72"/>
                    </a:lnTo>
                    <a:lnTo>
                      <a:pt x="72" y="64"/>
                    </a:lnTo>
                    <a:lnTo>
                      <a:pt x="64" y="56"/>
                    </a:lnTo>
                    <a:lnTo>
                      <a:pt x="64" y="48"/>
                    </a:lnTo>
                    <a:lnTo>
                      <a:pt x="72" y="48"/>
                    </a:lnTo>
                    <a:lnTo>
                      <a:pt x="80" y="56"/>
                    </a:lnTo>
                    <a:lnTo>
                      <a:pt x="88" y="48"/>
                    </a:lnTo>
                    <a:lnTo>
                      <a:pt x="88" y="32"/>
                    </a:lnTo>
                    <a:lnTo>
                      <a:pt x="88" y="24"/>
                    </a:lnTo>
                    <a:lnTo>
                      <a:pt x="88" y="16"/>
                    </a:lnTo>
                    <a:lnTo>
                      <a:pt x="80" y="8"/>
                    </a:lnTo>
                    <a:lnTo>
                      <a:pt x="64" y="0"/>
                    </a:lnTo>
                    <a:lnTo>
                      <a:pt x="72" y="8"/>
                    </a:lnTo>
                    <a:lnTo>
                      <a:pt x="64" y="8"/>
                    </a:lnTo>
                    <a:lnTo>
                      <a:pt x="56" y="8"/>
                    </a:lnTo>
                    <a:lnTo>
                      <a:pt x="56" y="16"/>
                    </a:lnTo>
                    <a:lnTo>
                      <a:pt x="48" y="16"/>
                    </a:lnTo>
                    <a:lnTo>
                      <a:pt x="48" y="24"/>
                    </a:lnTo>
                    <a:lnTo>
                      <a:pt x="40" y="32"/>
                    </a:lnTo>
                    <a:lnTo>
                      <a:pt x="40" y="16"/>
                    </a:lnTo>
                    <a:lnTo>
                      <a:pt x="24" y="16"/>
                    </a:lnTo>
                    <a:lnTo>
                      <a:pt x="8" y="32"/>
                    </a:lnTo>
                    <a:lnTo>
                      <a:pt x="0" y="32"/>
                    </a:lnTo>
                    <a:lnTo>
                      <a:pt x="0" y="40"/>
                    </a:lnTo>
                    <a:lnTo>
                      <a:pt x="0" y="48"/>
                    </a:lnTo>
                    <a:lnTo>
                      <a:pt x="8" y="40"/>
                    </a:lnTo>
                    <a:lnTo>
                      <a:pt x="16" y="32"/>
                    </a:lnTo>
                    <a:lnTo>
                      <a:pt x="16" y="40"/>
                    </a:lnTo>
                    <a:lnTo>
                      <a:pt x="24" y="40"/>
                    </a:lnTo>
                    <a:lnTo>
                      <a:pt x="32" y="40"/>
                    </a:lnTo>
                    <a:lnTo>
                      <a:pt x="40"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4" name="Freeform 95"/>
              <p:cNvSpPr>
                <a:spLocks/>
              </p:cNvSpPr>
              <p:nvPr/>
            </p:nvSpPr>
            <p:spPr bwMode="gray">
              <a:xfrm>
                <a:off x="4584" y="2926"/>
                <a:ext cx="11" cy="11"/>
              </a:xfrm>
              <a:custGeom>
                <a:avLst/>
                <a:gdLst>
                  <a:gd name="T0" fmla="*/ 0 w 16"/>
                  <a:gd name="T1" fmla="*/ 3 h 16"/>
                  <a:gd name="T2" fmla="*/ 0 w 16"/>
                  <a:gd name="T3" fmla="*/ 0 h 16"/>
                  <a:gd name="T4" fmla="*/ 6 w 16"/>
                  <a:gd name="T5" fmla="*/ 0 h 16"/>
                  <a:gd name="T6" fmla="*/ 6 w 16"/>
                  <a:gd name="T7" fmla="*/ 3 h 16"/>
                  <a:gd name="T8" fmla="*/ 6 w 16"/>
                  <a:gd name="T9" fmla="*/ 6 h 16"/>
                  <a:gd name="T10" fmla="*/ 3 w 16"/>
                  <a:gd name="T11" fmla="*/ 6 h 16"/>
                  <a:gd name="T12" fmla="*/ 0 w 16"/>
                  <a:gd name="T13" fmla="*/ 3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8"/>
                    </a:moveTo>
                    <a:lnTo>
                      <a:pt x="0" y="0"/>
                    </a:lnTo>
                    <a:lnTo>
                      <a:pt x="16" y="0"/>
                    </a:lnTo>
                    <a:lnTo>
                      <a:pt x="16" y="8"/>
                    </a:lnTo>
                    <a:lnTo>
                      <a:pt x="16" y="16"/>
                    </a:lnTo>
                    <a:lnTo>
                      <a:pt x="8" y="16"/>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5" name="Freeform 96"/>
              <p:cNvSpPr>
                <a:spLocks/>
              </p:cNvSpPr>
              <p:nvPr/>
            </p:nvSpPr>
            <p:spPr bwMode="gray">
              <a:xfrm>
                <a:off x="4607" y="2926"/>
                <a:ext cx="45" cy="17"/>
              </a:xfrm>
              <a:custGeom>
                <a:avLst/>
                <a:gdLst>
                  <a:gd name="T0" fmla="*/ 0 w 64"/>
                  <a:gd name="T1" fmla="*/ 3 h 24"/>
                  <a:gd name="T2" fmla="*/ 6 w 64"/>
                  <a:gd name="T3" fmla="*/ 0 h 24"/>
                  <a:gd name="T4" fmla="*/ 14 w 64"/>
                  <a:gd name="T5" fmla="*/ 0 h 24"/>
                  <a:gd name="T6" fmla="*/ 17 w 64"/>
                  <a:gd name="T7" fmla="*/ 0 h 24"/>
                  <a:gd name="T8" fmla="*/ 19 w 64"/>
                  <a:gd name="T9" fmla="*/ 3 h 24"/>
                  <a:gd name="T10" fmla="*/ 23 w 64"/>
                  <a:gd name="T11" fmla="*/ 3 h 24"/>
                  <a:gd name="T12" fmla="*/ 23 w 64"/>
                  <a:gd name="T13" fmla="*/ 6 h 24"/>
                  <a:gd name="T14" fmla="*/ 19 w 64"/>
                  <a:gd name="T15" fmla="*/ 9 h 24"/>
                  <a:gd name="T16" fmla="*/ 14 w 64"/>
                  <a:gd name="T17" fmla="*/ 3 h 24"/>
                  <a:gd name="T18" fmla="*/ 8 w 64"/>
                  <a:gd name="T19" fmla="*/ 3 h 24"/>
                  <a:gd name="T20" fmla="*/ 6 w 64"/>
                  <a:gd name="T21" fmla="*/ 3 h 24"/>
                  <a:gd name="T22" fmla="*/ 3 w 64"/>
                  <a:gd name="T23" fmla="*/ 6 h 24"/>
                  <a:gd name="T24" fmla="*/ 0 w 64"/>
                  <a:gd name="T25" fmla="*/ 3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24"/>
                  <a:gd name="T41" fmla="*/ 64 w 6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24">
                    <a:moveTo>
                      <a:pt x="0" y="8"/>
                    </a:moveTo>
                    <a:lnTo>
                      <a:pt x="16" y="0"/>
                    </a:lnTo>
                    <a:lnTo>
                      <a:pt x="40" y="0"/>
                    </a:lnTo>
                    <a:lnTo>
                      <a:pt x="48" y="0"/>
                    </a:lnTo>
                    <a:lnTo>
                      <a:pt x="56" y="8"/>
                    </a:lnTo>
                    <a:lnTo>
                      <a:pt x="64" y="8"/>
                    </a:lnTo>
                    <a:lnTo>
                      <a:pt x="64" y="16"/>
                    </a:lnTo>
                    <a:lnTo>
                      <a:pt x="56" y="24"/>
                    </a:lnTo>
                    <a:lnTo>
                      <a:pt x="40" y="8"/>
                    </a:lnTo>
                    <a:lnTo>
                      <a:pt x="24" y="8"/>
                    </a:lnTo>
                    <a:lnTo>
                      <a:pt x="16" y="8"/>
                    </a:lnTo>
                    <a:lnTo>
                      <a:pt x="8" y="16"/>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6" name="Freeform 97"/>
              <p:cNvSpPr>
                <a:spLocks/>
              </p:cNvSpPr>
              <p:nvPr/>
            </p:nvSpPr>
            <p:spPr bwMode="gray">
              <a:xfrm>
                <a:off x="4556" y="2909"/>
                <a:ext cx="22" cy="5"/>
              </a:xfrm>
              <a:custGeom>
                <a:avLst/>
                <a:gdLst>
                  <a:gd name="T0" fmla="*/ 0 w 32"/>
                  <a:gd name="T1" fmla="*/ 2 h 8"/>
                  <a:gd name="T2" fmla="*/ 0 w 32"/>
                  <a:gd name="T3" fmla="*/ 0 h 8"/>
                  <a:gd name="T4" fmla="*/ 3 w 32"/>
                  <a:gd name="T5" fmla="*/ 0 h 8"/>
                  <a:gd name="T6" fmla="*/ 6 w 32"/>
                  <a:gd name="T7" fmla="*/ 0 h 8"/>
                  <a:gd name="T8" fmla="*/ 10 w 32"/>
                  <a:gd name="T9" fmla="*/ 0 h 8"/>
                  <a:gd name="T10" fmla="*/ 10 w 32"/>
                  <a:gd name="T11" fmla="*/ 2 h 8"/>
                  <a:gd name="T12" fmla="*/ 0 w 32"/>
                  <a:gd name="T13" fmla="*/ 2 h 8"/>
                  <a:gd name="T14" fmla="*/ 0 60000 65536"/>
                  <a:gd name="T15" fmla="*/ 0 60000 65536"/>
                  <a:gd name="T16" fmla="*/ 0 60000 65536"/>
                  <a:gd name="T17" fmla="*/ 0 60000 65536"/>
                  <a:gd name="T18" fmla="*/ 0 60000 65536"/>
                  <a:gd name="T19" fmla="*/ 0 60000 65536"/>
                  <a:gd name="T20" fmla="*/ 0 60000 65536"/>
                  <a:gd name="T21" fmla="*/ 0 w 32"/>
                  <a:gd name="T22" fmla="*/ 0 h 8"/>
                  <a:gd name="T23" fmla="*/ 32 w 3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8">
                    <a:moveTo>
                      <a:pt x="0" y="8"/>
                    </a:moveTo>
                    <a:lnTo>
                      <a:pt x="0" y="0"/>
                    </a:lnTo>
                    <a:lnTo>
                      <a:pt x="8" y="0"/>
                    </a:lnTo>
                    <a:lnTo>
                      <a:pt x="16" y="0"/>
                    </a:lnTo>
                    <a:lnTo>
                      <a:pt x="32" y="0"/>
                    </a:lnTo>
                    <a:lnTo>
                      <a:pt x="32"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7" name="Freeform 98"/>
              <p:cNvSpPr>
                <a:spLocks/>
              </p:cNvSpPr>
              <p:nvPr/>
            </p:nvSpPr>
            <p:spPr bwMode="gray">
              <a:xfrm>
                <a:off x="4792" y="2920"/>
                <a:ext cx="141" cy="118"/>
              </a:xfrm>
              <a:custGeom>
                <a:avLst/>
                <a:gdLst>
                  <a:gd name="T0" fmla="*/ 0 w 200"/>
                  <a:gd name="T1" fmla="*/ 0 h 168"/>
                  <a:gd name="T2" fmla="*/ 8 w 200"/>
                  <a:gd name="T3" fmla="*/ 3 h 168"/>
                  <a:gd name="T4" fmla="*/ 19 w 200"/>
                  <a:gd name="T5" fmla="*/ 8 h 168"/>
                  <a:gd name="T6" fmla="*/ 23 w 200"/>
                  <a:gd name="T7" fmla="*/ 8 h 168"/>
                  <a:gd name="T8" fmla="*/ 31 w 200"/>
                  <a:gd name="T9" fmla="*/ 14 h 168"/>
                  <a:gd name="T10" fmla="*/ 34 w 200"/>
                  <a:gd name="T11" fmla="*/ 17 h 168"/>
                  <a:gd name="T12" fmla="*/ 36 w 200"/>
                  <a:gd name="T13" fmla="*/ 22 h 168"/>
                  <a:gd name="T14" fmla="*/ 48 w 200"/>
                  <a:gd name="T15" fmla="*/ 25 h 168"/>
                  <a:gd name="T16" fmla="*/ 51 w 200"/>
                  <a:gd name="T17" fmla="*/ 27 h 168"/>
                  <a:gd name="T18" fmla="*/ 48 w 200"/>
                  <a:gd name="T19" fmla="*/ 31 h 168"/>
                  <a:gd name="T20" fmla="*/ 44 w 200"/>
                  <a:gd name="T21" fmla="*/ 31 h 168"/>
                  <a:gd name="T22" fmla="*/ 44 w 200"/>
                  <a:gd name="T23" fmla="*/ 33 h 168"/>
                  <a:gd name="T24" fmla="*/ 48 w 200"/>
                  <a:gd name="T25" fmla="*/ 39 h 168"/>
                  <a:gd name="T26" fmla="*/ 53 w 200"/>
                  <a:gd name="T27" fmla="*/ 39 h 168"/>
                  <a:gd name="T28" fmla="*/ 53 w 200"/>
                  <a:gd name="T29" fmla="*/ 41 h 168"/>
                  <a:gd name="T30" fmla="*/ 56 w 200"/>
                  <a:gd name="T31" fmla="*/ 47 h 168"/>
                  <a:gd name="T32" fmla="*/ 61 w 200"/>
                  <a:gd name="T33" fmla="*/ 50 h 168"/>
                  <a:gd name="T34" fmla="*/ 70 w 200"/>
                  <a:gd name="T35" fmla="*/ 55 h 168"/>
                  <a:gd name="T36" fmla="*/ 70 w 200"/>
                  <a:gd name="T37" fmla="*/ 58 h 168"/>
                  <a:gd name="T38" fmla="*/ 61 w 200"/>
                  <a:gd name="T39" fmla="*/ 55 h 168"/>
                  <a:gd name="T40" fmla="*/ 56 w 200"/>
                  <a:gd name="T41" fmla="*/ 55 h 168"/>
                  <a:gd name="T42" fmla="*/ 51 w 200"/>
                  <a:gd name="T43" fmla="*/ 55 h 168"/>
                  <a:gd name="T44" fmla="*/ 44 w 200"/>
                  <a:gd name="T45" fmla="*/ 53 h 168"/>
                  <a:gd name="T46" fmla="*/ 44 w 200"/>
                  <a:gd name="T47" fmla="*/ 47 h 168"/>
                  <a:gd name="T48" fmla="*/ 42 w 200"/>
                  <a:gd name="T49" fmla="*/ 44 h 168"/>
                  <a:gd name="T50" fmla="*/ 39 w 200"/>
                  <a:gd name="T51" fmla="*/ 41 h 168"/>
                  <a:gd name="T52" fmla="*/ 34 w 200"/>
                  <a:gd name="T53" fmla="*/ 39 h 168"/>
                  <a:gd name="T54" fmla="*/ 27 w 200"/>
                  <a:gd name="T55" fmla="*/ 36 h 168"/>
                  <a:gd name="T56" fmla="*/ 23 w 200"/>
                  <a:gd name="T57" fmla="*/ 36 h 168"/>
                  <a:gd name="T58" fmla="*/ 23 w 200"/>
                  <a:gd name="T59" fmla="*/ 41 h 168"/>
                  <a:gd name="T60" fmla="*/ 17 w 200"/>
                  <a:gd name="T61" fmla="*/ 41 h 168"/>
                  <a:gd name="T62" fmla="*/ 19 w 200"/>
                  <a:gd name="T63" fmla="*/ 47 h 168"/>
                  <a:gd name="T64" fmla="*/ 17 w 200"/>
                  <a:gd name="T65" fmla="*/ 47 h 168"/>
                  <a:gd name="T66" fmla="*/ 3 w 200"/>
                  <a:gd name="T67" fmla="*/ 47 h 168"/>
                  <a:gd name="T68" fmla="*/ 3 w 200"/>
                  <a:gd name="T69" fmla="*/ 33 h 168"/>
                  <a:gd name="T70" fmla="*/ 0 w 200"/>
                  <a:gd name="T71" fmla="*/ 31 h 168"/>
                  <a:gd name="T72" fmla="*/ 0 w 200"/>
                  <a:gd name="T73" fmla="*/ 27 h 168"/>
                  <a:gd name="T74" fmla="*/ 3 w 200"/>
                  <a:gd name="T75" fmla="*/ 25 h 168"/>
                  <a:gd name="T76" fmla="*/ 0 w 200"/>
                  <a:gd name="T77" fmla="*/ 0 h 1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
                  <a:gd name="T118" fmla="*/ 0 h 168"/>
                  <a:gd name="T119" fmla="*/ 200 w 200"/>
                  <a:gd name="T120" fmla="*/ 168 h 1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 h="168">
                    <a:moveTo>
                      <a:pt x="0" y="0"/>
                    </a:moveTo>
                    <a:lnTo>
                      <a:pt x="24" y="8"/>
                    </a:lnTo>
                    <a:lnTo>
                      <a:pt x="56" y="24"/>
                    </a:lnTo>
                    <a:lnTo>
                      <a:pt x="64" y="24"/>
                    </a:lnTo>
                    <a:lnTo>
                      <a:pt x="88" y="40"/>
                    </a:lnTo>
                    <a:lnTo>
                      <a:pt x="96" y="48"/>
                    </a:lnTo>
                    <a:lnTo>
                      <a:pt x="104" y="64"/>
                    </a:lnTo>
                    <a:lnTo>
                      <a:pt x="136" y="72"/>
                    </a:lnTo>
                    <a:lnTo>
                      <a:pt x="144" y="80"/>
                    </a:lnTo>
                    <a:lnTo>
                      <a:pt x="136" y="88"/>
                    </a:lnTo>
                    <a:lnTo>
                      <a:pt x="128" y="88"/>
                    </a:lnTo>
                    <a:lnTo>
                      <a:pt x="128" y="96"/>
                    </a:lnTo>
                    <a:lnTo>
                      <a:pt x="136" y="112"/>
                    </a:lnTo>
                    <a:lnTo>
                      <a:pt x="152" y="112"/>
                    </a:lnTo>
                    <a:lnTo>
                      <a:pt x="152" y="120"/>
                    </a:lnTo>
                    <a:lnTo>
                      <a:pt x="160" y="136"/>
                    </a:lnTo>
                    <a:lnTo>
                      <a:pt x="176" y="144"/>
                    </a:lnTo>
                    <a:lnTo>
                      <a:pt x="200" y="160"/>
                    </a:lnTo>
                    <a:lnTo>
                      <a:pt x="200" y="168"/>
                    </a:lnTo>
                    <a:lnTo>
                      <a:pt x="176" y="160"/>
                    </a:lnTo>
                    <a:lnTo>
                      <a:pt x="160" y="160"/>
                    </a:lnTo>
                    <a:lnTo>
                      <a:pt x="144" y="160"/>
                    </a:lnTo>
                    <a:lnTo>
                      <a:pt x="128" y="152"/>
                    </a:lnTo>
                    <a:lnTo>
                      <a:pt x="128" y="136"/>
                    </a:lnTo>
                    <a:lnTo>
                      <a:pt x="120" y="128"/>
                    </a:lnTo>
                    <a:lnTo>
                      <a:pt x="112" y="120"/>
                    </a:lnTo>
                    <a:lnTo>
                      <a:pt x="96" y="112"/>
                    </a:lnTo>
                    <a:lnTo>
                      <a:pt x="80" y="104"/>
                    </a:lnTo>
                    <a:lnTo>
                      <a:pt x="64" y="104"/>
                    </a:lnTo>
                    <a:lnTo>
                      <a:pt x="64" y="120"/>
                    </a:lnTo>
                    <a:lnTo>
                      <a:pt x="48" y="120"/>
                    </a:lnTo>
                    <a:lnTo>
                      <a:pt x="56" y="136"/>
                    </a:lnTo>
                    <a:lnTo>
                      <a:pt x="48" y="136"/>
                    </a:lnTo>
                    <a:lnTo>
                      <a:pt x="8" y="136"/>
                    </a:lnTo>
                    <a:lnTo>
                      <a:pt x="8" y="96"/>
                    </a:lnTo>
                    <a:lnTo>
                      <a:pt x="0" y="88"/>
                    </a:lnTo>
                    <a:lnTo>
                      <a:pt x="0" y="80"/>
                    </a:lnTo>
                    <a:lnTo>
                      <a:pt x="8" y="72"/>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8" name="Freeform 99"/>
              <p:cNvSpPr>
                <a:spLocks/>
              </p:cNvSpPr>
              <p:nvPr/>
            </p:nvSpPr>
            <p:spPr bwMode="gray">
              <a:xfrm>
                <a:off x="4747" y="2988"/>
                <a:ext cx="17" cy="16"/>
              </a:xfrm>
              <a:custGeom>
                <a:avLst/>
                <a:gdLst>
                  <a:gd name="T0" fmla="*/ 6 w 24"/>
                  <a:gd name="T1" fmla="*/ 0 h 24"/>
                  <a:gd name="T2" fmla="*/ 9 w 24"/>
                  <a:gd name="T3" fmla="*/ 2 h 24"/>
                  <a:gd name="T4" fmla="*/ 9 w 24"/>
                  <a:gd name="T5" fmla="*/ 7 h 24"/>
                  <a:gd name="T6" fmla="*/ 0 w 24"/>
                  <a:gd name="T7" fmla="*/ 7 h 24"/>
                  <a:gd name="T8" fmla="*/ 0 w 24"/>
                  <a:gd name="T9" fmla="*/ 5 h 24"/>
                  <a:gd name="T10" fmla="*/ 3 w 24"/>
                  <a:gd name="T11" fmla="*/ 0 h 24"/>
                  <a:gd name="T12" fmla="*/ 6 w 24"/>
                  <a:gd name="T13" fmla="*/ 0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6" y="0"/>
                    </a:moveTo>
                    <a:lnTo>
                      <a:pt x="24" y="8"/>
                    </a:lnTo>
                    <a:lnTo>
                      <a:pt x="24" y="24"/>
                    </a:lnTo>
                    <a:lnTo>
                      <a:pt x="0" y="24"/>
                    </a:lnTo>
                    <a:lnTo>
                      <a:pt x="0" y="16"/>
                    </a:lnTo>
                    <a:lnTo>
                      <a:pt x="8"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9" name="Freeform 100"/>
              <p:cNvSpPr>
                <a:spLocks/>
              </p:cNvSpPr>
              <p:nvPr/>
            </p:nvSpPr>
            <p:spPr bwMode="gray">
              <a:xfrm>
                <a:off x="4713" y="2892"/>
                <a:ext cx="17" cy="11"/>
              </a:xfrm>
              <a:custGeom>
                <a:avLst/>
                <a:gdLst>
                  <a:gd name="T0" fmla="*/ 0 w 24"/>
                  <a:gd name="T1" fmla="*/ 0 h 16"/>
                  <a:gd name="T2" fmla="*/ 6 w 24"/>
                  <a:gd name="T3" fmla="*/ 6 h 16"/>
                  <a:gd name="T4" fmla="*/ 9 w 24"/>
                  <a:gd name="T5" fmla="*/ 6 h 16"/>
                  <a:gd name="T6" fmla="*/ 3 w 24"/>
                  <a:gd name="T7" fmla="*/ 0 h 16"/>
                  <a:gd name="T8" fmla="*/ 0 w 24"/>
                  <a:gd name="T9" fmla="*/ 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0"/>
                    </a:moveTo>
                    <a:lnTo>
                      <a:pt x="16" y="16"/>
                    </a:lnTo>
                    <a:lnTo>
                      <a:pt x="24" y="16"/>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0" name="Freeform 101"/>
              <p:cNvSpPr>
                <a:spLocks/>
              </p:cNvSpPr>
              <p:nvPr/>
            </p:nvSpPr>
            <p:spPr bwMode="gray">
              <a:xfrm>
                <a:off x="4899" y="2943"/>
                <a:ext cx="56" cy="28"/>
              </a:xfrm>
              <a:custGeom>
                <a:avLst/>
                <a:gdLst>
                  <a:gd name="T0" fmla="*/ 25 w 80"/>
                  <a:gd name="T1" fmla="*/ 0 h 40"/>
                  <a:gd name="T2" fmla="*/ 22 w 80"/>
                  <a:gd name="T3" fmla="*/ 6 h 40"/>
                  <a:gd name="T4" fmla="*/ 17 w 80"/>
                  <a:gd name="T5" fmla="*/ 10 h 40"/>
                  <a:gd name="T6" fmla="*/ 10 w 80"/>
                  <a:gd name="T7" fmla="*/ 10 h 40"/>
                  <a:gd name="T8" fmla="*/ 6 w 80"/>
                  <a:gd name="T9" fmla="*/ 8 h 40"/>
                  <a:gd name="T10" fmla="*/ 0 w 80"/>
                  <a:gd name="T11" fmla="*/ 8 h 40"/>
                  <a:gd name="T12" fmla="*/ 0 w 80"/>
                  <a:gd name="T13" fmla="*/ 10 h 40"/>
                  <a:gd name="T14" fmla="*/ 6 w 80"/>
                  <a:gd name="T15" fmla="*/ 14 h 40"/>
                  <a:gd name="T16" fmla="*/ 14 w 80"/>
                  <a:gd name="T17" fmla="*/ 14 h 40"/>
                  <a:gd name="T18" fmla="*/ 25 w 80"/>
                  <a:gd name="T19" fmla="*/ 10 h 40"/>
                  <a:gd name="T20" fmla="*/ 27 w 80"/>
                  <a:gd name="T21" fmla="*/ 10 h 40"/>
                  <a:gd name="T22" fmla="*/ 27 w 80"/>
                  <a:gd name="T23" fmla="*/ 3 h 40"/>
                  <a:gd name="T24" fmla="*/ 27 w 80"/>
                  <a:gd name="T25" fmla="*/ 0 h 40"/>
                  <a:gd name="T26" fmla="*/ 25 w 80"/>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
                  <a:gd name="T43" fmla="*/ 0 h 40"/>
                  <a:gd name="T44" fmla="*/ 80 w 8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 h="40">
                    <a:moveTo>
                      <a:pt x="72" y="0"/>
                    </a:moveTo>
                    <a:lnTo>
                      <a:pt x="64" y="16"/>
                    </a:lnTo>
                    <a:lnTo>
                      <a:pt x="48" y="32"/>
                    </a:lnTo>
                    <a:lnTo>
                      <a:pt x="32" y="32"/>
                    </a:lnTo>
                    <a:lnTo>
                      <a:pt x="16" y="24"/>
                    </a:lnTo>
                    <a:lnTo>
                      <a:pt x="0" y="24"/>
                    </a:lnTo>
                    <a:lnTo>
                      <a:pt x="0" y="32"/>
                    </a:lnTo>
                    <a:lnTo>
                      <a:pt x="16" y="40"/>
                    </a:lnTo>
                    <a:lnTo>
                      <a:pt x="40" y="40"/>
                    </a:lnTo>
                    <a:lnTo>
                      <a:pt x="72" y="32"/>
                    </a:lnTo>
                    <a:lnTo>
                      <a:pt x="80" y="32"/>
                    </a:lnTo>
                    <a:lnTo>
                      <a:pt x="80" y="8"/>
                    </a:lnTo>
                    <a:lnTo>
                      <a:pt x="80" y="0"/>
                    </a:lnTo>
                    <a:lnTo>
                      <a:pt x="72"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1" name="Freeform 102"/>
              <p:cNvSpPr>
                <a:spLocks/>
              </p:cNvSpPr>
              <p:nvPr/>
            </p:nvSpPr>
            <p:spPr bwMode="gray">
              <a:xfrm>
                <a:off x="4922" y="2920"/>
                <a:ext cx="45" cy="28"/>
              </a:xfrm>
              <a:custGeom>
                <a:avLst/>
                <a:gdLst>
                  <a:gd name="T0" fmla="*/ 3 w 64"/>
                  <a:gd name="T1" fmla="*/ 0 h 40"/>
                  <a:gd name="T2" fmla="*/ 6 w 64"/>
                  <a:gd name="T3" fmla="*/ 0 h 40"/>
                  <a:gd name="T4" fmla="*/ 11 w 64"/>
                  <a:gd name="T5" fmla="*/ 0 h 40"/>
                  <a:gd name="T6" fmla="*/ 14 w 64"/>
                  <a:gd name="T7" fmla="*/ 3 h 40"/>
                  <a:gd name="T8" fmla="*/ 19 w 64"/>
                  <a:gd name="T9" fmla="*/ 8 h 40"/>
                  <a:gd name="T10" fmla="*/ 23 w 64"/>
                  <a:gd name="T11" fmla="*/ 8 h 40"/>
                  <a:gd name="T12" fmla="*/ 23 w 64"/>
                  <a:gd name="T13" fmla="*/ 14 h 40"/>
                  <a:gd name="T14" fmla="*/ 19 w 64"/>
                  <a:gd name="T15" fmla="*/ 14 h 40"/>
                  <a:gd name="T16" fmla="*/ 17 w 64"/>
                  <a:gd name="T17" fmla="*/ 8 h 40"/>
                  <a:gd name="T18" fmla="*/ 14 w 64"/>
                  <a:gd name="T19" fmla="*/ 8 h 40"/>
                  <a:gd name="T20" fmla="*/ 11 w 64"/>
                  <a:gd name="T21" fmla="*/ 3 h 40"/>
                  <a:gd name="T22" fmla="*/ 6 w 64"/>
                  <a:gd name="T23" fmla="*/ 3 h 40"/>
                  <a:gd name="T24" fmla="*/ 0 w 64"/>
                  <a:gd name="T25" fmla="*/ 0 h 40"/>
                  <a:gd name="T26" fmla="*/ 3 w 64"/>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40"/>
                  <a:gd name="T44" fmla="*/ 64 w 6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40">
                    <a:moveTo>
                      <a:pt x="8" y="0"/>
                    </a:moveTo>
                    <a:lnTo>
                      <a:pt x="16" y="0"/>
                    </a:lnTo>
                    <a:lnTo>
                      <a:pt x="32" y="0"/>
                    </a:lnTo>
                    <a:lnTo>
                      <a:pt x="40" y="8"/>
                    </a:lnTo>
                    <a:lnTo>
                      <a:pt x="56" y="24"/>
                    </a:lnTo>
                    <a:lnTo>
                      <a:pt x="64" y="24"/>
                    </a:lnTo>
                    <a:lnTo>
                      <a:pt x="64" y="40"/>
                    </a:lnTo>
                    <a:lnTo>
                      <a:pt x="56" y="40"/>
                    </a:lnTo>
                    <a:lnTo>
                      <a:pt x="48" y="24"/>
                    </a:lnTo>
                    <a:lnTo>
                      <a:pt x="40" y="24"/>
                    </a:lnTo>
                    <a:lnTo>
                      <a:pt x="32" y="8"/>
                    </a:lnTo>
                    <a:lnTo>
                      <a:pt x="16" y="8"/>
                    </a:lnTo>
                    <a:lnTo>
                      <a:pt x="0"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2" name="Freeform 103"/>
              <p:cNvSpPr>
                <a:spLocks/>
              </p:cNvSpPr>
              <p:nvPr/>
            </p:nvSpPr>
            <p:spPr bwMode="gray">
              <a:xfrm>
                <a:off x="4989" y="2959"/>
                <a:ext cx="17" cy="23"/>
              </a:xfrm>
              <a:custGeom>
                <a:avLst/>
                <a:gdLst>
                  <a:gd name="T0" fmla="*/ 0 w 24"/>
                  <a:gd name="T1" fmla="*/ 3 h 32"/>
                  <a:gd name="T2" fmla="*/ 3 w 24"/>
                  <a:gd name="T3" fmla="*/ 0 h 32"/>
                  <a:gd name="T4" fmla="*/ 9 w 24"/>
                  <a:gd name="T5" fmla="*/ 6 h 32"/>
                  <a:gd name="T6" fmla="*/ 9 w 24"/>
                  <a:gd name="T7" fmla="*/ 9 h 32"/>
                  <a:gd name="T8" fmla="*/ 9 w 24"/>
                  <a:gd name="T9" fmla="*/ 12 h 32"/>
                  <a:gd name="T10" fmla="*/ 6 w 24"/>
                  <a:gd name="T11" fmla="*/ 9 h 32"/>
                  <a:gd name="T12" fmla="*/ 3 w 24"/>
                  <a:gd name="T13" fmla="*/ 3 h 32"/>
                  <a:gd name="T14" fmla="*/ 0 w 24"/>
                  <a:gd name="T15" fmla="*/ 3 h 3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2"/>
                  <a:gd name="T26" fmla="*/ 24 w 24"/>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2">
                    <a:moveTo>
                      <a:pt x="0" y="8"/>
                    </a:moveTo>
                    <a:lnTo>
                      <a:pt x="8" y="0"/>
                    </a:lnTo>
                    <a:lnTo>
                      <a:pt x="24" y="16"/>
                    </a:lnTo>
                    <a:lnTo>
                      <a:pt x="24" y="24"/>
                    </a:lnTo>
                    <a:lnTo>
                      <a:pt x="24" y="32"/>
                    </a:lnTo>
                    <a:lnTo>
                      <a:pt x="16" y="24"/>
                    </a:lnTo>
                    <a:lnTo>
                      <a:pt x="8"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3" name="Freeform 104"/>
              <p:cNvSpPr>
                <a:spLocks/>
              </p:cNvSpPr>
              <p:nvPr/>
            </p:nvSpPr>
            <p:spPr bwMode="gray">
              <a:xfrm>
                <a:off x="5017" y="2976"/>
                <a:ext cx="12" cy="12"/>
              </a:xfrm>
              <a:custGeom>
                <a:avLst/>
                <a:gdLst>
                  <a:gd name="T0" fmla="*/ 0 w 16"/>
                  <a:gd name="T1" fmla="*/ 4 h 16"/>
                  <a:gd name="T2" fmla="*/ 0 w 16"/>
                  <a:gd name="T3" fmla="*/ 0 h 16"/>
                  <a:gd name="T4" fmla="*/ 4 w 16"/>
                  <a:gd name="T5" fmla="*/ 0 h 16"/>
                  <a:gd name="T6" fmla="*/ 7 w 16"/>
                  <a:gd name="T7" fmla="*/ 7 h 16"/>
                  <a:gd name="T8" fmla="*/ 0 w 16"/>
                  <a:gd name="T9" fmla="*/ 4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0" y="0"/>
                    </a:lnTo>
                    <a:lnTo>
                      <a:pt x="8" y="0"/>
                    </a:lnTo>
                    <a:lnTo>
                      <a:pt x="16" y="16"/>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4" name="Freeform 105"/>
              <p:cNvSpPr>
                <a:spLocks/>
              </p:cNvSpPr>
              <p:nvPr/>
            </p:nvSpPr>
            <p:spPr bwMode="gray">
              <a:xfrm>
                <a:off x="5045" y="2988"/>
                <a:ext cx="23" cy="16"/>
              </a:xfrm>
              <a:custGeom>
                <a:avLst/>
                <a:gdLst>
                  <a:gd name="T0" fmla="*/ 0 w 32"/>
                  <a:gd name="T1" fmla="*/ 5 h 24"/>
                  <a:gd name="T2" fmla="*/ 0 w 32"/>
                  <a:gd name="T3" fmla="*/ 2 h 24"/>
                  <a:gd name="T4" fmla="*/ 0 w 32"/>
                  <a:gd name="T5" fmla="*/ 0 h 24"/>
                  <a:gd name="T6" fmla="*/ 9 w 32"/>
                  <a:gd name="T7" fmla="*/ 5 h 24"/>
                  <a:gd name="T8" fmla="*/ 12 w 32"/>
                  <a:gd name="T9" fmla="*/ 7 h 24"/>
                  <a:gd name="T10" fmla="*/ 9 w 32"/>
                  <a:gd name="T11" fmla="*/ 7 h 24"/>
                  <a:gd name="T12" fmla="*/ 0 w 32"/>
                  <a:gd name="T13" fmla="*/ 5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16"/>
                    </a:moveTo>
                    <a:lnTo>
                      <a:pt x="0" y="8"/>
                    </a:lnTo>
                    <a:lnTo>
                      <a:pt x="0" y="0"/>
                    </a:lnTo>
                    <a:lnTo>
                      <a:pt x="24" y="16"/>
                    </a:lnTo>
                    <a:lnTo>
                      <a:pt x="32" y="24"/>
                    </a:lnTo>
                    <a:lnTo>
                      <a:pt x="24" y="24"/>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5" name="Freeform 106"/>
              <p:cNvSpPr>
                <a:spLocks/>
              </p:cNvSpPr>
              <p:nvPr/>
            </p:nvSpPr>
            <p:spPr bwMode="gray">
              <a:xfrm>
                <a:off x="5074" y="3004"/>
                <a:ext cx="16" cy="17"/>
              </a:xfrm>
              <a:custGeom>
                <a:avLst/>
                <a:gdLst>
                  <a:gd name="T0" fmla="*/ 2 w 24"/>
                  <a:gd name="T1" fmla="*/ 6 h 24"/>
                  <a:gd name="T2" fmla="*/ 0 w 24"/>
                  <a:gd name="T3" fmla="*/ 3 h 24"/>
                  <a:gd name="T4" fmla="*/ 2 w 24"/>
                  <a:gd name="T5" fmla="*/ 0 h 24"/>
                  <a:gd name="T6" fmla="*/ 5 w 24"/>
                  <a:gd name="T7" fmla="*/ 0 h 24"/>
                  <a:gd name="T8" fmla="*/ 7 w 24"/>
                  <a:gd name="T9" fmla="*/ 9 h 24"/>
                  <a:gd name="T10" fmla="*/ 5 w 24"/>
                  <a:gd name="T11" fmla="*/ 9 h 24"/>
                  <a:gd name="T12" fmla="*/ 2 w 24"/>
                  <a:gd name="T13" fmla="*/ 6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8" y="16"/>
                    </a:moveTo>
                    <a:lnTo>
                      <a:pt x="0" y="8"/>
                    </a:lnTo>
                    <a:lnTo>
                      <a:pt x="8" y="0"/>
                    </a:lnTo>
                    <a:lnTo>
                      <a:pt x="16" y="0"/>
                    </a:lnTo>
                    <a:lnTo>
                      <a:pt x="24" y="24"/>
                    </a:lnTo>
                    <a:lnTo>
                      <a:pt x="16" y="24"/>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6" name="Freeform 107"/>
              <p:cNvSpPr>
                <a:spLocks/>
              </p:cNvSpPr>
              <p:nvPr/>
            </p:nvSpPr>
            <p:spPr bwMode="gray">
              <a:xfrm>
                <a:off x="5164" y="3100"/>
                <a:ext cx="5" cy="11"/>
              </a:xfrm>
              <a:custGeom>
                <a:avLst/>
                <a:gdLst>
                  <a:gd name="T0" fmla="*/ 2 w 8"/>
                  <a:gd name="T1" fmla="*/ 6 h 16"/>
                  <a:gd name="T2" fmla="*/ 2 w 8"/>
                  <a:gd name="T3" fmla="*/ 0 h 16"/>
                  <a:gd name="T4" fmla="*/ 0 w 8"/>
                  <a:gd name="T5" fmla="*/ 0 h 16"/>
                  <a:gd name="T6" fmla="*/ 0 w 8"/>
                  <a:gd name="T7" fmla="*/ 3 h 16"/>
                  <a:gd name="T8" fmla="*/ 0 w 8"/>
                  <a:gd name="T9" fmla="*/ 6 h 16"/>
                  <a:gd name="T10" fmla="*/ 2 w 8"/>
                  <a:gd name="T11" fmla="*/ 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0"/>
                    </a:lnTo>
                    <a:lnTo>
                      <a:pt x="0" y="0"/>
                    </a:lnTo>
                    <a:lnTo>
                      <a:pt x="0" y="8"/>
                    </a:lnTo>
                    <a:lnTo>
                      <a:pt x="0" y="16"/>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7" name="Freeform 108"/>
              <p:cNvSpPr>
                <a:spLocks/>
              </p:cNvSpPr>
              <p:nvPr/>
            </p:nvSpPr>
            <p:spPr bwMode="gray">
              <a:xfrm>
                <a:off x="5169" y="3117"/>
                <a:ext cx="11" cy="6"/>
              </a:xfrm>
              <a:custGeom>
                <a:avLst/>
                <a:gdLst>
                  <a:gd name="T0" fmla="*/ 0 w 16"/>
                  <a:gd name="T1" fmla="*/ 0 h 8"/>
                  <a:gd name="T2" fmla="*/ 3 w 16"/>
                  <a:gd name="T3" fmla="*/ 0 h 8"/>
                  <a:gd name="T4" fmla="*/ 6 w 16"/>
                  <a:gd name="T5" fmla="*/ 0 h 8"/>
                  <a:gd name="T6" fmla="*/ 6 w 16"/>
                  <a:gd name="T7" fmla="*/ 4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8" y="0"/>
                    </a:lnTo>
                    <a:lnTo>
                      <a:pt x="16" y="0"/>
                    </a:lnTo>
                    <a:lnTo>
                      <a:pt x="16"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8" name="Freeform 109"/>
              <p:cNvSpPr>
                <a:spLocks/>
              </p:cNvSpPr>
              <p:nvPr/>
            </p:nvSpPr>
            <p:spPr bwMode="gray">
              <a:xfrm>
                <a:off x="5130" y="3179"/>
                <a:ext cx="39" cy="28"/>
              </a:xfrm>
              <a:custGeom>
                <a:avLst/>
                <a:gdLst>
                  <a:gd name="T0" fmla="*/ 0 w 56"/>
                  <a:gd name="T1" fmla="*/ 0 h 40"/>
                  <a:gd name="T2" fmla="*/ 3 w 56"/>
                  <a:gd name="T3" fmla="*/ 3 h 40"/>
                  <a:gd name="T4" fmla="*/ 6 w 56"/>
                  <a:gd name="T5" fmla="*/ 3 h 40"/>
                  <a:gd name="T6" fmla="*/ 8 w 56"/>
                  <a:gd name="T7" fmla="*/ 6 h 40"/>
                  <a:gd name="T8" fmla="*/ 10 w 56"/>
                  <a:gd name="T9" fmla="*/ 8 h 40"/>
                  <a:gd name="T10" fmla="*/ 16 w 56"/>
                  <a:gd name="T11" fmla="*/ 10 h 40"/>
                  <a:gd name="T12" fmla="*/ 19 w 56"/>
                  <a:gd name="T13" fmla="*/ 14 h 40"/>
                  <a:gd name="T14" fmla="*/ 16 w 56"/>
                  <a:gd name="T15" fmla="*/ 14 h 40"/>
                  <a:gd name="T16" fmla="*/ 14 w 56"/>
                  <a:gd name="T17" fmla="*/ 14 h 40"/>
                  <a:gd name="T18" fmla="*/ 6 w 56"/>
                  <a:gd name="T19" fmla="*/ 8 h 40"/>
                  <a:gd name="T20" fmla="*/ 3 w 56"/>
                  <a:gd name="T21" fmla="*/ 8 h 40"/>
                  <a:gd name="T22" fmla="*/ 0 w 56"/>
                  <a:gd name="T23" fmla="*/ 6 h 40"/>
                  <a:gd name="T24" fmla="*/ 0 w 56"/>
                  <a:gd name="T25" fmla="*/ 3 h 40"/>
                  <a:gd name="T26" fmla="*/ 0 w 56"/>
                  <a:gd name="T27" fmla="*/ 3 h 40"/>
                  <a:gd name="T28" fmla="*/ 0 w 56"/>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40"/>
                  <a:gd name="T47" fmla="*/ 56 w 56"/>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40">
                    <a:moveTo>
                      <a:pt x="0" y="0"/>
                    </a:moveTo>
                    <a:lnTo>
                      <a:pt x="8" y="8"/>
                    </a:lnTo>
                    <a:lnTo>
                      <a:pt x="16" y="8"/>
                    </a:lnTo>
                    <a:lnTo>
                      <a:pt x="24" y="16"/>
                    </a:lnTo>
                    <a:lnTo>
                      <a:pt x="32" y="24"/>
                    </a:lnTo>
                    <a:lnTo>
                      <a:pt x="48" y="32"/>
                    </a:lnTo>
                    <a:lnTo>
                      <a:pt x="56" y="40"/>
                    </a:lnTo>
                    <a:lnTo>
                      <a:pt x="48" y="40"/>
                    </a:lnTo>
                    <a:lnTo>
                      <a:pt x="40" y="40"/>
                    </a:lnTo>
                    <a:lnTo>
                      <a:pt x="16" y="24"/>
                    </a:lnTo>
                    <a:lnTo>
                      <a:pt x="8" y="24"/>
                    </a:lnTo>
                    <a:lnTo>
                      <a:pt x="0" y="16"/>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9" name="Freeform 110"/>
              <p:cNvSpPr>
                <a:spLocks/>
              </p:cNvSpPr>
              <p:nvPr/>
            </p:nvSpPr>
            <p:spPr bwMode="gray">
              <a:xfrm>
                <a:off x="5316" y="3134"/>
                <a:ext cx="16" cy="17"/>
              </a:xfrm>
              <a:custGeom>
                <a:avLst/>
                <a:gdLst>
                  <a:gd name="T0" fmla="*/ 2 w 24"/>
                  <a:gd name="T1" fmla="*/ 9 h 24"/>
                  <a:gd name="T2" fmla="*/ 7 w 24"/>
                  <a:gd name="T3" fmla="*/ 6 h 24"/>
                  <a:gd name="T4" fmla="*/ 7 w 24"/>
                  <a:gd name="T5" fmla="*/ 3 h 24"/>
                  <a:gd name="T6" fmla="*/ 7 w 24"/>
                  <a:gd name="T7" fmla="*/ 0 h 24"/>
                  <a:gd name="T8" fmla="*/ 0 w 24"/>
                  <a:gd name="T9" fmla="*/ 3 h 24"/>
                  <a:gd name="T10" fmla="*/ 0 w 24"/>
                  <a:gd name="T11" fmla="*/ 6 h 24"/>
                  <a:gd name="T12" fmla="*/ 2 w 24"/>
                  <a:gd name="T13" fmla="*/ 9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8" y="24"/>
                    </a:moveTo>
                    <a:lnTo>
                      <a:pt x="24" y="16"/>
                    </a:lnTo>
                    <a:lnTo>
                      <a:pt x="24" y="8"/>
                    </a:lnTo>
                    <a:lnTo>
                      <a:pt x="24" y="0"/>
                    </a:lnTo>
                    <a:lnTo>
                      <a:pt x="0" y="8"/>
                    </a:lnTo>
                    <a:lnTo>
                      <a:pt x="0" y="16"/>
                    </a:lnTo>
                    <a:lnTo>
                      <a:pt x="8"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0" name="Freeform 111"/>
              <p:cNvSpPr>
                <a:spLocks/>
              </p:cNvSpPr>
              <p:nvPr/>
            </p:nvSpPr>
            <p:spPr bwMode="gray">
              <a:xfrm>
                <a:off x="5332" y="3117"/>
                <a:ext cx="23" cy="11"/>
              </a:xfrm>
              <a:custGeom>
                <a:avLst/>
                <a:gdLst>
                  <a:gd name="T0" fmla="*/ 3 w 32"/>
                  <a:gd name="T1" fmla="*/ 6 h 16"/>
                  <a:gd name="T2" fmla="*/ 12 w 32"/>
                  <a:gd name="T3" fmla="*/ 0 h 16"/>
                  <a:gd name="T4" fmla="*/ 9 w 32"/>
                  <a:gd name="T5" fmla="*/ 0 h 16"/>
                  <a:gd name="T6" fmla="*/ 6 w 32"/>
                  <a:gd name="T7" fmla="*/ 0 h 16"/>
                  <a:gd name="T8" fmla="*/ 0 w 32"/>
                  <a:gd name="T9" fmla="*/ 3 h 16"/>
                  <a:gd name="T10" fmla="*/ 3 w 32"/>
                  <a:gd name="T11" fmla="*/ 6 h 16"/>
                  <a:gd name="T12" fmla="*/ 0 60000 65536"/>
                  <a:gd name="T13" fmla="*/ 0 60000 65536"/>
                  <a:gd name="T14" fmla="*/ 0 60000 65536"/>
                  <a:gd name="T15" fmla="*/ 0 60000 65536"/>
                  <a:gd name="T16" fmla="*/ 0 60000 65536"/>
                  <a:gd name="T17" fmla="*/ 0 60000 65536"/>
                  <a:gd name="T18" fmla="*/ 0 w 32"/>
                  <a:gd name="T19" fmla="*/ 0 h 16"/>
                  <a:gd name="T20" fmla="*/ 32 w 3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2" h="16">
                    <a:moveTo>
                      <a:pt x="8" y="16"/>
                    </a:moveTo>
                    <a:lnTo>
                      <a:pt x="32" y="0"/>
                    </a:lnTo>
                    <a:lnTo>
                      <a:pt x="24" y="0"/>
                    </a:lnTo>
                    <a:lnTo>
                      <a:pt x="16" y="0"/>
                    </a:lnTo>
                    <a:lnTo>
                      <a:pt x="0" y="8"/>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1" name="Freeform 112"/>
              <p:cNvSpPr>
                <a:spLocks/>
              </p:cNvSpPr>
              <p:nvPr/>
            </p:nvSpPr>
            <p:spPr bwMode="gray">
              <a:xfrm>
                <a:off x="5254" y="3404"/>
                <a:ext cx="78" cy="129"/>
              </a:xfrm>
              <a:custGeom>
                <a:avLst/>
                <a:gdLst>
                  <a:gd name="T0" fmla="*/ 3 w 112"/>
                  <a:gd name="T1" fmla="*/ 8 h 184"/>
                  <a:gd name="T2" fmla="*/ 0 w 112"/>
                  <a:gd name="T3" fmla="*/ 3 h 184"/>
                  <a:gd name="T4" fmla="*/ 0 w 112"/>
                  <a:gd name="T5" fmla="*/ 0 h 184"/>
                  <a:gd name="T6" fmla="*/ 8 w 112"/>
                  <a:gd name="T7" fmla="*/ 8 h 184"/>
                  <a:gd name="T8" fmla="*/ 14 w 112"/>
                  <a:gd name="T9" fmla="*/ 11 h 184"/>
                  <a:gd name="T10" fmla="*/ 14 w 112"/>
                  <a:gd name="T11" fmla="*/ 14 h 184"/>
                  <a:gd name="T12" fmla="*/ 16 w 112"/>
                  <a:gd name="T13" fmla="*/ 19 h 184"/>
                  <a:gd name="T14" fmla="*/ 19 w 112"/>
                  <a:gd name="T15" fmla="*/ 22 h 184"/>
                  <a:gd name="T16" fmla="*/ 19 w 112"/>
                  <a:gd name="T17" fmla="*/ 19 h 184"/>
                  <a:gd name="T18" fmla="*/ 22 w 112"/>
                  <a:gd name="T19" fmla="*/ 22 h 184"/>
                  <a:gd name="T20" fmla="*/ 22 w 112"/>
                  <a:gd name="T21" fmla="*/ 27 h 184"/>
                  <a:gd name="T22" fmla="*/ 27 w 112"/>
                  <a:gd name="T23" fmla="*/ 30 h 184"/>
                  <a:gd name="T24" fmla="*/ 33 w 112"/>
                  <a:gd name="T25" fmla="*/ 30 h 184"/>
                  <a:gd name="T26" fmla="*/ 35 w 112"/>
                  <a:gd name="T27" fmla="*/ 25 h 184"/>
                  <a:gd name="T28" fmla="*/ 38 w 112"/>
                  <a:gd name="T29" fmla="*/ 25 h 184"/>
                  <a:gd name="T30" fmla="*/ 38 w 112"/>
                  <a:gd name="T31" fmla="*/ 30 h 184"/>
                  <a:gd name="T32" fmla="*/ 38 w 112"/>
                  <a:gd name="T33" fmla="*/ 33 h 184"/>
                  <a:gd name="T34" fmla="*/ 35 w 112"/>
                  <a:gd name="T35" fmla="*/ 41 h 184"/>
                  <a:gd name="T36" fmla="*/ 33 w 112"/>
                  <a:gd name="T37" fmla="*/ 41 h 184"/>
                  <a:gd name="T38" fmla="*/ 27 w 112"/>
                  <a:gd name="T39" fmla="*/ 41 h 184"/>
                  <a:gd name="T40" fmla="*/ 27 w 112"/>
                  <a:gd name="T41" fmla="*/ 44 h 184"/>
                  <a:gd name="T42" fmla="*/ 29 w 112"/>
                  <a:gd name="T43" fmla="*/ 47 h 184"/>
                  <a:gd name="T44" fmla="*/ 27 w 112"/>
                  <a:gd name="T45" fmla="*/ 50 h 184"/>
                  <a:gd name="T46" fmla="*/ 22 w 112"/>
                  <a:gd name="T47" fmla="*/ 60 h 184"/>
                  <a:gd name="T48" fmla="*/ 16 w 112"/>
                  <a:gd name="T49" fmla="*/ 63 h 184"/>
                  <a:gd name="T50" fmla="*/ 10 w 112"/>
                  <a:gd name="T51" fmla="*/ 60 h 184"/>
                  <a:gd name="T52" fmla="*/ 16 w 112"/>
                  <a:gd name="T53" fmla="*/ 58 h 184"/>
                  <a:gd name="T54" fmla="*/ 16 w 112"/>
                  <a:gd name="T55" fmla="*/ 53 h 184"/>
                  <a:gd name="T56" fmla="*/ 10 w 112"/>
                  <a:gd name="T57" fmla="*/ 47 h 184"/>
                  <a:gd name="T58" fmla="*/ 8 w 112"/>
                  <a:gd name="T59" fmla="*/ 44 h 184"/>
                  <a:gd name="T60" fmla="*/ 8 w 112"/>
                  <a:gd name="T61" fmla="*/ 41 h 184"/>
                  <a:gd name="T62" fmla="*/ 14 w 112"/>
                  <a:gd name="T63" fmla="*/ 39 h 184"/>
                  <a:gd name="T64" fmla="*/ 14 w 112"/>
                  <a:gd name="T65" fmla="*/ 33 h 184"/>
                  <a:gd name="T66" fmla="*/ 10 w 112"/>
                  <a:gd name="T67" fmla="*/ 25 h 184"/>
                  <a:gd name="T68" fmla="*/ 8 w 112"/>
                  <a:gd name="T69" fmla="*/ 17 h 184"/>
                  <a:gd name="T70" fmla="*/ 3 w 112"/>
                  <a:gd name="T71" fmla="*/ 8 h 1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2"/>
                  <a:gd name="T109" fmla="*/ 0 h 184"/>
                  <a:gd name="T110" fmla="*/ 112 w 112"/>
                  <a:gd name="T111" fmla="*/ 184 h 1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2" h="184">
                    <a:moveTo>
                      <a:pt x="8" y="24"/>
                    </a:moveTo>
                    <a:lnTo>
                      <a:pt x="0" y="8"/>
                    </a:lnTo>
                    <a:lnTo>
                      <a:pt x="0" y="0"/>
                    </a:lnTo>
                    <a:lnTo>
                      <a:pt x="24" y="24"/>
                    </a:lnTo>
                    <a:lnTo>
                      <a:pt x="40" y="32"/>
                    </a:lnTo>
                    <a:lnTo>
                      <a:pt x="40" y="40"/>
                    </a:lnTo>
                    <a:lnTo>
                      <a:pt x="48" y="56"/>
                    </a:lnTo>
                    <a:lnTo>
                      <a:pt x="56" y="64"/>
                    </a:lnTo>
                    <a:lnTo>
                      <a:pt x="56" y="56"/>
                    </a:lnTo>
                    <a:lnTo>
                      <a:pt x="64" y="64"/>
                    </a:lnTo>
                    <a:lnTo>
                      <a:pt x="64" y="80"/>
                    </a:lnTo>
                    <a:lnTo>
                      <a:pt x="80" y="88"/>
                    </a:lnTo>
                    <a:lnTo>
                      <a:pt x="96" y="88"/>
                    </a:lnTo>
                    <a:lnTo>
                      <a:pt x="104" y="72"/>
                    </a:lnTo>
                    <a:lnTo>
                      <a:pt x="112" y="72"/>
                    </a:lnTo>
                    <a:lnTo>
                      <a:pt x="112" y="88"/>
                    </a:lnTo>
                    <a:lnTo>
                      <a:pt x="112" y="96"/>
                    </a:lnTo>
                    <a:lnTo>
                      <a:pt x="104" y="120"/>
                    </a:lnTo>
                    <a:lnTo>
                      <a:pt x="96" y="120"/>
                    </a:lnTo>
                    <a:lnTo>
                      <a:pt x="80" y="120"/>
                    </a:lnTo>
                    <a:lnTo>
                      <a:pt x="80" y="128"/>
                    </a:lnTo>
                    <a:lnTo>
                      <a:pt x="88" y="136"/>
                    </a:lnTo>
                    <a:lnTo>
                      <a:pt x="80" y="144"/>
                    </a:lnTo>
                    <a:lnTo>
                      <a:pt x="64" y="176"/>
                    </a:lnTo>
                    <a:lnTo>
                      <a:pt x="48" y="184"/>
                    </a:lnTo>
                    <a:lnTo>
                      <a:pt x="32" y="176"/>
                    </a:lnTo>
                    <a:lnTo>
                      <a:pt x="48" y="168"/>
                    </a:lnTo>
                    <a:lnTo>
                      <a:pt x="48" y="152"/>
                    </a:lnTo>
                    <a:lnTo>
                      <a:pt x="32" y="136"/>
                    </a:lnTo>
                    <a:lnTo>
                      <a:pt x="24" y="128"/>
                    </a:lnTo>
                    <a:lnTo>
                      <a:pt x="24" y="120"/>
                    </a:lnTo>
                    <a:lnTo>
                      <a:pt x="40" y="112"/>
                    </a:lnTo>
                    <a:lnTo>
                      <a:pt x="40" y="96"/>
                    </a:lnTo>
                    <a:lnTo>
                      <a:pt x="32" y="72"/>
                    </a:lnTo>
                    <a:lnTo>
                      <a:pt x="24" y="48"/>
                    </a:lnTo>
                    <a:lnTo>
                      <a:pt x="8"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2" name="Freeform 113"/>
              <p:cNvSpPr>
                <a:spLocks/>
              </p:cNvSpPr>
              <p:nvPr/>
            </p:nvSpPr>
            <p:spPr bwMode="gray">
              <a:xfrm>
                <a:off x="5164" y="3516"/>
                <a:ext cx="107" cy="119"/>
              </a:xfrm>
              <a:custGeom>
                <a:avLst/>
                <a:gdLst>
                  <a:gd name="T0" fmla="*/ 44 w 152"/>
                  <a:gd name="T1" fmla="*/ 3 h 168"/>
                  <a:gd name="T2" fmla="*/ 44 w 152"/>
                  <a:gd name="T3" fmla="*/ 6 h 168"/>
                  <a:gd name="T4" fmla="*/ 48 w 152"/>
                  <a:gd name="T5" fmla="*/ 6 h 168"/>
                  <a:gd name="T6" fmla="*/ 50 w 152"/>
                  <a:gd name="T7" fmla="*/ 3 h 168"/>
                  <a:gd name="T8" fmla="*/ 53 w 152"/>
                  <a:gd name="T9" fmla="*/ 6 h 168"/>
                  <a:gd name="T10" fmla="*/ 53 w 152"/>
                  <a:gd name="T11" fmla="*/ 14 h 168"/>
                  <a:gd name="T12" fmla="*/ 48 w 152"/>
                  <a:gd name="T13" fmla="*/ 23 h 168"/>
                  <a:gd name="T14" fmla="*/ 44 w 152"/>
                  <a:gd name="T15" fmla="*/ 26 h 168"/>
                  <a:gd name="T16" fmla="*/ 44 w 152"/>
                  <a:gd name="T17" fmla="*/ 31 h 168"/>
                  <a:gd name="T18" fmla="*/ 36 w 152"/>
                  <a:gd name="T19" fmla="*/ 31 h 168"/>
                  <a:gd name="T20" fmla="*/ 34 w 152"/>
                  <a:gd name="T21" fmla="*/ 37 h 168"/>
                  <a:gd name="T22" fmla="*/ 27 w 152"/>
                  <a:gd name="T23" fmla="*/ 48 h 168"/>
                  <a:gd name="T24" fmla="*/ 19 w 152"/>
                  <a:gd name="T25" fmla="*/ 60 h 168"/>
                  <a:gd name="T26" fmla="*/ 8 w 152"/>
                  <a:gd name="T27" fmla="*/ 55 h 168"/>
                  <a:gd name="T28" fmla="*/ 3 w 152"/>
                  <a:gd name="T29" fmla="*/ 55 h 168"/>
                  <a:gd name="T30" fmla="*/ 0 w 152"/>
                  <a:gd name="T31" fmla="*/ 51 h 168"/>
                  <a:gd name="T32" fmla="*/ 6 w 152"/>
                  <a:gd name="T33" fmla="*/ 42 h 168"/>
                  <a:gd name="T34" fmla="*/ 8 w 152"/>
                  <a:gd name="T35" fmla="*/ 37 h 168"/>
                  <a:gd name="T36" fmla="*/ 17 w 152"/>
                  <a:gd name="T37" fmla="*/ 31 h 168"/>
                  <a:gd name="T38" fmla="*/ 23 w 152"/>
                  <a:gd name="T39" fmla="*/ 26 h 168"/>
                  <a:gd name="T40" fmla="*/ 31 w 152"/>
                  <a:gd name="T41" fmla="*/ 20 h 168"/>
                  <a:gd name="T42" fmla="*/ 34 w 152"/>
                  <a:gd name="T43" fmla="*/ 17 h 168"/>
                  <a:gd name="T44" fmla="*/ 34 w 152"/>
                  <a:gd name="T45" fmla="*/ 11 h 168"/>
                  <a:gd name="T46" fmla="*/ 39 w 152"/>
                  <a:gd name="T47" fmla="*/ 6 h 168"/>
                  <a:gd name="T48" fmla="*/ 39 w 152"/>
                  <a:gd name="T49" fmla="*/ 0 h 168"/>
                  <a:gd name="T50" fmla="*/ 44 w 152"/>
                  <a:gd name="T51" fmla="*/ 0 h 168"/>
                  <a:gd name="T52" fmla="*/ 44 w 152"/>
                  <a:gd name="T53" fmla="*/ 3 h 1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8"/>
                  <a:gd name="T83" fmla="*/ 152 w 152"/>
                  <a:gd name="T84" fmla="*/ 168 h 1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8">
                    <a:moveTo>
                      <a:pt x="128" y="8"/>
                    </a:moveTo>
                    <a:lnTo>
                      <a:pt x="128" y="16"/>
                    </a:lnTo>
                    <a:lnTo>
                      <a:pt x="136" y="16"/>
                    </a:lnTo>
                    <a:lnTo>
                      <a:pt x="144" y="8"/>
                    </a:lnTo>
                    <a:lnTo>
                      <a:pt x="152" y="16"/>
                    </a:lnTo>
                    <a:lnTo>
                      <a:pt x="152" y="40"/>
                    </a:lnTo>
                    <a:lnTo>
                      <a:pt x="136" y="64"/>
                    </a:lnTo>
                    <a:lnTo>
                      <a:pt x="128" y="72"/>
                    </a:lnTo>
                    <a:lnTo>
                      <a:pt x="128" y="88"/>
                    </a:lnTo>
                    <a:lnTo>
                      <a:pt x="104" y="88"/>
                    </a:lnTo>
                    <a:lnTo>
                      <a:pt x="96" y="104"/>
                    </a:lnTo>
                    <a:lnTo>
                      <a:pt x="80" y="136"/>
                    </a:lnTo>
                    <a:lnTo>
                      <a:pt x="56" y="168"/>
                    </a:lnTo>
                    <a:lnTo>
                      <a:pt x="24" y="152"/>
                    </a:lnTo>
                    <a:lnTo>
                      <a:pt x="8" y="152"/>
                    </a:lnTo>
                    <a:lnTo>
                      <a:pt x="0" y="144"/>
                    </a:lnTo>
                    <a:lnTo>
                      <a:pt x="16" y="120"/>
                    </a:lnTo>
                    <a:lnTo>
                      <a:pt x="24" y="104"/>
                    </a:lnTo>
                    <a:lnTo>
                      <a:pt x="48" y="88"/>
                    </a:lnTo>
                    <a:lnTo>
                      <a:pt x="64" y="72"/>
                    </a:lnTo>
                    <a:lnTo>
                      <a:pt x="88" y="56"/>
                    </a:lnTo>
                    <a:lnTo>
                      <a:pt x="96" y="48"/>
                    </a:lnTo>
                    <a:lnTo>
                      <a:pt x="96" y="32"/>
                    </a:lnTo>
                    <a:lnTo>
                      <a:pt x="112" y="16"/>
                    </a:lnTo>
                    <a:lnTo>
                      <a:pt x="112" y="0"/>
                    </a:lnTo>
                    <a:lnTo>
                      <a:pt x="128" y="0"/>
                    </a:lnTo>
                    <a:lnTo>
                      <a:pt x="128"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3" name="Freeform 114"/>
              <p:cNvSpPr>
                <a:spLocks/>
              </p:cNvSpPr>
              <p:nvPr/>
            </p:nvSpPr>
            <p:spPr bwMode="gray">
              <a:xfrm>
                <a:off x="4387" y="3038"/>
                <a:ext cx="591" cy="456"/>
              </a:xfrm>
              <a:custGeom>
                <a:avLst/>
                <a:gdLst>
                  <a:gd name="T0" fmla="*/ 265 w 840"/>
                  <a:gd name="T1" fmla="*/ 209 h 648"/>
                  <a:gd name="T2" fmla="*/ 270 w 840"/>
                  <a:gd name="T3" fmla="*/ 186 h 648"/>
                  <a:gd name="T4" fmla="*/ 287 w 840"/>
                  <a:gd name="T5" fmla="*/ 162 h 648"/>
                  <a:gd name="T6" fmla="*/ 287 w 840"/>
                  <a:gd name="T7" fmla="*/ 148 h 648"/>
                  <a:gd name="T8" fmla="*/ 290 w 840"/>
                  <a:gd name="T9" fmla="*/ 125 h 648"/>
                  <a:gd name="T10" fmla="*/ 287 w 840"/>
                  <a:gd name="T11" fmla="*/ 111 h 648"/>
                  <a:gd name="T12" fmla="*/ 270 w 840"/>
                  <a:gd name="T13" fmla="*/ 92 h 648"/>
                  <a:gd name="T14" fmla="*/ 259 w 840"/>
                  <a:gd name="T15" fmla="*/ 84 h 648"/>
                  <a:gd name="T16" fmla="*/ 256 w 840"/>
                  <a:gd name="T17" fmla="*/ 67 h 648"/>
                  <a:gd name="T18" fmla="*/ 240 w 840"/>
                  <a:gd name="T19" fmla="*/ 56 h 648"/>
                  <a:gd name="T20" fmla="*/ 234 w 840"/>
                  <a:gd name="T21" fmla="*/ 27 h 648"/>
                  <a:gd name="T22" fmla="*/ 223 w 840"/>
                  <a:gd name="T23" fmla="*/ 19 h 648"/>
                  <a:gd name="T24" fmla="*/ 215 w 840"/>
                  <a:gd name="T25" fmla="*/ 3 h 648"/>
                  <a:gd name="T26" fmla="*/ 206 w 840"/>
                  <a:gd name="T27" fmla="*/ 11 h 648"/>
                  <a:gd name="T28" fmla="*/ 206 w 840"/>
                  <a:gd name="T29" fmla="*/ 19 h 648"/>
                  <a:gd name="T30" fmla="*/ 203 w 840"/>
                  <a:gd name="T31" fmla="*/ 36 h 648"/>
                  <a:gd name="T32" fmla="*/ 189 w 840"/>
                  <a:gd name="T33" fmla="*/ 48 h 648"/>
                  <a:gd name="T34" fmla="*/ 176 w 840"/>
                  <a:gd name="T35" fmla="*/ 36 h 648"/>
                  <a:gd name="T36" fmla="*/ 165 w 840"/>
                  <a:gd name="T37" fmla="*/ 27 h 648"/>
                  <a:gd name="T38" fmla="*/ 173 w 840"/>
                  <a:gd name="T39" fmla="*/ 14 h 648"/>
                  <a:gd name="T40" fmla="*/ 165 w 840"/>
                  <a:gd name="T41" fmla="*/ 11 h 648"/>
                  <a:gd name="T42" fmla="*/ 145 w 840"/>
                  <a:gd name="T43" fmla="*/ 6 h 648"/>
                  <a:gd name="T44" fmla="*/ 131 w 840"/>
                  <a:gd name="T45" fmla="*/ 11 h 648"/>
                  <a:gd name="T46" fmla="*/ 122 w 840"/>
                  <a:gd name="T47" fmla="*/ 19 h 648"/>
                  <a:gd name="T48" fmla="*/ 122 w 840"/>
                  <a:gd name="T49" fmla="*/ 36 h 648"/>
                  <a:gd name="T50" fmla="*/ 111 w 840"/>
                  <a:gd name="T51" fmla="*/ 34 h 648"/>
                  <a:gd name="T52" fmla="*/ 98 w 840"/>
                  <a:gd name="T53" fmla="*/ 25 h 648"/>
                  <a:gd name="T54" fmla="*/ 89 w 840"/>
                  <a:gd name="T55" fmla="*/ 34 h 648"/>
                  <a:gd name="T56" fmla="*/ 78 w 840"/>
                  <a:gd name="T57" fmla="*/ 42 h 648"/>
                  <a:gd name="T58" fmla="*/ 72 w 840"/>
                  <a:gd name="T59" fmla="*/ 42 h 648"/>
                  <a:gd name="T60" fmla="*/ 70 w 840"/>
                  <a:gd name="T61" fmla="*/ 56 h 648"/>
                  <a:gd name="T62" fmla="*/ 53 w 840"/>
                  <a:gd name="T63" fmla="*/ 70 h 648"/>
                  <a:gd name="T64" fmla="*/ 36 w 840"/>
                  <a:gd name="T65" fmla="*/ 75 h 648"/>
                  <a:gd name="T66" fmla="*/ 23 w 840"/>
                  <a:gd name="T67" fmla="*/ 81 h 648"/>
                  <a:gd name="T68" fmla="*/ 11 w 840"/>
                  <a:gd name="T69" fmla="*/ 84 h 648"/>
                  <a:gd name="T70" fmla="*/ 11 w 840"/>
                  <a:gd name="T71" fmla="*/ 115 h 648"/>
                  <a:gd name="T72" fmla="*/ 6 w 840"/>
                  <a:gd name="T73" fmla="*/ 117 h 648"/>
                  <a:gd name="T74" fmla="*/ 0 w 840"/>
                  <a:gd name="T75" fmla="*/ 115 h 648"/>
                  <a:gd name="T76" fmla="*/ 11 w 840"/>
                  <a:gd name="T77" fmla="*/ 134 h 648"/>
                  <a:gd name="T78" fmla="*/ 19 w 840"/>
                  <a:gd name="T79" fmla="*/ 159 h 648"/>
                  <a:gd name="T80" fmla="*/ 19 w 840"/>
                  <a:gd name="T81" fmla="*/ 178 h 648"/>
                  <a:gd name="T82" fmla="*/ 23 w 840"/>
                  <a:gd name="T83" fmla="*/ 186 h 648"/>
                  <a:gd name="T84" fmla="*/ 42 w 840"/>
                  <a:gd name="T85" fmla="*/ 186 h 648"/>
                  <a:gd name="T86" fmla="*/ 58 w 840"/>
                  <a:gd name="T87" fmla="*/ 182 h 648"/>
                  <a:gd name="T88" fmla="*/ 81 w 840"/>
                  <a:gd name="T89" fmla="*/ 176 h 648"/>
                  <a:gd name="T90" fmla="*/ 106 w 840"/>
                  <a:gd name="T91" fmla="*/ 167 h 648"/>
                  <a:gd name="T92" fmla="*/ 145 w 840"/>
                  <a:gd name="T93" fmla="*/ 167 h 648"/>
                  <a:gd name="T94" fmla="*/ 159 w 840"/>
                  <a:gd name="T95" fmla="*/ 184 h 648"/>
                  <a:gd name="T96" fmla="*/ 167 w 840"/>
                  <a:gd name="T97" fmla="*/ 186 h 648"/>
                  <a:gd name="T98" fmla="*/ 176 w 840"/>
                  <a:gd name="T99" fmla="*/ 173 h 648"/>
                  <a:gd name="T100" fmla="*/ 176 w 840"/>
                  <a:gd name="T101" fmla="*/ 186 h 648"/>
                  <a:gd name="T102" fmla="*/ 176 w 840"/>
                  <a:gd name="T103" fmla="*/ 195 h 648"/>
                  <a:gd name="T104" fmla="*/ 186 w 840"/>
                  <a:gd name="T105" fmla="*/ 192 h 648"/>
                  <a:gd name="T106" fmla="*/ 189 w 840"/>
                  <a:gd name="T107" fmla="*/ 201 h 648"/>
                  <a:gd name="T108" fmla="*/ 195 w 840"/>
                  <a:gd name="T109" fmla="*/ 215 h 648"/>
                  <a:gd name="T110" fmla="*/ 209 w 840"/>
                  <a:gd name="T111" fmla="*/ 220 h 648"/>
                  <a:gd name="T112" fmla="*/ 229 w 840"/>
                  <a:gd name="T113" fmla="*/ 215 h 648"/>
                  <a:gd name="T114" fmla="*/ 243 w 840"/>
                  <a:gd name="T115" fmla="*/ 223 h 6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0"/>
                  <a:gd name="T175" fmla="*/ 0 h 648"/>
                  <a:gd name="T176" fmla="*/ 840 w 840"/>
                  <a:gd name="T177" fmla="*/ 648 h 6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0" h="648">
                    <a:moveTo>
                      <a:pt x="712" y="624"/>
                    </a:moveTo>
                    <a:lnTo>
                      <a:pt x="720" y="616"/>
                    </a:lnTo>
                    <a:lnTo>
                      <a:pt x="728" y="616"/>
                    </a:lnTo>
                    <a:lnTo>
                      <a:pt x="760" y="600"/>
                    </a:lnTo>
                    <a:lnTo>
                      <a:pt x="768" y="592"/>
                    </a:lnTo>
                    <a:lnTo>
                      <a:pt x="760" y="576"/>
                    </a:lnTo>
                    <a:lnTo>
                      <a:pt x="776" y="544"/>
                    </a:lnTo>
                    <a:lnTo>
                      <a:pt x="776" y="536"/>
                    </a:lnTo>
                    <a:lnTo>
                      <a:pt x="792" y="512"/>
                    </a:lnTo>
                    <a:lnTo>
                      <a:pt x="792" y="504"/>
                    </a:lnTo>
                    <a:lnTo>
                      <a:pt x="816" y="480"/>
                    </a:lnTo>
                    <a:lnTo>
                      <a:pt x="824" y="464"/>
                    </a:lnTo>
                    <a:lnTo>
                      <a:pt x="824" y="456"/>
                    </a:lnTo>
                    <a:lnTo>
                      <a:pt x="832" y="448"/>
                    </a:lnTo>
                    <a:lnTo>
                      <a:pt x="832" y="440"/>
                    </a:lnTo>
                    <a:lnTo>
                      <a:pt x="824" y="424"/>
                    </a:lnTo>
                    <a:lnTo>
                      <a:pt x="832" y="408"/>
                    </a:lnTo>
                    <a:lnTo>
                      <a:pt x="832" y="384"/>
                    </a:lnTo>
                    <a:lnTo>
                      <a:pt x="840" y="368"/>
                    </a:lnTo>
                    <a:lnTo>
                      <a:pt x="832" y="360"/>
                    </a:lnTo>
                    <a:lnTo>
                      <a:pt x="824" y="344"/>
                    </a:lnTo>
                    <a:lnTo>
                      <a:pt x="832" y="312"/>
                    </a:lnTo>
                    <a:lnTo>
                      <a:pt x="824" y="312"/>
                    </a:lnTo>
                    <a:lnTo>
                      <a:pt x="824" y="320"/>
                    </a:lnTo>
                    <a:lnTo>
                      <a:pt x="816" y="304"/>
                    </a:lnTo>
                    <a:lnTo>
                      <a:pt x="800" y="288"/>
                    </a:lnTo>
                    <a:lnTo>
                      <a:pt x="792" y="280"/>
                    </a:lnTo>
                    <a:lnTo>
                      <a:pt x="776" y="264"/>
                    </a:lnTo>
                    <a:lnTo>
                      <a:pt x="776" y="248"/>
                    </a:lnTo>
                    <a:lnTo>
                      <a:pt x="768" y="256"/>
                    </a:lnTo>
                    <a:lnTo>
                      <a:pt x="760" y="256"/>
                    </a:lnTo>
                    <a:lnTo>
                      <a:pt x="744" y="240"/>
                    </a:lnTo>
                    <a:lnTo>
                      <a:pt x="752" y="224"/>
                    </a:lnTo>
                    <a:lnTo>
                      <a:pt x="736" y="208"/>
                    </a:lnTo>
                    <a:lnTo>
                      <a:pt x="736" y="200"/>
                    </a:lnTo>
                    <a:lnTo>
                      <a:pt x="736" y="192"/>
                    </a:lnTo>
                    <a:lnTo>
                      <a:pt x="720" y="192"/>
                    </a:lnTo>
                    <a:lnTo>
                      <a:pt x="712" y="184"/>
                    </a:lnTo>
                    <a:lnTo>
                      <a:pt x="696" y="176"/>
                    </a:lnTo>
                    <a:lnTo>
                      <a:pt x="688" y="160"/>
                    </a:lnTo>
                    <a:lnTo>
                      <a:pt x="688" y="152"/>
                    </a:lnTo>
                    <a:lnTo>
                      <a:pt x="680" y="128"/>
                    </a:lnTo>
                    <a:lnTo>
                      <a:pt x="672" y="120"/>
                    </a:lnTo>
                    <a:lnTo>
                      <a:pt x="672" y="80"/>
                    </a:lnTo>
                    <a:lnTo>
                      <a:pt x="664" y="80"/>
                    </a:lnTo>
                    <a:lnTo>
                      <a:pt x="648" y="72"/>
                    </a:lnTo>
                    <a:lnTo>
                      <a:pt x="640" y="80"/>
                    </a:lnTo>
                    <a:lnTo>
                      <a:pt x="640" y="56"/>
                    </a:lnTo>
                    <a:lnTo>
                      <a:pt x="624" y="40"/>
                    </a:lnTo>
                    <a:lnTo>
                      <a:pt x="624" y="24"/>
                    </a:lnTo>
                    <a:lnTo>
                      <a:pt x="616" y="16"/>
                    </a:lnTo>
                    <a:lnTo>
                      <a:pt x="616" y="8"/>
                    </a:lnTo>
                    <a:lnTo>
                      <a:pt x="608" y="0"/>
                    </a:lnTo>
                    <a:lnTo>
                      <a:pt x="608" y="16"/>
                    </a:lnTo>
                    <a:lnTo>
                      <a:pt x="600" y="24"/>
                    </a:lnTo>
                    <a:lnTo>
                      <a:pt x="592" y="32"/>
                    </a:lnTo>
                    <a:lnTo>
                      <a:pt x="592" y="40"/>
                    </a:lnTo>
                    <a:lnTo>
                      <a:pt x="600" y="48"/>
                    </a:lnTo>
                    <a:lnTo>
                      <a:pt x="592" y="48"/>
                    </a:lnTo>
                    <a:lnTo>
                      <a:pt x="592" y="56"/>
                    </a:lnTo>
                    <a:lnTo>
                      <a:pt x="592" y="64"/>
                    </a:lnTo>
                    <a:lnTo>
                      <a:pt x="592" y="72"/>
                    </a:lnTo>
                    <a:lnTo>
                      <a:pt x="592" y="80"/>
                    </a:lnTo>
                    <a:lnTo>
                      <a:pt x="584" y="104"/>
                    </a:lnTo>
                    <a:lnTo>
                      <a:pt x="584" y="136"/>
                    </a:lnTo>
                    <a:lnTo>
                      <a:pt x="568" y="144"/>
                    </a:lnTo>
                    <a:lnTo>
                      <a:pt x="552" y="144"/>
                    </a:lnTo>
                    <a:lnTo>
                      <a:pt x="544" y="136"/>
                    </a:lnTo>
                    <a:lnTo>
                      <a:pt x="536" y="128"/>
                    </a:lnTo>
                    <a:lnTo>
                      <a:pt x="520" y="120"/>
                    </a:lnTo>
                    <a:lnTo>
                      <a:pt x="504" y="112"/>
                    </a:lnTo>
                    <a:lnTo>
                      <a:pt x="504" y="104"/>
                    </a:lnTo>
                    <a:lnTo>
                      <a:pt x="488" y="104"/>
                    </a:lnTo>
                    <a:lnTo>
                      <a:pt x="472" y="96"/>
                    </a:lnTo>
                    <a:lnTo>
                      <a:pt x="464" y="88"/>
                    </a:lnTo>
                    <a:lnTo>
                      <a:pt x="472" y="80"/>
                    </a:lnTo>
                    <a:lnTo>
                      <a:pt x="472" y="56"/>
                    </a:lnTo>
                    <a:lnTo>
                      <a:pt x="488" y="56"/>
                    </a:lnTo>
                    <a:lnTo>
                      <a:pt x="496" y="48"/>
                    </a:lnTo>
                    <a:lnTo>
                      <a:pt x="496" y="40"/>
                    </a:lnTo>
                    <a:lnTo>
                      <a:pt x="496" y="32"/>
                    </a:lnTo>
                    <a:lnTo>
                      <a:pt x="488" y="32"/>
                    </a:lnTo>
                    <a:lnTo>
                      <a:pt x="480" y="32"/>
                    </a:lnTo>
                    <a:lnTo>
                      <a:pt x="472" y="32"/>
                    </a:lnTo>
                    <a:lnTo>
                      <a:pt x="456" y="32"/>
                    </a:lnTo>
                    <a:lnTo>
                      <a:pt x="448" y="24"/>
                    </a:lnTo>
                    <a:lnTo>
                      <a:pt x="424" y="24"/>
                    </a:lnTo>
                    <a:lnTo>
                      <a:pt x="416" y="16"/>
                    </a:lnTo>
                    <a:lnTo>
                      <a:pt x="392" y="16"/>
                    </a:lnTo>
                    <a:lnTo>
                      <a:pt x="408" y="24"/>
                    </a:lnTo>
                    <a:lnTo>
                      <a:pt x="408" y="32"/>
                    </a:lnTo>
                    <a:lnTo>
                      <a:pt x="376" y="32"/>
                    </a:lnTo>
                    <a:lnTo>
                      <a:pt x="368" y="32"/>
                    </a:lnTo>
                    <a:lnTo>
                      <a:pt x="360" y="48"/>
                    </a:lnTo>
                    <a:lnTo>
                      <a:pt x="360" y="56"/>
                    </a:lnTo>
                    <a:lnTo>
                      <a:pt x="352" y="56"/>
                    </a:lnTo>
                    <a:lnTo>
                      <a:pt x="344" y="80"/>
                    </a:lnTo>
                    <a:lnTo>
                      <a:pt x="352" y="88"/>
                    </a:lnTo>
                    <a:lnTo>
                      <a:pt x="352" y="96"/>
                    </a:lnTo>
                    <a:lnTo>
                      <a:pt x="352" y="104"/>
                    </a:lnTo>
                    <a:lnTo>
                      <a:pt x="344" y="96"/>
                    </a:lnTo>
                    <a:lnTo>
                      <a:pt x="336" y="96"/>
                    </a:lnTo>
                    <a:lnTo>
                      <a:pt x="328" y="88"/>
                    </a:lnTo>
                    <a:lnTo>
                      <a:pt x="320" y="96"/>
                    </a:lnTo>
                    <a:lnTo>
                      <a:pt x="304" y="64"/>
                    </a:lnTo>
                    <a:lnTo>
                      <a:pt x="296" y="64"/>
                    </a:lnTo>
                    <a:lnTo>
                      <a:pt x="288" y="72"/>
                    </a:lnTo>
                    <a:lnTo>
                      <a:pt x="280" y="72"/>
                    </a:lnTo>
                    <a:lnTo>
                      <a:pt x="272" y="80"/>
                    </a:lnTo>
                    <a:lnTo>
                      <a:pt x="264" y="80"/>
                    </a:lnTo>
                    <a:lnTo>
                      <a:pt x="256" y="88"/>
                    </a:lnTo>
                    <a:lnTo>
                      <a:pt x="256" y="96"/>
                    </a:lnTo>
                    <a:lnTo>
                      <a:pt x="240" y="96"/>
                    </a:lnTo>
                    <a:lnTo>
                      <a:pt x="240" y="120"/>
                    </a:lnTo>
                    <a:lnTo>
                      <a:pt x="232" y="120"/>
                    </a:lnTo>
                    <a:lnTo>
                      <a:pt x="224" y="120"/>
                    </a:lnTo>
                    <a:lnTo>
                      <a:pt x="224" y="128"/>
                    </a:lnTo>
                    <a:lnTo>
                      <a:pt x="224" y="136"/>
                    </a:lnTo>
                    <a:lnTo>
                      <a:pt x="216" y="136"/>
                    </a:lnTo>
                    <a:lnTo>
                      <a:pt x="208" y="120"/>
                    </a:lnTo>
                    <a:lnTo>
                      <a:pt x="200" y="128"/>
                    </a:lnTo>
                    <a:lnTo>
                      <a:pt x="192" y="144"/>
                    </a:lnTo>
                    <a:lnTo>
                      <a:pt x="192" y="152"/>
                    </a:lnTo>
                    <a:lnTo>
                      <a:pt x="200" y="160"/>
                    </a:lnTo>
                    <a:lnTo>
                      <a:pt x="184" y="176"/>
                    </a:lnTo>
                    <a:lnTo>
                      <a:pt x="184" y="184"/>
                    </a:lnTo>
                    <a:lnTo>
                      <a:pt x="160" y="192"/>
                    </a:lnTo>
                    <a:lnTo>
                      <a:pt x="152" y="200"/>
                    </a:lnTo>
                    <a:lnTo>
                      <a:pt x="136" y="200"/>
                    </a:lnTo>
                    <a:lnTo>
                      <a:pt x="128" y="208"/>
                    </a:lnTo>
                    <a:lnTo>
                      <a:pt x="112" y="208"/>
                    </a:lnTo>
                    <a:lnTo>
                      <a:pt x="104" y="216"/>
                    </a:lnTo>
                    <a:lnTo>
                      <a:pt x="96" y="216"/>
                    </a:lnTo>
                    <a:lnTo>
                      <a:pt x="88" y="216"/>
                    </a:lnTo>
                    <a:lnTo>
                      <a:pt x="80" y="216"/>
                    </a:lnTo>
                    <a:lnTo>
                      <a:pt x="64" y="232"/>
                    </a:lnTo>
                    <a:lnTo>
                      <a:pt x="56" y="232"/>
                    </a:lnTo>
                    <a:lnTo>
                      <a:pt x="48" y="240"/>
                    </a:lnTo>
                    <a:lnTo>
                      <a:pt x="32" y="248"/>
                    </a:lnTo>
                    <a:lnTo>
                      <a:pt x="32" y="240"/>
                    </a:lnTo>
                    <a:lnTo>
                      <a:pt x="24" y="248"/>
                    </a:lnTo>
                    <a:lnTo>
                      <a:pt x="16" y="288"/>
                    </a:lnTo>
                    <a:lnTo>
                      <a:pt x="24" y="304"/>
                    </a:lnTo>
                    <a:lnTo>
                      <a:pt x="32" y="328"/>
                    </a:lnTo>
                    <a:lnTo>
                      <a:pt x="32" y="336"/>
                    </a:lnTo>
                    <a:lnTo>
                      <a:pt x="24" y="344"/>
                    </a:lnTo>
                    <a:lnTo>
                      <a:pt x="16" y="328"/>
                    </a:lnTo>
                    <a:lnTo>
                      <a:pt x="16" y="336"/>
                    </a:lnTo>
                    <a:lnTo>
                      <a:pt x="24" y="344"/>
                    </a:lnTo>
                    <a:lnTo>
                      <a:pt x="16" y="352"/>
                    </a:lnTo>
                    <a:lnTo>
                      <a:pt x="8" y="328"/>
                    </a:lnTo>
                    <a:lnTo>
                      <a:pt x="0" y="328"/>
                    </a:lnTo>
                    <a:lnTo>
                      <a:pt x="16" y="360"/>
                    </a:lnTo>
                    <a:lnTo>
                      <a:pt x="24" y="368"/>
                    </a:lnTo>
                    <a:lnTo>
                      <a:pt x="32" y="376"/>
                    </a:lnTo>
                    <a:lnTo>
                      <a:pt x="32" y="384"/>
                    </a:lnTo>
                    <a:lnTo>
                      <a:pt x="40" y="400"/>
                    </a:lnTo>
                    <a:lnTo>
                      <a:pt x="40" y="408"/>
                    </a:lnTo>
                    <a:lnTo>
                      <a:pt x="48" y="440"/>
                    </a:lnTo>
                    <a:lnTo>
                      <a:pt x="56" y="456"/>
                    </a:lnTo>
                    <a:lnTo>
                      <a:pt x="56" y="464"/>
                    </a:lnTo>
                    <a:lnTo>
                      <a:pt x="64" y="480"/>
                    </a:lnTo>
                    <a:lnTo>
                      <a:pt x="56" y="488"/>
                    </a:lnTo>
                    <a:lnTo>
                      <a:pt x="56" y="512"/>
                    </a:lnTo>
                    <a:lnTo>
                      <a:pt x="48" y="512"/>
                    </a:lnTo>
                    <a:lnTo>
                      <a:pt x="48" y="528"/>
                    </a:lnTo>
                    <a:lnTo>
                      <a:pt x="48" y="536"/>
                    </a:lnTo>
                    <a:lnTo>
                      <a:pt x="64" y="536"/>
                    </a:lnTo>
                    <a:lnTo>
                      <a:pt x="72" y="552"/>
                    </a:lnTo>
                    <a:lnTo>
                      <a:pt x="96" y="552"/>
                    </a:lnTo>
                    <a:lnTo>
                      <a:pt x="120" y="552"/>
                    </a:lnTo>
                    <a:lnTo>
                      <a:pt x="120" y="536"/>
                    </a:lnTo>
                    <a:lnTo>
                      <a:pt x="136" y="536"/>
                    </a:lnTo>
                    <a:lnTo>
                      <a:pt x="144" y="528"/>
                    </a:lnTo>
                    <a:lnTo>
                      <a:pt x="160" y="520"/>
                    </a:lnTo>
                    <a:lnTo>
                      <a:pt x="168" y="520"/>
                    </a:lnTo>
                    <a:lnTo>
                      <a:pt x="200" y="520"/>
                    </a:lnTo>
                    <a:lnTo>
                      <a:pt x="216" y="520"/>
                    </a:lnTo>
                    <a:lnTo>
                      <a:pt x="232" y="512"/>
                    </a:lnTo>
                    <a:lnTo>
                      <a:pt x="232" y="504"/>
                    </a:lnTo>
                    <a:lnTo>
                      <a:pt x="248" y="496"/>
                    </a:lnTo>
                    <a:lnTo>
                      <a:pt x="256" y="496"/>
                    </a:lnTo>
                    <a:lnTo>
                      <a:pt x="272" y="480"/>
                    </a:lnTo>
                    <a:lnTo>
                      <a:pt x="304" y="480"/>
                    </a:lnTo>
                    <a:lnTo>
                      <a:pt x="336" y="472"/>
                    </a:lnTo>
                    <a:lnTo>
                      <a:pt x="376" y="464"/>
                    </a:lnTo>
                    <a:lnTo>
                      <a:pt x="400" y="480"/>
                    </a:lnTo>
                    <a:lnTo>
                      <a:pt x="416" y="480"/>
                    </a:lnTo>
                    <a:lnTo>
                      <a:pt x="432" y="488"/>
                    </a:lnTo>
                    <a:lnTo>
                      <a:pt x="440" y="504"/>
                    </a:lnTo>
                    <a:lnTo>
                      <a:pt x="456" y="512"/>
                    </a:lnTo>
                    <a:lnTo>
                      <a:pt x="456" y="528"/>
                    </a:lnTo>
                    <a:lnTo>
                      <a:pt x="456" y="536"/>
                    </a:lnTo>
                    <a:lnTo>
                      <a:pt x="456" y="544"/>
                    </a:lnTo>
                    <a:lnTo>
                      <a:pt x="472" y="544"/>
                    </a:lnTo>
                    <a:lnTo>
                      <a:pt x="480" y="536"/>
                    </a:lnTo>
                    <a:lnTo>
                      <a:pt x="480" y="528"/>
                    </a:lnTo>
                    <a:lnTo>
                      <a:pt x="496" y="512"/>
                    </a:lnTo>
                    <a:lnTo>
                      <a:pt x="504" y="504"/>
                    </a:lnTo>
                    <a:lnTo>
                      <a:pt x="504" y="496"/>
                    </a:lnTo>
                    <a:lnTo>
                      <a:pt x="520" y="496"/>
                    </a:lnTo>
                    <a:lnTo>
                      <a:pt x="520" y="512"/>
                    </a:lnTo>
                    <a:lnTo>
                      <a:pt x="504" y="528"/>
                    </a:lnTo>
                    <a:lnTo>
                      <a:pt x="504" y="536"/>
                    </a:lnTo>
                    <a:lnTo>
                      <a:pt x="496" y="544"/>
                    </a:lnTo>
                    <a:lnTo>
                      <a:pt x="496" y="552"/>
                    </a:lnTo>
                    <a:lnTo>
                      <a:pt x="496" y="560"/>
                    </a:lnTo>
                    <a:lnTo>
                      <a:pt x="504" y="560"/>
                    </a:lnTo>
                    <a:lnTo>
                      <a:pt x="512" y="544"/>
                    </a:lnTo>
                    <a:lnTo>
                      <a:pt x="512" y="536"/>
                    </a:lnTo>
                    <a:lnTo>
                      <a:pt x="528" y="536"/>
                    </a:lnTo>
                    <a:lnTo>
                      <a:pt x="536" y="552"/>
                    </a:lnTo>
                    <a:lnTo>
                      <a:pt x="520" y="552"/>
                    </a:lnTo>
                    <a:lnTo>
                      <a:pt x="520" y="560"/>
                    </a:lnTo>
                    <a:lnTo>
                      <a:pt x="544" y="568"/>
                    </a:lnTo>
                    <a:lnTo>
                      <a:pt x="544" y="576"/>
                    </a:lnTo>
                    <a:lnTo>
                      <a:pt x="552" y="584"/>
                    </a:lnTo>
                    <a:lnTo>
                      <a:pt x="552" y="600"/>
                    </a:lnTo>
                    <a:lnTo>
                      <a:pt x="560" y="608"/>
                    </a:lnTo>
                    <a:lnTo>
                      <a:pt x="560" y="616"/>
                    </a:lnTo>
                    <a:lnTo>
                      <a:pt x="576" y="624"/>
                    </a:lnTo>
                    <a:lnTo>
                      <a:pt x="584" y="624"/>
                    </a:lnTo>
                    <a:lnTo>
                      <a:pt x="592" y="632"/>
                    </a:lnTo>
                    <a:lnTo>
                      <a:pt x="600" y="632"/>
                    </a:lnTo>
                    <a:lnTo>
                      <a:pt x="640" y="648"/>
                    </a:lnTo>
                    <a:lnTo>
                      <a:pt x="632" y="632"/>
                    </a:lnTo>
                    <a:lnTo>
                      <a:pt x="648" y="632"/>
                    </a:lnTo>
                    <a:lnTo>
                      <a:pt x="656" y="616"/>
                    </a:lnTo>
                    <a:lnTo>
                      <a:pt x="672" y="616"/>
                    </a:lnTo>
                    <a:lnTo>
                      <a:pt x="672" y="632"/>
                    </a:lnTo>
                    <a:lnTo>
                      <a:pt x="680" y="640"/>
                    </a:lnTo>
                    <a:lnTo>
                      <a:pt x="696" y="640"/>
                    </a:lnTo>
                    <a:lnTo>
                      <a:pt x="712" y="632"/>
                    </a:lnTo>
                    <a:lnTo>
                      <a:pt x="712" y="6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4" name="Freeform 115"/>
              <p:cNvSpPr>
                <a:spLocks/>
              </p:cNvSpPr>
              <p:nvPr/>
            </p:nvSpPr>
            <p:spPr bwMode="gray">
              <a:xfrm>
                <a:off x="4843" y="3522"/>
                <a:ext cx="56" cy="56"/>
              </a:xfrm>
              <a:custGeom>
                <a:avLst/>
                <a:gdLst>
                  <a:gd name="T0" fmla="*/ 27 w 80"/>
                  <a:gd name="T1" fmla="*/ 3 h 80"/>
                  <a:gd name="T2" fmla="*/ 25 w 80"/>
                  <a:gd name="T3" fmla="*/ 0 h 80"/>
                  <a:gd name="T4" fmla="*/ 25 w 80"/>
                  <a:gd name="T5" fmla="*/ 3 h 80"/>
                  <a:gd name="T6" fmla="*/ 19 w 80"/>
                  <a:gd name="T7" fmla="*/ 6 h 80"/>
                  <a:gd name="T8" fmla="*/ 17 w 80"/>
                  <a:gd name="T9" fmla="*/ 6 h 80"/>
                  <a:gd name="T10" fmla="*/ 10 w 80"/>
                  <a:gd name="T11" fmla="*/ 3 h 80"/>
                  <a:gd name="T12" fmla="*/ 6 w 80"/>
                  <a:gd name="T13" fmla="*/ 0 h 80"/>
                  <a:gd name="T14" fmla="*/ 3 w 80"/>
                  <a:gd name="T15" fmla="*/ 0 h 80"/>
                  <a:gd name="T16" fmla="*/ 0 w 80"/>
                  <a:gd name="T17" fmla="*/ 3 h 80"/>
                  <a:gd name="T18" fmla="*/ 3 w 80"/>
                  <a:gd name="T19" fmla="*/ 8 h 80"/>
                  <a:gd name="T20" fmla="*/ 6 w 80"/>
                  <a:gd name="T21" fmla="*/ 10 h 80"/>
                  <a:gd name="T22" fmla="*/ 6 w 80"/>
                  <a:gd name="T23" fmla="*/ 17 h 80"/>
                  <a:gd name="T24" fmla="*/ 8 w 80"/>
                  <a:gd name="T25" fmla="*/ 22 h 80"/>
                  <a:gd name="T26" fmla="*/ 10 w 80"/>
                  <a:gd name="T27" fmla="*/ 27 h 80"/>
                  <a:gd name="T28" fmla="*/ 14 w 80"/>
                  <a:gd name="T29" fmla="*/ 27 h 80"/>
                  <a:gd name="T30" fmla="*/ 19 w 80"/>
                  <a:gd name="T31" fmla="*/ 27 h 80"/>
                  <a:gd name="T32" fmla="*/ 22 w 80"/>
                  <a:gd name="T33" fmla="*/ 25 h 80"/>
                  <a:gd name="T34" fmla="*/ 25 w 80"/>
                  <a:gd name="T35" fmla="*/ 25 h 80"/>
                  <a:gd name="T36" fmla="*/ 25 w 80"/>
                  <a:gd name="T37" fmla="*/ 19 h 80"/>
                  <a:gd name="T38" fmla="*/ 27 w 80"/>
                  <a:gd name="T39" fmla="*/ 17 h 80"/>
                  <a:gd name="T40" fmla="*/ 27 w 80"/>
                  <a:gd name="T41" fmla="*/ 8 h 80"/>
                  <a:gd name="T42" fmla="*/ 27 w 80"/>
                  <a:gd name="T43" fmla="*/ 3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80"/>
                  <a:gd name="T68" fmla="*/ 80 w 80"/>
                  <a:gd name="T69" fmla="*/ 80 h 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80">
                    <a:moveTo>
                      <a:pt x="80" y="8"/>
                    </a:moveTo>
                    <a:lnTo>
                      <a:pt x="72" y="0"/>
                    </a:lnTo>
                    <a:lnTo>
                      <a:pt x="72" y="8"/>
                    </a:lnTo>
                    <a:lnTo>
                      <a:pt x="56" y="16"/>
                    </a:lnTo>
                    <a:lnTo>
                      <a:pt x="48" y="16"/>
                    </a:lnTo>
                    <a:lnTo>
                      <a:pt x="32" y="8"/>
                    </a:lnTo>
                    <a:lnTo>
                      <a:pt x="16" y="0"/>
                    </a:lnTo>
                    <a:lnTo>
                      <a:pt x="8" y="0"/>
                    </a:lnTo>
                    <a:lnTo>
                      <a:pt x="0" y="8"/>
                    </a:lnTo>
                    <a:lnTo>
                      <a:pt x="8" y="24"/>
                    </a:lnTo>
                    <a:lnTo>
                      <a:pt x="16" y="32"/>
                    </a:lnTo>
                    <a:lnTo>
                      <a:pt x="16" y="48"/>
                    </a:lnTo>
                    <a:lnTo>
                      <a:pt x="24" y="64"/>
                    </a:lnTo>
                    <a:lnTo>
                      <a:pt x="32" y="80"/>
                    </a:lnTo>
                    <a:lnTo>
                      <a:pt x="40" y="80"/>
                    </a:lnTo>
                    <a:lnTo>
                      <a:pt x="56" y="80"/>
                    </a:lnTo>
                    <a:lnTo>
                      <a:pt x="64" y="72"/>
                    </a:lnTo>
                    <a:lnTo>
                      <a:pt x="72" y="72"/>
                    </a:lnTo>
                    <a:lnTo>
                      <a:pt x="72" y="56"/>
                    </a:lnTo>
                    <a:lnTo>
                      <a:pt x="80" y="48"/>
                    </a:lnTo>
                    <a:lnTo>
                      <a:pt x="80" y="24"/>
                    </a:lnTo>
                    <a:lnTo>
                      <a:pt x="8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5" name="Freeform 116"/>
              <p:cNvSpPr>
                <a:spLocks/>
              </p:cNvSpPr>
              <p:nvPr/>
            </p:nvSpPr>
            <p:spPr bwMode="gray">
              <a:xfrm>
                <a:off x="5164" y="3100"/>
                <a:ext cx="5" cy="11"/>
              </a:xfrm>
              <a:custGeom>
                <a:avLst/>
                <a:gdLst>
                  <a:gd name="T0" fmla="*/ 2 w 8"/>
                  <a:gd name="T1" fmla="*/ 6 h 16"/>
                  <a:gd name="T2" fmla="*/ 2 w 8"/>
                  <a:gd name="T3" fmla="*/ 0 h 16"/>
                  <a:gd name="T4" fmla="*/ 0 w 8"/>
                  <a:gd name="T5" fmla="*/ 0 h 16"/>
                  <a:gd name="T6" fmla="*/ 0 w 8"/>
                  <a:gd name="T7" fmla="*/ 3 h 16"/>
                  <a:gd name="T8" fmla="*/ 0 w 8"/>
                  <a:gd name="T9" fmla="*/ 6 h 16"/>
                  <a:gd name="T10" fmla="*/ 2 w 8"/>
                  <a:gd name="T11" fmla="*/ 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0"/>
                    </a:lnTo>
                    <a:lnTo>
                      <a:pt x="0" y="0"/>
                    </a:lnTo>
                    <a:lnTo>
                      <a:pt x="0" y="8"/>
                    </a:lnTo>
                    <a:lnTo>
                      <a:pt x="0" y="16"/>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6" name="Freeform 117"/>
              <p:cNvSpPr>
                <a:spLocks/>
              </p:cNvSpPr>
              <p:nvPr/>
            </p:nvSpPr>
            <p:spPr bwMode="gray">
              <a:xfrm>
                <a:off x="5169" y="3117"/>
                <a:ext cx="11" cy="6"/>
              </a:xfrm>
              <a:custGeom>
                <a:avLst/>
                <a:gdLst>
                  <a:gd name="T0" fmla="*/ 0 w 16"/>
                  <a:gd name="T1" fmla="*/ 0 h 8"/>
                  <a:gd name="T2" fmla="*/ 3 w 16"/>
                  <a:gd name="T3" fmla="*/ 0 h 8"/>
                  <a:gd name="T4" fmla="*/ 6 w 16"/>
                  <a:gd name="T5" fmla="*/ 0 h 8"/>
                  <a:gd name="T6" fmla="*/ 6 w 16"/>
                  <a:gd name="T7" fmla="*/ 4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8" y="0"/>
                    </a:lnTo>
                    <a:lnTo>
                      <a:pt x="16" y="0"/>
                    </a:lnTo>
                    <a:lnTo>
                      <a:pt x="16"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7" name="Freeform 118"/>
              <p:cNvSpPr>
                <a:spLocks/>
              </p:cNvSpPr>
              <p:nvPr/>
            </p:nvSpPr>
            <p:spPr bwMode="gray">
              <a:xfrm>
                <a:off x="5130" y="3179"/>
                <a:ext cx="39" cy="28"/>
              </a:xfrm>
              <a:custGeom>
                <a:avLst/>
                <a:gdLst>
                  <a:gd name="T0" fmla="*/ 0 w 56"/>
                  <a:gd name="T1" fmla="*/ 0 h 40"/>
                  <a:gd name="T2" fmla="*/ 3 w 56"/>
                  <a:gd name="T3" fmla="*/ 3 h 40"/>
                  <a:gd name="T4" fmla="*/ 6 w 56"/>
                  <a:gd name="T5" fmla="*/ 3 h 40"/>
                  <a:gd name="T6" fmla="*/ 8 w 56"/>
                  <a:gd name="T7" fmla="*/ 6 h 40"/>
                  <a:gd name="T8" fmla="*/ 10 w 56"/>
                  <a:gd name="T9" fmla="*/ 8 h 40"/>
                  <a:gd name="T10" fmla="*/ 16 w 56"/>
                  <a:gd name="T11" fmla="*/ 10 h 40"/>
                  <a:gd name="T12" fmla="*/ 19 w 56"/>
                  <a:gd name="T13" fmla="*/ 14 h 40"/>
                  <a:gd name="T14" fmla="*/ 16 w 56"/>
                  <a:gd name="T15" fmla="*/ 14 h 40"/>
                  <a:gd name="T16" fmla="*/ 14 w 56"/>
                  <a:gd name="T17" fmla="*/ 14 h 40"/>
                  <a:gd name="T18" fmla="*/ 6 w 56"/>
                  <a:gd name="T19" fmla="*/ 8 h 40"/>
                  <a:gd name="T20" fmla="*/ 3 w 56"/>
                  <a:gd name="T21" fmla="*/ 8 h 40"/>
                  <a:gd name="T22" fmla="*/ 0 w 56"/>
                  <a:gd name="T23" fmla="*/ 6 h 40"/>
                  <a:gd name="T24" fmla="*/ 0 w 56"/>
                  <a:gd name="T25" fmla="*/ 3 h 40"/>
                  <a:gd name="T26" fmla="*/ 0 w 56"/>
                  <a:gd name="T27" fmla="*/ 3 h 40"/>
                  <a:gd name="T28" fmla="*/ 0 w 56"/>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40"/>
                  <a:gd name="T47" fmla="*/ 56 w 56"/>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40">
                    <a:moveTo>
                      <a:pt x="0" y="0"/>
                    </a:moveTo>
                    <a:lnTo>
                      <a:pt x="8" y="8"/>
                    </a:lnTo>
                    <a:lnTo>
                      <a:pt x="16" y="8"/>
                    </a:lnTo>
                    <a:lnTo>
                      <a:pt x="24" y="16"/>
                    </a:lnTo>
                    <a:lnTo>
                      <a:pt x="32" y="24"/>
                    </a:lnTo>
                    <a:lnTo>
                      <a:pt x="48" y="32"/>
                    </a:lnTo>
                    <a:lnTo>
                      <a:pt x="56" y="40"/>
                    </a:lnTo>
                    <a:lnTo>
                      <a:pt x="48" y="40"/>
                    </a:lnTo>
                    <a:lnTo>
                      <a:pt x="40" y="40"/>
                    </a:lnTo>
                    <a:lnTo>
                      <a:pt x="16" y="24"/>
                    </a:lnTo>
                    <a:lnTo>
                      <a:pt x="8" y="24"/>
                    </a:lnTo>
                    <a:lnTo>
                      <a:pt x="0" y="16"/>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8" name="Freeform 119"/>
              <p:cNvSpPr>
                <a:spLocks/>
              </p:cNvSpPr>
              <p:nvPr/>
            </p:nvSpPr>
            <p:spPr bwMode="gray">
              <a:xfrm>
                <a:off x="5316" y="3134"/>
                <a:ext cx="16" cy="17"/>
              </a:xfrm>
              <a:custGeom>
                <a:avLst/>
                <a:gdLst>
                  <a:gd name="T0" fmla="*/ 2 w 24"/>
                  <a:gd name="T1" fmla="*/ 9 h 24"/>
                  <a:gd name="T2" fmla="*/ 7 w 24"/>
                  <a:gd name="T3" fmla="*/ 6 h 24"/>
                  <a:gd name="T4" fmla="*/ 7 w 24"/>
                  <a:gd name="T5" fmla="*/ 3 h 24"/>
                  <a:gd name="T6" fmla="*/ 7 w 24"/>
                  <a:gd name="T7" fmla="*/ 0 h 24"/>
                  <a:gd name="T8" fmla="*/ 0 w 24"/>
                  <a:gd name="T9" fmla="*/ 3 h 24"/>
                  <a:gd name="T10" fmla="*/ 0 w 24"/>
                  <a:gd name="T11" fmla="*/ 6 h 24"/>
                  <a:gd name="T12" fmla="*/ 2 w 24"/>
                  <a:gd name="T13" fmla="*/ 9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8" y="24"/>
                    </a:moveTo>
                    <a:lnTo>
                      <a:pt x="24" y="16"/>
                    </a:lnTo>
                    <a:lnTo>
                      <a:pt x="24" y="8"/>
                    </a:lnTo>
                    <a:lnTo>
                      <a:pt x="24" y="0"/>
                    </a:lnTo>
                    <a:lnTo>
                      <a:pt x="0" y="8"/>
                    </a:lnTo>
                    <a:lnTo>
                      <a:pt x="0" y="16"/>
                    </a:lnTo>
                    <a:lnTo>
                      <a:pt x="8"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9" name="Freeform 120"/>
              <p:cNvSpPr>
                <a:spLocks/>
              </p:cNvSpPr>
              <p:nvPr/>
            </p:nvSpPr>
            <p:spPr bwMode="gray">
              <a:xfrm>
                <a:off x="5332" y="3117"/>
                <a:ext cx="23" cy="11"/>
              </a:xfrm>
              <a:custGeom>
                <a:avLst/>
                <a:gdLst>
                  <a:gd name="T0" fmla="*/ 3 w 32"/>
                  <a:gd name="T1" fmla="*/ 6 h 16"/>
                  <a:gd name="T2" fmla="*/ 12 w 32"/>
                  <a:gd name="T3" fmla="*/ 0 h 16"/>
                  <a:gd name="T4" fmla="*/ 9 w 32"/>
                  <a:gd name="T5" fmla="*/ 0 h 16"/>
                  <a:gd name="T6" fmla="*/ 6 w 32"/>
                  <a:gd name="T7" fmla="*/ 0 h 16"/>
                  <a:gd name="T8" fmla="*/ 0 w 32"/>
                  <a:gd name="T9" fmla="*/ 3 h 16"/>
                  <a:gd name="T10" fmla="*/ 3 w 32"/>
                  <a:gd name="T11" fmla="*/ 6 h 16"/>
                  <a:gd name="T12" fmla="*/ 0 60000 65536"/>
                  <a:gd name="T13" fmla="*/ 0 60000 65536"/>
                  <a:gd name="T14" fmla="*/ 0 60000 65536"/>
                  <a:gd name="T15" fmla="*/ 0 60000 65536"/>
                  <a:gd name="T16" fmla="*/ 0 60000 65536"/>
                  <a:gd name="T17" fmla="*/ 0 60000 65536"/>
                  <a:gd name="T18" fmla="*/ 0 w 32"/>
                  <a:gd name="T19" fmla="*/ 0 h 16"/>
                  <a:gd name="T20" fmla="*/ 32 w 3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2" h="16">
                    <a:moveTo>
                      <a:pt x="8" y="16"/>
                    </a:moveTo>
                    <a:lnTo>
                      <a:pt x="32" y="0"/>
                    </a:lnTo>
                    <a:lnTo>
                      <a:pt x="24" y="0"/>
                    </a:lnTo>
                    <a:lnTo>
                      <a:pt x="16" y="0"/>
                    </a:lnTo>
                    <a:lnTo>
                      <a:pt x="0" y="8"/>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0" name="Freeform 121"/>
              <p:cNvSpPr>
                <a:spLocks/>
              </p:cNvSpPr>
              <p:nvPr/>
            </p:nvSpPr>
            <p:spPr bwMode="gray">
              <a:xfrm>
                <a:off x="4201" y="2554"/>
                <a:ext cx="107" cy="130"/>
              </a:xfrm>
              <a:custGeom>
                <a:avLst/>
                <a:gdLst>
                  <a:gd name="T0" fmla="*/ 8 w 152"/>
                  <a:gd name="T1" fmla="*/ 11 h 184"/>
                  <a:gd name="T2" fmla="*/ 14 w 152"/>
                  <a:gd name="T3" fmla="*/ 11 h 184"/>
                  <a:gd name="T4" fmla="*/ 11 w 152"/>
                  <a:gd name="T5" fmla="*/ 3 h 184"/>
                  <a:gd name="T6" fmla="*/ 14 w 152"/>
                  <a:gd name="T7" fmla="*/ 0 h 184"/>
                  <a:gd name="T8" fmla="*/ 17 w 152"/>
                  <a:gd name="T9" fmla="*/ 0 h 184"/>
                  <a:gd name="T10" fmla="*/ 19 w 152"/>
                  <a:gd name="T11" fmla="*/ 6 h 184"/>
                  <a:gd name="T12" fmla="*/ 23 w 152"/>
                  <a:gd name="T13" fmla="*/ 6 h 184"/>
                  <a:gd name="T14" fmla="*/ 23 w 152"/>
                  <a:gd name="T15" fmla="*/ 14 h 184"/>
                  <a:gd name="T16" fmla="*/ 27 w 152"/>
                  <a:gd name="T17" fmla="*/ 14 h 184"/>
                  <a:gd name="T18" fmla="*/ 36 w 152"/>
                  <a:gd name="T19" fmla="*/ 17 h 184"/>
                  <a:gd name="T20" fmla="*/ 34 w 152"/>
                  <a:gd name="T21" fmla="*/ 28 h 184"/>
                  <a:gd name="T22" fmla="*/ 39 w 152"/>
                  <a:gd name="T23" fmla="*/ 37 h 184"/>
                  <a:gd name="T24" fmla="*/ 48 w 152"/>
                  <a:gd name="T25" fmla="*/ 45 h 184"/>
                  <a:gd name="T26" fmla="*/ 50 w 152"/>
                  <a:gd name="T27" fmla="*/ 48 h 184"/>
                  <a:gd name="T28" fmla="*/ 53 w 152"/>
                  <a:gd name="T29" fmla="*/ 51 h 184"/>
                  <a:gd name="T30" fmla="*/ 53 w 152"/>
                  <a:gd name="T31" fmla="*/ 65 h 184"/>
                  <a:gd name="T32" fmla="*/ 50 w 152"/>
                  <a:gd name="T33" fmla="*/ 65 h 184"/>
                  <a:gd name="T34" fmla="*/ 48 w 152"/>
                  <a:gd name="T35" fmla="*/ 59 h 184"/>
                  <a:gd name="T36" fmla="*/ 44 w 152"/>
                  <a:gd name="T37" fmla="*/ 62 h 184"/>
                  <a:gd name="T38" fmla="*/ 44 w 152"/>
                  <a:gd name="T39" fmla="*/ 65 h 184"/>
                  <a:gd name="T40" fmla="*/ 36 w 152"/>
                  <a:gd name="T41" fmla="*/ 65 h 184"/>
                  <a:gd name="T42" fmla="*/ 39 w 152"/>
                  <a:gd name="T43" fmla="*/ 54 h 184"/>
                  <a:gd name="T44" fmla="*/ 39 w 152"/>
                  <a:gd name="T45" fmla="*/ 51 h 184"/>
                  <a:gd name="T46" fmla="*/ 31 w 152"/>
                  <a:gd name="T47" fmla="*/ 42 h 184"/>
                  <a:gd name="T48" fmla="*/ 27 w 152"/>
                  <a:gd name="T49" fmla="*/ 34 h 184"/>
                  <a:gd name="T50" fmla="*/ 25 w 152"/>
                  <a:gd name="T51" fmla="*/ 31 h 184"/>
                  <a:gd name="T52" fmla="*/ 23 w 152"/>
                  <a:gd name="T53" fmla="*/ 37 h 184"/>
                  <a:gd name="T54" fmla="*/ 19 w 152"/>
                  <a:gd name="T55" fmla="*/ 37 h 184"/>
                  <a:gd name="T56" fmla="*/ 17 w 152"/>
                  <a:gd name="T57" fmla="*/ 34 h 184"/>
                  <a:gd name="T58" fmla="*/ 11 w 152"/>
                  <a:gd name="T59" fmla="*/ 34 h 184"/>
                  <a:gd name="T60" fmla="*/ 8 w 152"/>
                  <a:gd name="T61" fmla="*/ 40 h 184"/>
                  <a:gd name="T62" fmla="*/ 6 w 152"/>
                  <a:gd name="T63" fmla="*/ 37 h 184"/>
                  <a:gd name="T64" fmla="*/ 6 w 152"/>
                  <a:gd name="T65" fmla="*/ 34 h 184"/>
                  <a:gd name="T66" fmla="*/ 8 w 152"/>
                  <a:gd name="T67" fmla="*/ 25 h 184"/>
                  <a:gd name="T68" fmla="*/ 3 w 152"/>
                  <a:gd name="T69" fmla="*/ 23 h 184"/>
                  <a:gd name="T70" fmla="*/ 0 w 152"/>
                  <a:gd name="T71" fmla="*/ 17 h 184"/>
                  <a:gd name="T72" fmla="*/ 6 w 152"/>
                  <a:gd name="T73" fmla="*/ 11 h 184"/>
                  <a:gd name="T74" fmla="*/ 6 w 152"/>
                  <a:gd name="T75" fmla="*/ 11 h 184"/>
                  <a:gd name="T76" fmla="*/ 8 w 152"/>
                  <a:gd name="T77" fmla="*/ 11 h 1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2"/>
                  <a:gd name="T118" fmla="*/ 0 h 184"/>
                  <a:gd name="T119" fmla="*/ 152 w 152"/>
                  <a:gd name="T120" fmla="*/ 184 h 1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2" h="184">
                    <a:moveTo>
                      <a:pt x="24" y="32"/>
                    </a:moveTo>
                    <a:lnTo>
                      <a:pt x="40" y="32"/>
                    </a:lnTo>
                    <a:lnTo>
                      <a:pt x="32" y="8"/>
                    </a:lnTo>
                    <a:lnTo>
                      <a:pt x="40" y="0"/>
                    </a:lnTo>
                    <a:lnTo>
                      <a:pt x="48" y="0"/>
                    </a:lnTo>
                    <a:lnTo>
                      <a:pt x="56" y="16"/>
                    </a:lnTo>
                    <a:lnTo>
                      <a:pt x="64" y="16"/>
                    </a:lnTo>
                    <a:lnTo>
                      <a:pt x="64" y="40"/>
                    </a:lnTo>
                    <a:lnTo>
                      <a:pt x="80" y="40"/>
                    </a:lnTo>
                    <a:lnTo>
                      <a:pt x="104" y="48"/>
                    </a:lnTo>
                    <a:lnTo>
                      <a:pt x="96" y="80"/>
                    </a:lnTo>
                    <a:lnTo>
                      <a:pt x="112" y="104"/>
                    </a:lnTo>
                    <a:lnTo>
                      <a:pt x="136" y="128"/>
                    </a:lnTo>
                    <a:lnTo>
                      <a:pt x="144" y="136"/>
                    </a:lnTo>
                    <a:lnTo>
                      <a:pt x="152" y="144"/>
                    </a:lnTo>
                    <a:lnTo>
                      <a:pt x="152" y="184"/>
                    </a:lnTo>
                    <a:lnTo>
                      <a:pt x="144" y="184"/>
                    </a:lnTo>
                    <a:lnTo>
                      <a:pt x="136" y="168"/>
                    </a:lnTo>
                    <a:lnTo>
                      <a:pt x="128" y="176"/>
                    </a:lnTo>
                    <a:lnTo>
                      <a:pt x="128" y="184"/>
                    </a:lnTo>
                    <a:lnTo>
                      <a:pt x="104" y="184"/>
                    </a:lnTo>
                    <a:lnTo>
                      <a:pt x="112" y="152"/>
                    </a:lnTo>
                    <a:lnTo>
                      <a:pt x="112" y="144"/>
                    </a:lnTo>
                    <a:lnTo>
                      <a:pt x="88" y="120"/>
                    </a:lnTo>
                    <a:lnTo>
                      <a:pt x="80" y="96"/>
                    </a:lnTo>
                    <a:lnTo>
                      <a:pt x="72" y="88"/>
                    </a:lnTo>
                    <a:lnTo>
                      <a:pt x="64" y="104"/>
                    </a:lnTo>
                    <a:lnTo>
                      <a:pt x="56" y="104"/>
                    </a:lnTo>
                    <a:lnTo>
                      <a:pt x="48" y="96"/>
                    </a:lnTo>
                    <a:lnTo>
                      <a:pt x="32" y="96"/>
                    </a:lnTo>
                    <a:lnTo>
                      <a:pt x="24" y="112"/>
                    </a:lnTo>
                    <a:lnTo>
                      <a:pt x="16" y="104"/>
                    </a:lnTo>
                    <a:lnTo>
                      <a:pt x="16" y="96"/>
                    </a:lnTo>
                    <a:lnTo>
                      <a:pt x="24" y="72"/>
                    </a:lnTo>
                    <a:lnTo>
                      <a:pt x="8" y="64"/>
                    </a:lnTo>
                    <a:lnTo>
                      <a:pt x="0" y="48"/>
                    </a:lnTo>
                    <a:lnTo>
                      <a:pt x="16" y="32"/>
                    </a:lnTo>
                    <a:lnTo>
                      <a:pt x="24"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1" name="Freeform 122"/>
              <p:cNvSpPr>
                <a:spLocks/>
              </p:cNvSpPr>
              <p:nvPr/>
            </p:nvSpPr>
            <p:spPr bwMode="gray">
              <a:xfrm>
                <a:off x="3914" y="2431"/>
                <a:ext cx="113" cy="67"/>
              </a:xfrm>
              <a:custGeom>
                <a:avLst/>
                <a:gdLst>
                  <a:gd name="T0" fmla="*/ 57 w 160"/>
                  <a:gd name="T1" fmla="*/ 19 h 96"/>
                  <a:gd name="T2" fmla="*/ 40 w 160"/>
                  <a:gd name="T3" fmla="*/ 17 h 96"/>
                  <a:gd name="T4" fmla="*/ 31 w 160"/>
                  <a:gd name="T5" fmla="*/ 10 h 96"/>
                  <a:gd name="T6" fmla="*/ 23 w 160"/>
                  <a:gd name="T7" fmla="*/ 6 h 96"/>
                  <a:gd name="T8" fmla="*/ 11 w 160"/>
                  <a:gd name="T9" fmla="*/ 0 h 96"/>
                  <a:gd name="T10" fmla="*/ 3 w 160"/>
                  <a:gd name="T11" fmla="*/ 0 h 96"/>
                  <a:gd name="T12" fmla="*/ 3 w 160"/>
                  <a:gd name="T13" fmla="*/ 6 h 96"/>
                  <a:gd name="T14" fmla="*/ 0 w 160"/>
                  <a:gd name="T15" fmla="*/ 10 h 96"/>
                  <a:gd name="T16" fmla="*/ 0 w 160"/>
                  <a:gd name="T17" fmla="*/ 17 h 96"/>
                  <a:gd name="T18" fmla="*/ 6 w 160"/>
                  <a:gd name="T19" fmla="*/ 19 h 96"/>
                  <a:gd name="T20" fmla="*/ 8 w 160"/>
                  <a:gd name="T21" fmla="*/ 19 h 96"/>
                  <a:gd name="T22" fmla="*/ 23 w 160"/>
                  <a:gd name="T23" fmla="*/ 22 h 96"/>
                  <a:gd name="T24" fmla="*/ 31 w 160"/>
                  <a:gd name="T25" fmla="*/ 22 h 96"/>
                  <a:gd name="T26" fmla="*/ 40 w 160"/>
                  <a:gd name="T27" fmla="*/ 30 h 96"/>
                  <a:gd name="T28" fmla="*/ 48 w 160"/>
                  <a:gd name="T29" fmla="*/ 33 h 96"/>
                  <a:gd name="T30" fmla="*/ 57 w 160"/>
                  <a:gd name="T31" fmla="*/ 30 h 96"/>
                  <a:gd name="T32" fmla="*/ 57 w 160"/>
                  <a:gd name="T33" fmla="*/ 24 h 96"/>
                  <a:gd name="T34" fmla="*/ 57 w 160"/>
                  <a:gd name="T35" fmla="*/ 19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96"/>
                  <a:gd name="T56" fmla="*/ 160 w 160"/>
                  <a:gd name="T57" fmla="*/ 96 h 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96">
                    <a:moveTo>
                      <a:pt x="160" y="56"/>
                    </a:moveTo>
                    <a:lnTo>
                      <a:pt x="112" y="48"/>
                    </a:lnTo>
                    <a:lnTo>
                      <a:pt x="88" y="32"/>
                    </a:lnTo>
                    <a:lnTo>
                      <a:pt x="64" y="16"/>
                    </a:lnTo>
                    <a:lnTo>
                      <a:pt x="32" y="0"/>
                    </a:lnTo>
                    <a:lnTo>
                      <a:pt x="8" y="0"/>
                    </a:lnTo>
                    <a:lnTo>
                      <a:pt x="8" y="16"/>
                    </a:lnTo>
                    <a:lnTo>
                      <a:pt x="0" y="32"/>
                    </a:lnTo>
                    <a:lnTo>
                      <a:pt x="0" y="48"/>
                    </a:lnTo>
                    <a:lnTo>
                      <a:pt x="16" y="56"/>
                    </a:lnTo>
                    <a:lnTo>
                      <a:pt x="24" y="56"/>
                    </a:lnTo>
                    <a:lnTo>
                      <a:pt x="64" y="64"/>
                    </a:lnTo>
                    <a:lnTo>
                      <a:pt x="88" y="64"/>
                    </a:lnTo>
                    <a:lnTo>
                      <a:pt x="112" y="88"/>
                    </a:lnTo>
                    <a:lnTo>
                      <a:pt x="136" y="96"/>
                    </a:lnTo>
                    <a:lnTo>
                      <a:pt x="160" y="88"/>
                    </a:lnTo>
                    <a:lnTo>
                      <a:pt x="160" y="72"/>
                    </a:lnTo>
                    <a:lnTo>
                      <a:pt x="160" y="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2" name="Freeform 123"/>
              <p:cNvSpPr>
                <a:spLocks/>
              </p:cNvSpPr>
              <p:nvPr/>
            </p:nvSpPr>
            <p:spPr bwMode="gray">
              <a:xfrm>
                <a:off x="4044" y="2464"/>
                <a:ext cx="45" cy="28"/>
              </a:xfrm>
              <a:custGeom>
                <a:avLst/>
                <a:gdLst>
                  <a:gd name="T0" fmla="*/ 23 w 64"/>
                  <a:gd name="T1" fmla="*/ 3 h 40"/>
                  <a:gd name="T2" fmla="*/ 17 w 64"/>
                  <a:gd name="T3" fmla="*/ 3 h 40"/>
                  <a:gd name="T4" fmla="*/ 11 w 64"/>
                  <a:gd name="T5" fmla="*/ 3 h 40"/>
                  <a:gd name="T6" fmla="*/ 8 w 64"/>
                  <a:gd name="T7" fmla="*/ 0 h 40"/>
                  <a:gd name="T8" fmla="*/ 6 w 64"/>
                  <a:gd name="T9" fmla="*/ 0 h 40"/>
                  <a:gd name="T10" fmla="*/ 0 w 64"/>
                  <a:gd name="T11" fmla="*/ 6 h 40"/>
                  <a:gd name="T12" fmla="*/ 0 w 64"/>
                  <a:gd name="T13" fmla="*/ 8 h 40"/>
                  <a:gd name="T14" fmla="*/ 3 w 64"/>
                  <a:gd name="T15" fmla="*/ 14 h 40"/>
                  <a:gd name="T16" fmla="*/ 23 w 64"/>
                  <a:gd name="T17" fmla="*/ 10 h 40"/>
                  <a:gd name="T18" fmla="*/ 23 w 64"/>
                  <a:gd name="T19" fmla="*/ 3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40"/>
                  <a:gd name="T32" fmla="*/ 64 w 64"/>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40">
                    <a:moveTo>
                      <a:pt x="64" y="8"/>
                    </a:moveTo>
                    <a:lnTo>
                      <a:pt x="48" y="8"/>
                    </a:lnTo>
                    <a:lnTo>
                      <a:pt x="32" y="8"/>
                    </a:lnTo>
                    <a:lnTo>
                      <a:pt x="24" y="0"/>
                    </a:lnTo>
                    <a:lnTo>
                      <a:pt x="16" y="0"/>
                    </a:lnTo>
                    <a:lnTo>
                      <a:pt x="0" y="16"/>
                    </a:lnTo>
                    <a:lnTo>
                      <a:pt x="0" y="24"/>
                    </a:lnTo>
                    <a:lnTo>
                      <a:pt x="8" y="40"/>
                    </a:lnTo>
                    <a:lnTo>
                      <a:pt x="64" y="32"/>
                    </a:lnTo>
                    <a:lnTo>
                      <a:pt x="6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3" name="Freeform 124"/>
              <p:cNvSpPr>
                <a:spLocks/>
              </p:cNvSpPr>
              <p:nvPr/>
            </p:nvSpPr>
            <p:spPr bwMode="gray">
              <a:xfrm>
                <a:off x="4027" y="2492"/>
                <a:ext cx="67" cy="90"/>
              </a:xfrm>
              <a:custGeom>
                <a:avLst/>
                <a:gdLst>
                  <a:gd name="T0" fmla="*/ 33 w 96"/>
                  <a:gd name="T1" fmla="*/ 39 h 128"/>
                  <a:gd name="T2" fmla="*/ 30 w 96"/>
                  <a:gd name="T3" fmla="*/ 44 h 128"/>
                  <a:gd name="T4" fmla="*/ 27 w 96"/>
                  <a:gd name="T5" fmla="*/ 39 h 128"/>
                  <a:gd name="T6" fmla="*/ 27 w 96"/>
                  <a:gd name="T7" fmla="*/ 34 h 128"/>
                  <a:gd name="T8" fmla="*/ 22 w 96"/>
                  <a:gd name="T9" fmla="*/ 27 h 128"/>
                  <a:gd name="T10" fmla="*/ 19 w 96"/>
                  <a:gd name="T11" fmla="*/ 27 h 128"/>
                  <a:gd name="T12" fmla="*/ 19 w 96"/>
                  <a:gd name="T13" fmla="*/ 31 h 128"/>
                  <a:gd name="T14" fmla="*/ 19 w 96"/>
                  <a:gd name="T15" fmla="*/ 36 h 128"/>
                  <a:gd name="T16" fmla="*/ 10 w 96"/>
                  <a:gd name="T17" fmla="*/ 39 h 128"/>
                  <a:gd name="T18" fmla="*/ 8 w 96"/>
                  <a:gd name="T19" fmla="*/ 39 h 128"/>
                  <a:gd name="T20" fmla="*/ 6 w 96"/>
                  <a:gd name="T21" fmla="*/ 36 h 128"/>
                  <a:gd name="T22" fmla="*/ 6 w 96"/>
                  <a:gd name="T23" fmla="*/ 27 h 128"/>
                  <a:gd name="T24" fmla="*/ 6 w 96"/>
                  <a:gd name="T25" fmla="*/ 23 h 128"/>
                  <a:gd name="T26" fmla="*/ 6 w 96"/>
                  <a:gd name="T27" fmla="*/ 17 h 128"/>
                  <a:gd name="T28" fmla="*/ 0 w 96"/>
                  <a:gd name="T29" fmla="*/ 14 h 128"/>
                  <a:gd name="T30" fmla="*/ 0 w 96"/>
                  <a:gd name="T31" fmla="*/ 11 h 128"/>
                  <a:gd name="T32" fmla="*/ 6 w 96"/>
                  <a:gd name="T33" fmla="*/ 11 h 128"/>
                  <a:gd name="T34" fmla="*/ 6 w 96"/>
                  <a:gd name="T35" fmla="*/ 8 h 128"/>
                  <a:gd name="T36" fmla="*/ 3 w 96"/>
                  <a:gd name="T37" fmla="*/ 6 h 128"/>
                  <a:gd name="T38" fmla="*/ 0 w 96"/>
                  <a:gd name="T39" fmla="*/ 3 h 128"/>
                  <a:gd name="T40" fmla="*/ 6 w 96"/>
                  <a:gd name="T41" fmla="*/ 0 h 128"/>
                  <a:gd name="T42" fmla="*/ 10 w 96"/>
                  <a:gd name="T43" fmla="*/ 3 h 128"/>
                  <a:gd name="T44" fmla="*/ 14 w 96"/>
                  <a:gd name="T45" fmla="*/ 6 h 128"/>
                  <a:gd name="T46" fmla="*/ 27 w 96"/>
                  <a:gd name="T47" fmla="*/ 6 h 128"/>
                  <a:gd name="T48" fmla="*/ 30 w 96"/>
                  <a:gd name="T49" fmla="*/ 8 h 128"/>
                  <a:gd name="T50" fmla="*/ 27 w 96"/>
                  <a:gd name="T51" fmla="*/ 11 h 128"/>
                  <a:gd name="T52" fmla="*/ 24 w 96"/>
                  <a:gd name="T53" fmla="*/ 17 h 128"/>
                  <a:gd name="T54" fmla="*/ 24 w 96"/>
                  <a:gd name="T55" fmla="*/ 23 h 128"/>
                  <a:gd name="T56" fmla="*/ 30 w 96"/>
                  <a:gd name="T57" fmla="*/ 23 h 128"/>
                  <a:gd name="T58" fmla="*/ 33 w 96"/>
                  <a:gd name="T59" fmla="*/ 31 h 128"/>
                  <a:gd name="T60" fmla="*/ 33 w 96"/>
                  <a:gd name="T61" fmla="*/ 36 h 128"/>
                  <a:gd name="T62" fmla="*/ 33 w 96"/>
                  <a:gd name="T63" fmla="*/ 39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28"/>
                  <a:gd name="T98" fmla="*/ 96 w 96"/>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28">
                    <a:moveTo>
                      <a:pt x="96" y="112"/>
                    </a:moveTo>
                    <a:lnTo>
                      <a:pt x="88" y="128"/>
                    </a:lnTo>
                    <a:lnTo>
                      <a:pt x="80" y="112"/>
                    </a:lnTo>
                    <a:lnTo>
                      <a:pt x="80" y="96"/>
                    </a:lnTo>
                    <a:lnTo>
                      <a:pt x="64" y="80"/>
                    </a:lnTo>
                    <a:lnTo>
                      <a:pt x="56" y="80"/>
                    </a:lnTo>
                    <a:lnTo>
                      <a:pt x="56" y="88"/>
                    </a:lnTo>
                    <a:lnTo>
                      <a:pt x="56" y="104"/>
                    </a:lnTo>
                    <a:lnTo>
                      <a:pt x="32" y="112"/>
                    </a:lnTo>
                    <a:lnTo>
                      <a:pt x="24" y="112"/>
                    </a:lnTo>
                    <a:lnTo>
                      <a:pt x="16" y="104"/>
                    </a:lnTo>
                    <a:lnTo>
                      <a:pt x="16" y="80"/>
                    </a:lnTo>
                    <a:lnTo>
                      <a:pt x="16" y="64"/>
                    </a:lnTo>
                    <a:lnTo>
                      <a:pt x="16" y="48"/>
                    </a:lnTo>
                    <a:lnTo>
                      <a:pt x="0" y="40"/>
                    </a:lnTo>
                    <a:lnTo>
                      <a:pt x="0" y="32"/>
                    </a:lnTo>
                    <a:lnTo>
                      <a:pt x="16" y="32"/>
                    </a:lnTo>
                    <a:lnTo>
                      <a:pt x="16" y="24"/>
                    </a:lnTo>
                    <a:lnTo>
                      <a:pt x="8" y="16"/>
                    </a:lnTo>
                    <a:lnTo>
                      <a:pt x="0" y="8"/>
                    </a:lnTo>
                    <a:lnTo>
                      <a:pt x="16" y="0"/>
                    </a:lnTo>
                    <a:lnTo>
                      <a:pt x="32" y="8"/>
                    </a:lnTo>
                    <a:lnTo>
                      <a:pt x="40" y="16"/>
                    </a:lnTo>
                    <a:lnTo>
                      <a:pt x="80" y="16"/>
                    </a:lnTo>
                    <a:lnTo>
                      <a:pt x="88" y="24"/>
                    </a:lnTo>
                    <a:lnTo>
                      <a:pt x="80" y="32"/>
                    </a:lnTo>
                    <a:lnTo>
                      <a:pt x="72" y="48"/>
                    </a:lnTo>
                    <a:lnTo>
                      <a:pt x="72" y="64"/>
                    </a:lnTo>
                    <a:lnTo>
                      <a:pt x="88" y="64"/>
                    </a:lnTo>
                    <a:lnTo>
                      <a:pt x="96" y="88"/>
                    </a:lnTo>
                    <a:lnTo>
                      <a:pt x="96" y="104"/>
                    </a:lnTo>
                    <a:lnTo>
                      <a:pt x="96" y="11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4" name="Freeform 125"/>
              <p:cNvSpPr>
                <a:spLocks/>
              </p:cNvSpPr>
              <p:nvPr/>
            </p:nvSpPr>
            <p:spPr bwMode="gray">
              <a:xfrm>
                <a:off x="4089" y="2464"/>
                <a:ext cx="129" cy="282"/>
              </a:xfrm>
              <a:custGeom>
                <a:avLst/>
                <a:gdLst>
                  <a:gd name="T0" fmla="*/ 55 w 184"/>
                  <a:gd name="T1" fmla="*/ 61 h 400"/>
                  <a:gd name="T2" fmla="*/ 47 w 184"/>
                  <a:gd name="T3" fmla="*/ 65 h 400"/>
                  <a:gd name="T4" fmla="*/ 44 w 184"/>
                  <a:gd name="T5" fmla="*/ 67 h 400"/>
                  <a:gd name="T6" fmla="*/ 41 w 184"/>
                  <a:gd name="T7" fmla="*/ 67 h 400"/>
                  <a:gd name="T8" fmla="*/ 39 w 184"/>
                  <a:gd name="T9" fmla="*/ 70 h 400"/>
                  <a:gd name="T10" fmla="*/ 39 w 184"/>
                  <a:gd name="T11" fmla="*/ 78 h 400"/>
                  <a:gd name="T12" fmla="*/ 44 w 184"/>
                  <a:gd name="T13" fmla="*/ 84 h 400"/>
                  <a:gd name="T14" fmla="*/ 47 w 184"/>
                  <a:gd name="T15" fmla="*/ 95 h 400"/>
                  <a:gd name="T16" fmla="*/ 44 w 184"/>
                  <a:gd name="T17" fmla="*/ 98 h 400"/>
                  <a:gd name="T18" fmla="*/ 50 w 184"/>
                  <a:gd name="T19" fmla="*/ 112 h 400"/>
                  <a:gd name="T20" fmla="*/ 50 w 184"/>
                  <a:gd name="T21" fmla="*/ 121 h 400"/>
                  <a:gd name="T22" fmla="*/ 47 w 184"/>
                  <a:gd name="T23" fmla="*/ 129 h 400"/>
                  <a:gd name="T24" fmla="*/ 47 w 184"/>
                  <a:gd name="T25" fmla="*/ 135 h 400"/>
                  <a:gd name="T26" fmla="*/ 44 w 184"/>
                  <a:gd name="T27" fmla="*/ 140 h 400"/>
                  <a:gd name="T28" fmla="*/ 44 w 184"/>
                  <a:gd name="T29" fmla="*/ 132 h 400"/>
                  <a:gd name="T30" fmla="*/ 44 w 184"/>
                  <a:gd name="T31" fmla="*/ 121 h 400"/>
                  <a:gd name="T32" fmla="*/ 44 w 184"/>
                  <a:gd name="T33" fmla="*/ 118 h 400"/>
                  <a:gd name="T34" fmla="*/ 44 w 184"/>
                  <a:gd name="T35" fmla="*/ 115 h 400"/>
                  <a:gd name="T36" fmla="*/ 41 w 184"/>
                  <a:gd name="T37" fmla="*/ 109 h 400"/>
                  <a:gd name="T38" fmla="*/ 39 w 184"/>
                  <a:gd name="T39" fmla="*/ 101 h 400"/>
                  <a:gd name="T40" fmla="*/ 39 w 184"/>
                  <a:gd name="T41" fmla="*/ 92 h 400"/>
                  <a:gd name="T42" fmla="*/ 36 w 184"/>
                  <a:gd name="T43" fmla="*/ 90 h 400"/>
                  <a:gd name="T44" fmla="*/ 33 w 184"/>
                  <a:gd name="T45" fmla="*/ 87 h 400"/>
                  <a:gd name="T46" fmla="*/ 30 w 184"/>
                  <a:gd name="T47" fmla="*/ 92 h 400"/>
                  <a:gd name="T48" fmla="*/ 27 w 184"/>
                  <a:gd name="T49" fmla="*/ 95 h 400"/>
                  <a:gd name="T50" fmla="*/ 19 w 184"/>
                  <a:gd name="T51" fmla="*/ 98 h 400"/>
                  <a:gd name="T52" fmla="*/ 14 w 184"/>
                  <a:gd name="T53" fmla="*/ 98 h 400"/>
                  <a:gd name="T54" fmla="*/ 17 w 184"/>
                  <a:gd name="T55" fmla="*/ 92 h 400"/>
                  <a:gd name="T56" fmla="*/ 14 w 184"/>
                  <a:gd name="T57" fmla="*/ 87 h 400"/>
                  <a:gd name="T58" fmla="*/ 14 w 184"/>
                  <a:gd name="T59" fmla="*/ 78 h 400"/>
                  <a:gd name="T60" fmla="*/ 8 w 184"/>
                  <a:gd name="T61" fmla="*/ 73 h 400"/>
                  <a:gd name="T62" fmla="*/ 8 w 184"/>
                  <a:gd name="T63" fmla="*/ 67 h 400"/>
                  <a:gd name="T64" fmla="*/ 0 w 184"/>
                  <a:gd name="T65" fmla="*/ 61 h 400"/>
                  <a:gd name="T66" fmla="*/ 0 w 184"/>
                  <a:gd name="T67" fmla="*/ 59 h 400"/>
                  <a:gd name="T68" fmla="*/ 3 w 184"/>
                  <a:gd name="T69" fmla="*/ 53 h 400"/>
                  <a:gd name="T70" fmla="*/ 3 w 184"/>
                  <a:gd name="T71" fmla="*/ 51 h 400"/>
                  <a:gd name="T72" fmla="*/ 8 w 184"/>
                  <a:gd name="T73" fmla="*/ 48 h 400"/>
                  <a:gd name="T74" fmla="*/ 6 w 184"/>
                  <a:gd name="T75" fmla="*/ 36 h 400"/>
                  <a:gd name="T76" fmla="*/ 11 w 184"/>
                  <a:gd name="T77" fmla="*/ 36 h 400"/>
                  <a:gd name="T78" fmla="*/ 11 w 184"/>
                  <a:gd name="T79" fmla="*/ 34 h 400"/>
                  <a:gd name="T80" fmla="*/ 14 w 184"/>
                  <a:gd name="T81" fmla="*/ 31 h 400"/>
                  <a:gd name="T82" fmla="*/ 22 w 184"/>
                  <a:gd name="T83" fmla="*/ 8 h 400"/>
                  <a:gd name="T84" fmla="*/ 30 w 184"/>
                  <a:gd name="T85" fmla="*/ 6 h 400"/>
                  <a:gd name="T86" fmla="*/ 36 w 184"/>
                  <a:gd name="T87" fmla="*/ 0 h 400"/>
                  <a:gd name="T88" fmla="*/ 41 w 184"/>
                  <a:gd name="T89" fmla="*/ 0 h 400"/>
                  <a:gd name="T90" fmla="*/ 44 w 184"/>
                  <a:gd name="T91" fmla="*/ 8 h 400"/>
                  <a:gd name="T92" fmla="*/ 47 w 184"/>
                  <a:gd name="T93" fmla="*/ 19 h 400"/>
                  <a:gd name="T94" fmla="*/ 39 w 184"/>
                  <a:gd name="T95" fmla="*/ 25 h 400"/>
                  <a:gd name="T96" fmla="*/ 39 w 184"/>
                  <a:gd name="T97" fmla="*/ 34 h 400"/>
                  <a:gd name="T98" fmla="*/ 44 w 184"/>
                  <a:gd name="T99" fmla="*/ 34 h 400"/>
                  <a:gd name="T100" fmla="*/ 50 w 184"/>
                  <a:gd name="T101" fmla="*/ 42 h 400"/>
                  <a:gd name="T102" fmla="*/ 50 w 184"/>
                  <a:gd name="T103" fmla="*/ 48 h 400"/>
                  <a:gd name="T104" fmla="*/ 55 w 184"/>
                  <a:gd name="T105" fmla="*/ 48 h 400"/>
                  <a:gd name="T106" fmla="*/ 55 w 184"/>
                  <a:gd name="T107" fmla="*/ 51 h 400"/>
                  <a:gd name="T108" fmla="*/ 60 w 184"/>
                  <a:gd name="T109" fmla="*/ 53 h 400"/>
                  <a:gd name="T110" fmla="*/ 63 w 184"/>
                  <a:gd name="T111" fmla="*/ 56 h 400"/>
                  <a:gd name="T112" fmla="*/ 60 w 184"/>
                  <a:gd name="T113" fmla="*/ 56 h 400"/>
                  <a:gd name="T114" fmla="*/ 55 w 184"/>
                  <a:gd name="T115" fmla="*/ 61 h 4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4"/>
                  <a:gd name="T175" fmla="*/ 0 h 400"/>
                  <a:gd name="T176" fmla="*/ 184 w 184"/>
                  <a:gd name="T177" fmla="*/ 400 h 4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4" h="400">
                    <a:moveTo>
                      <a:pt x="160" y="176"/>
                    </a:moveTo>
                    <a:lnTo>
                      <a:pt x="136" y="184"/>
                    </a:lnTo>
                    <a:lnTo>
                      <a:pt x="128" y="192"/>
                    </a:lnTo>
                    <a:lnTo>
                      <a:pt x="120" y="192"/>
                    </a:lnTo>
                    <a:lnTo>
                      <a:pt x="112" y="200"/>
                    </a:lnTo>
                    <a:lnTo>
                      <a:pt x="112" y="224"/>
                    </a:lnTo>
                    <a:lnTo>
                      <a:pt x="128" y="240"/>
                    </a:lnTo>
                    <a:lnTo>
                      <a:pt x="136" y="272"/>
                    </a:lnTo>
                    <a:lnTo>
                      <a:pt x="128" y="280"/>
                    </a:lnTo>
                    <a:lnTo>
                      <a:pt x="144" y="320"/>
                    </a:lnTo>
                    <a:lnTo>
                      <a:pt x="144" y="344"/>
                    </a:lnTo>
                    <a:lnTo>
                      <a:pt x="136" y="368"/>
                    </a:lnTo>
                    <a:lnTo>
                      <a:pt x="136" y="384"/>
                    </a:lnTo>
                    <a:lnTo>
                      <a:pt x="128" y="400"/>
                    </a:lnTo>
                    <a:lnTo>
                      <a:pt x="128" y="376"/>
                    </a:lnTo>
                    <a:lnTo>
                      <a:pt x="128" y="344"/>
                    </a:lnTo>
                    <a:lnTo>
                      <a:pt x="128" y="336"/>
                    </a:lnTo>
                    <a:lnTo>
                      <a:pt x="128" y="328"/>
                    </a:lnTo>
                    <a:lnTo>
                      <a:pt x="120" y="312"/>
                    </a:lnTo>
                    <a:lnTo>
                      <a:pt x="112" y="288"/>
                    </a:lnTo>
                    <a:lnTo>
                      <a:pt x="112" y="264"/>
                    </a:lnTo>
                    <a:lnTo>
                      <a:pt x="104" y="256"/>
                    </a:lnTo>
                    <a:lnTo>
                      <a:pt x="96" y="248"/>
                    </a:lnTo>
                    <a:lnTo>
                      <a:pt x="88" y="264"/>
                    </a:lnTo>
                    <a:lnTo>
                      <a:pt x="80" y="272"/>
                    </a:lnTo>
                    <a:lnTo>
                      <a:pt x="56" y="280"/>
                    </a:lnTo>
                    <a:lnTo>
                      <a:pt x="40" y="280"/>
                    </a:lnTo>
                    <a:lnTo>
                      <a:pt x="48" y="264"/>
                    </a:lnTo>
                    <a:lnTo>
                      <a:pt x="40" y="248"/>
                    </a:lnTo>
                    <a:lnTo>
                      <a:pt x="40" y="224"/>
                    </a:lnTo>
                    <a:lnTo>
                      <a:pt x="24" y="208"/>
                    </a:lnTo>
                    <a:lnTo>
                      <a:pt x="24" y="192"/>
                    </a:lnTo>
                    <a:lnTo>
                      <a:pt x="0" y="176"/>
                    </a:lnTo>
                    <a:lnTo>
                      <a:pt x="0" y="168"/>
                    </a:lnTo>
                    <a:lnTo>
                      <a:pt x="8" y="152"/>
                    </a:lnTo>
                    <a:lnTo>
                      <a:pt x="8" y="144"/>
                    </a:lnTo>
                    <a:lnTo>
                      <a:pt x="24" y="136"/>
                    </a:lnTo>
                    <a:lnTo>
                      <a:pt x="16" y="104"/>
                    </a:lnTo>
                    <a:lnTo>
                      <a:pt x="32" y="104"/>
                    </a:lnTo>
                    <a:lnTo>
                      <a:pt x="32" y="96"/>
                    </a:lnTo>
                    <a:lnTo>
                      <a:pt x="40" y="88"/>
                    </a:lnTo>
                    <a:lnTo>
                      <a:pt x="64" y="24"/>
                    </a:lnTo>
                    <a:lnTo>
                      <a:pt x="88" y="16"/>
                    </a:lnTo>
                    <a:lnTo>
                      <a:pt x="104" y="0"/>
                    </a:lnTo>
                    <a:lnTo>
                      <a:pt x="120" y="0"/>
                    </a:lnTo>
                    <a:lnTo>
                      <a:pt x="128" y="24"/>
                    </a:lnTo>
                    <a:lnTo>
                      <a:pt x="136" y="56"/>
                    </a:lnTo>
                    <a:lnTo>
                      <a:pt x="112" y="72"/>
                    </a:lnTo>
                    <a:lnTo>
                      <a:pt x="112" y="96"/>
                    </a:lnTo>
                    <a:lnTo>
                      <a:pt x="128" y="96"/>
                    </a:lnTo>
                    <a:lnTo>
                      <a:pt x="144" y="120"/>
                    </a:lnTo>
                    <a:lnTo>
                      <a:pt x="144" y="136"/>
                    </a:lnTo>
                    <a:lnTo>
                      <a:pt x="160" y="136"/>
                    </a:lnTo>
                    <a:lnTo>
                      <a:pt x="160" y="144"/>
                    </a:lnTo>
                    <a:lnTo>
                      <a:pt x="176" y="152"/>
                    </a:lnTo>
                    <a:lnTo>
                      <a:pt x="184" y="160"/>
                    </a:lnTo>
                    <a:lnTo>
                      <a:pt x="176" y="160"/>
                    </a:lnTo>
                    <a:lnTo>
                      <a:pt x="160" y="17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5" name="Freeform 126"/>
              <p:cNvSpPr>
                <a:spLocks/>
              </p:cNvSpPr>
              <p:nvPr/>
            </p:nvSpPr>
            <p:spPr bwMode="gray">
              <a:xfrm>
                <a:off x="4201" y="2796"/>
                <a:ext cx="62" cy="79"/>
              </a:xfrm>
              <a:custGeom>
                <a:avLst/>
                <a:gdLst>
                  <a:gd name="T0" fmla="*/ 19 w 88"/>
                  <a:gd name="T1" fmla="*/ 6 h 112"/>
                  <a:gd name="T2" fmla="*/ 23 w 88"/>
                  <a:gd name="T3" fmla="*/ 14 h 112"/>
                  <a:gd name="T4" fmla="*/ 25 w 88"/>
                  <a:gd name="T5" fmla="*/ 25 h 112"/>
                  <a:gd name="T6" fmla="*/ 27 w 88"/>
                  <a:gd name="T7" fmla="*/ 28 h 112"/>
                  <a:gd name="T8" fmla="*/ 31 w 88"/>
                  <a:gd name="T9" fmla="*/ 34 h 112"/>
                  <a:gd name="T10" fmla="*/ 31 w 88"/>
                  <a:gd name="T11" fmla="*/ 40 h 112"/>
                  <a:gd name="T12" fmla="*/ 27 w 88"/>
                  <a:gd name="T13" fmla="*/ 40 h 112"/>
                  <a:gd name="T14" fmla="*/ 23 w 88"/>
                  <a:gd name="T15" fmla="*/ 36 h 112"/>
                  <a:gd name="T16" fmla="*/ 17 w 88"/>
                  <a:gd name="T17" fmla="*/ 31 h 112"/>
                  <a:gd name="T18" fmla="*/ 14 w 88"/>
                  <a:gd name="T19" fmla="*/ 31 h 112"/>
                  <a:gd name="T20" fmla="*/ 11 w 88"/>
                  <a:gd name="T21" fmla="*/ 28 h 112"/>
                  <a:gd name="T22" fmla="*/ 8 w 88"/>
                  <a:gd name="T23" fmla="*/ 23 h 112"/>
                  <a:gd name="T24" fmla="*/ 6 w 88"/>
                  <a:gd name="T25" fmla="*/ 20 h 112"/>
                  <a:gd name="T26" fmla="*/ 3 w 88"/>
                  <a:gd name="T27" fmla="*/ 11 h 112"/>
                  <a:gd name="T28" fmla="*/ 3 w 88"/>
                  <a:gd name="T29" fmla="*/ 6 h 112"/>
                  <a:gd name="T30" fmla="*/ 0 w 88"/>
                  <a:gd name="T31" fmla="*/ 0 h 112"/>
                  <a:gd name="T32" fmla="*/ 6 w 88"/>
                  <a:gd name="T33" fmla="*/ 0 h 112"/>
                  <a:gd name="T34" fmla="*/ 8 w 88"/>
                  <a:gd name="T35" fmla="*/ 6 h 112"/>
                  <a:gd name="T36" fmla="*/ 11 w 88"/>
                  <a:gd name="T37" fmla="*/ 6 h 112"/>
                  <a:gd name="T38" fmla="*/ 19 w 88"/>
                  <a:gd name="T39" fmla="*/ 6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112"/>
                  <a:gd name="T62" fmla="*/ 88 w 88"/>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112">
                    <a:moveTo>
                      <a:pt x="56" y="16"/>
                    </a:moveTo>
                    <a:lnTo>
                      <a:pt x="64" y="40"/>
                    </a:lnTo>
                    <a:lnTo>
                      <a:pt x="72" y="72"/>
                    </a:lnTo>
                    <a:lnTo>
                      <a:pt x="80" y="80"/>
                    </a:lnTo>
                    <a:lnTo>
                      <a:pt x="88" y="96"/>
                    </a:lnTo>
                    <a:lnTo>
                      <a:pt x="88" y="112"/>
                    </a:lnTo>
                    <a:lnTo>
                      <a:pt x="80" y="112"/>
                    </a:lnTo>
                    <a:lnTo>
                      <a:pt x="64" y="104"/>
                    </a:lnTo>
                    <a:lnTo>
                      <a:pt x="48" y="88"/>
                    </a:lnTo>
                    <a:lnTo>
                      <a:pt x="40" y="88"/>
                    </a:lnTo>
                    <a:lnTo>
                      <a:pt x="32" y="80"/>
                    </a:lnTo>
                    <a:lnTo>
                      <a:pt x="24" y="64"/>
                    </a:lnTo>
                    <a:lnTo>
                      <a:pt x="16" y="56"/>
                    </a:lnTo>
                    <a:lnTo>
                      <a:pt x="8" y="32"/>
                    </a:lnTo>
                    <a:lnTo>
                      <a:pt x="8" y="16"/>
                    </a:lnTo>
                    <a:lnTo>
                      <a:pt x="0" y="0"/>
                    </a:lnTo>
                    <a:lnTo>
                      <a:pt x="16" y="0"/>
                    </a:lnTo>
                    <a:lnTo>
                      <a:pt x="24" y="16"/>
                    </a:lnTo>
                    <a:lnTo>
                      <a:pt x="32" y="16"/>
                    </a:lnTo>
                    <a:lnTo>
                      <a:pt x="56"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6" name="Freeform 127"/>
              <p:cNvSpPr>
                <a:spLocks/>
              </p:cNvSpPr>
              <p:nvPr/>
            </p:nvSpPr>
            <p:spPr bwMode="gray">
              <a:xfrm>
                <a:off x="4235" y="2672"/>
                <a:ext cx="79" cy="68"/>
              </a:xfrm>
              <a:custGeom>
                <a:avLst/>
                <a:gdLst>
                  <a:gd name="T0" fmla="*/ 36 w 112"/>
                  <a:gd name="T1" fmla="*/ 6 h 96"/>
                  <a:gd name="T2" fmla="*/ 40 w 112"/>
                  <a:gd name="T3" fmla="*/ 11 h 96"/>
                  <a:gd name="T4" fmla="*/ 36 w 112"/>
                  <a:gd name="T5" fmla="*/ 20 h 96"/>
                  <a:gd name="T6" fmla="*/ 28 w 112"/>
                  <a:gd name="T7" fmla="*/ 20 h 96"/>
                  <a:gd name="T8" fmla="*/ 25 w 112"/>
                  <a:gd name="T9" fmla="*/ 23 h 96"/>
                  <a:gd name="T10" fmla="*/ 25 w 112"/>
                  <a:gd name="T11" fmla="*/ 28 h 96"/>
                  <a:gd name="T12" fmla="*/ 20 w 112"/>
                  <a:gd name="T13" fmla="*/ 31 h 96"/>
                  <a:gd name="T14" fmla="*/ 17 w 112"/>
                  <a:gd name="T15" fmla="*/ 31 h 96"/>
                  <a:gd name="T16" fmla="*/ 17 w 112"/>
                  <a:gd name="T17" fmla="*/ 34 h 96"/>
                  <a:gd name="T18" fmla="*/ 11 w 112"/>
                  <a:gd name="T19" fmla="*/ 34 h 96"/>
                  <a:gd name="T20" fmla="*/ 6 w 112"/>
                  <a:gd name="T21" fmla="*/ 31 h 96"/>
                  <a:gd name="T22" fmla="*/ 3 w 112"/>
                  <a:gd name="T23" fmla="*/ 26 h 96"/>
                  <a:gd name="T24" fmla="*/ 3 w 112"/>
                  <a:gd name="T25" fmla="*/ 23 h 96"/>
                  <a:gd name="T26" fmla="*/ 3 w 112"/>
                  <a:gd name="T27" fmla="*/ 14 h 96"/>
                  <a:gd name="T28" fmla="*/ 0 w 112"/>
                  <a:gd name="T29" fmla="*/ 11 h 96"/>
                  <a:gd name="T30" fmla="*/ 0 w 112"/>
                  <a:gd name="T31" fmla="*/ 9 h 96"/>
                  <a:gd name="T32" fmla="*/ 3 w 112"/>
                  <a:gd name="T33" fmla="*/ 6 h 96"/>
                  <a:gd name="T34" fmla="*/ 6 w 112"/>
                  <a:gd name="T35" fmla="*/ 3 h 96"/>
                  <a:gd name="T36" fmla="*/ 8 w 112"/>
                  <a:gd name="T37" fmla="*/ 0 h 96"/>
                  <a:gd name="T38" fmla="*/ 20 w 112"/>
                  <a:gd name="T39" fmla="*/ 6 h 96"/>
                  <a:gd name="T40" fmla="*/ 28 w 112"/>
                  <a:gd name="T41" fmla="*/ 6 h 96"/>
                  <a:gd name="T42" fmla="*/ 28 w 112"/>
                  <a:gd name="T43" fmla="*/ 3 h 96"/>
                  <a:gd name="T44" fmla="*/ 31 w 112"/>
                  <a:gd name="T45" fmla="*/ 0 h 96"/>
                  <a:gd name="T46" fmla="*/ 34 w 112"/>
                  <a:gd name="T47" fmla="*/ 6 h 96"/>
                  <a:gd name="T48" fmla="*/ 36 w 112"/>
                  <a:gd name="T49" fmla="*/ 6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96"/>
                  <a:gd name="T77" fmla="*/ 112 w 112"/>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96">
                    <a:moveTo>
                      <a:pt x="104" y="16"/>
                    </a:moveTo>
                    <a:lnTo>
                      <a:pt x="112" y="32"/>
                    </a:lnTo>
                    <a:lnTo>
                      <a:pt x="104" y="56"/>
                    </a:lnTo>
                    <a:lnTo>
                      <a:pt x="80" y="56"/>
                    </a:lnTo>
                    <a:lnTo>
                      <a:pt x="72" y="64"/>
                    </a:lnTo>
                    <a:lnTo>
                      <a:pt x="72" y="80"/>
                    </a:lnTo>
                    <a:lnTo>
                      <a:pt x="56" y="88"/>
                    </a:lnTo>
                    <a:lnTo>
                      <a:pt x="48" y="88"/>
                    </a:lnTo>
                    <a:lnTo>
                      <a:pt x="48" y="96"/>
                    </a:lnTo>
                    <a:lnTo>
                      <a:pt x="32" y="96"/>
                    </a:lnTo>
                    <a:lnTo>
                      <a:pt x="16" y="88"/>
                    </a:lnTo>
                    <a:lnTo>
                      <a:pt x="8" y="72"/>
                    </a:lnTo>
                    <a:lnTo>
                      <a:pt x="8" y="64"/>
                    </a:lnTo>
                    <a:lnTo>
                      <a:pt x="8" y="40"/>
                    </a:lnTo>
                    <a:lnTo>
                      <a:pt x="0" y="32"/>
                    </a:lnTo>
                    <a:lnTo>
                      <a:pt x="0" y="24"/>
                    </a:lnTo>
                    <a:lnTo>
                      <a:pt x="8" y="16"/>
                    </a:lnTo>
                    <a:lnTo>
                      <a:pt x="16" y="8"/>
                    </a:lnTo>
                    <a:lnTo>
                      <a:pt x="24" y="0"/>
                    </a:lnTo>
                    <a:lnTo>
                      <a:pt x="56" y="16"/>
                    </a:lnTo>
                    <a:lnTo>
                      <a:pt x="80" y="16"/>
                    </a:lnTo>
                    <a:lnTo>
                      <a:pt x="80" y="8"/>
                    </a:lnTo>
                    <a:lnTo>
                      <a:pt x="88" y="0"/>
                    </a:lnTo>
                    <a:lnTo>
                      <a:pt x="96" y="16"/>
                    </a:lnTo>
                    <a:lnTo>
                      <a:pt x="104"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7" name="Freeform 128"/>
              <p:cNvSpPr>
                <a:spLocks/>
              </p:cNvSpPr>
              <p:nvPr/>
            </p:nvSpPr>
            <p:spPr bwMode="gray">
              <a:xfrm>
                <a:off x="4235" y="2543"/>
                <a:ext cx="101" cy="225"/>
              </a:xfrm>
              <a:custGeom>
                <a:avLst/>
                <a:gdLst>
                  <a:gd name="T0" fmla="*/ 41 w 144"/>
                  <a:gd name="T1" fmla="*/ 14 h 320"/>
                  <a:gd name="T2" fmla="*/ 39 w 144"/>
                  <a:gd name="T3" fmla="*/ 17 h 320"/>
                  <a:gd name="T4" fmla="*/ 33 w 144"/>
                  <a:gd name="T5" fmla="*/ 19 h 320"/>
                  <a:gd name="T6" fmla="*/ 30 w 144"/>
                  <a:gd name="T7" fmla="*/ 25 h 320"/>
                  <a:gd name="T8" fmla="*/ 27 w 144"/>
                  <a:gd name="T9" fmla="*/ 25 h 320"/>
                  <a:gd name="T10" fmla="*/ 25 w 144"/>
                  <a:gd name="T11" fmla="*/ 31 h 320"/>
                  <a:gd name="T12" fmla="*/ 25 w 144"/>
                  <a:gd name="T13" fmla="*/ 39 h 320"/>
                  <a:gd name="T14" fmla="*/ 27 w 144"/>
                  <a:gd name="T15" fmla="*/ 39 h 320"/>
                  <a:gd name="T16" fmla="*/ 36 w 144"/>
                  <a:gd name="T17" fmla="*/ 50 h 320"/>
                  <a:gd name="T18" fmla="*/ 39 w 144"/>
                  <a:gd name="T19" fmla="*/ 53 h 320"/>
                  <a:gd name="T20" fmla="*/ 41 w 144"/>
                  <a:gd name="T21" fmla="*/ 58 h 320"/>
                  <a:gd name="T22" fmla="*/ 47 w 144"/>
                  <a:gd name="T23" fmla="*/ 64 h 320"/>
                  <a:gd name="T24" fmla="*/ 50 w 144"/>
                  <a:gd name="T25" fmla="*/ 78 h 320"/>
                  <a:gd name="T26" fmla="*/ 47 w 144"/>
                  <a:gd name="T27" fmla="*/ 86 h 320"/>
                  <a:gd name="T28" fmla="*/ 47 w 144"/>
                  <a:gd name="T29" fmla="*/ 92 h 320"/>
                  <a:gd name="T30" fmla="*/ 41 w 144"/>
                  <a:gd name="T31" fmla="*/ 94 h 320"/>
                  <a:gd name="T32" fmla="*/ 33 w 144"/>
                  <a:gd name="T33" fmla="*/ 98 h 320"/>
                  <a:gd name="T34" fmla="*/ 33 w 144"/>
                  <a:gd name="T35" fmla="*/ 101 h 320"/>
                  <a:gd name="T36" fmla="*/ 30 w 144"/>
                  <a:gd name="T37" fmla="*/ 105 h 320"/>
                  <a:gd name="T38" fmla="*/ 25 w 144"/>
                  <a:gd name="T39" fmla="*/ 105 h 320"/>
                  <a:gd name="T40" fmla="*/ 19 w 144"/>
                  <a:gd name="T41" fmla="*/ 111 h 320"/>
                  <a:gd name="T42" fmla="*/ 17 w 144"/>
                  <a:gd name="T43" fmla="*/ 111 h 320"/>
                  <a:gd name="T44" fmla="*/ 17 w 144"/>
                  <a:gd name="T45" fmla="*/ 101 h 320"/>
                  <a:gd name="T46" fmla="*/ 17 w 144"/>
                  <a:gd name="T47" fmla="*/ 98 h 320"/>
                  <a:gd name="T48" fmla="*/ 17 w 144"/>
                  <a:gd name="T49" fmla="*/ 94 h 320"/>
                  <a:gd name="T50" fmla="*/ 19 w 144"/>
                  <a:gd name="T51" fmla="*/ 94 h 320"/>
                  <a:gd name="T52" fmla="*/ 25 w 144"/>
                  <a:gd name="T53" fmla="*/ 92 h 320"/>
                  <a:gd name="T54" fmla="*/ 25 w 144"/>
                  <a:gd name="T55" fmla="*/ 86 h 320"/>
                  <a:gd name="T56" fmla="*/ 27 w 144"/>
                  <a:gd name="T57" fmla="*/ 84 h 320"/>
                  <a:gd name="T58" fmla="*/ 36 w 144"/>
                  <a:gd name="T59" fmla="*/ 84 h 320"/>
                  <a:gd name="T60" fmla="*/ 39 w 144"/>
                  <a:gd name="T61" fmla="*/ 75 h 320"/>
                  <a:gd name="T62" fmla="*/ 36 w 144"/>
                  <a:gd name="T63" fmla="*/ 70 h 320"/>
                  <a:gd name="T64" fmla="*/ 36 w 144"/>
                  <a:gd name="T65" fmla="*/ 56 h 320"/>
                  <a:gd name="T66" fmla="*/ 33 w 144"/>
                  <a:gd name="T67" fmla="*/ 53 h 320"/>
                  <a:gd name="T68" fmla="*/ 30 w 144"/>
                  <a:gd name="T69" fmla="*/ 50 h 320"/>
                  <a:gd name="T70" fmla="*/ 22 w 144"/>
                  <a:gd name="T71" fmla="*/ 41 h 320"/>
                  <a:gd name="T72" fmla="*/ 17 w 144"/>
                  <a:gd name="T73" fmla="*/ 34 h 320"/>
                  <a:gd name="T74" fmla="*/ 19 w 144"/>
                  <a:gd name="T75" fmla="*/ 23 h 320"/>
                  <a:gd name="T76" fmla="*/ 11 w 144"/>
                  <a:gd name="T77" fmla="*/ 19 h 320"/>
                  <a:gd name="T78" fmla="*/ 6 w 144"/>
                  <a:gd name="T79" fmla="*/ 19 h 320"/>
                  <a:gd name="T80" fmla="*/ 6 w 144"/>
                  <a:gd name="T81" fmla="*/ 11 h 320"/>
                  <a:gd name="T82" fmla="*/ 3 w 144"/>
                  <a:gd name="T83" fmla="*/ 11 h 320"/>
                  <a:gd name="T84" fmla="*/ 0 w 144"/>
                  <a:gd name="T85" fmla="*/ 6 h 320"/>
                  <a:gd name="T86" fmla="*/ 3 w 144"/>
                  <a:gd name="T87" fmla="*/ 3 h 320"/>
                  <a:gd name="T88" fmla="*/ 8 w 144"/>
                  <a:gd name="T89" fmla="*/ 6 h 320"/>
                  <a:gd name="T90" fmla="*/ 17 w 144"/>
                  <a:gd name="T91" fmla="*/ 6 h 320"/>
                  <a:gd name="T92" fmla="*/ 19 w 144"/>
                  <a:gd name="T93" fmla="*/ 0 h 320"/>
                  <a:gd name="T94" fmla="*/ 25 w 144"/>
                  <a:gd name="T95" fmla="*/ 3 h 320"/>
                  <a:gd name="T96" fmla="*/ 30 w 144"/>
                  <a:gd name="T97" fmla="*/ 3 h 320"/>
                  <a:gd name="T98" fmla="*/ 33 w 144"/>
                  <a:gd name="T99" fmla="*/ 6 h 320"/>
                  <a:gd name="T100" fmla="*/ 30 w 144"/>
                  <a:gd name="T101" fmla="*/ 8 h 320"/>
                  <a:gd name="T102" fmla="*/ 36 w 144"/>
                  <a:gd name="T103" fmla="*/ 14 h 320"/>
                  <a:gd name="T104" fmla="*/ 39 w 144"/>
                  <a:gd name="T105" fmla="*/ 14 h 320"/>
                  <a:gd name="T106" fmla="*/ 41 w 144"/>
                  <a:gd name="T107" fmla="*/ 14 h 3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4"/>
                  <a:gd name="T163" fmla="*/ 0 h 320"/>
                  <a:gd name="T164" fmla="*/ 144 w 144"/>
                  <a:gd name="T165" fmla="*/ 320 h 3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4" h="320">
                    <a:moveTo>
                      <a:pt x="120" y="40"/>
                    </a:moveTo>
                    <a:lnTo>
                      <a:pt x="112" y="48"/>
                    </a:lnTo>
                    <a:lnTo>
                      <a:pt x="96" y="56"/>
                    </a:lnTo>
                    <a:lnTo>
                      <a:pt x="88" y="72"/>
                    </a:lnTo>
                    <a:lnTo>
                      <a:pt x="80" y="72"/>
                    </a:lnTo>
                    <a:lnTo>
                      <a:pt x="72" y="88"/>
                    </a:lnTo>
                    <a:lnTo>
                      <a:pt x="72" y="112"/>
                    </a:lnTo>
                    <a:lnTo>
                      <a:pt x="80" y="112"/>
                    </a:lnTo>
                    <a:lnTo>
                      <a:pt x="104" y="144"/>
                    </a:lnTo>
                    <a:lnTo>
                      <a:pt x="112" y="152"/>
                    </a:lnTo>
                    <a:lnTo>
                      <a:pt x="120" y="168"/>
                    </a:lnTo>
                    <a:lnTo>
                      <a:pt x="136" y="184"/>
                    </a:lnTo>
                    <a:lnTo>
                      <a:pt x="144" y="224"/>
                    </a:lnTo>
                    <a:lnTo>
                      <a:pt x="136" y="248"/>
                    </a:lnTo>
                    <a:lnTo>
                      <a:pt x="136" y="264"/>
                    </a:lnTo>
                    <a:lnTo>
                      <a:pt x="120" y="272"/>
                    </a:lnTo>
                    <a:lnTo>
                      <a:pt x="96" y="280"/>
                    </a:lnTo>
                    <a:lnTo>
                      <a:pt x="96" y="288"/>
                    </a:lnTo>
                    <a:lnTo>
                      <a:pt x="88" y="304"/>
                    </a:lnTo>
                    <a:lnTo>
                      <a:pt x="72" y="304"/>
                    </a:lnTo>
                    <a:lnTo>
                      <a:pt x="56" y="320"/>
                    </a:lnTo>
                    <a:lnTo>
                      <a:pt x="48" y="320"/>
                    </a:lnTo>
                    <a:lnTo>
                      <a:pt x="48" y="288"/>
                    </a:lnTo>
                    <a:lnTo>
                      <a:pt x="48" y="280"/>
                    </a:lnTo>
                    <a:lnTo>
                      <a:pt x="48" y="272"/>
                    </a:lnTo>
                    <a:lnTo>
                      <a:pt x="56" y="272"/>
                    </a:lnTo>
                    <a:lnTo>
                      <a:pt x="72" y="264"/>
                    </a:lnTo>
                    <a:lnTo>
                      <a:pt x="72" y="248"/>
                    </a:lnTo>
                    <a:lnTo>
                      <a:pt x="80" y="240"/>
                    </a:lnTo>
                    <a:lnTo>
                      <a:pt x="104" y="240"/>
                    </a:lnTo>
                    <a:lnTo>
                      <a:pt x="112" y="216"/>
                    </a:lnTo>
                    <a:lnTo>
                      <a:pt x="104" y="200"/>
                    </a:lnTo>
                    <a:lnTo>
                      <a:pt x="104" y="160"/>
                    </a:lnTo>
                    <a:lnTo>
                      <a:pt x="96" y="152"/>
                    </a:lnTo>
                    <a:lnTo>
                      <a:pt x="88" y="144"/>
                    </a:lnTo>
                    <a:lnTo>
                      <a:pt x="64" y="120"/>
                    </a:lnTo>
                    <a:lnTo>
                      <a:pt x="48" y="96"/>
                    </a:lnTo>
                    <a:lnTo>
                      <a:pt x="56" y="64"/>
                    </a:lnTo>
                    <a:lnTo>
                      <a:pt x="32" y="56"/>
                    </a:lnTo>
                    <a:lnTo>
                      <a:pt x="16" y="56"/>
                    </a:lnTo>
                    <a:lnTo>
                      <a:pt x="16" y="32"/>
                    </a:lnTo>
                    <a:lnTo>
                      <a:pt x="8" y="32"/>
                    </a:lnTo>
                    <a:lnTo>
                      <a:pt x="0" y="16"/>
                    </a:lnTo>
                    <a:lnTo>
                      <a:pt x="8" y="8"/>
                    </a:lnTo>
                    <a:lnTo>
                      <a:pt x="24" y="16"/>
                    </a:lnTo>
                    <a:lnTo>
                      <a:pt x="48" y="16"/>
                    </a:lnTo>
                    <a:lnTo>
                      <a:pt x="56" y="0"/>
                    </a:lnTo>
                    <a:lnTo>
                      <a:pt x="72" y="8"/>
                    </a:lnTo>
                    <a:lnTo>
                      <a:pt x="88" y="8"/>
                    </a:lnTo>
                    <a:lnTo>
                      <a:pt x="96" y="16"/>
                    </a:lnTo>
                    <a:lnTo>
                      <a:pt x="88" y="24"/>
                    </a:lnTo>
                    <a:lnTo>
                      <a:pt x="104" y="40"/>
                    </a:lnTo>
                    <a:lnTo>
                      <a:pt x="112" y="40"/>
                    </a:lnTo>
                    <a:lnTo>
                      <a:pt x="120"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8" name="Freeform 129"/>
              <p:cNvSpPr>
                <a:spLocks/>
              </p:cNvSpPr>
              <p:nvPr/>
            </p:nvSpPr>
            <p:spPr bwMode="gray">
              <a:xfrm>
                <a:off x="4168" y="2588"/>
                <a:ext cx="112" cy="220"/>
              </a:xfrm>
              <a:custGeom>
                <a:avLst/>
                <a:gdLst>
                  <a:gd name="T0" fmla="*/ 17 w 160"/>
                  <a:gd name="T1" fmla="*/ 0 h 312"/>
                  <a:gd name="T2" fmla="*/ 8 w 160"/>
                  <a:gd name="T3" fmla="*/ 3 h 312"/>
                  <a:gd name="T4" fmla="*/ 6 w 160"/>
                  <a:gd name="T5" fmla="*/ 6 h 312"/>
                  <a:gd name="T6" fmla="*/ 3 w 160"/>
                  <a:gd name="T7" fmla="*/ 6 h 312"/>
                  <a:gd name="T8" fmla="*/ 0 w 160"/>
                  <a:gd name="T9" fmla="*/ 8 h 312"/>
                  <a:gd name="T10" fmla="*/ 0 w 160"/>
                  <a:gd name="T11" fmla="*/ 17 h 312"/>
                  <a:gd name="T12" fmla="*/ 6 w 160"/>
                  <a:gd name="T13" fmla="*/ 23 h 312"/>
                  <a:gd name="T14" fmla="*/ 8 w 160"/>
                  <a:gd name="T15" fmla="*/ 34 h 312"/>
                  <a:gd name="T16" fmla="*/ 6 w 160"/>
                  <a:gd name="T17" fmla="*/ 36 h 312"/>
                  <a:gd name="T18" fmla="*/ 10 w 160"/>
                  <a:gd name="T19" fmla="*/ 51 h 312"/>
                  <a:gd name="T20" fmla="*/ 10 w 160"/>
                  <a:gd name="T21" fmla="*/ 59 h 312"/>
                  <a:gd name="T22" fmla="*/ 8 w 160"/>
                  <a:gd name="T23" fmla="*/ 67 h 312"/>
                  <a:gd name="T24" fmla="*/ 8 w 160"/>
                  <a:gd name="T25" fmla="*/ 73 h 312"/>
                  <a:gd name="T26" fmla="*/ 6 w 160"/>
                  <a:gd name="T27" fmla="*/ 78 h 312"/>
                  <a:gd name="T28" fmla="*/ 6 w 160"/>
                  <a:gd name="T29" fmla="*/ 82 h 312"/>
                  <a:gd name="T30" fmla="*/ 6 w 160"/>
                  <a:gd name="T31" fmla="*/ 84 h 312"/>
                  <a:gd name="T32" fmla="*/ 6 w 160"/>
                  <a:gd name="T33" fmla="*/ 92 h 312"/>
                  <a:gd name="T34" fmla="*/ 8 w 160"/>
                  <a:gd name="T35" fmla="*/ 92 h 312"/>
                  <a:gd name="T36" fmla="*/ 14 w 160"/>
                  <a:gd name="T37" fmla="*/ 98 h 312"/>
                  <a:gd name="T38" fmla="*/ 17 w 160"/>
                  <a:gd name="T39" fmla="*/ 104 h 312"/>
                  <a:gd name="T40" fmla="*/ 22 w 160"/>
                  <a:gd name="T41" fmla="*/ 104 h 312"/>
                  <a:gd name="T42" fmla="*/ 25 w 160"/>
                  <a:gd name="T43" fmla="*/ 109 h 312"/>
                  <a:gd name="T44" fmla="*/ 27 w 160"/>
                  <a:gd name="T45" fmla="*/ 109 h 312"/>
                  <a:gd name="T46" fmla="*/ 36 w 160"/>
                  <a:gd name="T47" fmla="*/ 109 h 312"/>
                  <a:gd name="T48" fmla="*/ 33 w 160"/>
                  <a:gd name="T49" fmla="*/ 106 h 312"/>
                  <a:gd name="T50" fmla="*/ 27 w 160"/>
                  <a:gd name="T51" fmla="*/ 101 h 312"/>
                  <a:gd name="T52" fmla="*/ 22 w 160"/>
                  <a:gd name="T53" fmla="*/ 101 h 312"/>
                  <a:gd name="T54" fmla="*/ 19 w 160"/>
                  <a:gd name="T55" fmla="*/ 95 h 312"/>
                  <a:gd name="T56" fmla="*/ 17 w 160"/>
                  <a:gd name="T57" fmla="*/ 87 h 312"/>
                  <a:gd name="T58" fmla="*/ 14 w 160"/>
                  <a:gd name="T59" fmla="*/ 84 h 312"/>
                  <a:gd name="T60" fmla="*/ 10 w 160"/>
                  <a:gd name="T61" fmla="*/ 78 h 312"/>
                  <a:gd name="T62" fmla="*/ 14 w 160"/>
                  <a:gd name="T63" fmla="*/ 70 h 312"/>
                  <a:gd name="T64" fmla="*/ 17 w 160"/>
                  <a:gd name="T65" fmla="*/ 65 h 312"/>
                  <a:gd name="T66" fmla="*/ 17 w 160"/>
                  <a:gd name="T67" fmla="*/ 56 h 312"/>
                  <a:gd name="T68" fmla="*/ 19 w 160"/>
                  <a:gd name="T69" fmla="*/ 53 h 312"/>
                  <a:gd name="T70" fmla="*/ 25 w 160"/>
                  <a:gd name="T71" fmla="*/ 53 h 312"/>
                  <a:gd name="T72" fmla="*/ 25 w 160"/>
                  <a:gd name="T73" fmla="*/ 59 h 312"/>
                  <a:gd name="T74" fmla="*/ 30 w 160"/>
                  <a:gd name="T75" fmla="*/ 61 h 312"/>
                  <a:gd name="T76" fmla="*/ 36 w 160"/>
                  <a:gd name="T77" fmla="*/ 65 h 312"/>
                  <a:gd name="T78" fmla="*/ 36 w 160"/>
                  <a:gd name="T79" fmla="*/ 56 h 312"/>
                  <a:gd name="T80" fmla="*/ 33 w 160"/>
                  <a:gd name="T81" fmla="*/ 53 h 312"/>
                  <a:gd name="T82" fmla="*/ 33 w 160"/>
                  <a:gd name="T83" fmla="*/ 51 h 312"/>
                  <a:gd name="T84" fmla="*/ 36 w 160"/>
                  <a:gd name="T85" fmla="*/ 48 h 312"/>
                  <a:gd name="T86" fmla="*/ 38 w 160"/>
                  <a:gd name="T87" fmla="*/ 44 h 312"/>
                  <a:gd name="T88" fmla="*/ 41 w 160"/>
                  <a:gd name="T89" fmla="*/ 42 h 312"/>
                  <a:gd name="T90" fmla="*/ 52 w 160"/>
                  <a:gd name="T91" fmla="*/ 48 h 312"/>
                  <a:gd name="T92" fmla="*/ 55 w 160"/>
                  <a:gd name="T93" fmla="*/ 36 h 312"/>
                  <a:gd name="T94" fmla="*/ 55 w 160"/>
                  <a:gd name="T95" fmla="*/ 34 h 312"/>
                  <a:gd name="T96" fmla="*/ 47 w 160"/>
                  <a:gd name="T97" fmla="*/ 25 h 312"/>
                  <a:gd name="T98" fmla="*/ 44 w 160"/>
                  <a:gd name="T99" fmla="*/ 17 h 312"/>
                  <a:gd name="T100" fmla="*/ 41 w 160"/>
                  <a:gd name="T101" fmla="*/ 14 h 312"/>
                  <a:gd name="T102" fmla="*/ 38 w 160"/>
                  <a:gd name="T103" fmla="*/ 20 h 312"/>
                  <a:gd name="T104" fmla="*/ 36 w 160"/>
                  <a:gd name="T105" fmla="*/ 20 h 312"/>
                  <a:gd name="T106" fmla="*/ 33 w 160"/>
                  <a:gd name="T107" fmla="*/ 17 h 312"/>
                  <a:gd name="T108" fmla="*/ 27 w 160"/>
                  <a:gd name="T109" fmla="*/ 17 h 312"/>
                  <a:gd name="T110" fmla="*/ 25 w 160"/>
                  <a:gd name="T111" fmla="*/ 23 h 312"/>
                  <a:gd name="T112" fmla="*/ 22 w 160"/>
                  <a:gd name="T113" fmla="*/ 20 h 312"/>
                  <a:gd name="T114" fmla="*/ 22 w 160"/>
                  <a:gd name="T115" fmla="*/ 17 h 312"/>
                  <a:gd name="T116" fmla="*/ 25 w 160"/>
                  <a:gd name="T117" fmla="*/ 8 h 312"/>
                  <a:gd name="T118" fmla="*/ 19 w 160"/>
                  <a:gd name="T119" fmla="*/ 6 h 312"/>
                  <a:gd name="T120" fmla="*/ 17 w 160"/>
                  <a:gd name="T121" fmla="*/ 0 h 3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0"/>
                  <a:gd name="T184" fmla="*/ 0 h 312"/>
                  <a:gd name="T185" fmla="*/ 160 w 160"/>
                  <a:gd name="T186" fmla="*/ 312 h 3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0" h="312">
                    <a:moveTo>
                      <a:pt x="48" y="0"/>
                    </a:moveTo>
                    <a:lnTo>
                      <a:pt x="24" y="8"/>
                    </a:lnTo>
                    <a:lnTo>
                      <a:pt x="16" y="16"/>
                    </a:lnTo>
                    <a:lnTo>
                      <a:pt x="8" y="16"/>
                    </a:lnTo>
                    <a:lnTo>
                      <a:pt x="0" y="24"/>
                    </a:lnTo>
                    <a:lnTo>
                      <a:pt x="0" y="48"/>
                    </a:lnTo>
                    <a:lnTo>
                      <a:pt x="16" y="64"/>
                    </a:lnTo>
                    <a:lnTo>
                      <a:pt x="24" y="96"/>
                    </a:lnTo>
                    <a:lnTo>
                      <a:pt x="16" y="104"/>
                    </a:lnTo>
                    <a:lnTo>
                      <a:pt x="32" y="144"/>
                    </a:lnTo>
                    <a:lnTo>
                      <a:pt x="32" y="168"/>
                    </a:lnTo>
                    <a:lnTo>
                      <a:pt x="24" y="192"/>
                    </a:lnTo>
                    <a:lnTo>
                      <a:pt x="24" y="208"/>
                    </a:lnTo>
                    <a:lnTo>
                      <a:pt x="16" y="224"/>
                    </a:lnTo>
                    <a:lnTo>
                      <a:pt x="16" y="232"/>
                    </a:lnTo>
                    <a:lnTo>
                      <a:pt x="16" y="240"/>
                    </a:lnTo>
                    <a:lnTo>
                      <a:pt x="16" y="264"/>
                    </a:lnTo>
                    <a:lnTo>
                      <a:pt x="24" y="264"/>
                    </a:lnTo>
                    <a:lnTo>
                      <a:pt x="40" y="280"/>
                    </a:lnTo>
                    <a:lnTo>
                      <a:pt x="48" y="296"/>
                    </a:lnTo>
                    <a:lnTo>
                      <a:pt x="64" y="296"/>
                    </a:lnTo>
                    <a:lnTo>
                      <a:pt x="72" y="312"/>
                    </a:lnTo>
                    <a:lnTo>
                      <a:pt x="80" y="312"/>
                    </a:lnTo>
                    <a:lnTo>
                      <a:pt x="104" y="312"/>
                    </a:lnTo>
                    <a:lnTo>
                      <a:pt x="96" y="304"/>
                    </a:lnTo>
                    <a:lnTo>
                      <a:pt x="80" y="288"/>
                    </a:lnTo>
                    <a:lnTo>
                      <a:pt x="64" y="288"/>
                    </a:lnTo>
                    <a:lnTo>
                      <a:pt x="56" y="272"/>
                    </a:lnTo>
                    <a:lnTo>
                      <a:pt x="48" y="248"/>
                    </a:lnTo>
                    <a:lnTo>
                      <a:pt x="40" y="240"/>
                    </a:lnTo>
                    <a:lnTo>
                      <a:pt x="32" y="224"/>
                    </a:lnTo>
                    <a:lnTo>
                      <a:pt x="40" y="200"/>
                    </a:lnTo>
                    <a:lnTo>
                      <a:pt x="48" y="184"/>
                    </a:lnTo>
                    <a:lnTo>
                      <a:pt x="48" y="160"/>
                    </a:lnTo>
                    <a:lnTo>
                      <a:pt x="56" y="152"/>
                    </a:lnTo>
                    <a:lnTo>
                      <a:pt x="72" y="152"/>
                    </a:lnTo>
                    <a:lnTo>
                      <a:pt x="72" y="168"/>
                    </a:lnTo>
                    <a:lnTo>
                      <a:pt x="88" y="176"/>
                    </a:lnTo>
                    <a:lnTo>
                      <a:pt x="104" y="184"/>
                    </a:lnTo>
                    <a:lnTo>
                      <a:pt x="104" y="160"/>
                    </a:lnTo>
                    <a:lnTo>
                      <a:pt x="96" y="152"/>
                    </a:lnTo>
                    <a:lnTo>
                      <a:pt x="96" y="144"/>
                    </a:lnTo>
                    <a:lnTo>
                      <a:pt x="104" y="136"/>
                    </a:lnTo>
                    <a:lnTo>
                      <a:pt x="112" y="128"/>
                    </a:lnTo>
                    <a:lnTo>
                      <a:pt x="120" y="120"/>
                    </a:lnTo>
                    <a:lnTo>
                      <a:pt x="152" y="136"/>
                    </a:lnTo>
                    <a:lnTo>
                      <a:pt x="160" y="104"/>
                    </a:lnTo>
                    <a:lnTo>
                      <a:pt x="160" y="96"/>
                    </a:lnTo>
                    <a:lnTo>
                      <a:pt x="136" y="72"/>
                    </a:lnTo>
                    <a:lnTo>
                      <a:pt x="128" y="48"/>
                    </a:lnTo>
                    <a:lnTo>
                      <a:pt x="120" y="40"/>
                    </a:lnTo>
                    <a:lnTo>
                      <a:pt x="112" y="56"/>
                    </a:lnTo>
                    <a:lnTo>
                      <a:pt x="104" y="56"/>
                    </a:lnTo>
                    <a:lnTo>
                      <a:pt x="96" y="48"/>
                    </a:lnTo>
                    <a:lnTo>
                      <a:pt x="80" y="48"/>
                    </a:lnTo>
                    <a:lnTo>
                      <a:pt x="72" y="64"/>
                    </a:lnTo>
                    <a:lnTo>
                      <a:pt x="64" y="56"/>
                    </a:lnTo>
                    <a:lnTo>
                      <a:pt x="64" y="48"/>
                    </a:lnTo>
                    <a:lnTo>
                      <a:pt x="72" y="24"/>
                    </a:lnTo>
                    <a:lnTo>
                      <a:pt x="56" y="16"/>
                    </a:lnTo>
                    <a:lnTo>
                      <a:pt x="4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9" name="Freeform 130"/>
              <p:cNvSpPr>
                <a:spLocks/>
              </p:cNvSpPr>
              <p:nvPr/>
            </p:nvSpPr>
            <p:spPr bwMode="gray">
              <a:xfrm>
                <a:off x="4410" y="2819"/>
                <a:ext cx="16" cy="11"/>
              </a:xfrm>
              <a:custGeom>
                <a:avLst/>
                <a:gdLst>
                  <a:gd name="T0" fmla="*/ 7 w 24"/>
                  <a:gd name="T1" fmla="*/ 0 h 16"/>
                  <a:gd name="T2" fmla="*/ 2 w 24"/>
                  <a:gd name="T3" fmla="*/ 0 h 16"/>
                  <a:gd name="T4" fmla="*/ 0 w 24"/>
                  <a:gd name="T5" fmla="*/ 0 h 16"/>
                  <a:gd name="T6" fmla="*/ 0 w 24"/>
                  <a:gd name="T7" fmla="*/ 6 h 16"/>
                  <a:gd name="T8" fmla="*/ 2 w 24"/>
                  <a:gd name="T9" fmla="*/ 6 h 16"/>
                  <a:gd name="T10" fmla="*/ 2 w 24"/>
                  <a:gd name="T11" fmla="*/ 3 h 16"/>
                  <a:gd name="T12" fmla="*/ 5 w 24"/>
                  <a:gd name="T13" fmla="*/ 3 h 16"/>
                  <a:gd name="T14" fmla="*/ 7 w 24"/>
                  <a:gd name="T15" fmla="*/ 3 h 16"/>
                  <a:gd name="T16" fmla="*/ 7 w 24"/>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6"/>
                  <a:gd name="T29" fmla="*/ 24 w 24"/>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6">
                    <a:moveTo>
                      <a:pt x="24" y="0"/>
                    </a:moveTo>
                    <a:lnTo>
                      <a:pt x="8" y="0"/>
                    </a:lnTo>
                    <a:lnTo>
                      <a:pt x="0" y="0"/>
                    </a:lnTo>
                    <a:lnTo>
                      <a:pt x="0" y="16"/>
                    </a:lnTo>
                    <a:lnTo>
                      <a:pt x="8" y="16"/>
                    </a:lnTo>
                    <a:lnTo>
                      <a:pt x="8" y="8"/>
                    </a:lnTo>
                    <a:lnTo>
                      <a:pt x="16" y="8"/>
                    </a:lnTo>
                    <a:lnTo>
                      <a:pt x="24" y="8"/>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0" name="Freeform 131"/>
              <p:cNvSpPr>
                <a:spLocks/>
              </p:cNvSpPr>
              <p:nvPr/>
            </p:nvSpPr>
            <p:spPr bwMode="gray">
              <a:xfrm>
                <a:off x="4331" y="2824"/>
                <a:ext cx="146" cy="119"/>
              </a:xfrm>
              <a:custGeom>
                <a:avLst/>
                <a:gdLst>
                  <a:gd name="T0" fmla="*/ 61 w 208"/>
                  <a:gd name="T1" fmla="*/ 3 h 168"/>
                  <a:gd name="T2" fmla="*/ 61 w 208"/>
                  <a:gd name="T3" fmla="*/ 8 h 168"/>
                  <a:gd name="T4" fmla="*/ 64 w 208"/>
                  <a:gd name="T5" fmla="*/ 11 h 168"/>
                  <a:gd name="T6" fmla="*/ 64 w 208"/>
                  <a:gd name="T7" fmla="*/ 17 h 168"/>
                  <a:gd name="T8" fmla="*/ 69 w 208"/>
                  <a:gd name="T9" fmla="*/ 20 h 168"/>
                  <a:gd name="T10" fmla="*/ 72 w 208"/>
                  <a:gd name="T11" fmla="*/ 26 h 168"/>
                  <a:gd name="T12" fmla="*/ 67 w 208"/>
                  <a:gd name="T13" fmla="*/ 26 h 168"/>
                  <a:gd name="T14" fmla="*/ 67 w 208"/>
                  <a:gd name="T15" fmla="*/ 23 h 168"/>
                  <a:gd name="T16" fmla="*/ 61 w 208"/>
                  <a:gd name="T17" fmla="*/ 26 h 168"/>
                  <a:gd name="T18" fmla="*/ 61 w 208"/>
                  <a:gd name="T19" fmla="*/ 34 h 168"/>
                  <a:gd name="T20" fmla="*/ 55 w 208"/>
                  <a:gd name="T21" fmla="*/ 40 h 168"/>
                  <a:gd name="T22" fmla="*/ 53 w 208"/>
                  <a:gd name="T23" fmla="*/ 42 h 168"/>
                  <a:gd name="T24" fmla="*/ 53 w 208"/>
                  <a:gd name="T25" fmla="*/ 51 h 168"/>
                  <a:gd name="T26" fmla="*/ 47 w 208"/>
                  <a:gd name="T27" fmla="*/ 57 h 168"/>
                  <a:gd name="T28" fmla="*/ 41 w 208"/>
                  <a:gd name="T29" fmla="*/ 60 h 168"/>
                  <a:gd name="T30" fmla="*/ 41 w 208"/>
                  <a:gd name="T31" fmla="*/ 57 h 168"/>
                  <a:gd name="T32" fmla="*/ 36 w 208"/>
                  <a:gd name="T33" fmla="*/ 55 h 168"/>
                  <a:gd name="T34" fmla="*/ 33 w 208"/>
                  <a:gd name="T35" fmla="*/ 55 h 168"/>
                  <a:gd name="T36" fmla="*/ 27 w 208"/>
                  <a:gd name="T37" fmla="*/ 51 h 168"/>
                  <a:gd name="T38" fmla="*/ 22 w 208"/>
                  <a:gd name="T39" fmla="*/ 55 h 168"/>
                  <a:gd name="T40" fmla="*/ 19 w 208"/>
                  <a:gd name="T41" fmla="*/ 51 h 168"/>
                  <a:gd name="T42" fmla="*/ 11 w 208"/>
                  <a:gd name="T43" fmla="*/ 51 h 168"/>
                  <a:gd name="T44" fmla="*/ 8 w 208"/>
                  <a:gd name="T45" fmla="*/ 40 h 168"/>
                  <a:gd name="T46" fmla="*/ 3 w 208"/>
                  <a:gd name="T47" fmla="*/ 34 h 168"/>
                  <a:gd name="T48" fmla="*/ 0 w 208"/>
                  <a:gd name="T49" fmla="*/ 20 h 168"/>
                  <a:gd name="T50" fmla="*/ 6 w 208"/>
                  <a:gd name="T51" fmla="*/ 17 h 168"/>
                  <a:gd name="T52" fmla="*/ 6 w 208"/>
                  <a:gd name="T53" fmla="*/ 20 h 168"/>
                  <a:gd name="T54" fmla="*/ 6 w 208"/>
                  <a:gd name="T55" fmla="*/ 17 h 168"/>
                  <a:gd name="T56" fmla="*/ 8 w 208"/>
                  <a:gd name="T57" fmla="*/ 20 h 168"/>
                  <a:gd name="T58" fmla="*/ 8 w 208"/>
                  <a:gd name="T59" fmla="*/ 26 h 168"/>
                  <a:gd name="T60" fmla="*/ 19 w 208"/>
                  <a:gd name="T61" fmla="*/ 26 h 168"/>
                  <a:gd name="T62" fmla="*/ 25 w 208"/>
                  <a:gd name="T63" fmla="*/ 23 h 168"/>
                  <a:gd name="T64" fmla="*/ 27 w 208"/>
                  <a:gd name="T65" fmla="*/ 20 h 168"/>
                  <a:gd name="T66" fmla="*/ 31 w 208"/>
                  <a:gd name="T67" fmla="*/ 23 h 168"/>
                  <a:gd name="T68" fmla="*/ 39 w 208"/>
                  <a:gd name="T69" fmla="*/ 20 h 168"/>
                  <a:gd name="T70" fmla="*/ 44 w 208"/>
                  <a:gd name="T71" fmla="*/ 14 h 168"/>
                  <a:gd name="T72" fmla="*/ 47 w 208"/>
                  <a:gd name="T73" fmla="*/ 3 h 168"/>
                  <a:gd name="T74" fmla="*/ 50 w 208"/>
                  <a:gd name="T75" fmla="*/ 0 h 168"/>
                  <a:gd name="T76" fmla="*/ 58 w 208"/>
                  <a:gd name="T77" fmla="*/ 0 h 168"/>
                  <a:gd name="T78" fmla="*/ 61 w 208"/>
                  <a:gd name="T79" fmla="*/ 3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168"/>
                  <a:gd name="T122" fmla="*/ 208 w 208"/>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168">
                    <a:moveTo>
                      <a:pt x="176" y="8"/>
                    </a:moveTo>
                    <a:lnTo>
                      <a:pt x="176" y="24"/>
                    </a:lnTo>
                    <a:lnTo>
                      <a:pt x="184" y="32"/>
                    </a:lnTo>
                    <a:lnTo>
                      <a:pt x="184" y="48"/>
                    </a:lnTo>
                    <a:lnTo>
                      <a:pt x="200" y="56"/>
                    </a:lnTo>
                    <a:lnTo>
                      <a:pt x="208" y="72"/>
                    </a:lnTo>
                    <a:lnTo>
                      <a:pt x="192" y="72"/>
                    </a:lnTo>
                    <a:lnTo>
                      <a:pt x="192" y="64"/>
                    </a:lnTo>
                    <a:lnTo>
                      <a:pt x="176" y="72"/>
                    </a:lnTo>
                    <a:lnTo>
                      <a:pt x="176" y="96"/>
                    </a:lnTo>
                    <a:lnTo>
                      <a:pt x="160" y="112"/>
                    </a:lnTo>
                    <a:lnTo>
                      <a:pt x="152" y="120"/>
                    </a:lnTo>
                    <a:lnTo>
                      <a:pt x="152" y="144"/>
                    </a:lnTo>
                    <a:lnTo>
                      <a:pt x="136" y="160"/>
                    </a:lnTo>
                    <a:lnTo>
                      <a:pt x="120" y="168"/>
                    </a:lnTo>
                    <a:lnTo>
                      <a:pt x="120" y="160"/>
                    </a:lnTo>
                    <a:lnTo>
                      <a:pt x="104" y="152"/>
                    </a:lnTo>
                    <a:lnTo>
                      <a:pt x="96" y="152"/>
                    </a:lnTo>
                    <a:lnTo>
                      <a:pt x="80" y="144"/>
                    </a:lnTo>
                    <a:lnTo>
                      <a:pt x="64" y="152"/>
                    </a:lnTo>
                    <a:lnTo>
                      <a:pt x="56" y="144"/>
                    </a:lnTo>
                    <a:lnTo>
                      <a:pt x="32" y="144"/>
                    </a:lnTo>
                    <a:lnTo>
                      <a:pt x="24" y="112"/>
                    </a:lnTo>
                    <a:lnTo>
                      <a:pt x="8" y="96"/>
                    </a:lnTo>
                    <a:lnTo>
                      <a:pt x="0" y="56"/>
                    </a:lnTo>
                    <a:lnTo>
                      <a:pt x="16" y="48"/>
                    </a:lnTo>
                    <a:lnTo>
                      <a:pt x="16" y="56"/>
                    </a:lnTo>
                    <a:lnTo>
                      <a:pt x="16" y="48"/>
                    </a:lnTo>
                    <a:lnTo>
                      <a:pt x="24" y="56"/>
                    </a:lnTo>
                    <a:lnTo>
                      <a:pt x="24" y="72"/>
                    </a:lnTo>
                    <a:lnTo>
                      <a:pt x="56" y="72"/>
                    </a:lnTo>
                    <a:lnTo>
                      <a:pt x="72" y="64"/>
                    </a:lnTo>
                    <a:lnTo>
                      <a:pt x="80" y="56"/>
                    </a:lnTo>
                    <a:lnTo>
                      <a:pt x="88" y="64"/>
                    </a:lnTo>
                    <a:lnTo>
                      <a:pt x="112" y="56"/>
                    </a:lnTo>
                    <a:lnTo>
                      <a:pt x="128" y="40"/>
                    </a:lnTo>
                    <a:lnTo>
                      <a:pt x="136" y="8"/>
                    </a:lnTo>
                    <a:lnTo>
                      <a:pt x="144" y="0"/>
                    </a:lnTo>
                    <a:lnTo>
                      <a:pt x="168" y="0"/>
                    </a:lnTo>
                    <a:lnTo>
                      <a:pt x="17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1" name="Freeform 132"/>
              <p:cNvSpPr>
                <a:spLocks/>
              </p:cNvSpPr>
              <p:nvPr/>
            </p:nvSpPr>
            <p:spPr bwMode="gray">
              <a:xfrm>
                <a:off x="4342" y="2779"/>
                <a:ext cx="135" cy="96"/>
              </a:xfrm>
              <a:custGeom>
                <a:avLst/>
                <a:gdLst>
                  <a:gd name="T0" fmla="*/ 0 w 192"/>
                  <a:gd name="T1" fmla="*/ 42 h 136"/>
                  <a:gd name="T2" fmla="*/ 11 w 192"/>
                  <a:gd name="T3" fmla="*/ 40 h 136"/>
                  <a:gd name="T4" fmla="*/ 11 w 192"/>
                  <a:gd name="T5" fmla="*/ 34 h 136"/>
                  <a:gd name="T6" fmla="*/ 17 w 192"/>
                  <a:gd name="T7" fmla="*/ 34 h 136"/>
                  <a:gd name="T8" fmla="*/ 19 w 192"/>
                  <a:gd name="T9" fmla="*/ 31 h 136"/>
                  <a:gd name="T10" fmla="*/ 27 w 192"/>
                  <a:gd name="T11" fmla="*/ 28 h 136"/>
                  <a:gd name="T12" fmla="*/ 31 w 192"/>
                  <a:gd name="T13" fmla="*/ 20 h 136"/>
                  <a:gd name="T14" fmla="*/ 34 w 192"/>
                  <a:gd name="T15" fmla="*/ 20 h 136"/>
                  <a:gd name="T16" fmla="*/ 34 w 192"/>
                  <a:gd name="T17" fmla="*/ 25 h 136"/>
                  <a:gd name="T18" fmla="*/ 36 w 192"/>
                  <a:gd name="T19" fmla="*/ 25 h 136"/>
                  <a:gd name="T20" fmla="*/ 36 w 192"/>
                  <a:gd name="T21" fmla="*/ 23 h 136"/>
                  <a:gd name="T22" fmla="*/ 39 w 192"/>
                  <a:gd name="T23" fmla="*/ 23 h 136"/>
                  <a:gd name="T24" fmla="*/ 41 w 192"/>
                  <a:gd name="T25" fmla="*/ 23 h 136"/>
                  <a:gd name="T26" fmla="*/ 41 w 192"/>
                  <a:gd name="T27" fmla="*/ 20 h 136"/>
                  <a:gd name="T28" fmla="*/ 41 w 192"/>
                  <a:gd name="T29" fmla="*/ 11 h 136"/>
                  <a:gd name="T30" fmla="*/ 53 w 192"/>
                  <a:gd name="T31" fmla="*/ 0 h 136"/>
                  <a:gd name="T32" fmla="*/ 56 w 192"/>
                  <a:gd name="T33" fmla="*/ 8 h 136"/>
                  <a:gd name="T34" fmla="*/ 64 w 192"/>
                  <a:gd name="T35" fmla="*/ 8 h 136"/>
                  <a:gd name="T36" fmla="*/ 67 w 192"/>
                  <a:gd name="T37" fmla="*/ 14 h 136"/>
                  <a:gd name="T38" fmla="*/ 61 w 192"/>
                  <a:gd name="T39" fmla="*/ 17 h 136"/>
                  <a:gd name="T40" fmla="*/ 64 w 192"/>
                  <a:gd name="T41" fmla="*/ 20 h 136"/>
                  <a:gd name="T42" fmla="*/ 58 w 192"/>
                  <a:gd name="T43" fmla="*/ 23 h 136"/>
                  <a:gd name="T44" fmla="*/ 56 w 192"/>
                  <a:gd name="T45" fmla="*/ 25 h 136"/>
                  <a:gd name="T46" fmla="*/ 53 w 192"/>
                  <a:gd name="T47" fmla="*/ 23 h 136"/>
                  <a:gd name="T48" fmla="*/ 44 w 192"/>
                  <a:gd name="T49" fmla="*/ 23 h 136"/>
                  <a:gd name="T50" fmla="*/ 41 w 192"/>
                  <a:gd name="T51" fmla="*/ 25 h 136"/>
                  <a:gd name="T52" fmla="*/ 39 w 192"/>
                  <a:gd name="T53" fmla="*/ 37 h 136"/>
                  <a:gd name="T54" fmla="*/ 34 w 192"/>
                  <a:gd name="T55" fmla="*/ 42 h 136"/>
                  <a:gd name="T56" fmla="*/ 25 w 192"/>
                  <a:gd name="T57" fmla="*/ 45 h 136"/>
                  <a:gd name="T58" fmla="*/ 23 w 192"/>
                  <a:gd name="T59" fmla="*/ 42 h 136"/>
                  <a:gd name="T60" fmla="*/ 19 w 192"/>
                  <a:gd name="T61" fmla="*/ 45 h 136"/>
                  <a:gd name="T62" fmla="*/ 14 w 192"/>
                  <a:gd name="T63" fmla="*/ 48 h 136"/>
                  <a:gd name="T64" fmla="*/ 3 w 192"/>
                  <a:gd name="T65" fmla="*/ 48 h 136"/>
                  <a:gd name="T66" fmla="*/ 3 w 192"/>
                  <a:gd name="T67" fmla="*/ 42 h 136"/>
                  <a:gd name="T68" fmla="*/ 0 w 192"/>
                  <a:gd name="T69" fmla="*/ 40 h 136"/>
                  <a:gd name="T70" fmla="*/ 0 w 192"/>
                  <a:gd name="T71" fmla="*/ 42 h 1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136"/>
                  <a:gd name="T110" fmla="*/ 192 w 192"/>
                  <a:gd name="T111" fmla="*/ 136 h 1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136">
                    <a:moveTo>
                      <a:pt x="0" y="120"/>
                    </a:moveTo>
                    <a:lnTo>
                      <a:pt x="32" y="112"/>
                    </a:lnTo>
                    <a:lnTo>
                      <a:pt x="32" y="96"/>
                    </a:lnTo>
                    <a:lnTo>
                      <a:pt x="48" y="96"/>
                    </a:lnTo>
                    <a:lnTo>
                      <a:pt x="56" y="88"/>
                    </a:lnTo>
                    <a:lnTo>
                      <a:pt x="80" y="80"/>
                    </a:lnTo>
                    <a:lnTo>
                      <a:pt x="88" y="56"/>
                    </a:lnTo>
                    <a:lnTo>
                      <a:pt x="96" y="56"/>
                    </a:lnTo>
                    <a:lnTo>
                      <a:pt x="96" y="72"/>
                    </a:lnTo>
                    <a:lnTo>
                      <a:pt x="104" y="72"/>
                    </a:lnTo>
                    <a:lnTo>
                      <a:pt x="104" y="64"/>
                    </a:lnTo>
                    <a:lnTo>
                      <a:pt x="112" y="64"/>
                    </a:lnTo>
                    <a:lnTo>
                      <a:pt x="120" y="64"/>
                    </a:lnTo>
                    <a:lnTo>
                      <a:pt x="120" y="56"/>
                    </a:lnTo>
                    <a:lnTo>
                      <a:pt x="120" y="32"/>
                    </a:lnTo>
                    <a:lnTo>
                      <a:pt x="152" y="0"/>
                    </a:lnTo>
                    <a:lnTo>
                      <a:pt x="160" y="24"/>
                    </a:lnTo>
                    <a:lnTo>
                      <a:pt x="184" y="24"/>
                    </a:lnTo>
                    <a:lnTo>
                      <a:pt x="192" y="40"/>
                    </a:lnTo>
                    <a:lnTo>
                      <a:pt x="176" y="48"/>
                    </a:lnTo>
                    <a:lnTo>
                      <a:pt x="184" y="56"/>
                    </a:lnTo>
                    <a:lnTo>
                      <a:pt x="168" y="64"/>
                    </a:lnTo>
                    <a:lnTo>
                      <a:pt x="160" y="72"/>
                    </a:lnTo>
                    <a:lnTo>
                      <a:pt x="152" y="64"/>
                    </a:lnTo>
                    <a:lnTo>
                      <a:pt x="128" y="64"/>
                    </a:lnTo>
                    <a:lnTo>
                      <a:pt x="120" y="72"/>
                    </a:lnTo>
                    <a:lnTo>
                      <a:pt x="112" y="104"/>
                    </a:lnTo>
                    <a:lnTo>
                      <a:pt x="96" y="120"/>
                    </a:lnTo>
                    <a:lnTo>
                      <a:pt x="72" y="128"/>
                    </a:lnTo>
                    <a:lnTo>
                      <a:pt x="64" y="120"/>
                    </a:lnTo>
                    <a:lnTo>
                      <a:pt x="56" y="128"/>
                    </a:lnTo>
                    <a:lnTo>
                      <a:pt x="40" y="136"/>
                    </a:lnTo>
                    <a:lnTo>
                      <a:pt x="8" y="136"/>
                    </a:lnTo>
                    <a:lnTo>
                      <a:pt x="8" y="120"/>
                    </a:lnTo>
                    <a:lnTo>
                      <a:pt x="0" y="112"/>
                    </a:lnTo>
                    <a:lnTo>
                      <a:pt x="0" y="12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2" name="Freeform 133"/>
              <p:cNvSpPr>
                <a:spLocks/>
              </p:cNvSpPr>
              <p:nvPr/>
            </p:nvSpPr>
            <p:spPr bwMode="gray">
              <a:xfrm>
                <a:off x="4652" y="2892"/>
                <a:ext cx="146" cy="124"/>
              </a:xfrm>
              <a:custGeom>
                <a:avLst/>
                <a:gdLst>
                  <a:gd name="T0" fmla="*/ 72 w 208"/>
                  <a:gd name="T1" fmla="*/ 61 h 176"/>
                  <a:gd name="T2" fmla="*/ 72 w 208"/>
                  <a:gd name="T3" fmla="*/ 48 h 176"/>
                  <a:gd name="T4" fmla="*/ 69 w 208"/>
                  <a:gd name="T5" fmla="*/ 44 h 176"/>
                  <a:gd name="T6" fmla="*/ 69 w 208"/>
                  <a:gd name="T7" fmla="*/ 42 h 176"/>
                  <a:gd name="T8" fmla="*/ 72 w 208"/>
                  <a:gd name="T9" fmla="*/ 39 h 176"/>
                  <a:gd name="T10" fmla="*/ 69 w 208"/>
                  <a:gd name="T11" fmla="*/ 14 h 176"/>
                  <a:gd name="T12" fmla="*/ 64 w 208"/>
                  <a:gd name="T13" fmla="*/ 14 h 176"/>
                  <a:gd name="T14" fmla="*/ 58 w 208"/>
                  <a:gd name="T15" fmla="*/ 8 h 176"/>
                  <a:gd name="T16" fmla="*/ 44 w 208"/>
                  <a:gd name="T17" fmla="*/ 8 h 176"/>
                  <a:gd name="T18" fmla="*/ 41 w 208"/>
                  <a:gd name="T19" fmla="*/ 8 h 176"/>
                  <a:gd name="T20" fmla="*/ 41 w 208"/>
                  <a:gd name="T21" fmla="*/ 11 h 176"/>
                  <a:gd name="T22" fmla="*/ 31 w 208"/>
                  <a:gd name="T23" fmla="*/ 19 h 176"/>
                  <a:gd name="T24" fmla="*/ 27 w 208"/>
                  <a:gd name="T25" fmla="*/ 17 h 176"/>
                  <a:gd name="T26" fmla="*/ 25 w 208"/>
                  <a:gd name="T27" fmla="*/ 14 h 176"/>
                  <a:gd name="T28" fmla="*/ 22 w 208"/>
                  <a:gd name="T29" fmla="*/ 11 h 176"/>
                  <a:gd name="T30" fmla="*/ 22 w 208"/>
                  <a:gd name="T31" fmla="*/ 6 h 176"/>
                  <a:gd name="T32" fmla="*/ 19 w 208"/>
                  <a:gd name="T33" fmla="*/ 3 h 176"/>
                  <a:gd name="T34" fmla="*/ 14 w 208"/>
                  <a:gd name="T35" fmla="*/ 3 h 176"/>
                  <a:gd name="T36" fmla="*/ 11 w 208"/>
                  <a:gd name="T37" fmla="*/ 0 h 176"/>
                  <a:gd name="T38" fmla="*/ 8 w 208"/>
                  <a:gd name="T39" fmla="*/ 0 h 176"/>
                  <a:gd name="T40" fmla="*/ 6 w 208"/>
                  <a:gd name="T41" fmla="*/ 3 h 176"/>
                  <a:gd name="T42" fmla="*/ 3 w 208"/>
                  <a:gd name="T43" fmla="*/ 3 h 176"/>
                  <a:gd name="T44" fmla="*/ 0 w 208"/>
                  <a:gd name="T45" fmla="*/ 6 h 176"/>
                  <a:gd name="T46" fmla="*/ 6 w 208"/>
                  <a:gd name="T47" fmla="*/ 8 h 176"/>
                  <a:gd name="T48" fmla="*/ 8 w 208"/>
                  <a:gd name="T49" fmla="*/ 11 h 176"/>
                  <a:gd name="T50" fmla="*/ 11 w 208"/>
                  <a:gd name="T51" fmla="*/ 14 h 176"/>
                  <a:gd name="T52" fmla="*/ 17 w 208"/>
                  <a:gd name="T53" fmla="*/ 14 h 176"/>
                  <a:gd name="T54" fmla="*/ 19 w 208"/>
                  <a:gd name="T55" fmla="*/ 14 h 176"/>
                  <a:gd name="T56" fmla="*/ 17 w 208"/>
                  <a:gd name="T57" fmla="*/ 17 h 176"/>
                  <a:gd name="T58" fmla="*/ 8 w 208"/>
                  <a:gd name="T59" fmla="*/ 17 h 176"/>
                  <a:gd name="T60" fmla="*/ 11 w 208"/>
                  <a:gd name="T61" fmla="*/ 19 h 176"/>
                  <a:gd name="T62" fmla="*/ 11 w 208"/>
                  <a:gd name="T63" fmla="*/ 25 h 176"/>
                  <a:gd name="T64" fmla="*/ 17 w 208"/>
                  <a:gd name="T65" fmla="*/ 27 h 176"/>
                  <a:gd name="T66" fmla="*/ 17 w 208"/>
                  <a:gd name="T67" fmla="*/ 25 h 176"/>
                  <a:gd name="T68" fmla="*/ 19 w 208"/>
                  <a:gd name="T69" fmla="*/ 25 h 176"/>
                  <a:gd name="T70" fmla="*/ 27 w 208"/>
                  <a:gd name="T71" fmla="*/ 27 h 176"/>
                  <a:gd name="T72" fmla="*/ 33 w 208"/>
                  <a:gd name="T73" fmla="*/ 31 h 176"/>
                  <a:gd name="T74" fmla="*/ 39 w 208"/>
                  <a:gd name="T75" fmla="*/ 31 h 176"/>
                  <a:gd name="T76" fmla="*/ 44 w 208"/>
                  <a:gd name="T77" fmla="*/ 34 h 176"/>
                  <a:gd name="T78" fmla="*/ 53 w 208"/>
                  <a:gd name="T79" fmla="*/ 39 h 176"/>
                  <a:gd name="T80" fmla="*/ 53 w 208"/>
                  <a:gd name="T81" fmla="*/ 44 h 176"/>
                  <a:gd name="T82" fmla="*/ 55 w 208"/>
                  <a:gd name="T83" fmla="*/ 48 h 176"/>
                  <a:gd name="T84" fmla="*/ 55 w 208"/>
                  <a:gd name="T85" fmla="*/ 50 h 176"/>
                  <a:gd name="T86" fmla="*/ 58 w 208"/>
                  <a:gd name="T87" fmla="*/ 56 h 176"/>
                  <a:gd name="T88" fmla="*/ 64 w 208"/>
                  <a:gd name="T89" fmla="*/ 56 h 176"/>
                  <a:gd name="T90" fmla="*/ 67 w 208"/>
                  <a:gd name="T91" fmla="*/ 58 h 176"/>
                  <a:gd name="T92" fmla="*/ 72 w 208"/>
                  <a:gd name="T93" fmla="*/ 61 h 1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8"/>
                  <a:gd name="T142" fmla="*/ 0 h 176"/>
                  <a:gd name="T143" fmla="*/ 208 w 208"/>
                  <a:gd name="T144" fmla="*/ 176 h 17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8" h="176">
                    <a:moveTo>
                      <a:pt x="208" y="176"/>
                    </a:moveTo>
                    <a:lnTo>
                      <a:pt x="208" y="136"/>
                    </a:lnTo>
                    <a:lnTo>
                      <a:pt x="200" y="128"/>
                    </a:lnTo>
                    <a:lnTo>
                      <a:pt x="200" y="120"/>
                    </a:lnTo>
                    <a:lnTo>
                      <a:pt x="208" y="112"/>
                    </a:lnTo>
                    <a:lnTo>
                      <a:pt x="200" y="40"/>
                    </a:lnTo>
                    <a:lnTo>
                      <a:pt x="184" y="40"/>
                    </a:lnTo>
                    <a:lnTo>
                      <a:pt x="168" y="24"/>
                    </a:lnTo>
                    <a:lnTo>
                      <a:pt x="128" y="24"/>
                    </a:lnTo>
                    <a:lnTo>
                      <a:pt x="120" y="24"/>
                    </a:lnTo>
                    <a:lnTo>
                      <a:pt x="120" y="32"/>
                    </a:lnTo>
                    <a:lnTo>
                      <a:pt x="88" y="56"/>
                    </a:lnTo>
                    <a:lnTo>
                      <a:pt x="80" y="48"/>
                    </a:lnTo>
                    <a:lnTo>
                      <a:pt x="72" y="40"/>
                    </a:lnTo>
                    <a:lnTo>
                      <a:pt x="64" y="32"/>
                    </a:lnTo>
                    <a:lnTo>
                      <a:pt x="64" y="16"/>
                    </a:lnTo>
                    <a:lnTo>
                      <a:pt x="56" y="8"/>
                    </a:lnTo>
                    <a:lnTo>
                      <a:pt x="40" y="8"/>
                    </a:lnTo>
                    <a:lnTo>
                      <a:pt x="32" y="0"/>
                    </a:lnTo>
                    <a:lnTo>
                      <a:pt x="24" y="0"/>
                    </a:lnTo>
                    <a:lnTo>
                      <a:pt x="16" y="8"/>
                    </a:lnTo>
                    <a:lnTo>
                      <a:pt x="8" y="8"/>
                    </a:lnTo>
                    <a:lnTo>
                      <a:pt x="0" y="16"/>
                    </a:lnTo>
                    <a:lnTo>
                      <a:pt x="16" y="24"/>
                    </a:lnTo>
                    <a:lnTo>
                      <a:pt x="24" y="32"/>
                    </a:lnTo>
                    <a:lnTo>
                      <a:pt x="32" y="40"/>
                    </a:lnTo>
                    <a:lnTo>
                      <a:pt x="48" y="40"/>
                    </a:lnTo>
                    <a:lnTo>
                      <a:pt x="56" y="40"/>
                    </a:lnTo>
                    <a:lnTo>
                      <a:pt x="48" y="48"/>
                    </a:lnTo>
                    <a:lnTo>
                      <a:pt x="24" y="48"/>
                    </a:lnTo>
                    <a:lnTo>
                      <a:pt x="32" y="56"/>
                    </a:lnTo>
                    <a:lnTo>
                      <a:pt x="32" y="72"/>
                    </a:lnTo>
                    <a:lnTo>
                      <a:pt x="48" y="80"/>
                    </a:lnTo>
                    <a:lnTo>
                      <a:pt x="48" y="72"/>
                    </a:lnTo>
                    <a:lnTo>
                      <a:pt x="56" y="72"/>
                    </a:lnTo>
                    <a:lnTo>
                      <a:pt x="80" y="80"/>
                    </a:lnTo>
                    <a:lnTo>
                      <a:pt x="96" y="88"/>
                    </a:lnTo>
                    <a:lnTo>
                      <a:pt x="112" y="88"/>
                    </a:lnTo>
                    <a:lnTo>
                      <a:pt x="128" y="96"/>
                    </a:lnTo>
                    <a:lnTo>
                      <a:pt x="152" y="112"/>
                    </a:lnTo>
                    <a:lnTo>
                      <a:pt x="152" y="128"/>
                    </a:lnTo>
                    <a:lnTo>
                      <a:pt x="160" y="136"/>
                    </a:lnTo>
                    <a:lnTo>
                      <a:pt x="160" y="144"/>
                    </a:lnTo>
                    <a:lnTo>
                      <a:pt x="168" y="160"/>
                    </a:lnTo>
                    <a:lnTo>
                      <a:pt x="184" y="160"/>
                    </a:lnTo>
                    <a:lnTo>
                      <a:pt x="192" y="168"/>
                    </a:lnTo>
                    <a:lnTo>
                      <a:pt x="208" y="17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3" name="Freeform 134"/>
              <p:cNvSpPr>
                <a:spLocks/>
              </p:cNvSpPr>
              <p:nvPr/>
            </p:nvSpPr>
            <p:spPr bwMode="gray">
              <a:xfrm>
                <a:off x="4280" y="2909"/>
                <a:ext cx="23" cy="17"/>
              </a:xfrm>
              <a:custGeom>
                <a:avLst/>
                <a:gdLst>
                  <a:gd name="T0" fmla="*/ 0 w 32"/>
                  <a:gd name="T1" fmla="*/ 0 h 24"/>
                  <a:gd name="T2" fmla="*/ 0 w 32"/>
                  <a:gd name="T3" fmla="*/ 3 h 24"/>
                  <a:gd name="T4" fmla="*/ 6 w 32"/>
                  <a:gd name="T5" fmla="*/ 9 h 24"/>
                  <a:gd name="T6" fmla="*/ 12 w 32"/>
                  <a:gd name="T7" fmla="*/ 9 h 24"/>
                  <a:gd name="T8" fmla="*/ 3 w 32"/>
                  <a:gd name="T9" fmla="*/ 0 h 24"/>
                  <a:gd name="T10" fmla="*/ 0 w 32"/>
                  <a:gd name="T11" fmla="*/ 0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0" y="0"/>
                    </a:moveTo>
                    <a:lnTo>
                      <a:pt x="0" y="8"/>
                    </a:lnTo>
                    <a:lnTo>
                      <a:pt x="16" y="24"/>
                    </a:lnTo>
                    <a:lnTo>
                      <a:pt x="32" y="24"/>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4" name="Freeform 135"/>
              <p:cNvSpPr>
                <a:spLocks/>
              </p:cNvSpPr>
              <p:nvPr/>
            </p:nvSpPr>
            <p:spPr bwMode="gray">
              <a:xfrm>
                <a:off x="4584" y="2926"/>
                <a:ext cx="11" cy="11"/>
              </a:xfrm>
              <a:custGeom>
                <a:avLst/>
                <a:gdLst>
                  <a:gd name="T0" fmla="*/ 0 w 16"/>
                  <a:gd name="T1" fmla="*/ 0 h 16"/>
                  <a:gd name="T2" fmla="*/ 0 w 16"/>
                  <a:gd name="T3" fmla="*/ 3 h 16"/>
                  <a:gd name="T4" fmla="*/ 3 w 16"/>
                  <a:gd name="T5" fmla="*/ 6 h 16"/>
                  <a:gd name="T6" fmla="*/ 6 w 16"/>
                  <a:gd name="T7" fmla="*/ 6 h 16"/>
                  <a:gd name="T8" fmla="*/ 6 w 16"/>
                  <a:gd name="T9" fmla="*/ 3 h 16"/>
                  <a:gd name="T10" fmla="*/ 6 w 16"/>
                  <a:gd name="T11" fmla="*/ 0 h 16"/>
                  <a:gd name="T12" fmla="*/ 0 w 16"/>
                  <a:gd name="T13" fmla="*/ 0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0"/>
                    </a:moveTo>
                    <a:lnTo>
                      <a:pt x="0" y="8"/>
                    </a:lnTo>
                    <a:lnTo>
                      <a:pt x="8" y="16"/>
                    </a:lnTo>
                    <a:lnTo>
                      <a:pt x="16" y="16"/>
                    </a:lnTo>
                    <a:lnTo>
                      <a:pt x="16" y="8"/>
                    </a:lnTo>
                    <a:lnTo>
                      <a:pt x="16"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5" name="Freeform 136"/>
              <p:cNvSpPr>
                <a:spLocks/>
              </p:cNvSpPr>
              <p:nvPr/>
            </p:nvSpPr>
            <p:spPr bwMode="gray">
              <a:xfrm>
                <a:off x="4607" y="2926"/>
                <a:ext cx="45" cy="17"/>
              </a:xfrm>
              <a:custGeom>
                <a:avLst/>
                <a:gdLst>
                  <a:gd name="T0" fmla="*/ 19 w 64"/>
                  <a:gd name="T1" fmla="*/ 9 h 24"/>
                  <a:gd name="T2" fmla="*/ 23 w 64"/>
                  <a:gd name="T3" fmla="*/ 6 h 24"/>
                  <a:gd name="T4" fmla="*/ 23 w 64"/>
                  <a:gd name="T5" fmla="*/ 3 h 24"/>
                  <a:gd name="T6" fmla="*/ 19 w 64"/>
                  <a:gd name="T7" fmla="*/ 3 h 24"/>
                  <a:gd name="T8" fmla="*/ 17 w 64"/>
                  <a:gd name="T9" fmla="*/ 0 h 24"/>
                  <a:gd name="T10" fmla="*/ 14 w 64"/>
                  <a:gd name="T11" fmla="*/ 0 h 24"/>
                  <a:gd name="T12" fmla="*/ 6 w 64"/>
                  <a:gd name="T13" fmla="*/ 0 h 24"/>
                  <a:gd name="T14" fmla="*/ 0 w 64"/>
                  <a:gd name="T15" fmla="*/ 3 h 24"/>
                  <a:gd name="T16" fmla="*/ 3 w 64"/>
                  <a:gd name="T17" fmla="*/ 6 h 24"/>
                  <a:gd name="T18" fmla="*/ 6 w 64"/>
                  <a:gd name="T19" fmla="*/ 3 h 24"/>
                  <a:gd name="T20" fmla="*/ 8 w 64"/>
                  <a:gd name="T21" fmla="*/ 3 h 24"/>
                  <a:gd name="T22" fmla="*/ 14 w 64"/>
                  <a:gd name="T23" fmla="*/ 3 h 24"/>
                  <a:gd name="T24" fmla="*/ 19 w 64"/>
                  <a:gd name="T25" fmla="*/ 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24"/>
                  <a:gd name="T41" fmla="*/ 64 w 6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24">
                    <a:moveTo>
                      <a:pt x="56" y="24"/>
                    </a:moveTo>
                    <a:lnTo>
                      <a:pt x="64" y="16"/>
                    </a:lnTo>
                    <a:lnTo>
                      <a:pt x="64" y="8"/>
                    </a:lnTo>
                    <a:lnTo>
                      <a:pt x="56" y="8"/>
                    </a:lnTo>
                    <a:lnTo>
                      <a:pt x="48" y="0"/>
                    </a:lnTo>
                    <a:lnTo>
                      <a:pt x="40" y="0"/>
                    </a:lnTo>
                    <a:lnTo>
                      <a:pt x="16" y="0"/>
                    </a:lnTo>
                    <a:lnTo>
                      <a:pt x="0" y="8"/>
                    </a:lnTo>
                    <a:lnTo>
                      <a:pt x="8" y="16"/>
                    </a:lnTo>
                    <a:lnTo>
                      <a:pt x="16" y="8"/>
                    </a:lnTo>
                    <a:lnTo>
                      <a:pt x="24" y="8"/>
                    </a:lnTo>
                    <a:lnTo>
                      <a:pt x="40" y="8"/>
                    </a:lnTo>
                    <a:lnTo>
                      <a:pt x="56"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6" name="Freeform 137"/>
              <p:cNvSpPr>
                <a:spLocks/>
              </p:cNvSpPr>
              <p:nvPr/>
            </p:nvSpPr>
            <p:spPr bwMode="gray">
              <a:xfrm>
                <a:off x="4989" y="2959"/>
                <a:ext cx="17" cy="23"/>
              </a:xfrm>
              <a:custGeom>
                <a:avLst/>
                <a:gdLst>
                  <a:gd name="T0" fmla="*/ 0 w 24"/>
                  <a:gd name="T1" fmla="*/ 3 h 32"/>
                  <a:gd name="T2" fmla="*/ 6 w 24"/>
                  <a:gd name="T3" fmla="*/ 9 h 32"/>
                  <a:gd name="T4" fmla="*/ 9 w 24"/>
                  <a:gd name="T5" fmla="*/ 12 h 32"/>
                  <a:gd name="T6" fmla="*/ 9 w 24"/>
                  <a:gd name="T7" fmla="*/ 9 h 32"/>
                  <a:gd name="T8" fmla="*/ 9 w 24"/>
                  <a:gd name="T9" fmla="*/ 6 h 32"/>
                  <a:gd name="T10" fmla="*/ 3 w 24"/>
                  <a:gd name="T11" fmla="*/ 0 h 32"/>
                  <a:gd name="T12" fmla="*/ 0 w 24"/>
                  <a:gd name="T13" fmla="*/ 3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0" y="8"/>
                    </a:moveTo>
                    <a:lnTo>
                      <a:pt x="16" y="24"/>
                    </a:lnTo>
                    <a:lnTo>
                      <a:pt x="24" y="32"/>
                    </a:lnTo>
                    <a:lnTo>
                      <a:pt x="24" y="24"/>
                    </a:lnTo>
                    <a:lnTo>
                      <a:pt x="24" y="16"/>
                    </a:lnTo>
                    <a:lnTo>
                      <a:pt x="8"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7" name="Freeform 138"/>
              <p:cNvSpPr>
                <a:spLocks/>
              </p:cNvSpPr>
              <p:nvPr/>
            </p:nvSpPr>
            <p:spPr bwMode="gray">
              <a:xfrm>
                <a:off x="5017" y="2976"/>
                <a:ext cx="12" cy="12"/>
              </a:xfrm>
              <a:custGeom>
                <a:avLst/>
                <a:gdLst>
                  <a:gd name="T0" fmla="*/ 7 w 16"/>
                  <a:gd name="T1" fmla="*/ 7 h 16"/>
                  <a:gd name="T2" fmla="*/ 4 w 16"/>
                  <a:gd name="T3" fmla="*/ 0 h 16"/>
                  <a:gd name="T4" fmla="*/ 0 w 16"/>
                  <a:gd name="T5" fmla="*/ 0 h 16"/>
                  <a:gd name="T6" fmla="*/ 0 w 16"/>
                  <a:gd name="T7" fmla="*/ 4 h 16"/>
                  <a:gd name="T8" fmla="*/ 4 w 16"/>
                  <a:gd name="T9" fmla="*/ 7 h 16"/>
                  <a:gd name="T10" fmla="*/ 7 w 16"/>
                  <a:gd name="T11" fmla="*/ 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0"/>
                    </a:lnTo>
                    <a:lnTo>
                      <a:pt x="0" y="0"/>
                    </a:lnTo>
                    <a:lnTo>
                      <a:pt x="0" y="8"/>
                    </a:lnTo>
                    <a:lnTo>
                      <a:pt x="8" y="16"/>
                    </a:lnTo>
                    <a:lnTo>
                      <a:pt x="16"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8" name="Freeform 139"/>
              <p:cNvSpPr>
                <a:spLocks/>
              </p:cNvSpPr>
              <p:nvPr/>
            </p:nvSpPr>
            <p:spPr bwMode="gray">
              <a:xfrm>
                <a:off x="5045" y="2988"/>
                <a:ext cx="23" cy="16"/>
              </a:xfrm>
              <a:custGeom>
                <a:avLst/>
                <a:gdLst>
                  <a:gd name="T0" fmla="*/ 12 w 32"/>
                  <a:gd name="T1" fmla="*/ 7 h 24"/>
                  <a:gd name="T2" fmla="*/ 9 w 32"/>
                  <a:gd name="T3" fmla="*/ 5 h 24"/>
                  <a:gd name="T4" fmla="*/ 0 w 32"/>
                  <a:gd name="T5" fmla="*/ 0 h 24"/>
                  <a:gd name="T6" fmla="*/ 0 w 32"/>
                  <a:gd name="T7" fmla="*/ 2 h 24"/>
                  <a:gd name="T8" fmla="*/ 0 w 32"/>
                  <a:gd name="T9" fmla="*/ 5 h 24"/>
                  <a:gd name="T10" fmla="*/ 9 w 32"/>
                  <a:gd name="T11" fmla="*/ 7 h 24"/>
                  <a:gd name="T12" fmla="*/ 12 w 32"/>
                  <a:gd name="T13" fmla="*/ 7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24"/>
                    </a:moveTo>
                    <a:lnTo>
                      <a:pt x="24" y="16"/>
                    </a:lnTo>
                    <a:lnTo>
                      <a:pt x="0" y="0"/>
                    </a:lnTo>
                    <a:lnTo>
                      <a:pt x="0" y="8"/>
                    </a:lnTo>
                    <a:lnTo>
                      <a:pt x="0" y="16"/>
                    </a:lnTo>
                    <a:lnTo>
                      <a:pt x="24" y="24"/>
                    </a:lnTo>
                    <a:lnTo>
                      <a:pt x="32"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9" name="Freeform 140"/>
              <p:cNvSpPr>
                <a:spLocks/>
              </p:cNvSpPr>
              <p:nvPr/>
            </p:nvSpPr>
            <p:spPr bwMode="gray">
              <a:xfrm>
                <a:off x="5074" y="3004"/>
                <a:ext cx="16" cy="17"/>
              </a:xfrm>
              <a:custGeom>
                <a:avLst/>
                <a:gdLst>
                  <a:gd name="T0" fmla="*/ 7 w 24"/>
                  <a:gd name="T1" fmla="*/ 9 h 24"/>
                  <a:gd name="T2" fmla="*/ 5 w 24"/>
                  <a:gd name="T3" fmla="*/ 0 h 24"/>
                  <a:gd name="T4" fmla="*/ 2 w 24"/>
                  <a:gd name="T5" fmla="*/ 0 h 24"/>
                  <a:gd name="T6" fmla="*/ 0 w 24"/>
                  <a:gd name="T7" fmla="*/ 3 h 24"/>
                  <a:gd name="T8" fmla="*/ 2 w 24"/>
                  <a:gd name="T9" fmla="*/ 6 h 24"/>
                  <a:gd name="T10" fmla="*/ 5 w 24"/>
                  <a:gd name="T11" fmla="*/ 9 h 24"/>
                  <a:gd name="T12" fmla="*/ 5 w 24"/>
                  <a:gd name="T13" fmla="*/ 9 h 24"/>
                  <a:gd name="T14" fmla="*/ 7 w 24"/>
                  <a:gd name="T15" fmla="*/ 9 h 2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4"/>
                  <a:gd name="T26" fmla="*/ 24 w 2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4">
                    <a:moveTo>
                      <a:pt x="24" y="24"/>
                    </a:moveTo>
                    <a:lnTo>
                      <a:pt x="16" y="0"/>
                    </a:lnTo>
                    <a:lnTo>
                      <a:pt x="8" y="0"/>
                    </a:lnTo>
                    <a:lnTo>
                      <a:pt x="0" y="8"/>
                    </a:lnTo>
                    <a:lnTo>
                      <a:pt x="8" y="16"/>
                    </a:lnTo>
                    <a:lnTo>
                      <a:pt x="16" y="24"/>
                    </a:lnTo>
                    <a:lnTo>
                      <a:pt x="24"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0" name="Freeform 141"/>
              <p:cNvSpPr>
                <a:spLocks/>
              </p:cNvSpPr>
              <p:nvPr/>
            </p:nvSpPr>
            <p:spPr bwMode="gray">
              <a:xfrm>
                <a:off x="5164" y="3100"/>
                <a:ext cx="5" cy="11"/>
              </a:xfrm>
              <a:custGeom>
                <a:avLst/>
                <a:gdLst>
                  <a:gd name="T0" fmla="*/ 0 w 8"/>
                  <a:gd name="T1" fmla="*/ 3 h 16"/>
                  <a:gd name="T2" fmla="*/ 0 w 8"/>
                  <a:gd name="T3" fmla="*/ 6 h 16"/>
                  <a:gd name="T4" fmla="*/ 2 w 8"/>
                  <a:gd name="T5" fmla="*/ 6 h 16"/>
                  <a:gd name="T6" fmla="*/ 2 w 8"/>
                  <a:gd name="T7" fmla="*/ 0 h 16"/>
                  <a:gd name="T8" fmla="*/ 0 w 8"/>
                  <a:gd name="T9" fmla="*/ 0 h 16"/>
                  <a:gd name="T10" fmla="*/ 0 w 8"/>
                  <a:gd name="T11" fmla="*/ 3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8"/>
                    </a:moveTo>
                    <a:lnTo>
                      <a:pt x="0" y="16"/>
                    </a:lnTo>
                    <a:lnTo>
                      <a:pt x="8" y="16"/>
                    </a:lnTo>
                    <a:lnTo>
                      <a:pt x="8" y="0"/>
                    </a:lnTo>
                    <a:lnTo>
                      <a:pt x="0"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1" name="Freeform 142"/>
              <p:cNvSpPr>
                <a:spLocks/>
              </p:cNvSpPr>
              <p:nvPr/>
            </p:nvSpPr>
            <p:spPr bwMode="gray">
              <a:xfrm>
                <a:off x="5169" y="3117"/>
                <a:ext cx="11" cy="6"/>
              </a:xfrm>
              <a:custGeom>
                <a:avLst/>
                <a:gdLst>
                  <a:gd name="T0" fmla="*/ 6 w 16"/>
                  <a:gd name="T1" fmla="*/ 4 h 8"/>
                  <a:gd name="T2" fmla="*/ 6 w 16"/>
                  <a:gd name="T3" fmla="*/ 0 h 8"/>
                  <a:gd name="T4" fmla="*/ 3 w 16"/>
                  <a:gd name="T5" fmla="*/ 0 h 8"/>
                  <a:gd name="T6" fmla="*/ 0 w 16"/>
                  <a:gd name="T7" fmla="*/ 0 h 8"/>
                  <a:gd name="T8" fmla="*/ 6 w 16"/>
                  <a:gd name="T9" fmla="*/ 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16" y="8"/>
                    </a:moveTo>
                    <a:lnTo>
                      <a:pt x="16" y="0"/>
                    </a:lnTo>
                    <a:lnTo>
                      <a:pt x="8" y="0"/>
                    </a:lnTo>
                    <a:lnTo>
                      <a:pt x="0" y="0"/>
                    </a:lnTo>
                    <a:lnTo>
                      <a:pt x="1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2" name="Freeform 143"/>
              <p:cNvSpPr>
                <a:spLocks/>
              </p:cNvSpPr>
              <p:nvPr/>
            </p:nvSpPr>
            <p:spPr bwMode="gray">
              <a:xfrm>
                <a:off x="5130" y="3179"/>
                <a:ext cx="39" cy="28"/>
              </a:xfrm>
              <a:custGeom>
                <a:avLst/>
                <a:gdLst>
                  <a:gd name="T0" fmla="*/ 16 w 56"/>
                  <a:gd name="T1" fmla="*/ 10 h 40"/>
                  <a:gd name="T2" fmla="*/ 10 w 56"/>
                  <a:gd name="T3" fmla="*/ 8 h 40"/>
                  <a:gd name="T4" fmla="*/ 8 w 56"/>
                  <a:gd name="T5" fmla="*/ 6 h 40"/>
                  <a:gd name="T6" fmla="*/ 6 w 56"/>
                  <a:gd name="T7" fmla="*/ 3 h 40"/>
                  <a:gd name="T8" fmla="*/ 3 w 56"/>
                  <a:gd name="T9" fmla="*/ 3 h 40"/>
                  <a:gd name="T10" fmla="*/ 0 w 56"/>
                  <a:gd name="T11" fmla="*/ 0 h 40"/>
                  <a:gd name="T12" fmla="*/ 0 w 56"/>
                  <a:gd name="T13" fmla="*/ 3 h 40"/>
                  <a:gd name="T14" fmla="*/ 0 w 56"/>
                  <a:gd name="T15" fmla="*/ 6 h 40"/>
                  <a:gd name="T16" fmla="*/ 3 w 56"/>
                  <a:gd name="T17" fmla="*/ 8 h 40"/>
                  <a:gd name="T18" fmla="*/ 6 w 56"/>
                  <a:gd name="T19" fmla="*/ 8 h 40"/>
                  <a:gd name="T20" fmla="*/ 14 w 56"/>
                  <a:gd name="T21" fmla="*/ 14 h 40"/>
                  <a:gd name="T22" fmla="*/ 16 w 56"/>
                  <a:gd name="T23" fmla="*/ 14 h 40"/>
                  <a:gd name="T24" fmla="*/ 19 w 56"/>
                  <a:gd name="T25" fmla="*/ 14 h 40"/>
                  <a:gd name="T26" fmla="*/ 16 w 56"/>
                  <a:gd name="T27" fmla="*/ 1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0"/>
                  <a:gd name="T44" fmla="*/ 56 w 56"/>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0">
                    <a:moveTo>
                      <a:pt x="48" y="32"/>
                    </a:moveTo>
                    <a:lnTo>
                      <a:pt x="32" y="24"/>
                    </a:lnTo>
                    <a:lnTo>
                      <a:pt x="24" y="16"/>
                    </a:lnTo>
                    <a:lnTo>
                      <a:pt x="16" y="8"/>
                    </a:lnTo>
                    <a:lnTo>
                      <a:pt x="8" y="8"/>
                    </a:lnTo>
                    <a:lnTo>
                      <a:pt x="0" y="0"/>
                    </a:lnTo>
                    <a:lnTo>
                      <a:pt x="0" y="8"/>
                    </a:lnTo>
                    <a:lnTo>
                      <a:pt x="0" y="16"/>
                    </a:lnTo>
                    <a:lnTo>
                      <a:pt x="8" y="24"/>
                    </a:lnTo>
                    <a:lnTo>
                      <a:pt x="16" y="24"/>
                    </a:lnTo>
                    <a:lnTo>
                      <a:pt x="40" y="40"/>
                    </a:lnTo>
                    <a:lnTo>
                      <a:pt x="48" y="40"/>
                    </a:lnTo>
                    <a:lnTo>
                      <a:pt x="56" y="40"/>
                    </a:lnTo>
                    <a:lnTo>
                      <a:pt x="48"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3" name="Freeform 144"/>
              <p:cNvSpPr>
                <a:spLocks/>
              </p:cNvSpPr>
              <p:nvPr/>
            </p:nvSpPr>
            <p:spPr bwMode="gray">
              <a:xfrm>
                <a:off x="5316" y="3134"/>
                <a:ext cx="16" cy="17"/>
              </a:xfrm>
              <a:custGeom>
                <a:avLst/>
                <a:gdLst>
                  <a:gd name="T0" fmla="*/ 0 w 24"/>
                  <a:gd name="T1" fmla="*/ 6 h 24"/>
                  <a:gd name="T2" fmla="*/ 2 w 24"/>
                  <a:gd name="T3" fmla="*/ 9 h 24"/>
                  <a:gd name="T4" fmla="*/ 7 w 24"/>
                  <a:gd name="T5" fmla="*/ 6 h 24"/>
                  <a:gd name="T6" fmla="*/ 7 w 24"/>
                  <a:gd name="T7" fmla="*/ 3 h 24"/>
                  <a:gd name="T8" fmla="*/ 7 w 24"/>
                  <a:gd name="T9" fmla="*/ 0 h 24"/>
                  <a:gd name="T10" fmla="*/ 0 w 24"/>
                  <a:gd name="T11" fmla="*/ 3 h 24"/>
                  <a:gd name="T12" fmla="*/ 0 w 24"/>
                  <a:gd name="T13" fmla="*/ 6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16"/>
                    </a:moveTo>
                    <a:lnTo>
                      <a:pt x="8" y="24"/>
                    </a:lnTo>
                    <a:lnTo>
                      <a:pt x="24" y="16"/>
                    </a:lnTo>
                    <a:lnTo>
                      <a:pt x="24" y="8"/>
                    </a:lnTo>
                    <a:lnTo>
                      <a:pt x="24" y="0"/>
                    </a:lnTo>
                    <a:lnTo>
                      <a:pt x="0" y="8"/>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4" name="Freeform 145"/>
              <p:cNvSpPr>
                <a:spLocks/>
              </p:cNvSpPr>
              <p:nvPr/>
            </p:nvSpPr>
            <p:spPr bwMode="gray">
              <a:xfrm>
                <a:off x="5332" y="3117"/>
                <a:ext cx="23" cy="11"/>
              </a:xfrm>
              <a:custGeom>
                <a:avLst/>
                <a:gdLst>
                  <a:gd name="T0" fmla="*/ 6 w 32"/>
                  <a:gd name="T1" fmla="*/ 0 h 16"/>
                  <a:gd name="T2" fmla="*/ 0 w 32"/>
                  <a:gd name="T3" fmla="*/ 3 h 16"/>
                  <a:gd name="T4" fmla="*/ 3 w 32"/>
                  <a:gd name="T5" fmla="*/ 6 h 16"/>
                  <a:gd name="T6" fmla="*/ 12 w 32"/>
                  <a:gd name="T7" fmla="*/ 0 h 16"/>
                  <a:gd name="T8" fmla="*/ 9 w 32"/>
                  <a:gd name="T9" fmla="*/ 0 h 16"/>
                  <a:gd name="T10" fmla="*/ 6 w 32"/>
                  <a:gd name="T11" fmla="*/ 0 h 16"/>
                  <a:gd name="T12" fmla="*/ 0 60000 65536"/>
                  <a:gd name="T13" fmla="*/ 0 60000 65536"/>
                  <a:gd name="T14" fmla="*/ 0 60000 65536"/>
                  <a:gd name="T15" fmla="*/ 0 60000 65536"/>
                  <a:gd name="T16" fmla="*/ 0 60000 65536"/>
                  <a:gd name="T17" fmla="*/ 0 60000 65536"/>
                  <a:gd name="T18" fmla="*/ 0 w 32"/>
                  <a:gd name="T19" fmla="*/ 0 h 16"/>
                  <a:gd name="T20" fmla="*/ 32 w 3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2" h="16">
                    <a:moveTo>
                      <a:pt x="16" y="0"/>
                    </a:moveTo>
                    <a:lnTo>
                      <a:pt x="0" y="8"/>
                    </a:lnTo>
                    <a:lnTo>
                      <a:pt x="8" y="16"/>
                    </a:lnTo>
                    <a:lnTo>
                      <a:pt x="32" y="0"/>
                    </a:lnTo>
                    <a:lnTo>
                      <a:pt x="24"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5" name="Freeform 146"/>
              <p:cNvSpPr>
                <a:spLocks/>
              </p:cNvSpPr>
              <p:nvPr/>
            </p:nvSpPr>
            <p:spPr bwMode="gray">
              <a:xfrm>
                <a:off x="3627" y="2290"/>
                <a:ext cx="209" cy="157"/>
              </a:xfrm>
              <a:custGeom>
                <a:avLst/>
                <a:gdLst>
                  <a:gd name="T0" fmla="*/ 3 w 296"/>
                  <a:gd name="T1" fmla="*/ 74 h 224"/>
                  <a:gd name="T2" fmla="*/ 11 w 296"/>
                  <a:gd name="T3" fmla="*/ 74 h 224"/>
                  <a:gd name="T4" fmla="*/ 17 w 296"/>
                  <a:gd name="T5" fmla="*/ 74 h 224"/>
                  <a:gd name="T6" fmla="*/ 31 w 296"/>
                  <a:gd name="T7" fmla="*/ 77 h 224"/>
                  <a:gd name="T8" fmla="*/ 42 w 296"/>
                  <a:gd name="T9" fmla="*/ 74 h 224"/>
                  <a:gd name="T10" fmla="*/ 42 w 296"/>
                  <a:gd name="T11" fmla="*/ 69 h 224"/>
                  <a:gd name="T12" fmla="*/ 42 w 296"/>
                  <a:gd name="T13" fmla="*/ 63 h 224"/>
                  <a:gd name="T14" fmla="*/ 48 w 296"/>
                  <a:gd name="T15" fmla="*/ 60 h 224"/>
                  <a:gd name="T16" fmla="*/ 54 w 296"/>
                  <a:gd name="T17" fmla="*/ 58 h 224"/>
                  <a:gd name="T18" fmla="*/ 62 w 296"/>
                  <a:gd name="T19" fmla="*/ 58 h 224"/>
                  <a:gd name="T20" fmla="*/ 62 w 296"/>
                  <a:gd name="T21" fmla="*/ 53 h 224"/>
                  <a:gd name="T22" fmla="*/ 71 w 296"/>
                  <a:gd name="T23" fmla="*/ 41 h 224"/>
                  <a:gd name="T24" fmla="*/ 76 w 296"/>
                  <a:gd name="T25" fmla="*/ 41 h 224"/>
                  <a:gd name="T26" fmla="*/ 82 w 296"/>
                  <a:gd name="T27" fmla="*/ 30 h 224"/>
                  <a:gd name="T28" fmla="*/ 79 w 296"/>
                  <a:gd name="T29" fmla="*/ 22 h 224"/>
                  <a:gd name="T30" fmla="*/ 96 w 296"/>
                  <a:gd name="T31" fmla="*/ 14 h 224"/>
                  <a:gd name="T32" fmla="*/ 101 w 296"/>
                  <a:gd name="T33" fmla="*/ 14 h 224"/>
                  <a:gd name="T34" fmla="*/ 105 w 296"/>
                  <a:gd name="T35" fmla="*/ 14 h 224"/>
                  <a:gd name="T36" fmla="*/ 101 w 296"/>
                  <a:gd name="T37" fmla="*/ 11 h 224"/>
                  <a:gd name="T38" fmla="*/ 99 w 296"/>
                  <a:gd name="T39" fmla="*/ 8 h 224"/>
                  <a:gd name="T40" fmla="*/ 96 w 296"/>
                  <a:gd name="T41" fmla="*/ 8 h 224"/>
                  <a:gd name="T42" fmla="*/ 88 w 296"/>
                  <a:gd name="T43" fmla="*/ 14 h 224"/>
                  <a:gd name="T44" fmla="*/ 79 w 296"/>
                  <a:gd name="T45" fmla="*/ 17 h 224"/>
                  <a:gd name="T46" fmla="*/ 82 w 296"/>
                  <a:gd name="T47" fmla="*/ 8 h 224"/>
                  <a:gd name="T48" fmla="*/ 79 w 296"/>
                  <a:gd name="T49" fmla="*/ 3 h 224"/>
                  <a:gd name="T50" fmla="*/ 76 w 296"/>
                  <a:gd name="T51" fmla="*/ 0 h 224"/>
                  <a:gd name="T52" fmla="*/ 73 w 296"/>
                  <a:gd name="T53" fmla="*/ 3 h 224"/>
                  <a:gd name="T54" fmla="*/ 71 w 296"/>
                  <a:gd name="T55" fmla="*/ 8 h 224"/>
                  <a:gd name="T56" fmla="*/ 59 w 296"/>
                  <a:gd name="T57" fmla="*/ 14 h 224"/>
                  <a:gd name="T58" fmla="*/ 54 w 296"/>
                  <a:gd name="T59" fmla="*/ 11 h 224"/>
                  <a:gd name="T60" fmla="*/ 42 w 296"/>
                  <a:gd name="T61" fmla="*/ 11 h 224"/>
                  <a:gd name="T62" fmla="*/ 34 w 296"/>
                  <a:gd name="T63" fmla="*/ 11 h 224"/>
                  <a:gd name="T64" fmla="*/ 31 w 296"/>
                  <a:gd name="T65" fmla="*/ 17 h 224"/>
                  <a:gd name="T66" fmla="*/ 17 w 296"/>
                  <a:gd name="T67" fmla="*/ 25 h 224"/>
                  <a:gd name="T68" fmla="*/ 17 w 296"/>
                  <a:gd name="T69" fmla="*/ 30 h 224"/>
                  <a:gd name="T70" fmla="*/ 11 w 296"/>
                  <a:gd name="T71" fmla="*/ 27 h 224"/>
                  <a:gd name="T72" fmla="*/ 6 w 296"/>
                  <a:gd name="T73" fmla="*/ 25 h 224"/>
                  <a:gd name="T74" fmla="*/ 6 w 296"/>
                  <a:gd name="T75" fmla="*/ 33 h 224"/>
                  <a:gd name="T76" fmla="*/ 0 w 296"/>
                  <a:gd name="T77" fmla="*/ 39 h 224"/>
                  <a:gd name="T78" fmla="*/ 3 w 296"/>
                  <a:gd name="T79" fmla="*/ 53 h 224"/>
                  <a:gd name="T80" fmla="*/ 0 w 296"/>
                  <a:gd name="T81" fmla="*/ 58 h 224"/>
                  <a:gd name="T82" fmla="*/ 3 w 296"/>
                  <a:gd name="T83" fmla="*/ 60 h 224"/>
                  <a:gd name="T84" fmla="*/ 6 w 296"/>
                  <a:gd name="T85" fmla="*/ 58 h 224"/>
                  <a:gd name="T86" fmla="*/ 8 w 296"/>
                  <a:gd name="T87" fmla="*/ 63 h 224"/>
                  <a:gd name="T88" fmla="*/ 6 w 296"/>
                  <a:gd name="T89" fmla="*/ 69 h 224"/>
                  <a:gd name="T90" fmla="*/ 6 w 296"/>
                  <a:gd name="T91" fmla="*/ 74 h 224"/>
                  <a:gd name="T92" fmla="*/ 3 w 296"/>
                  <a:gd name="T93" fmla="*/ 74 h 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6"/>
                  <a:gd name="T142" fmla="*/ 0 h 224"/>
                  <a:gd name="T143" fmla="*/ 296 w 296"/>
                  <a:gd name="T144" fmla="*/ 224 h 2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6" h="224">
                    <a:moveTo>
                      <a:pt x="8" y="216"/>
                    </a:moveTo>
                    <a:lnTo>
                      <a:pt x="32" y="216"/>
                    </a:lnTo>
                    <a:lnTo>
                      <a:pt x="48" y="216"/>
                    </a:lnTo>
                    <a:lnTo>
                      <a:pt x="88" y="224"/>
                    </a:lnTo>
                    <a:lnTo>
                      <a:pt x="120" y="216"/>
                    </a:lnTo>
                    <a:lnTo>
                      <a:pt x="120" y="200"/>
                    </a:lnTo>
                    <a:lnTo>
                      <a:pt x="120" y="184"/>
                    </a:lnTo>
                    <a:lnTo>
                      <a:pt x="136" y="176"/>
                    </a:lnTo>
                    <a:lnTo>
                      <a:pt x="152" y="168"/>
                    </a:lnTo>
                    <a:lnTo>
                      <a:pt x="176" y="168"/>
                    </a:lnTo>
                    <a:lnTo>
                      <a:pt x="176" y="152"/>
                    </a:lnTo>
                    <a:lnTo>
                      <a:pt x="200" y="120"/>
                    </a:lnTo>
                    <a:lnTo>
                      <a:pt x="216" y="120"/>
                    </a:lnTo>
                    <a:lnTo>
                      <a:pt x="232" y="88"/>
                    </a:lnTo>
                    <a:lnTo>
                      <a:pt x="224" y="64"/>
                    </a:lnTo>
                    <a:lnTo>
                      <a:pt x="272" y="40"/>
                    </a:lnTo>
                    <a:lnTo>
                      <a:pt x="288" y="40"/>
                    </a:lnTo>
                    <a:lnTo>
                      <a:pt x="296" y="40"/>
                    </a:lnTo>
                    <a:lnTo>
                      <a:pt x="288" y="32"/>
                    </a:lnTo>
                    <a:lnTo>
                      <a:pt x="280" y="24"/>
                    </a:lnTo>
                    <a:lnTo>
                      <a:pt x="272" y="24"/>
                    </a:lnTo>
                    <a:lnTo>
                      <a:pt x="248" y="40"/>
                    </a:lnTo>
                    <a:lnTo>
                      <a:pt x="224" y="48"/>
                    </a:lnTo>
                    <a:lnTo>
                      <a:pt x="232" y="24"/>
                    </a:lnTo>
                    <a:lnTo>
                      <a:pt x="224" y="8"/>
                    </a:lnTo>
                    <a:lnTo>
                      <a:pt x="216" y="0"/>
                    </a:lnTo>
                    <a:lnTo>
                      <a:pt x="208" y="8"/>
                    </a:lnTo>
                    <a:lnTo>
                      <a:pt x="200" y="24"/>
                    </a:lnTo>
                    <a:lnTo>
                      <a:pt x="168" y="40"/>
                    </a:lnTo>
                    <a:lnTo>
                      <a:pt x="152" y="32"/>
                    </a:lnTo>
                    <a:lnTo>
                      <a:pt x="120" y="32"/>
                    </a:lnTo>
                    <a:lnTo>
                      <a:pt x="96" y="32"/>
                    </a:lnTo>
                    <a:lnTo>
                      <a:pt x="88" y="48"/>
                    </a:lnTo>
                    <a:lnTo>
                      <a:pt x="48" y="72"/>
                    </a:lnTo>
                    <a:lnTo>
                      <a:pt x="48" y="88"/>
                    </a:lnTo>
                    <a:lnTo>
                      <a:pt x="32" y="80"/>
                    </a:lnTo>
                    <a:lnTo>
                      <a:pt x="16" y="72"/>
                    </a:lnTo>
                    <a:lnTo>
                      <a:pt x="16" y="96"/>
                    </a:lnTo>
                    <a:lnTo>
                      <a:pt x="0" y="112"/>
                    </a:lnTo>
                    <a:lnTo>
                      <a:pt x="8" y="152"/>
                    </a:lnTo>
                    <a:lnTo>
                      <a:pt x="0" y="168"/>
                    </a:lnTo>
                    <a:lnTo>
                      <a:pt x="8" y="176"/>
                    </a:lnTo>
                    <a:lnTo>
                      <a:pt x="16" y="168"/>
                    </a:lnTo>
                    <a:lnTo>
                      <a:pt x="24" y="184"/>
                    </a:lnTo>
                    <a:lnTo>
                      <a:pt x="16" y="200"/>
                    </a:lnTo>
                    <a:lnTo>
                      <a:pt x="16" y="216"/>
                    </a:lnTo>
                    <a:lnTo>
                      <a:pt x="8" y="2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6" name="Freeform 147"/>
              <p:cNvSpPr>
                <a:spLocks/>
              </p:cNvSpPr>
              <p:nvPr/>
            </p:nvSpPr>
            <p:spPr bwMode="gray">
              <a:xfrm>
                <a:off x="3633" y="2318"/>
                <a:ext cx="236" cy="225"/>
              </a:xfrm>
              <a:custGeom>
                <a:avLst/>
                <a:gdLst>
                  <a:gd name="T0" fmla="*/ 117 w 336"/>
                  <a:gd name="T1" fmla="*/ 19 h 320"/>
                  <a:gd name="T2" fmla="*/ 108 w 336"/>
                  <a:gd name="T3" fmla="*/ 19 h 320"/>
                  <a:gd name="T4" fmla="*/ 100 w 336"/>
                  <a:gd name="T5" fmla="*/ 19 h 320"/>
                  <a:gd name="T6" fmla="*/ 94 w 336"/>
                  <a:gd name="T7" fmla="*/ 19 h 320"/>
                  <a:gd name="T8" fmla="*/ 94 w 336"/>
                  <a:gd name="T9" fmla="*/ 34 h 320"/>
                  <a:gd name="T10" fmla="*/ 100 w 336"/>
                  <a:gd name="T11" fmla="*/ 36 h 320"/>
                  <a:gd name="T12" fmla="*/ 103 w 336"/>
                  <a:gd name="T13" fmla="*/ 39 h 320"/>
                  <a:gd name="T14" fmla="*/ 103 w 336"/>
                  <a:gd name="T15" fmla="*/ 44 h 320"/>
                  <a:gd name="T16" fmla="*/ 97 w 336"/>
                  <a:gd name="T17" fmla="*/ 48 h 320"/>
                  <a:gd name="T18" fmla="*/ 97 w 336"/>
                  <a:gd name="T19" fmla="*/ 56 h 320"/>
                  <a:gd name="T20" fmla="*/ 91 w 336"/>
                  <a:gd name="T21" fmla="*/ 58 h 320"/>
                  <a:gd name="T22" fmla="*/ 88 w 336"/>
                  <a:gd name="T23" fmla="*/ 64 h 320"/>
                  <a:gd name="T24" fmla="*/ 75 w 336"/>
                  <a:gd name="T25" fmla="*/ 78 h 320"/>
                  <a:gd name="T26" fmla="*/ 69 w 336"/>
                  <a:gd name="T27" fmla="*/ 78 h 320"/>
                  <a:gd name="T28" fmla="*/ 67 w 336"/>
                  <a:gd name="T29" fmla="*/ 75 h 320"/>
                  <a:gd name="T30" fmla="*/ 64 w 336"/>
                  <a:gd name="T31" fmla="*/ 86 h 320"/>
                  <a:gd name="T32" fmla="*/ 72 w 336"/>
                  <a:gd name="T33" fmla="*/ 98 h 320"/>
                  <a:gd name="T34" fmla="*/ 72 w 336"/>
                  <a:gd name="T35" fmla="*/ 105 h 320"/>
                  <a:gd name="T36" fmla="*/ 61 w 336"/>
                  <a:gd name="T37" fmla="*/ 103 h 320"/>
                  <a:gd name="T38" fmla="*/ 55 w 336"/>
                  <a:gd name="T39" fmla="*/ 105 h 320"/>
                  <a:gd name="T40" fmla="*/ 53 w 336"/>
                  <a:gd name="T41" fmla="*/ 111 h 320"/>
                  <a:gd name="T42" fmla="*/ 47 w 336"/>
                  <a:gd name="T43" fmla="*/ 108 h 320"/>
                  <a:gd name="T44" fmla="*/ 47 w 336"/>
                  <a:gd name="T45" fmla="*/ 105 h 320"/>
                  <a:gd name="T46" fmla="*/ 44 w 336"/>
                  <a:gd name="T47" fmla="*/ 105 h 320"/>
                  <a:gd name="T48" fmla="*/ 44 w 336"/>
                  <a:gd name="T49" fmla="*/ 101 h 320"/>
                  <a:gd name="T50" fmla="*/ 41 w 336"/>
                  <a:gd name="T51" fmla="*/ 98 h 320"/>
                  <a:gd name="T52" fmla="*/ 36 w 336"/>
                  <a:gd name="T53" fmla="*/ 98 h 320"/>
                  <a:gd name="T54" fmla="*/ 33 w 336"/>
                  <a:gd name="T55" fmla="*/ 101 h 320"/>
                  <a:gd name="T56" fmla="*/ 25 w 336"/>
                  <a:gd name="T57" fmla="*/ 98 h 320"/>
                  <a:gd name="T58" fmla="*/ 22 w 336"/>
                  <a:gd name="T59" fmla="*/ 101 h 320"/>
                  <a:gd name="T60" fmla="*/ 11 w 336"/>
                  <a:gd name="T61" fmla="*/ 101 h 320"/>
                  <a:gd name="T62" fmla="*/ 8 w 336"/>
                  <a:gd name="T63" fmla="*/ 98 h 320"/>
                  <a:gd name="T64" fmla="*/ 6 w 336"/>
                  <a:gd name="T65" fmla="*/ 98 h 320"/>
                  <a:gd name="T66" fmla="*/ 8 w 336"/>
                  <a:gd name="T67" fmla="*/ 92 h 320"/>
                  <a:gd name="T68" fmla="*/ 17 w 336"/>
                  <a:gd name="T69" fmla="*/ 86 h 320"/>
                  <a:gd name="T70" fmla="*/ 17 w 336"/>
                  <a:gd name="T71" fmla="*/ 84 h 320"/>
                  <a:gd name="T72" fmla="*/ 11 w 336"/>
                  <a:gd name="T73" fmla="*/ 81 h 320"/>
                  <a:gd name="T74" fmla="*/ 14 w 336"/>
                  <a:gd name="T75" fmla="*/ 78 h 320"/>
                  <a:gd name="T76" fmla="*/ 0 w 336"/>
                  <a:gd name="T77" fmla="*/ 67 h 320"/>
                  <a:gd name="T78" fmla="*/ 0 w 336"/>
                  <a:gd name="T79" fmla="*/ 61 h 320"/>
                  <a:gd name="T80" fmla="*/ 8 w 336"/>
                  <a:gd name="T81" fmla="*/ 61 h 320"/>
                  <a:gd name="T82" fmla="*/ 14 w 336"/>
                  <a:gd name="T83" fmla="*/ 61 h 320"/>
                  <a:gd name="T84" fmla="*/ 27 w 336"/>
                  <a:gd name="T85" fmla="*/ 64 h 320"/>
                  <a:gd name="T86" fmla="*/ 39 w 336"/>
                  <a:gd name="T87" fmla="*/ 61 h 320"/>
                  <a:gd name="T88" fmla="*/ 39 w 336"/>
                  <a:gd name="T89" fmla="*/ 56 h 320"/>
                  <a:gd name="T90" fmla="*/ 39 w 336"/>
                  <a:gd name="T91" fmla="*/ 50 h 320"/>
                  <a:gd name="T92" fmla="*/ 44 w 336"/>
                  <a:gd name="T93" fmla="*/ 48 h 320"/>
                  <a:gd name="T94" fmla="*/ 50 w 336"/>
                  <a:gd name="T95" fmla="*/ 44 h 320"/>
                  <a:gd name="T96" fmla="*/ 58 w 336"/>
                  <a:gd name="T97" fmla="*/ 44 h 320"/>
                  <a:gd name="T98" fmla="*/ 58 w 336"/>
                  <a:gd name="T99" fmla="*/ 39 h 320"/>
                  <a:gd name="T100" fmla="*/ 67 w 336"/>
                  <a:gd name="T101" fmla="*/ 27 h 320"/>
                  <a:gd name="T102" fmla="*/ 72 w 336"/>
                  <a:gd name="T103" fmla="*/ 27 h 320"/>
                  <a:gd name="T104" fmla="*/ 77 w 336"/>
                  <a:gd name="T105" fmla="*/ 17 h 320"/>
                  <a:gd name="T106" fmla="*/ 75 w 336"/>
                  <a:gd name="T107" fmla="*/ 8 h 320"/>
                  <a:gd name="T108" fmla="*/ 91 w 336"/>
                  <a:gd name="T109" fmla="*/ 0 h 320"/>
                  <a:gd name="T110" fmla="*/ 97 w 336"/>
                  <a:gd name="T111" fmla="*/ 0 h 320"/>
                  <a:gd name="T112" fmla="*/ 100 w 336"/>
                  <a:gd name="T113" fmla="*/ 0 h 320"/>
                  <a:gd name="T114" fmla="*/ 103 w 336"/>
                  <a:gd name="T115" fmla="*/ 0 h 320"/>
                  <a:gd name="T116" fmla="*/ 105 w 336"/>
                  <a:gd name="T117" fmla="*/ 6 h 320"/>
                  <a:gd name="T118" fmla="*/ 108 w 336"/>
                  <a:gd name="T119" fmla="*/ 11 h 320"/>
                  <a:gd name="T120" fmla="*/ 114 w 336"/>
                  <a:gd name="T121" fmla="*/ 14 h 320"/>
                  <a:gd name="T122" fmla="*/ 117 w 336"/>
                  <a:gd name="T123" fmla="*/ 19 h 3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6"/>
                  <a:gd name="T187" fmla="*/ 0 h 320"/>
                  <a:gd name="T188" fmla="*/ 336 w 336"/>
                  <a:gd name="T189" fmla="*/ 320 h 3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6" h="320">
                    <a:moveTo>
                      <a:pt x="336" y="56"/>
                    </a:moveTo>
                    <a:lnTo>
                      <a:pt x="312" y="56"/>
                    </a:lnTo>
                    <a:lnTo>
                      <a:pt x="288" y="56"/>
                    </a:lnTo>
                    <a:lnTo>
                      <a:pt x="272" y="56"/>
                    </a:lnTo>
                    <a:lnTo>
                      <a:pt x="272" y="96"/>
                    </a:lnTo>
                    <a:lnTo>
                      <a:pt x="288" y="104"/>
                    </a:lnTo>
                    <a:lnTo>
                      <a:pt x="296" y="112"/>
                    </a:lnTo>
                    <a:lnTo>
                      <a:pt x="296" y="128"/>
                    </a:lnTo>
                    <a:lnTo>
                      <a:pt x="280" y="136"/>
                    </a:lnTo>
                    <a:lnTo>
                      <a:pt x="280" y="160"/>
                    </a:lnTo>
                    <a:lnTo>
                      <a:pt x="264" y="168"/>
                    </a:lnTo>
                    <a:lnTo>
                      <a:pt x="256" y="184"/>
                    </a:lnTo>
                    <a:lnTo>
                      <a:pt x="216" y="224"/>
                    </a:lnTo>
                    <a:lnTo>
                      <a:pt x="200" y="224"/>
                    </a:lnTo>
                    <a:lnTo>
                      <a:pt x="192" y="216"/>
                    </a:lnTo>
                    <a:lnTo>
                      <a:pt x="184" y="248"/>
                    </a:lnTo>
                    <a:lnTo>
                      <a:pt x="208" y="280"/>
                    </a:lnTo>
                    <a:lnTo>
                      <a:pt x="208" y="304"/>
                    </a:lnTo>
                    <a:lnTo>
                      <a:pt x="176" y="296"/>
                    </a:lnTo>
                    <a:lnTo>
                      <a:pt x="160" y="304"/>
                    </a:lnTo>
                    <a:lnTo>
                      <a:pt x="152" y="320"/>
                    </a:lnTo>
                    <a:lnTo>
                      <a:pt x="136" y="312"/>
                    </a:lnTo>
                    <a:lnTo>
                      <a:pt x="136" y="304"/>
                    </a:lnTo>
                    <a:lnTo>
                      <a:pt x="128" y="304"/>
                    </a:lnTo>
                    <a:lnTo>
                      <a:pt x="128" y="288"/>
                    </a:lnTo>
                    <a:lnTo>
                      <a:pt x="120" y="280"/>
                    </a:lnTo>
                    <a:lnTo>
                      <a:pt x="104" y="280"/>
                    </a:lnTo>
                    <a:lnTo>
                      <a:pt x="96" y="288"/>
                    </a:lnTo>
                    <a:lnTo>
                      <a:pt x="72" y="280"/>
                    </a:lnTo>
                    <a:lnTo>
                      <a:pt x="64" y="288"/>
                    </a:lnTo>
                    <a:lnTo>
                      <a:pt x="32" y="288"/>
                    </a:lnTo>
                    <a:lnTo>
                      <a:pt x="24" y="280"/>
                    </a:lnTo>
                    <a:lnTo>
                      <a:pt x="16" y="280"/>
                    </a:lnTo>
                    <a:lnTo>
                      <a:pt x="24" y="264"/>
                    </a:lnTo>
                    <a:lnTo>
                      <a:pt x="48" y="248"/>
                    </a:lnTo>
                    <a:lnTo>
                      <a:pt x="48" y="240"/>
                    </a:lnTo>
                    <a:lnTo>
                      <a:pt x="32" y="232"/>
                    </a:lnTo>
                    <a:lnTo>
                      <a:pt x="40" y="224"/>
                    </a:lnTo>
                    <a:lnTo>
                      <a:pt x="0" y="192"/>
                    </a:lnTo>
                    <a:lnTo>
                      <a:pt x="0" y="176"/>
                    </a:lnTo>
                    <a:lnTo>
                      <a:pt x="24" y="176"/>
                    </a:lnTo>
                    <a:lnTo>
                      <a:pt x="40" y="176"/>
                    </a:lnTo>
                    <a:lnTo>
                      <a:pt x="80" y="184"/>
                    </a:lnTo>
                    <a:lnTo>
                      <a:pt x="112" y="176"/>
                    </a:lnTo>
                    <a:lnTo>
                      <a:pt x="112" y="160"/>
                    </a:lnTo>
                    <a:lnTo>
                      <a:pt x="112" y="144"/>
                    </a:lnTo>
                    <a:lnTo>
                      <a:pt x="128" y="136"/>
                    </a:lnTo>
                    <a:lnTo>
                      <a:pt x="144" y="128"/>
                    </a:lnTo>
                    <a:lnTo>
                      <a:pt x="168" y="128"/>
                    </a:lnTo>
                    <a:lnTo>
                      <a:pt x="168" y="112"/>
                    </a:lnTo>
                    <a:lnTo>
                      <a:pt x="192" y="80"/>
                    </a:lnTo>
                    <a:lnTo>
                      <a:pt x="208" y="80"/>
                    </a:lnTo>
                    <a:lnTo>
                      <a:pt x="224" y="48"/>
                    </a:lnTo>
                    <a:lnTo>
                      <a:pt x="216" y="24"/>
                    </a:lnTo>
                    <a:lnTo>
                      <a:pt x="264" y="0"/>
                    </a:lnTo>
                    <a:lnTo>
                      <a:pt x="280" y="0"/>
                    </a:lnTo>
                    <a:lnTo>
                      <a:pt x="288" y="0"/>
                    </a:lnTo>
                    <a:lnTo>
                      <a:pt x="296" y="0"/>
                    </a:lnTo>
                    <a:lnTo>
                      <a:pt x="304" y="16"/>
                    </a:lnTo>
                    <a:lnTo>
                      <a:pt x="312" y="32"/>
                    </a:lnTo>
                    <a:lnTo>
                      <a:pt x="328" y="40"/>
                    </a:lnTo>
                    <a:lnTo>
                      <a:pt x="336" y="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7" name="Freeform 148"/>
              <p:cNvSpPr>
                <a:spLocks/>
              </p:cNvSpPr>
              <p:nvPr/>
            </p:nvSpPr>
            <p:spPr bwMode="gray">
              <a:xfrm>
                <a:off x="3710" y="2357"/>
                <a:ext cx="422" cy="417"/>
              </a:xfrm>
              <a:custGeom>
                <a:avLst/>
                <a:gdLst>
                  <a:gd name="T0" fmla="*/ 86 w 600"/>
                  <a:gd name="T1" fmla="*/ 48 h 592"/>
                  <a:gd name="T2" fmla="*/ 94 w 600"/>
                  <a:gd name="T3" fmla="*/ 56 h 592"/>
                  <a:gd name="T4" fmla="*/ 125 w 600"/>
                  <a:gd name="T5" fmla="*/ 67 h 592"/>
                  <a:gd name="T6" fmla="*/ 142 w 600"/>
                  <a:gd name="T7" fmla="*/ 61 h 592"/>
                  <a:gd name="T8" fmla="*/ 151 w 600"/>
                  <a:gd name="T9" fmla="*/ 58 h 592"/>
                  <a:gd name="T10" fmla="*/ 172 w 600"/>
                  <a:gd name="T11" fmla="*/ 65 h 592"/>
                  <a:gd name="T12" fmla="*/ 200 w 600"/>
                  <a:gd name="T13" fmla="*/ 42 h 592"/>
                  <a:gd name="T14" fmla="*/ 209 w 600"/>
                  <a:gd name="T15" fmla="*/ 53 h 592"/>
                  <a:gd name="T16" fmla="*/ 186 w 600"/>
                  <a:gd name="T17" fmla="*/ 84 h 592"/>
                  <a:gd name="T18" fmla="*/ 178 w 600"/>
                  <a:gd name="T19" fmla="*/ 89 h 592"/>
                  <a:gd name="T20" fmla="*/ 175 w 600"/>
                  <a:gd name="T21" fmla="*/ 98 h 592"/>
                  <a:gd name="T22" fmla="*/ 167 w 600"/>
                  <a:gd name="T23" fmla="*/ 84 h 592"/>
                  <a:gd name="T24" fmla="*/ 170 w 600"/>
                  <a:gd name="T25" fmla="*/ 73 h 592"/>
                  <a:gd name="T26" fmla="*/ 148 w 600"/>
                  <a:gd name="T27" fmla="*/ 67 h 592"/>
                  <a:gd name="T28" fmla="*/ 148 w 600"/>
                  <a:gd name="T29" fmla="*/ 75 h 592"/>
                  <a:gd name="T30" fmla="*/ 142 w 600"/>
                  <a:gd name="T31" fmla="*/ 81 h 592"/>
                  <a:gd name="T32" fmla="*/ 148 w 600"/>
                  <a:gd name="T33" fmla="*/ 95 h 592"/>
                  <a:gd name="T34" fmla="*/ 134 w 600"/>
                  <a:gd name="T35" fmla="*/ 111 h 592"/>
                  <a:gd name="T36" fmla="*/ 128 w 600"/>
                  <a:gd name="T37" fmla="*/ 120 h 592"/>
                  <a:gd name="T38" fmla="*/ 117 w 600"/>
                  <a:gd name="T39" fmla="*/ 128 h 592"/>
                  <a:gd name="T40" fmla="*/ 106 w 600"/>
                  <a:gd name="T41" fmla="*/ 137 h 592"/>
                  <a:gd name="T42" fmla="*/ 94 w 600"/>
                  <a:gd name="T43" fmla="*/ 149 h 592"/>
                  <a:gd name="T44" fmla="*/ 86 w 600"/>
                  <a:gd name="T45" fmla="*/ 154 h 592"/>
                  <a:gd name="T46" fmla="*/ 86 w 600"/>
                  <a:gd name="T47" fmla="*/ 176 h 592"/>
                  <a:gd name="T48" fmla="*/ 81 w 600"/>
                  <a:gd name="T49" fmla="*/ 190 h 592"/>
                  <a:gd name="T50" fmla="*/ 75 w 600"/>
                  <a:gd name="T51" fmla="*/ 199 h 592"/>
                  <a:gd name="T52" fmla="*/ 67 w 600"/>
                  <a:gd name="T53" fmla="*/ 207 h 592"/>
                  <a:gd name="T54" fmla="*/ 58 w 600"/>
                  <a:gd name="T55" fmla="*/ 193 h 592"/>
                  <a:gd name="T56" fmla="*/ 48 w 600"/>
                  <a:gd name="T57" fmla="*/ 176 h 592"/>
                  <a:gd name="T58" fmla="*/ 44 w 600"/>
                  <a:gd name="T59" fmla="*/ 162 h 592"/>
                  <a:gd name="T60" fmla="*/ 34 w 600"/>
                  <a:gd name="T61" fmla="*/ 134 h 592"/>
                  <a:gd name="T62" fmla="*/ 31 w 600"/>
                  <a:gd name="T63" fmla="*/ 111 h 592"/>
                  <a:gd name="T64" fmla="*/ 27 w 600"/>
                  <a:gd name="T65" fmla="*/ 109 h 592"/>
                  <a:gd name="T66" fmla="*/ 17 w 600"/>
                  <a:gd name="T67" fmla="*/ 115 h 592"/>
                  <a:gd name="T68" fmla="*/ 6 w 600"/>
                  <a:gd name="T69" fmla="*/ 101 h 592"/>
                  <a:gd name="T70" fmla="*/ 14 w 600"/>
                  <a:gd name="T71" fmla="*/ 98 h 592"/>
                  <a:gd name="T72" fmla="*/ 3 w 600"/>
                  <a:gd name="T73" fmla="*/ 98 h 592"/>
                  <a:gd name="T74" fmla="*/ 3 w 600"/>
                  <a:gd name="T75" fmla="*/ 87 h 592"/>
                  <a:gd name="T76" fmla="*/ 19 w 600"/>
                  <a:gd name="T77" fmla="*/ 78 h 592"/>
                  <a:gd name="T78" fmla="*/ 17 w 600"/>
                  <a:gd name="T79" fmla="*/ 58 h 592"/>
                  <a:gd name="T80" fmla="*/ 39 w 600"/>
                  <a:gd name="T81" fmla="*/ 39 h 592"/>
                  <a:gd name="T82" fmla="*/ 50 w 600"/>
                  <a:gd name="T83" fmla="*/ 25 h 592"/>
                  <a:gd name="T84" fmla="*/ 41 w 600"/>
                  <a:gd name="T85" fmla="*/ 14 h 592"/>
                  <a:gd name="T86" fmla="*/ 56 w 600"/>
                  <a:gd name="T87" fmla="*/ 0 h 592"/>
                  <a:gd name="T88" fmla="*/ 70 w 600"/>
                  <a:gd name="T89" fmla="*/ 3 h 592"/>
                  <a:gd name="T90" fmla="*/ 78 w 600"/>
                  <a:gd name="T91" fmla="*/ 14 h 592"/>
                  <a:gd name="T92" fmla="*/ 72 w 600"/>
                  <a:gd name="T93" fmla="*/ 17 h 592"/>
                  <a:gd name="T94" fmla="*/ 75 w 600"/>
                  <a:gd name="T95" fmla="*/ 31 h 592"/>
                  <a:gd name="T96" fmla="*/ 86 w 600"/>
                  <a:gd name="T97" fmla="*/ 36 h 5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0"/>
                  <a:gd name="T148" fmla="*/ 0 h 592"/>
                  <a:gd name="T149" fmla="*/ 600 w 600"/>
                  <a:gd name="T150" fmla="*/ 592 h 5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0" h="592">
                    <a:moveTo>
                      <a:pt x="256" y="104"/>
                    </a:moveTo>
                    <a:lnTo>
                      <a:pt x="256" y="120"/>
                    </a:lnTo>
                    <a:lnTo>
                      <a:pt x="248" y="136"/>
                    </a:lnTo>
                    <a:lnTo>
                      <a:pt x="248" y="152"/>
                    </a:lnTo>
                    <a:lnTo>
                      <a:pt x="264" y="160"/>
                    </a:lnTo>
                    <a:lnTo>
                      <a:pt x="272" y="160"/>
                    </a:lnTo>
                    <a:lnTo>
                      <a:pt x="312" y="168"/>
                    </a:lnTo>
                    <a:lnTo>
                      <a:pt x="336" y="168"/>
                    </a:lnTo>
                    <a:lnTo>
                      <a:pt x="360" y="192"/>
                    </a:lnTo>
                    <a:lnTo>
                      <a:pt x="384" y="200"/>
                    </a:lnTo>
                    <a:lnTo>
                      <a:pt x="408" y="192"/>
                    </a:lnTo>
                    <a:lnTo>
                      <a:pt x="408" y="176"/>
                    </a:lnTo>
                    <a:lnTo>
                      <a:pt x="408" y="160"/>
                    </a:lnTo>
                    <a:lnTo>
                      <a:pt x="416" y="160"/>
                    </a:lnTo>
                    <a:lnTo>
                      <a:pt x="432" y="168"/>
                    </a:lnTo>
                    <a:lnTo>
                      <a:pt x="432" y="176"/>
                    </a:lnTo>
                    <a:lnTo>
                      <a:pt x="440" y="192"/>
                    </a:lnTo>
                    <a:lnTo>
                      <a:pt x="496" y="184"/>
                    </a:lnTo>
                    <a:lnTo>
                      <a:pt x="496" y="160"/>
                    </a:lnTo>
                    <a:lnTo>
                      <a:pt x="528" y="136"/>
                    </a:lnTo>
                    <a:lnTo>
                      <a:pt x="576" y="120"/>
                    </a:lnTo>
                    <a:lnTo>
                      <a:pt x="584" y="128"/>
                    </a:lnTo>
                    <a:lnTo>
                      <a:pt x="584" y="136"/>
                    </a:lnTo>
                    <a:lnTo>
                      <a:pt x="600" y="152"/>
                    </a:lnTo>
                    <a:lnTo>
                      <a:pt x="584" y="168"/>
                    </a:lnTo>
                    <a:lnTo>
                      <a:pt x="560" y="176"/>
                    </a:lnTo>
                    <a:lnTo>
                      <a:pt x="536" y="240"/>
                    </a:lnTo>
                    <a:lnTo>
                      <a:pt x="528" y="248"/>
                    </a:lnTo>
                    <a:lnTo>
                      <a:pt x="528" y="256"/>
                    </a:lnTo>
                    <a:lnTo>
                      <a:pt x="512" y="256"/>
                    </a:lnTo>
                    <a:lnTo>
                      <a:pt x="520" y="288"/>
                    </a:lnTo>
                    <a:lnTo>
                      <a:pt x="504" y="296"/>
                    </a:lnTo>
                    <a:lnTo>
                      <a:pt x="504" y="280"/>
                    </a:lnTo>
                    <a:lnTo>
                      <a:pt x="496" y="256"/>
                    </a:lnTo>
                    <a:lnTo>
                      <a:pt x="480" y="256"/>
                    </a:lnTo>
                    <a:lnTo>
                      <a:pt x="480" y="240"/>
                    </a:lnTo>
                    <a:lnTo>
                      <a:pt x="488" y="224"/>
                    </a:lnTo>
                    <a:lnTo>
                      <a:pt x="496" y="216"/>
                    </a:lnTo>
                    <a:lnTo>
                      <a:pt x="488" y="208"/>
                    </a:lnTo>
                    <a:lnTo>
                      <a:pt x="448" y="208"/>
                    </a:lnTo>
                    <a:lnTo>
                      <a:pt x="440" y="200"/>
                    </a:lnTo>
                    <a:lnTo>
                      <a:pt x="424" y="192"/>
                    </a:lnTo>
                    <a:lnTo>
                      <a:pt x="408" y="200"/>
                    </a:lnTo>
                    <a:lnTo>
                      <a:pt x="416" y="208"/>
                    </a:lnTo>
                    <a:lnTo>
                      <a:pt x="424" y="216"/>
                    </a:lnTo>
                    <a:lnTo>
                      <a:pt x="424" y="224"/>
                    </a:lnTo>
                    <a:lnTo>
                      <a:pt x="408" y="224"/>
                    </a:lnTo>
                    <a:lnTo>
                      <a:pt x="408" y="232"/>
                    </a:lnTo>
                    <a:lnTo>
                      <a:pt x="424" y="240"/>
                    </a:lnTo>
                    <a:lnTo>
                      <a:pt x="424" y="256"/>
                    </a:lnTo>
                    <a:lnTo>
                      <a:pt x="424" y="272"/>
                    </a:lnTo>
                    <a:lnTo>
                      <a:pt x="424" y="296"/>
                    </a:lnTo>
                    <a:lnTo>
                      <a:pt x="392" y="312"/>
                    </a:lnTo>
                    <a:lnTo>
                      <a:pt x="384" y="320"/>
                    </a:lnTo>
                    <a:lnTo>
                      <a:pt x="392" y="328"/>
                    </a:lnTo>
                    <a:lnTo>
                      <a:pt x="384" y="336"/>
                    </a:lnTo>
                    <a:lnTo>
                      <a:pt x="368" y="344"/>
                    </a:lnTo>
                    <a:lnTo>
                      <a:pt x="352" y="352"/>
                    </a:lnTo>
                    <a:lnTo>
                      <a:pt x="344" y="360"/>
                    </a:lnTo>
                    <a:lnTo>
                      <a:pt x="336" y="368"/>
                    </a:lnTo>
                    <a:lnTo>
                      <a:pt x="328" y="376"/>
                    </a:lnTo>
                    <a:lnTo>
                      <a:pt x="320" y="384"/>
                    </a:lnTo>
                    <a:lnTo>
                      <a:pt x="304" y="392"/>
                    </a:lnTo>
                    <a:lnTo>
                      <a:pt x="296" y="408"/>
                    </a:lnTo>
                    <a:lnTo>
                      <a:pt x="288" y="424"/>
                    </a:lnTo>
                    <a:lnTo>
                      <a:pt x="272" y="424"/>
                    </a:lnTo>
                    <a:lnTo>
                      <a:pt x="264" y="432"/>
                    </a:lnTo>
                    <a:lnTo>
                      <a:pt x="256" y="432"/>
                    </a:lnTo>
                    <a:lnTo>
                      <a:pt x="248" y="440"/>
                    </a:lnTo>
                    <a:lnTo>
                      <a:pt x="248" y="464"/>
                    </a:lnTo>
                    <a:lnTo>
                      <a:pt x="248" y="472"/>
                    </a:lnTo>
                    <a:lnTo>
                      <a:pt x="248" y="504"/>
                    </a:lnTo>
                    <a:lnTo>
                      <a:pt x="240" y="520"/>
                    </a:lnTo>
                    <a:lnTo>
                      <a:pt x="240" y="544"/>
                    </a:lnTo>
                    <a:lnTo>
                      <a:pt x="232" y="544"/>
                    </a:lnTo>
                    <a:lnTo>
                      <a:pt x="232" y="552"/>
                    </a:lnTo>
                    <a:lnTo>
                      <a:pt x="224" y="560"/>
                    </a:lnTo>
                    <a:lnTo>
                      <a:pt x="216" y="568"/>
                    </a:lnTo>
                    <a:lnTo>
                      <a:pt x="208" y="576"/>
                    </a:lnTo>
                    <a:lnTo>
                      <a:pt x="208" y="584"/>
                    </a:lnTo>
                    <a:lnTo>
                      <a:pt x="192" y="592"/>
                    </a:lnTo>
                    <a:lnTo>
                      <a:pt x="184" y="592"/>
                    </a:lnTo>
                    <a:lnTo>
                      <a:pt x="176" y="576"/>
                    </a:lnTo>
                    <a:lnTo>
                      <a:pt x="168" y="552"/>
                    </a:lnTo>
                    <a:lnTo>
                      <a:pt x="160" y="536"/>
                    </a:lnTo>
                    <a:lnTo>
                      <a:pt x="152" y="520"/>
                    </a:lnTo>
                    <a:lnTo>
                      <a:pt x="136" y="504"/>
                    </a:lnTo>
                    <a:lnTo>
                      <a:pt x="136" y="488"/>
                    </a:lnTo>
                    <a:lnTo>
                      <a:pt x="136" y="480"/>
                    </a:lnTo>
                    <a:lnTo>
                      <a:pt x="128" y="464"/>
                    </a:lnTo>
                    <a:lnTo>
                      <a:pt x="120" y="432"/>
                    </a:lnTo>
                    <a:lnTo>
                      <a:pt x="112" y="424"/>
                    </a:lnTo>
                    <a:lnTo>
                      <a:pt x="96" y="384"/>
                    </a:lnTo>
                    <a:lnTo>
                      <a:pt x="96" y="360"/>
                    </a:lnTo>
                    <a:lnTo>
                      <a:pt x="96" y="320"/>
                    </a:lnTo>
                    <a:lnTo>
                      <a:pt x="88" y="320"/>
                    </a:lnTo>
                    <a:lnTo>
                      <a:pt x="88" y="296"/>
                    </a:lnTo>
                    <a:lnTo>
                      <a:pt x="80" y="296"/>
                    </a:lnTo>
                    <a:lnTo>
                      <a:pt x="80" y="312"/>
                    </a:lnTo>
                    <a:lnTo>
                      <a:pt x="80" y="320"/>
                    </a:lnTo>
                    <a:lnTo>
                      <a:pt x="72" y="328"/>
                    </a:lnTo>
                    <a:lnTo>
                      <a:pt x="48" y="328"/>
                    </a:lnTo>
                    <a:lnTo>
                      <a:pt x="40" y="320"/>
                    </a:lnTo>
                    <a:lnTo>
                      <a:pt x="16" y="296"/>
                    </a:lnTo>
                    <a:lnTo>
                      <a:pt x="16" y="288"/>
                    </a:lnTo>
                    <a:lnTo>
                      <a:pt x="24" y="288"/>
                    </a:lnTo>
                    <a:lnTo>
                      <a:pt x="32" y="288"/>
                    </a:lnTo>
                    <a:lnTo>
                      <a:pt x="40" y="280"/>
                    </a:lnTo>
                    <a:lnTo>
                      <a:pt x="24" y="280"/>
                    </a:lnTo>
                    <a:lnTo>
                      <a:pt x="16" y="280"/>
                    </a:lnTo>
                    <a:lnTo>
                      <a:pt x="8" y="280"/>
                    </a:lnTo>
                    <a:lnTo>
                      <a:pt x="8" y="272"/>
                    </a:lnTo>
                    <a:lnTo>
                      <a:pt x="0" y="264"/>
                    </a:lnTo>
                    <a:lnTo>
                      <a:pt x="8" y="248"/>
                    </a:lnTo>
                    <a:lnTo>
                      <a:pt x="24" y="240"/>
                    </a:lnTo>
                    <a:lnTo>
                      <a:pt x="56" y="248"/>
                    </a:lnTo>
                    <a:lnTo>
                      <a:pt x="56" y="224"/>
                    </a:lnTo>
                    <a:lnTo>
                      <a:pt x="32" y="192"/>
                    </a:lnTo>
                    <a:lnTo>
                      <a:pt x="40" y="160"/>
                    </a:lnTo>
                    <a:lnTo>
                      <a:pt x="48" y="168"/>
                    </a:lnTo>
                    <a:lnTo>
                      <a:pt x="64" y="168"/>
                    </a:lnTo>
                    <a:lnTo>
                      <a:pt x="104" y="128"/>
                    </a:lnTo>
                    <a:lnTo>
                      <a:pt x="112" y="112"/>
                    </a:lnTo>
                    <a:lnTo>
                      <a:pt x="128" y="104"/>
                    </a:lnTo>
                    <a:lnTo>
                      <a:pt x="128" y="80"/>
                    </a:lnTo>
                    <a:lnTo>
                      <a:pt x="144" y="72"/>
                    </a:lnTo>
                    <a:lnTo>
                      <a:pt x="144" y="56"/>
                    </a:lnTo>
                    <a:lnTo>
                      <a:pt x="136" y="48"/>
                    </a:lnTo>
                    <a:lnTo>
                      <a:pt x="120" y="40"/>
                    </a:lnTo>
                    <a:lnTo>
                      <a:pt x="120" y="0"/>
                    </a:lnTo>
                    <a:lnTo>
                      <a:pt x="136" y="0"/>
                    </a:lnTo>
                    <a:lnTo>
                      <a:pt x="160" y="0"/>
                    </a:lnTo>
                    <a:lnTo>
                      <a:pt x="184" y="0"/>
                    </a:lnTo>
                    <a:lnTo>
                      <a:pt x="192" y="0"/>
                    </a:lnTo>
                    <a:lnTo>
                      <a:pt x="200" y="8"/>
                    </a:lnTo>
                    <a:lnTo>
                      <a:pt x="208" y="16"/>
                    </a:lnTo>
                    <a:lnTo>
                      <a:pt x="208" y="32"/>
                    </a:lnTo>
                    <a:lnTo>
                      <a:pt x="224" y="40"/>
                    </a:lnTo>
                    <a:lnTo>
                      <a:pt x="224" y="48"/>
                    </a:lnTo>
                    <a:lnTo>
                      <a:pt x="216" y="56"/>
                    </a:lnTo>
                    <a:lnTo>
                      <a:pt x="208" y="48"/>
                    </a:lnTo>
                    <a:lnTo>
                      <a:pt x="208" y="56"/>
                    </a:lnTo>
                    <a:lnTo>
                      <a:pt x="216" y="64"/>
                    </a:lnTo>
                    <a:lnTo>
                      <a:pt x="216" y="88"/>
                    </a:lnTo>
                    <a:lnTo>
                      <a:pt x="224" y="88"/>
                    </a:lnTo>
                    <a:lnTo>
                      <a:pt x="240" y="88"/>
                    </a:lnTo>
                    <a:lnTo>
                      <a:pt x="248" y="104"/>
                    </a:lnTo>
                    <a:lnTo>
                      <a:pt x="256" y="10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8" name="Freeform 149"/>
              <p:cNvSpPr>
                <a:spLocks/>
              </p:cNvSpPr>
              <p:nvPr/>
            </p:nvSpPr>
            <p:spPr bwMode="gray">
              <a:xfrm>
                <a:off x="3909" y="2751"/>
                <a:ext cx="34" cy="57"/>
              </a:xfrm>
              <a:custGeom>
                <a:avLst/>
                <a:gdLst>
                  <a:gd name="T0" fmla="*/ 9 w 48"/>
                  <a:gd name="T1" fmla="*/ 29 h 80"/>
                  <a:gd name="T2" fmla="*/ 17 w 48"/>
                  <a:gd name="T3" fmla="*/ 21 h 80"/>
                  <a:gd name="T4" fmla="*/ 14 w 48"/>
                  <a:gd name="T5" fmla="*/ 17 h 80"/>
                  <a:gd name="T6" fmla="*/ 14 w 48"/>
                  <a:gd name="T7" fmla="*/ 15 h 80"/>
                  <a:gd name="T8" fmla="*/ 14 w 48"/>
                  <a:gd name="T9" fmla="*/ 11 h 80"/>
                  <a:gd name="T10" fmla="*/ 9 w 48"/>
                  <a:gd name="T11" fmla="*/ 6 h 80"/>
                  <a:gd name="T12" fmla="*/ 9 w 48"/>
                  <a:gd name="T13" fmla="*/ 3 h 80"/>
                  <a:gd name="T14" fmla="*/ 6 w 48"/>
                  <a:gd name="T15" fmla="*/ 0 h 80"/>
                  <a:gd name="T16" fmla="*/ 3 w 48"/>
                  <a:gd name="T17" fmla="*/ 0 h 80"/>
                  <a:gd name="T18" fmla="*/ 0 w 48"/>
                  <a:gd name="T19" fmla="*/ 3 h 80"/>
                  <a:gd name="T20" fmla="*/ 0 w 48"/>
                  <a:gd name="T21" fmla="*/ 6 h 80"/>
                  <a:gd name="T22" fmla="*/ 0 w 48"/>
                  <a:gd name="T23" fmla="*/ 11 h 80"/>
                  <a:gd name="T24" fmla="*/ 3 w 48"/>
                  <a:gd name="T25" fmla="*/ 24 h 80"/>
                  <a:gd name="T26" fmla="*/ 6 w 48"/>
                  <a:gd name="T27" fmla="*/ 29 h 80"/>
                  <a:gd name="T28" fmla="*/ 9 w 48"/>
                  <a:gd name="T29" fmla="*/ 29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80"/>
                  <a:gd name="T47" fmla="*/ 48 w 4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80">
                    <a:moveTo>
                      <a:pt x="24" y="80"/>
                    </a:moveTo>
                    <a:lnTo>
                      <a:pt x="48" y="56"/>
                    </a:lnTo>
                    <a:lnTo>
                      <a:pt x="40" y="48"/>
                    </a:lnTo>
                    <a:lnTo>
                      <a:pt x="40" y="40"/>
                    </a:lnTo>
                    <a:lnTo>
                      <a:pt x="40" y="32"/>
                    </a:lnTo>
                    <a:lnTo>
                      <a:pt x="24" y="16"/>
                    </a:lnTo>
                    <a:lnTo>
                      <a:pt x="24" y="8"/>
                    </a:lnTo>
                    <a:lnTo>
                      <a:pt x="16" y="0"/>
                    </a:lnTo>
                    <a:lnTo>
                      <a:pt x="8" y="0"/>
                    </a:lnTo>
                    <a:lnTo>
                      <a:pt x="0" y="8"/>
                    </a:lnTo>
                    <a:lnTo>
                      <a:pt x="0" y="16"/>
                    </a:lnTo>
                    <a:lnTo>
                      <a:pt x="0" y="32"/>
                    </a:lnTo>
                    <a:lnTo>
                      <a:pt x="8" y="64"/>
                    </a:lnTo>
                    <a:lnTo>
                      <a:pt x="16" y="80"/>
                    </a:lnTo>
                    <a:lnTo>
                      <a:pt x="24" y="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nvGrpSpPr>
            <p:cNvPr id="12" name="Group 150"/>
            <p:cNvGrpSpPr>
              <a:grpSpLocks/>
            </p:cNvGrpSpPr>
            <p:nvPr/>
          </p:nvGrpSpPr>
          <p:grpSpPr bwMode="gray">
            <a:xfrm>
              <a:off x="4438650" y="3033713"/>
              <a:ext cx="847725" cy="571500"/>
              <a:chOff x="2795" y="1913"/>
              <a:chExt cx="534" cy="360"/>
            </a:xfrm>
            <a:grpFill/>
          </p:grpSpPr>
          <p:sp>
            <p:nvSpPr>
              <p:cNvPr id="228" name="Freeform 151"/>
              <p:cNvSpPr>
                <a:spLocks/>
              </p:cNvSpPr>
              <p:nvPr/>
            </p:nvSpPr>
            <p:spPr bwMode="gray">
              <a:xfrm>
                <a:off x="2902" y="2087"/>
                <a:ext cx="101" cy="57"/>
              </a:xfrm>
              <a:custGeom>
                <a:avLst/>
                <a:gdLst>
                  <a:gd name="T0" fmla="*/ 47 w 144"/>
                  <a:gd name="T1" fmla="*/ 24 h 80"/>
                  <a:gd name="T2" fmla="*/ 39 w 144"/>
                  <a:gd name="T3" fmla="*/ 24 h 80"/>
                  <a:gd name="T4" fmla="*/ 33 w 144"/>
                  <a:gd name="T5" fmla="*/ 29 h 80"/>
                  <a:gd name="T6" fmla="*/ 27 w 144"/>
                  <a:gd name="T7" fmla="*/ 26 h 80"/>
                  <a:gd name="T8" fmla="*/ 22 w 144"/>
                  <a:gd name="T9" fmla="*/ 24 h 80"/>
                  <a:gd name="T10" fmla="*/ 19 w 144"/>
                  <a:gd name="T11" fmla="*/ 24 h 80"/>
                  <a:gd name="T12" fmla="*/ 17 w 144"/>
                  <a:gd name="T13" fmla="*/ 24 h 80"/>
                  <a:gd name="T14" fmla="*/ 14 w 144"/>
                  <a:gd name="T15" fmla="*/ 24 h 80"/>
                  <a:gd name="T16" fmla="*/ 11 w 144"/>
                  <a:gd name="T17" fmla="*/ 24 h 80"/>
                  <a:gd name="T18" fmla="*/ 3 w 144"/>
                  <a:gd name="T19" fmla="*/ 24 h 80"/>
                  <a:gd name="T20" fmla="*/ 0 w 144"/>
                  <a:gd name="T21" fmla="*/ 24 h 80"/>
                  <a:gd name="T22" fmla="*/ 0 w 144"/>
                  <a:gd name="T23" fmla="*/ 17 h 80"/>
                  <a:gd name="T24" fmla="*/ 6 w 144"/>
                  <a:gd name="T25" fmla="*/ 17 h 80"/>
                  <a:gd name="T26" fmla="*/ 14 w 144"/>
                  <a:gd name="T27" fmla="*/ 17 h 80"/>
                  <a:gd name="T28" fmla="*/ 17 w 144"/>
                  <a:gd name="T29" fmla="*/ 15 h 80"/>
                  <a:gd name="T30" fmla="*/ 22 w 144"/>
                  <a:gd name="T31" fmla="*/ 15 h 80"/>
                  <a:gd name="T32" fmla="*/ 25 w 144"/>
                  <a:gd name="T33" fmla="*/ 11 h 80"/>
                  <a:gd name="T34" fmla="*/ 25 w 144"/>
                  <a:gd name="T35" fmla="*/ 9 h 80"/>
                  <a:gd name="T36" fmla="*/ 27 w 144"/>
                  <a:gd name="T37" fmla="*/ 6 h 80"/>
                  <a:gd name="T38" fmla="*/ 27 w 144"/>
                  <a:gd name="T39" fmla="*/ 0 h 80"/>
                  <a:gd name="T40" fmla="*/ 39 w 144"/>
                  <a:gd name="T41" fmla="*/ 0 h 80"/>
                  <a:gd name="T42" fmla="*/ 44 w 144"/>
                  <a:gd name="T43" fmla="*/ 3 h 80"/>
                  <a:gd name="T44" fmla="*/ 47 w 144"/>
                  <a:gd name="T45" fmla="*/ 6 h 80"/>
                  <a:gd name="T46" fmla="*/ 50 w 144"/>
                  <a:gd name="T47" fmla="*/ 9 h 80"/>
                  <a:gd name="T48" fmla="*/ 50 w 144"/>
                  <a:gd name="T49" fmla="*/ 11 h 80"/>
                  <a:gd name="T50" fmla="*/ 47 w 144"/>
                  <a:gd name="T51" fmla="*/ 15 h 80"/>
                  <a:gd name="T52" fmla="*/ 47 w 144"/>
                  <a:gd name="T53" fmla="*/ 21 h 80"/>
                  <a:gd name="T54" fmla="*/ 47 w 144"/>
                  <a:gd name="T55" fmla="*/ 24 h 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4"/>
                  <a:gd name="T85" fmla="*/ 0 h 80"/>
                  <a:gd name="T86" fmla="*/ 144 w 144"/>
                  <a:gd name="T87" fmla="*/ 80 h 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4" h="80">
                    <a:moveTo>
                      <a:pt x="136" y="64"/>
                    </a:moveTo>
                    <a:lnTo>
                      <a:pt x="112" y="64"/>
                    </a:lnTo>
                    <a:lnTo>
                      <a:pt x="96" y="80"/>
                    </a:lnTo>
                    <a:lnTo>
                      <a:pt x="80" y="72"/>
                    </a:lnTo>
                    <a:lnTo>
                      <a:pt x="64" y="64"/>
                    </a:lnTo>
                    <a:lnTo>
                      <a:pt x="56" y="64"/>
                    </a:lnTo>
                    <a:lnTo>
                      <a:pt x="48" y="64"/>
                    </a:lnTo>
                    <a:lnTo>
                      <a:pt x="40" y="64"/>
                    </a:lnTo>
                    <a:lnTo>
                      <a:pt x="32" y="64"/>
                    </a:lnTo>
                    <a:lnTo>
                      <a:pt x="8" y="64"/>
                    </a:lnTo>
                    <a:lnTo>
                      <a:pt x="0" y="64"/>
                    </a:lnTo>
                    <a:lnTo>
                      <a:pt x="0" y="48"/>
                    </a:lnTo>
                    <a:lnTo>
                      <a:pt x="16" y="48"/>
                    </a:lnTo>
                    <a:lnTo>
                      <a:pt x="40" y="48"/>
                    </a:lnTo>
                    <a:lnTo>
                      <a:pt x="48" y="40"/>
                    </a:lnTo>
                    <a:lnTo>
                      <a:pt x="64" y="40"/>
                    </a:lnTo>
                    <a:lnTo>
                      <a:pt x="72" y="32"/>
                    </a:lnTo>
                    <a:lnTo>
                      <a:pt x="72" y="24"/>
                    </a:lnTo>
                    <a:lnTo>
                      <a:pt x="80" y="16"/>
                    </a:lnTo>
                    <a:lnTo>
                      <a:pt x="80" y="0"/>
                    </a:lnTo>
                    <a:lnTo>
                      <a:pt x="112" y="0"/>
                    </a:lnTo>
                    <a:lnTo>
                      <a:pt x="128" y="8"/>
                    </a:lnTo>
                    <a:lnTo>
                      <a:pt x="136" y="16"/>
                    </a:lnTo>
                    <a:lnTo>
                      <a:pt x="144" y="24"/>
                    </a:lnTo>
                    <a:lnTo>
                      <a:pt x="144" y="32"/>
                    </a:lnTo>
                    <a:lnTo>
                      <a:pt x="136" y="40"/>
                    </a:lnTo>
                    <a:lnTo>
                      <a:pt x="136" y="56"/>
                    </a:lnTo>
                    <a:lnTo>
                      <a:pt x="136"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9" name="Freeform 152"/>
              <p:cNvSpPr>
                <a:spLocks/>
              </p:cNvSpPr>
              <p:nvPr/>
            </p:nvSpPr>
            <p:spPr bwMode="gray">
              <a:xfrm>
                <a:off x="2845" y="2110"/>
                <a:ext cx="62" cy="45"/>
              </a:xfrm>
              <a:custGeom>
                <a:avLst/>
                <a:gdLst>
                  <a:gd name="T0" fmla="*/ 6 w 88"/>
                  <a:gd name="T1" fmla="*/ 23 h 64"/>
                  <a:gd name="T2" fmla="*/ 6 w 88"/>
                  <a:gd name="T3" fmla="*/ 17 h 64"/>
                  <a:gd name="T4" fmla="*/ 3 w 88"/>
                  <a:gd name="T5" fmla="*/ 17 h 64"/>
                  <a:gd name="T6" fmla="*/ 0 w 88"/>
                  <a:gd name="T7" fmla="*/ 19 h 64"/>
                  <a:gd name="T8" fmla="*/ 0 w 88"/>
                  <a:gd name="T9" fmla="*/ 17 h 64"/>
                  <a:gd name="T10" fmla="*/ 3 w 88"/>
                  <a:gd name="T11" fmla="*/ 14 h 64"/>
                  <a:gd name="T12" fmla="*/ 3 w 88"/>
                  <a:gd name="T13" fmla="*/ 11 h 64"/>
                  <a:gd name="T14" fmla="*/ 6 w 88"/>
                  <a:gd name="T15" fmla="*/ 11 h 64"/>
                  <a:gd name="T16" fmla="*/ 6 w 88"/>
                  <a:gd name="T17" fmla="*/ 6 h 64"/>
                  <a:gd name="T18" fmla="*/ 8 w 88"/>
                  <a:gd name="T19" fmla="*/ 3 h 64"/>
                  <a:gd name="T20" fmla="*/ 11 w 88"/>
                  <a:gd name="T21" fmla="*/ 6 h 64"/>
                  <a:gd name="T22" fmla="*/ 14 w 88"/>
                  <a:gd name="T23" fmla="*/ 3 h 64"/>
                  <a:gd name="T24" fmla="*/ 19 w 88"/>
                  <a:gd name="T25" fmla="*/ 0 h 64"/>
                  <a:gd name="T26" fmla="*/ 23 w 88"/>
                  <a:gd name="T27" fmla="*/ 6 h 64"/>
                  <a:gd name="T28" fmla="*/ 27 w 88"/>
                  <a:gd name="T29" fmla="*/ 6 h 64"/>
                  <a:gd name="T30" fmla="*/ 25 w 88"/>
                  <a:gd name="T31" fmla="*/ 8 h 64"/>
                  <a:gd name="T32" fmla="*/ 27 w 88"/>
                  <a:gd name="T33" fmla="*/ 11 h 64"/>
                  <a:gd name="T34" fmla="*/ 31 w 88"/>
                  <a:gd name="T35" fmla="*/ 11 h 64"/>
                  <a:gd name="T36" fmla="*/ 27 w 88"/>
                  <a:gd name="T37" fmla="*/ 17 h 64"/>
                  <a:gd name="T38" fmla="*/ 19 w 88"/>
                  <a:gd name="T39" fmla="*/ 17 h 64"/>
                  <a:gd name="T40" fmla="*/ 19 w 88"/>
                  <a:gd name="T41" fmla="*/ 14 h 64"/>
                  <a:gd name="T42" fmla="*/ 14 w 88"/>
                  <a:gd name="T43" fmla="*/ 14 h 64"/>
                  <a:gd name="T44" fmla="*/ 14 w 88"/>
                  <a:gd name="T45" fmla="*/ 19 h 64"/>
                  <a:gd name="T46" fmla="*/ 11 w 88"/>
                  <a:gd name="T47" fmla="*/ 23 h 64"/>
                  <a:gd name="T48" fmla="*/ 8 w 88"/>
                  <a:gd name="T49" fmla="*/ 23 h 64"/>
                  <a:gd name="T50" fmla="*/ 6 w 88"/>
                  <a:gd name="T51" fmla="*/ 23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64"/>
                  <a:gd name="T80" fmla="*/ 88 w 88"/>
                  <a:gd name="T81" fmla="*/ 64 h 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64">
                    <a:moveTo>
                      <a:pt x="16" y="64"/>
                    </a:moveTo>
                    <a:lnTo>
                      <a:pt x="16" y="48"/>
                    </a:lnTo>
                    <a:lnTo>
                      <a:pt x="8" y="48"/>
                    </a:lnTo>
                    <a:lnTo>
                      <a:pt x="0" y="56"/>
                    </a:lnTo>
                    <a:lnTo>
                      <a:pt x="0" y="48"/>
                    </a:lnTo>
                    <a:lnTo>
                      <a:pt x="8" y="40"/>
                    </a:lnTo>
                    <a:lnTo>
                      <a:pt x="8" y="32"/>
                    </a:lnTo>
                    <a:lnTo>
                      <a:pt x="16" y="32"/>
                    </a:lnTo>
                    <a:lnTo>
                      <a:pt x="16" y="16"/>
                    </a:lnTo>
                    <a:lnTo>
                      <a:pt x="24" y="8"/>
                    </a:lnTo>
                    <a:lnTo>
                      <a:pt x="32" y="16"/>
                    </a:lnTo>
                    <a:lnTo>
                      <a:pt x="40" y="8"/>
                    </a:lnTo>
                    <a:lnTo>
                      <a:pt x="56" y="0"/>
                    </a:lnTo>
                    <a:lnTo>
                      <a:pt x="64" y="16"/>
                    </a:lnTo>
                    <a:lnTo>
                      <a:pt x="80" y="16"/>
                    </a:lnTo>
                    <a:lnTo>
                      <a:pt x="72" y="24"/>
                    </a:lnTo>
                    <a:lnTo>
                      <a:pt x="80" y="32"/>
                    </a:lnTo>
                    <a:lnTo>
                      <a:pt x="88" y="32"/>
                    </a:lnTo>
                    <a:lnTo>
                      <a:pt x="80" y="48"/>
                    </a:lnTo>
                    <a:lnTo>
                      <a:pt x="56" y="48"/>
                    </a:lnTo>
                    <a:lnTo>
                      <a:pt x="56" y="40"/>
                    </a:lnTo>
                    <a:lnTo>
                      <a:pt x="40" y="40"/>
                    </a:lnTo>
                    <a:lnTo>
                      <a:pt x="40" y="56"/>
                    </a:lnTo>
                    <a:lnTo>
                      <a:pt x="32" y="64"/>
                    </a:lnTo>
                    <a:lnTo>
                      <a:pt x="24" y="64"/>
                    </a:lnTo>
                    <a:lnTo>
                      <a:pt x="16"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0" name="Freeform 153"/>
              <p:cNvSpPr>
                <a:spLocks/>
              </p:cNvSpPr>
              <p:nvPr/>
            </p:nvSpPr>
            <p:spPr bwMode="gray">
              <a:xfrm>
                <a:off x="2845" y="1952"/>
                <a:ext cx="135" cy="169"/>
              </a:xfrm>
              <a:custGeom>
                <a:avLst/>
                <a:gdLst>
                  <a:gd name="T0" fmla="*/ 6 w 192"/>
                  <a:gd name="T1" fmla="*/ 61 h 240"/>
                  <a:gd name="T2" fmla="*/ 11 w 192"/>
                  <a:gd name="T3" fmla="*/ 61 h 240"/>
                  <a:gd name="T4" fmla="*/ 17 w 192"/>
                  <a:gd name="T5" fmla="*/ 65 h 240"/>
                  <a:gd name="T6" fmla="*/ 14 w 192"/>
                  <a:gd name="T7" fmla="*/ 73 h 240"/>
                  <a:gd name="T8" fmla="*/ 11 w 192"/>
                  <a:gd name="T9" fmla="*/ 84 h 240"/>
                  <a:gd name="T10" fmla="*/ 14 w 192"/>
                  <a:gd name="T11" fmla="*/ 81 h 240"/>
                  <a:gd name="T12" fmla="*/ 19 w 192"/>
                  <a:gd name="T13" fmla="*/ 78 h 240"/>
                  <a:gd name="T14" fmla="*/ 23 w 192"/>
                  <a:gd name="T15" fmla="*/ 84 h 240"/>
                  <a:gd name="T16" fmla="*/ 27 w 192"/>
                  <a:gd name="T17" fmla="*/ 84 h 240"/>
                  <a:gd name="T18" fmla="*/ 34 w 192"/>
                  <a:gd name="T19" fmla="*/ 84 h 240"/>
                  <a:gd name="T20" fmla="*/ 41 w 192"/>
                  <a:gd name="T21" fmla="*/ 84 h 240"/>
                  <a:gd name="T22" fmla="*/ 44 w 192"/>
                  <a:gd name="T23" fmla="*/ 81 h 240"/>
                  <a:gd name="T24" fmla="*/ 50 w 192"/>
                  <a:gd name="T25" fmla="*/ 81 h 240"/>
                  <a:gd name="T26" fmla="*/ 53 w 192"/>
                  <a:gd name="T27" fmla="*/ 78 h 240"/>
                  <a:gd name="T28" fmla="*/ 53 w 192"/>
                  <a:gd name="T29" fmla="*/ 75 h 240"/>
                  <a:gd name="T30" fmla="*/ 56 w 192"/>
                  <a:gd name="T31" fmla="*/ 73 h 240"/>
                  <a:gd name="T32" fmla="*/ 56 w 192"/>
                  <a:gd name="T33" fmla="*/ 67 h 240"/>
                  <a:gd name="T34" fmla="*/ 48 w 192"/>
                  <a:gd name="T35" fmla="*/ 61 h 240"/>
                  <a:gd name="T36" fmla="*/ 44 w 192"/>
                  <a:gd name="T37" fmla="*/ 53 h 240"/>
                  <a:gd name="T38" fmla="*/ 56 w 192"/>
                  <a:gd name="T39" fmla="*/ 48 h 240"/>
                  <a:gd name="T40" fmla="*/ 58 w 192"/>
                  <a:gd name="T41" fmla="*/ 44 h 240"/>
                  <a:gd name="T42" fmla="*/ 67 w 192"/>
                  <a:gd name="T43" fmla="*/ 42 h 240"/>
                  <a:gd name="T44" fmla="*/ 58 w 192"/>
                  <a:gd name="T45" fmla="*/ 25 h 240"/>
                  <a:gd name="T46" fmla="*/ 61 w 192"/>
                  <a:gd name="T47" fmla="*/ 17 h 240"/>
                  <a:gd name="T48" fmla="*/ 58 w 192"/>
                  <a:gd name="T49" fmla="*/ 11 h 240"/>
                  <a:gd name="T50" fmla="*/ 56 w 192"/>
                  <a:gd name="T51" fmla="*/ 6 h 240"/>
                  <a:gd name="T52" fmla="*/ 53 w 192"/>
                  <a:gd name="T53" fmla="*/ 3 h 240"/>
                  <a:gd name="T54" fmla="*/ 44 w 192"/>
                  <a:gd name="T55" fmla="*/ 3 h 240"/>
                  <a:gd name="T56" fmla="*/ 41 w 192"/>
                  <a:gd name="T57" fmla="*/ 6 h 240"/>
                  <a:gd name="T58" fmla="*/ 36 w 192"/>
                  <a:gd name="T59" fmla="*/ 6 h 240"/>
                  <a:gd name="T60" fmla="*/ 31 w 192"/>
                  <a:gd name="T61" fmla="*/ 6 h 240"/>
                  <a:gd name="T62" fmla="*/ 27 w 192"/>
                  <a:gd name="T63" fmla="*/ 0 h 240"/>
                  <a:gd name="T64" fmla="*/ 23 w 192"/>
                  <a:gd name="T65" fmla="*/ 0 h 240"/>
                  <a:gd name="T66" fmla="*/ 19 w 192"/>
                  <a:gd name="T67" fmla="*/ 0 h 240"/>
                  <a:gd name="T68" fmla="*/ 23 w 192"/>
                  <a:gd name="T69" fmla="*/ 6 h 240"/>
                  <a:gd name="T70" fmla="*/ 19 w 192"/>
                  <a:gd name="T71" fmla="*/ 11 h 240"/>
                  <a:gd name="T72" fmla="*/ 17 w 192"/>
                  <a:gd name="T73" fmla="*/ 14 h 240"/>
                  <a:gd name="T74" fmla="*/ 14 w 192"/>
                  <a:gd name="T75" fmla="*/ 14 h 240"/>
                  <a:gd name="T76" fmla="*/ 11 w 192"/>
                  <a:gd name="T77" fmla="*/ 14 h 240"/>
                  <a:gd name="T78" fmla="*/ 8 w 192"/>
                  <a:gd name="T79" fmla="*/ 17 h 240"/>
                  <a:gd name="T80" fmla="*/ 8 w 192"/>
                  <a:gd name="T81" fmla="*/ 19 h 240"/>
                  <a:gd name="T82" fmla="*/ 6 w 192"/>
                  <a:gd name="T83" fmla="*/ 23 h 240"/>
                  <a:gd name="T84" fmla="*/ 8 w 192"/>
                  <a:gd name="T85" fmla="*/ 25 h 240"/>
                  <a:gd name="T86" fmla="*/ 8 w 192"/>
                  <a:gd name="T87" fmla="*/ 31 h 240"/>
                  <a:gd name="T88" fmla="*/ 3 w 192"/>
                  <a:gd name="T89" fmla="*/ 34 h 240"/>
                  <a:gd name="T90" fmla="*/ 0 w 192"/>
                  <a:gd name="T91" fmla="*/ 36 h 240"/>
                  <a:gd name="T92" fmla="*/ 3 w 192"/>
                  <a:gd name="T93" fmla="*/ 39 h 240"/>
                  <a:gd name="T94" fmla="*/ 0 w 192"/>
                  <a:gd name="T95" fmla="*/ 42 h 240"/>
                  <a:gd name="T96" fmla="*/ 0 w 192"/>
                  <a:gd name="T97" fmla="*/ 44 h 240"/>
                  <a:gd name="T98" fmla="*/ 0 w 192"/>
                  <a:gd name="T99" fmla="*/ 48 h 240"/>
                  <a:gd name="T100" fmla="*/ 3 w 192"/>
                  <a:gd name="T101" fmla="*/ 53 h 240"/>
                  <a:gd name="T102" fmla="*/ 3 w 192"/>
                  <a:gd name="T103" fmla="*/ 56 h 240"/>
                  <a:gd name="T104" fmla="*/ 6 w 192"/>
                  <a:gd name="T105" fmla="*/ 61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2"/>
                  <a:gd name="T160" fmla="*/ 0 h 240"/>
                  <a:gd name="T161" fmla="*/ 192 w 192"/>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2" h="240">
                    <a:moveTo>
                      <a:pt x="16" y="176"/>
                    </a:moveTo>
                    <a:lnTo>
                      <a:pt x="32" y="176"/>
                    </a:lnTo>
                    <a:lnTo>
                      <a:pt x="48" y="184"/>
                    </a:lnTo>
                    <a:lnTo>
                      <a:pt x="40" y="208"/>
                    </a:lnTo>
                    <a:lnTo>
                      <a:pt x="32" y="240"/>
                    </a:lnTo>
                    <a:lnTo>
                      <a:pt x="40" y="232"/>
                    </a:lnTo>
                    <a:lnTo>
                      <a:pt x="56" y="224"/>
                    </a:lnTo>
                    <a:lnTo>
                      <a:pt x="64" y="240"/>
                    </a:lnTo>
                    <a:lnTo>
                      <a:pt x="80" y="240"/>
                    </a:lnTo>
                    <a:lnTo>
                      <a:pt x="96" y="240"/>
                    </a:lnTo>
                    <a:lnTo>
                      <a:pt x="120" y="240"/>
                    </a:lnTo>
                    <a:lnTo>
                      <a:pt x="128" y="232"/>
                    </a:lnTo>
                    <a:lnTo>
                      <a:pt x="144" y="232"/>
                    </a:lnTo>
                    <a:lnTo>
                      <a:pt x="152" y="224"/>
                    </a:lnTo>
                    <a:lnTo>
                      <a:pt x="152" y="216"/>
                    </a:lnTo>
                    <a:lnTo>
                      <a:pt x="160" y="208"/>
                    </a:lnTo>
                    <a:lnTo>
                      <a:pt x="160" y="192"/>
                    </a:lnTo>
                    <a:lnTo>
                      <a:pt x="136" y="176"/>
                    </a:lnTo>
                    <a:lnTo>
                      <a:pt x="128" y="152"/>
                    </a:lnTo>
                    <a:lnTo>
                      <a:pt x="160" y="136"/>
                    </a:lnTo>
                    <a:lnTo>
                      <a:pt x="168" y="128"/>
                    </a:lnTo>
                    <a:lnTo>
                      <a:pt x="192" y="120"/>
                    </a:lnTo>
                    <a:lnTo>
                      <a:pt x="168" y="72"/>
                    </a:lnTo>
                    <a:lnTo>
                      <a:pt x="176" y="48"/>
                    </a:lnTo>
                    <a:lnTo>
                      <a:pt x="168" y="32"/>
                    </a:lnTo>
                    <a:lnTo>
                      <a:pt x="160" y="16"/>
                    </a:lnTo>
                    <a:lnTo>
                      <a:pt x="152" y="8"/>
                    </a:lnTo>
                    <a:lnTo>
                      <a:pt x="128" y="8"/>
                    </a:lnTo>
                    <a:lnTo>
                      <a:pt x="120" y="16"/>
                    </a:lnTo>
                    <a:lnTo>
                      <a:pt x="104" y="16"/>
                    </a:lnTo>
                    <a:lnTo>
                      <a:pt x="88" y="16"/>
                    </a:lnTo>
                    <a:lnTo>
                      <a:pt x="80" y="0"/>
                    </a:lnTo>
                    <a:lnTo>
                      <a:pt x="64" y="0"/>
                    </a:lnTo>
                    <a:lnTo>
                      <a:pt x="56" y="0"/>
                    </a:lnTo>
                    <a:lnTo>
                      <a:pt x="64" y="16"/>
                    </a:lnTo>
                    <a:lnTo>
                      <a:pt x="56" y="32"/>
                    </a:lnTo>
                    <a:lnTo>
                      <a:pt x="48" y="40"/>
                    </a:lnTo>
                    <a:lnTo>
                      <a:pt x="40" y="40"/>
                    </a:lnTo>
                    <a:lnTo>
                      <a:pt x="32" y="40"/>
                    </a:lnTo>
                    <a:lnTo>
                      <a:pt x="24" y="48"/>
                    </a:lnTo>
                    <a:lnTo>
                      <a:pt x="24" y="56"/>
                    </a:lnTo>
                    <a:lnTo>
                      <a:pt x="16" y="64"/>
                    </a:lnTo>
                    <a:lnTo>
                      <a:pt x="24" y="72"/>
                    </a:lnTo>
                    <a:lnTo>
                      <a:pt x="24" y="88"/>
                    </a:lnTo>
                    <a:lnTo>
                      <a:pt x="8" y="96"/>
                    </a:lnTo>
                    <a:lnTo>
                      <a:pt x="0" y="104"/>
                    </a:lnTo>
                    <a:lnTo>
                      <a:pt x="8" y="112"/>
                    </a:lnTo>
                    <a:lnTo>
                      <a:pt x="0" y="120"/>
                    </a:lnTo>
                    <a:lnTo>
                      <a:pt x="0" y="128"/>
                    </a:lnTo>
                    <a:lnTo>
                      <a:pt x="0" y="136"/>
                    </a:lnTo>
                    <a:lnTo>
                      <a:pt x="8" y="152"/>
                    </a:lnTo>
                    <a:lnTo>
                      <a:pt x="8" y="160"/>
                    </a:lnTo>
                    <a:lnTo>
                      <a:pt x="16" y="17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1" name="Freeform 154"/>
              <p:cNvSpPr>
                <a:spLocks/>
              </p:cNvSpPr>
              <p:nvPr/>
            </p:nvSpPr>
            <p:spPr bwMode="gray">
              <a:xfrm>
                <a:off x="2806" y="1986"/>
                <a:ext cx="56" cy="62"/>
              </a:xfrm>
              <a:custGeom>
                <a:avLst/>
                <a:gdLst>
                  <a:gd name="T0" fmla="*/ 19 w 80"/>
                  <a:gd name="T1" fmla="*/ 19 h 88"/>
                  <a:gd name="T2" fmla="*/ 22 w 80"/>
                  <a:gd name="T3" fmla="*/ 17 h 88"/>
                  <a:gd name="T4" fmla="*/ 27 w 80"/>
                  <a:gd name="T5" fmla="*/ 14 h 88"/>
                  <a:gd name="T6" fmla="*/ 27 w 80"/>
                  <a:gd name="T7" fmla="*/ 8 h 88"/>
                  <a:gd name="T8" fmla="*/ 25 w 80"/>
                  <a:gd name="T9" fmla="*/ 6 h 88"/>
                  <a:gd name="T10" fmla="*/ 27 w 80"/>
                  <a:gd name="T11" fmla="*/ 3 h 88"/>
                  <a:gd name="T12" fmla="*/ 27 w 80"/>
                  <a:gd name="T13" fmla="*/ 0 h 88"/>
                  <a:gd name="T14" fmla="*/ 19 w 80"/>
                  <a:gd name="T15" fmla="*/ 0 h 88"/>
                  <a:gd name="T16" fmla="*/ 17 w 80"/>
                  <a:gd name="T17" fmla="*/ 3 h 88"/>
                  <a:gd name="T18" fmla="*/ 17 w 80"/>
                  <a:gd name="T19" fmla="*/ 6 h 88"/>
                  <a:gd name="T20" fmla="*/ 19 w 80"/>
                  <a:gd name="T21" fmla="*/ 8 h 88"/>
                  <a:gd name="T22" fmla="*/ 17 w 80"/>
                  <a:gd name="T23" fmla="*/ 11 h 88"/>
                  <a:gd name="T24" fmla="*/ 14 w 80"/>
                  <a:gd name="T25" fmla="*/ 11 h 88"/>
                  <a:gd name="T26" fmla="*/ 14 w 80"/>
                  <a:gd name="T27" fmla="*/ 8 h 88"/>
                  <a:gd name="T28" fmla="*/ 14 w 80"/>
                  <a:gd name="T29" fmla="*/ 6 h 88"/>
                  <a:gd name="T30" fmla="*/ 10 w 80"/>
                  <a:gd name="T31" fmla="*/ 6 h 88"/>
                  <a:gd name="T32" fmla="*/ 8 w 80"/>
                  <a:gd name="T33" fmla="*/ 14 h 88"/>
                  <a:gd name="T34" fmla="*/ 6 w 80"/>
                  <a:gd name="T35" fmla="*/ 17 h 88"/>
                  <a:gd name="T36" fmla="*/ 6 w 80"/>
                  <a:gd name="T37" fmla="*/ 19 h 88"/>
                  <a:gd name="T38" fmla="*/ 6 w 80"/>
                  <a:gd name="T39" fmla="*/ 23 h 88"/>
                  <a:gd name="T40" fmla="*/ 3 w 80"/>
                  <a:gd name="T41" fmla="*/ 23 h 88"/>
                  <a:gd name="T42" fmla="*/ 0 w 80"/>
                  <a:gd name="T43" fmla="*/ 25 h 88"/>
                  <a:gd name="T44" fmla="*/ 3 w 80"/>
                  <a:gd name="T45" fmla="*/ 25 h 88"/>
                  <a:gd name="T46" fmla="*/ 6 w 80"/>
                  <a:gd name="T47" fmla="*/ 25 h 88"/>
                  <a:gd name="T48" fmla="*/ 10 w 80"/>
                  <a:gd name="T49" fmla="*/ 23 h 88"/>
                  <a:gd name="T50" fmla="*/ 17 w 80"/>
                  <a:gd name="T51" fmla="*/ 23 h 88"/>
                  <a:gd name="T52" fmla="*/ 17 w 80"/>
                  <a:gd name="T53" fmla="*/ 27 h 88"/>
                  <a:gd name="T54" fmla="*/ 19 w 80"/>
                  <a:gd name="T55" fmla="*/ 31 h 88"/>
                  <a:gd name="T56" fmla="*/ 19 w 80"/>
                  <a:gd name="T57" fmla="*/ 27 h 88"/>
                  <a:gd name="T58" fmla="*/ 19 w 80"/>
                  <a:gd name="T59" fmla="*/ 25 h 88"/>
                  <a:gd name="T60" fmla="*/ 22 w 80"/>
                  <a:gd name="T61" fmla="*/ 23 h 88"/>
                  <a:gd name="T62" fmla="*/ 19 w 80"/>
                  <a:gd name="T63" fmla="*/ 19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88"/>
                  <a:gd name="T98" fmla="*/ 80 w 80"/>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88">
                    <a:moveTo>
                      <a:pt x="56" y="56"/>
                    </a:moveTo>
                    <a:lnTo>
                      <a:pt x="64" y="48"/>
                    </a:lnTo>
                    <a:lnTo>
                      <a:pt x="80" y="40"/>
                    </a:lnTo>
                    <a:lnTo>
                      <a:pt x="80" y="24"/>
                    </a:lnTo>
                    <a:lnTo>
                      <a:pt x="72" y="16"/>
                    </a:lnTo>
                    <a:lnTo>
                      <a:pt x="80" y="8"/>
                    </a:lnTo>
                    <a:lnTo>
                      <a:pt x="80" y="0"/>
                    </a:lnTo>
                    <a:lnTo>
                      <a:pt x="56" y="0"/>
                    </a:lnTo>
                    <a:lnTo>
                      <a:pt x="48" y="8"/>
                    </a:lnTo>
                    <a:lnTo>
                      <a:pt x="48" y="16"/>
                    </a:lnTo>
                    <a:lnTo>
                      <a:pt x="56" y="24"/>
                    </a:lnTo>
                    <a:lnTo>
                      <a:pt x="48" y="32"/>
                    </a:lnTo>
                    <a:lnTo>
                      <a:pt x="40" y="32"/>
                    </a:lnTo>
                    <a:lnTo>
                      <a:pt x="40" y="24"/>
                    </a:lnTo>
                    <a:lnTo>
                      <a:pt x="40" y="16"/>
                    </a:lnTo>
                    <a:lnTo>
                      <a:pt x="32" y="16"/>
                    </a:lnTo>
                    <a:lnTo>
                      <a:pt x="24" y="40"/>
                    </a:lnTo>
                    <a:lnTo>
                      <a:pt x="16" y="48"/>
                    </a:lnTo>
                    <a:lnTo>
                      <a:pt x="16" y="56"/>
                    </a:lnTo>
                    <a:lnTo>
                      <a:pt x="16" y="64"/>
                    </a:lnTo>
                    <a:lnTo>
                      <a:pt x="8" y="64"/>
                    </a:lnTo>
                    <a:lnTo>
                      <a:pt x="0" y="72"/>
                    </a:lnTo>
                    <a:lnTo>
                      <a:pt x="8" y="72"/>
                    </a:lnTo>
                    <a:lnTo>
                      <a:pt x="16" y="72"/>
                    </a:lnTo>
                    <a:lnTo>
                      <a:pt x="32" y="64"/>
                    </a:lnTo>
                    <a:lnTo>
                      <a:pt x="48" y="64"/>
                    </a:lnTo>
                    <a:lnTo>
                      <a:pt x="48" y="80"/>
                    </a:lnTo>
                    <a:lnTo>
                      <a:pt x="56" y="88"/>
                    </a:lnTo>
                    <a:lnTo>
                      <a:pt x="56" y="80"/>
                    </a:lnTo>
                    <a:lnTo>
                      <a:pt x="56" y="72"/>
                    </a:lnTo>
                    <a:lnTo>
                      <a:pt x="64" y="64"/>
                    </a:lnTo>
                    <a:lnTo>
                      <a:pt x="56" y="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2" name="Freeform 155"/>
              <p:cNvSpPr>
                <a:spLocks/>
              </p:cNvSpPr>
              <p:nvPr/>
            </p:nvSpPr>
            <p:spPr bwMode="gray">
              <a:xfrm>
                <a:off x="2795" y="2031"/>
                <a:ext cx="56" cy="45"/>
              </a:xfrm>
              <a:custGeom>
                <a:avLst/>
                <a:gdLst>
                  <a:gd name="T0" fmla="*/ 27 w 80"/>
                  <a:gd name="T1" fmla="*/ 14 h 64"/>
                  <a:gd name="T2" fmla="*/ 25 w 80"/>
                  <a:gd name="T3" fmla="*/ 14 h 64"/>
                  <a:gd name="T4" fmla="*/ 25 w 80"/>
                  <a:gd name="T5" fmla="*/ 17 h 64"/>
                  <a:gd name="T6" fmla="*/ 25 w 80"/>
                  <a:gd name="T7" fmla="*/ 23 h 64"/>
                  <a:gd name="T8" fmla="*/ 19 w 80"/>
                  <a:gd name="T9" fmla="*/ 17 h 64"/>
                  <a:gd name="T10" fmla="*/ 17 w 80"/>
                  <a:gd name="T11" fmla="*/ 17 h 64"/>
                  <a:gd name="T12" fmla="*/ 10 w 80"/>
                  <a:gd name="T13" fmla="*/ 14 h 64"/>
                  <a:gd name="T14" fmla="*/ 6 w 80"/>
                  <a:gd name="T15" fmla="*/ 11 h 64"/>
                  <a:gd name="T16" fmla="*/ 0 w 80"/>
                  <a:gd name="T17" fmla="*/ 6 h 64"/>
                  <a:gd name="T18" fmla="*/ 3 w 80"/>
                  <a:gd name="T19" fmla="*/ 3 h 64"/>
                  <a:gd name="T20" fmla="*/ 6 w 80"/>
                  <a:gd name="T21" fmla="*/ 3 h 64"/>
                  <a:gd name="T22" fmla="*/ 8 w 80"/>
                  <a:gd name="T23" fmla="*/ 3 h 64"/>
                  <a:gd name="T24" fmla="*/ 10 w 80"/>
                  <a:gd name="T25" fmla="*/ 3 h 64"/>
                  <a:gd name="T26" fmla="*/ 17 w 80"/>
                  <a:gd name="T27" fmla="*/ 0 h 64"/>
                  <a:gd name="T28" fmla="*/ 22 w 80"/>
                  <a:gd name="T29" fmla="*/ 0 h 64"/>
                  <a:gd name="T30" fmla="*/ 22 w 80"/>
                  <a:gd name="T31" fmla="*/ 6 h 64"/>
                  <a:gd name="T32" fmla="*/ 25 w 80"/>
                  <a:gd name="T33" fmla="*/ 8 h 64"/>
                  <a:gd name="T34" fmla="*/ 25 w 80"/>
                  <a:gd name="T35" fmla="*/ 6 h 64"/>
                  <a:gd name="T36" fmla="*/ 25 w 80"/>
                  <a:gd name="T37" fmla="*/ 8 h 64"/>
                  <a:gd name="T38" fmla="*/ 27 w 80"/>
                  <a:gd name="T39" fmla="*/ 14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64"/>
                  <a:gd name="T62" fmla="*/ 80 w 80"/>
                  <a:gd name="T63" fmla="*/ 64 h 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64">
                    <a:moveTo>
                      <a:pt x="80" y="40"/>
                    </a:moveTo>
                    <a:lnTo>
                      <a:pt x="72" y="40"/>
                    </a:lnTo>
                    <a:lnTo>
                      <a:pt x="72" y="48"/>
                    </a:lnTo>
                    <a:lnTo>
                      <a:pt x="72" y="64"/>
                    </a:lnTo>
                    <a:lnTo>
                      <a:pt x="56" y="48"/>
                    </a:lnTo>
                    <a:lnTo>
                      <a:pt x="48" y="48"/>
                    </a:lnTo>
                    <a:lnTo>
                      <a:pt x="32" y="40"/>
                    </a:lnTo>
                    <a:lnTo>
                      <a:pt x="16" y="32"/>
                    </a:lnTo>
                    <a:lnTo>
                      <a:pt x="0" y="16"/>
                    </a:lnTo>
                    <a:lnTo>
                      <a:pt x="8" y="8"/>
                    </a:lnTo>
                    <a:lnTo>
                      <a:pt x="16" y="8"/>
                    </a:lnTo>
                    <a:lnTo>
                      <a:pt x="24" y="8"/>
                    </a:lnTo>
                    <a:lnTo>
                      <a:pt x="32" y="8"/>
                    </a:lnTo>
                    <a:lnTo>
                      <a:pt x="48" y="0"/>
                    </a:lnTo>
                    <a:lnTo>
                      <a:pt x="64" y="0"/>
                    </a:lnTo>
                    <a:lnTo>
                      <a:pt x="64" y="16"/>
                    </a:lnTo>
                    <a:lnTo>
                      <a:pt x="72" y="24"/>
                    </a:lnTo>
                    <a:lnTo>
                      <a:pt x="72" y="16"/>
                    </a:lnTo>
                    <a:lnTo>
                      <a:pt x="72" y="24"/>
                    </a:lnTo>
                    <a:lnTo>
                      <a:pt x="80"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3" name="Freeform 156"/>
              <p:cNvSpPr>
                <a:spLocks/>
              </p:cNvSpPr>
              <p:nvPr/>
            </p:nvSpPr>
            <p:spPr bwMode="gray">
              <a:xfrm>
                <a:off x="3132" y="2228"/>
                <a:ext cx="40" cy="34"/>
              </a:xfrm>
              <a:custGeom>
                <a:avLst/>
                <a:gdLst>
                  <a:gd name="T0" fmla="*/ 3 w 56"/>
                  <a:gd name="T1" fmla="*/ 0 h 48"/>
                  <a:gd name="T2" fmla="*/ 9 w 56"/>
                  <a:gd name="T3" fmla="*/ 0 h 48"/>
                  <a:gd name="T4" fmla="*/ 11 w 56"/>
                  <a:gd name="T5" fmla="*/ 0 h 48"/>
                  <a:gd name="T6" fmla="*/ 21 w 56"/>
                  <a:gd name="T7" fmla="*/ 9 h 48"/>
                  <a:gd name="T8" fmla="*/ 21 w 56"/>
                  <a:gd name="T9" fmla="*/ 11 h 48"/>
                  <a:gd name="T10" fmla="*/ 17 w 56"/>
                  <a:gd name="T11" fmla="*/ 11 h 48"/>
                  <a:gd name="T12" fmla="*/ 11 w 56"/>
                  <a:gd name="T13" fmla="*/ 11 h 48"/>
                  <a:gd name="T14" fmla="*/ 6 w 56"/>
                  <a:gd name="T15" fmla="*/ 14 h 48"/>
                  <a:gd name="T16" fmla="*/ 3 w 56"/>
                  <a:gd name="T17" fmla="*/ 17 h 48"/>
                  <a:gd name="T18" fmla="*/ 3 w 56"/>
                  <a:gd name="T19" fmla="*/ 14 h 48"/>
                  <a:gd name="T20" fmla="*/ 0 w 56"/>
                  <a:gd name="T21" fmla="*/ 11 h 48"/>
                  <a:gd name="T22" fmla="*/ 6 w 56"/>
                  <a:gd name="T23" fmla="*/ 9 h 48"/>
                  <a:gd name="T24" fmla="*/ 6 w 56"/>
                  <a:gd name="T25" fmla="*/ 6 h 48"/>
                  <a:gd name="T26" fmla="*/ 3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8" y="0"/>
                    </a:moveTo>
                    <a:lnTo>
                      <a:pt x="24" y="0"/>
                    </a:lnTo>
                    <a:lnTo>
                      <a:pt x="32" y="0"/>
                    </a:lnTo>
                    <a:lnTo>
                      <a:pt x="56" y="24"/>
                    </a:lnTo>
                    <a:lnTo>
                      <a:pt x="56" y="32"/>
                    </a:lnTo>
                    <a:lnTo>
                      <a:pt x="48" y="32"/>
                    </a:lnTo>
                    <a:lnTo>
                      <a:pt x="32" y="32"/>
                    </a:lnTo>
                    <a:lnTo>
                      <a:pt x="16" y="40"/>
                    </a:lnTo>
                    <a:lnTo>
                      <a:pt x="8" y="48"/>
                    </a:lnTo>
                    <a:lnTo>
                      <a:pt x="8" y="40"/>
                    </a:lnTo>
                    <a:lnTo>
                      <a:pt x="0" y="32"/>
                    </a:lnTo>
                    <a:lnTo>
                      <a:pt x="16" y="24"/>
                    </a:lnTo>
                    <a:lnTo>
                      <a:pt x="16" y="16"/>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4" name="Freeform 157"/>
              <p:cNvSpPr>
                <a:spLocks/>
              </p:cNvSpPr>
              <p:nvPr/>
            </p:nvSpPr>
            <p:spPr bwMode="gray">
              <a:xfrm>
                <a:off x="3093" y="1913"/>
                <a:ext cx="129" cy="118"/>
              </a:xfrm>
              <a:custGeom>
                <a:avLst/>
                <a:gdLst>
                  <a:gd name="T0" fmla="*/ 58 w 184"/>
                  <a:gd name="T1" fmla="*/ 50 h 168"/>
                  <a:gd name="T2" fmla="*/ 53 w 184"/>
                  <a:gd name="T3" fmla="*/ 50 h 168"/>
                  <a:gd name="T4" fmla="*/ 50 w 184"/>
                  <a:gd name="T5" fmla="*/ 55 h 168"/>
                  <a:gd name="T6" fmla="*/ 47 w 184"/>
                  <a:gd name="T7" fmla="*/ 55 h 168"/>
                  <a:gd name="T8" fmla="*/ 36 w 184"/>
                  <a:gd name="T9" fmla="*/ 53 h 168"/>
                  <a:gd name="T10" fmla="*/ 33 w 184"/>
                  <a:gd name="T11" fmla="*/ 53 h 168"/>
                  <a:gd name="T12" fmla="*/ 27 w 184"/>
                  <a:gd name="T13" fmla="*/ 53 h 168"/>
                  <a:gd name="T14" fmla="*/ 25 w 184"/>
                  <a:gd name="T15" fmla="*/ 53 h 168"/>
                  <a:gd name="T16" fmla="*/ 19 w 184"/>
                  <a:gd name="T17" fmla="*/ 50 h 168"/>
                  <a:gd name="T18" fmla="*/ 14 w 184"/>
                  <a:gd name="T19" fmla="*/ 50 h 168"/>
                  <a:gd name="T20" fmla="*/ 8 w 184"/>
                  <a:gd name="T21" fmla="*/ 58 h 168"/>
                  <a:gd name="T22" fmla="*/ 6 w 184"/>
                  <a:gd name="T23" fmla="*/ 53 h 168"/>
                  <a:gd name="T24" fmla="*/ 0 w 184"/>
                  <a:gd name="T25" fmla="*/ 47 h 168"/>
                  <a:gd name="T26" fmla="*/ 6 w 184"/>
                  <a:gd name="T27" fmla="*/ 41 h 168"/>
                  <a:gd name="T28" fmla="*/ 3 w 184"/>
                  <a:gd name="T29" fmla="*/ 33 h 168"/>
                  <a:gd name="T30" fmla="*/ 3 w 184"/>
                  <a:gd name="T31" fmla="*/ 25 h 168"/>
                  <a:gd name="T32" fmla="*/ 8 w 184"/>
                  <a:gd name="T33" fmla="*/ 27 h 168"/>
                  <a:gd name="T34" fmla="*/ 11 w 184"/>
                  <a:gd name="T35" fmla="*/ 25 h 168"/>
                  <a:gd name="T36" fmla="*/ 11 w 184"/>
                  <a:gd name="T37" fmla="*/ 22 h 168"/>
                  <a:gd name="T38" fmla="*/ 17 w 184"/>
                  <a:gd name="T39" fmla="*/ 19 h 168"/>
                  <a:gd name="T40" fmla="*/ 19 w 184"/>
                  <a:gd name="T41" fmla="*/ 14 h 168"/>
                  <a:gd name="T42" fmla="*/ 25 w 184"/>
                  <a:gd name="T43" fmla="*/ 8 h 168"/>
                  <a:gd name="T44" fmla="*/ 27 w 184"/>
                  <a:gd name="T45" fmla="*/ 8 h 168"/>
                  <a:gd name="T46" fmla="*/ 33 w 184"/>
                  <a:gd name="T47" fmla="*/ 0 h 168"/>
                  <a:gd name="T48" fmla="*/ 39 w 184"/>
                  <a:gd name="T49" fmla="*/ 3 h 168"/>
                  <a:gd name="T50" fmla="*/ 41 w 184"/>
                  <a:gd name="T51" fmla="*/ 6 h 168"/>
                  <a:gd name="T52" fmla="*/ 44 w 184"/>
                  <a:gd name="T53" fmla="*/ 6 h 168"/>
                  <a:gd name="T54" fmla="*/ 50 w 184"/>
                  <a:gd name="T55" fmla="*/ 6 h 168"/>
                  <a:gd name="T56" fmla="*/ 53 w 184"/>
                  <a:gd name="T57" fmla="*/ 8 h 168"/>
                  <a:gd name="T58" fmla="*/ 53 w 184"/>
                  <a:gd name="T59" fmla="*/ 19 h 168"/>
                  <a:gd name="T60" fmla="*/ 58 w 184"/>
                  <a:gd name="T61" fmla="*/ 27 h 168"/>
                  <a:gd name="T62" fmla="*/ 63 w 184"/>
                  <a:gd name="T63" fmla="*/ 33 h 168"/>
                  <a:gd name="T64" fmla="*/ 63 w 184"/>
                  <a:gd name="T65" fmla="*/ 39 h 168"/>
                  <a:gd name="T66" fmla="*/ 60 w 184"/>
                  <a:gd name="T67" fmla="*/ 39 h 168"/>
                  <a:gd name="T68" fmla="*/ 58 w 184"/>
                  <a:gd name="T69" fmla="*/ 36 h 168"/>
                  <a:gd name="T70" fmla="*/ 53 w 184"/>
                  <a:gd name="T71" fmla="*/ 36 h 168"/>
                  <a:gd name="T72" fmla="*/ 55 w 184"/>
                  <a:gd name="T73" fmla="*/ 41 h 168"/>
                  <a:gd name="T74" fmla="*/ 58 w 184"/>
                  <a:gd name="T75" fmla="*/ 44 h 168"/>
                  <a:gd name="T76" fmla="*/ 58 w 184"/>
                  <a:gd name="T77" fmla="*/ 50 h 1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4"/>
                  <a:gd name="T118" fmla="*/ 0 h 168"/>
                  <a:gd name="T119" fmla="*/ 184 w 184"/>
                  <a:gd name="T120" fmla="*/ 168 h 1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4" h="168">
                    <a:moveTo>
                      <a:pt x="168" y="144"/>
                    </a:moveTo>
                    <a:lnTo>
                      <a:pt x="152" y="144"/>
                    </a:lnTo>
                    <a:lnTo>
                      <a:pt x="144" y="160"/>
                    </a:lnTo>
                    <a:lnTo>
                      <a:pt x="136" y="160"/>
                    </a:lnTo>
                    <a:lnTo>
                      <a:pt x="104" y="152"/>
                    </a:lnTo>
                    <a:lnTo>
                      <a:pt x="96" y="152"/>
                    </a:lnTo>
                    <a:lnTo>
                      <a:pt x="80" y="152"/>
                    </a:lnTo>
                    <a:lnTo>
                      <a:pt x="72" y="152"/>
                    </a:lnTo>
                    <a:lnTo>
                      <a:pt x="56" y="144"/>
                    </a:lnTo>
                    <a:lnTo>
                      <a:pt x="40" y="144"/>
                    </a:lnTo>
                    <a:lnTo>
                      <a:pt x="24" y="168"/>
                    </a:lnTo>
                    <a:lnTo>
                      <a:pt x="16" y="152"/>
                    </a:lnTo>
                    <a:lnTo>
                      <a:pt x="0" y="136"/>
                    </a:lnTo>
                    <a:lnTo>
                      <a:pt x="16" y="120"/>
                    </a:lnTo>
                    <a:lnTo>
                      <a:pt x="8" y="96"/>
                    </a:lnTo>
                    <a:lnTo>
                      <a:pt x="8" y="72"/>
                    </a:lnTo>
                    <a:lnTo>
                      <a:pt x="24" y="80"/>
                    </a:lnTo>
                    <a:lnTo>
                      <a:pt x="32" y="72"/>
                    </a:lnTo>
                    <a:lnTo>
                      <a:pt x="32" y="64"/>
                    </a:lnTo>
                    <a:lnTo>
                      <a:pt x="48" y="56"/>
                    </a:lnTo>
                    <a:lnTo>
                      <a:pt x="56" y="40"/>
                    </a:lnTo>
                    <a:lnTo>
                      <a:pt x="72" y="24"/>
                    </a:lnTo>
                    <a:lnTo>
                      <a:pt x="80" y="24"/>
                    </a:lnTo>
                    <a:lnTo>
                      <a:pt x="96" y="0"/>
                    </a:lnTo>
                    <a:lnTo>
                      <a:pt x="112" y="8"/>
                    </a:lnTo>
                    <a:lnTo>
                      <a:pt x="120" y="16"/>
                    </a:lnTo>
                    <a:lnTo>
                      <a:pt x="128" y="16"/>
                    </a:lnTo>
                    <a:lnTo>
                      <a:pt x="144" y="16"/>
                    </a:lnTo>
                    <a:lnTo>
                      <a:pt x="152" y="24"/>
                    </a:lnTo>
                    <a:lnTo>
                      <a:pt x="152" y="56"/>
                    </a:lnTo>
                    <a:lnTo>
                      <a:pt x="168" y="80"/>
                    </a:lnTo>
                    <a:lnTo>
                      <a:pt x="184" y="96"/>
                    </a:lnTo>
                    <a:lnTo>
                      <a:pt x="184" y="112"/>
                    </a:lnTo>
                    <a:lnTo>
                      <a:pt x="176" y="112"/>
                    </a:lnTo>
                    <a:lnTo>
                      <a:pt x="168" y="104"/>
                    </a:lnTo>
                    <a:lnTo>
                      <a:pt x="152" y="104"/>
                    </a:lnTo>
                    <a:lnTo>
                      <a:pt x="160" y="120"/>
                    </a:lnTo>
                    <a:lnTo>
                      <a:pt x="168" y="128"/>
                    </a:lnTo>
                    <a:lnTo>
                      <a:pt x="168" y="14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5" name="Freeform 158"/>
              <p:cNvSpPr>
                <a:spLocks/>
              </p:cNvSpPr>
              <p:nvPr/>
            </p:nvSpPr>
            <p:spPr bwMode="gray">
              <a:xfrm>
                <a:off x="2963" y="1947"/>
                <a:ext cx="147" cy="135"/>
              </a:xfrm>
              <a:custGeom>
                <a:avLst/>
                <a:gdLst>
                  <a:gd name="T0" fmla="*/ 0 w 208"/>
                  <a:gd name="T1" fmla="*/ 14 h 192"/>
                  <a:gd name="T2" fmla="*/ 6 w 208"/>
                  <a:gd name="T3" fmla="*/ 11 h 192"/>
                  <a:gd name="T4" fmla="*/ 11 w 208"/>
                  <a:gd name="T5" fmla="*/ 8 h 192"/>
                  <a:gd name="T6" fmla="*/ 17 w 208"/>
                  <a:gd name="T7" fmla="*/ 6 h 192"/>
                  <a:gd name="T8" fmla="*/ 23 w 208"/>
                  <a:gd name="T9" fmla="*/ 3 h 192"/>
                  <a:gd name="T10" fmla="*/ 25 w 208"/>
                  <a:gd name="T11" fmla="*/ 0 h 192"/>
                  <a:gd name="T12" fmla="*/ 31 w 208"/>
                  <a:gd name="T13" fmla="*/ 3 h 192"/>
                  <a:gd name="T14" fmla="*/ 31 w 208"/>
                  <a:gd name="T15" fmla="*/ 8 h 192"/>
                  <a:gd name="T16" fmla="*/ 37 w 208"/>
                  <a:gd name="T17" fmla="*/ 8 h 192"/>
                  <a:gd name="T18" fmla="*/ 42 w 208"/>
                  <a:gd name="T19" fmla="*/ 6 h 192"/>
                  <a:gd name="T20" fmla="*/ 45 w 208"/>
                  <a:gd name="T21" fmla="*/ 6 h 192"/>
                  <a:gd name="T22" fmla="*/ 54 w 208"/>
                  <a:gd name="T23" fmla="*/ 8 h 192"/>
                  <a:gd name="T24" fmla="*/ 62 w 208"/>
                  <a:gd name="T25" fmla="*/ 6 h 192"/>
                  <a:gd name="T26" fmla="*/ 65 w 208"/>
                  <a:gd name="T27" fmla="*/ 6 h 192"/>
                  <a:gd name="T28" fmla="*/ 68 w 208"/>
                  <a:gd name="T29" fmla="*/ 8 h 192"/>
                  <a:gd name="T30" fmla="*/ 68 w 208"/>
                  <a:gd name="T31" fmla="*/ 17 h 192"/>
                  <a:gd name="T32" fmla="*/ 71 w 208"/>
                  <a:gd name="T33" fmla="*/ 25 h 192"/>
                  <a:gd name="T34" fmla="*/ 65 w 208"/>
                  <a:gd name="T35" fmla="*/ 31 h 192"/>
                  <a:gd name="T36" fmla="*/ 71 w 208"/>
                  <a:gd name="T37" fmla="*/ 36 h 192"/>
                  <a:gd name="T38" fmla="*/ 74 w 208"/>
                  <a:gd name="T39" fmla="*/ 41 h 192"/>
                  <a:gd name="T40" fmla="*/ 74 w 208"/>
                  <a:gd name="T41" fmla="*/ 50 h 192"/>
                  <a:gd name="T42" fmla="*/ 62 w 208"/>
                  <a:gd name="T43" fmla="*/ 61 h 192"/>
                  <a:gd name="T44" fmla="*/ 65 w 208"/>
                  <a:gd name="T45" fmla="*/ 64 h 192"/>
                  <a:gd name="T46" fmla="*/ 59 w 208"/>
                  <a:gd name="T47" fmla="*/ 67 h 192"/>
                  <a:gd name="T48" fmla="*/ 57 w 208"/>
                  <a:gd name="T49" fmla="*/ 64 h 192"/>
                  <a:gd name="T50" fmla="*/ 42 w 208"/>
                  <a:gd name="T51" fmla="*/ 64 h 192"/>
                  <a:gd name="T52" fmla="*/ 37 w 208"/>
                  <a:gd name="T53" fmla="*/ 61 h 192"/>
                  <a:gd name="T54" fmla="*/ 31 w 208"/>
                  <a:gd name="T55" fmla="*/ 61 h 192"/>
                  <a:gd name="T56" fmla="*/ 20 w 208"/>
                  <a:gd name="T57" fmla="*/ 53 h 192"/>
                  <a:gd name="T58" fmla="*/ 17 w 208"/>
                  <a:gd name="T59" fmla="*/ 53 h 192"/>
                  <a:gd name="T60" fmla="*/ 11 w 208"/>
                  <a:gd name="T61" fmla="*/ 48 h 192"/>
                  <a:gd name="T62" fmla="*/ 8 w 208"/>
                  <a:gd name="T63" fmla="*/ 44 h 192"/>
                  <a:gd name="T64" fmla="*/ 0 w 208"/>
                  <a:gd name="T65" fmla="*/ 27 h 192"/>
                  <a:gd name="T66" fmla="*/ 3 w 208"/>
                  <a:gd name="T67" fmla="*/ 19 h 192"/>
                  <a:gd name="T68" fmla="*/ 0 w 208"/>
                  <a:gd name="T69" fmla="*/ 14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8"/>
                  <a:gd name="T106" fmla="*/ 0 h 192"/>
                  <a:gd name="T107" fmla="*/ 208 w 208"/>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8" h="192">
                    <a:moveTo>
                      <a:pt x="0" y="40"/>
                    </a:moveTo>
                    <a:lnTo>
                      <a:pt x="16" y="32"/>
                    </a:lnTo>
                    <a:lnTo>
                      <a:pt x="32" y="24"/>
                    </a:lnTo>
                    <a:lnTo>
                      <a:pt x="48" y="16"/>
                    </a:lnTo>
                    <a:lnTo>
                      <a:pt x="64" y="8"/>
                    </a:lnTo>
                    <a:lnTo>
                      <a:pt x="72" y="0"/>
                    </a:lnTo>
                    <a:lnTo>
                      <a:pt x="88" y="8"/>
                    </a:lnTo>
                    <a:lnTo>
                      <a:pt x="88" y="24"/>
                    </a:lnTo>
                    <a:lnTo>
                      <a:pt x="104" y="24"/>
                    </a:lnTo>
                    <a:lnTo>
                      <a:pt x="120" y="16"/>
                    </a:lnTo>
                    <a:lnTo>
                      <a:pt x="128" y="16"/>
                    </a:lnTo>
                    <a:lnTo>
                      <a:pt x="152" y="24"/>
                    </a:lnTo>
                    <a:lnTo>
                      <a:pt x="176" y="16"/>
                    </a:lnTo>
                    <a:lnTo>
                      <a:pt x="184" y="16"/>
                    </a:lnTo>
                    <a:lnTo>
                      <a:pt x="192" y="24"/>
                    </a:lnTo>
                    <a:lnTo>
                      <a:pt x="192" y="48"/>
                    </a:lnTo>
                    <a:lnTo>
                      <a:pt x="200" y="72"/>
                    </a:lnTo>
                    <a:lnTo>
                      <a:pt x="184" y="88"/>
                    </a:lnTo>
                    <a:lnTo>
                      <a:pt x="200" y="104"/>
                    </a:lnTo>
                    <a:lnTo>
                      <a:pt x="208" y="120"/>
                    </a:lnTo>
                    <a:lnTo>
                      <a:pt x="208" y="144"/>
                    </a:lnTo>
                    <a:lnTo>
                      <a:pt x="176" y="176"/>
                    </a:lnTo>
                    <a:lnTo>
                      <a:pt x="184" y="184"/>
                    </a:lnTo>
                    <a:lnTo>
                      <a:pt x="168" y="192"/>
                    </a:lnTo>
                    <a:lnTo>
                      <a:pt x="160" y="184"/>
                    </a:lnTo>
                    <a:lnTo>
                      <a:pt x="120" y="184"/>
                    </a:lnTo>
                    <a:lnTo>
                      <a:pt x="104" y="176"/>
                    </a:lnTo>
                    <a:lnTo>
                      <a:pt x="88" y="176"/>
                    </a:lnTo>
                    <a:lnTo>
                      <a:pt x="56" y="152"/>
                    </a:lnTo>
                    <a:lnTo>
                      <a:pt x="48" y="152"/>
                    </a:lnTo>
                    <a:lnTo>
                      <a:pt x="32" y="136"/>
                    </a:lnTo>
                    <a:lnTo>
                      <a:pt x="24" y="128"/>
                    </a:lnTo>
                    <a:lnTo>
                      <a:pt x="0" y="80"/>
                    </a:lnTo>
                    <a:lnTo>
                      <a:pt x="8" y="56"/>
                    </a:lnTo>
                    <a:lnTo>
                      <a:pt x="0"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6" name="Freeform 159"/>
              <p:cNvSpPr>
                <a:spLocks/>
              </p:cNvSpPr>
              <p:nvPr/>
            </p:nvSpPr>
            <p:spPr bwMode="gray">
              <a:xfrm>
                <a:off x="3008" y="2070"/>
                <a:ext cx="74" cy="34"/>
              </a:xfrm>
              <a:custGeom>
                <a:avLst/>
                <a:gdLst>
                  <a:gd name="T0" fmla="*/ 38 w 104"/>
                  <a:gd name="T1" fmla="*/ 6 h 48"/>
                  <a:gd name="T2" fmla="*/ 34 w 104"/>
                  <a:gd name="T3" fmla="*/ 3 h 48"/>
                  <a:gd name="T4" fmla="*/ 20 w 104"/>
                  <a:gd name="T5" fmla="*/ 3 h 48"/>
                  <a:gd name="T6" fmla="*/ 14 w 104"/>
                  <a:gd name="T7" fmla="*/ 0 h 48"/>
                  <a:gd name="T8" fmla="*/ 11 w 104"/>
                  <a:gd name="T9" fmla="*/ 6 h 48"/>
                  <a:gd name="T10" fmla="*/ 9 w 104"/>
                  <a:gd name="T11" fmla="*/ 6 h 48"/>
                  <a:gd name="T12" fmla="*/ 6 w 104"/>
                  <a:gd name="T13" fmla="*/ 9 h 48"/>
                  <a:gd name="T14" fmla="*/ 0 w 104"/>
                  <a:gd name="T15" fmla="*/ 11 h 48"/>
                  <a:gd name="T16" fmla="*/ 0 w 104"/>
                  <a:gd name="T17" fmla="*/ 17 h 48"/>
                  <a:gd name="T18" fmla="*/ 3 w 104"/>
                  <a:gd name="T19" fmla="*/ 17 h 48"/>
                  <a:gd name="T20" fmla="*/ 6 w 104"/>
                  <a:gd name="T21" fmla="*/ 17 h 48"/>
                  <a:gd name="T22" fmla="*/ 11 w 104"/>
                  <a:gd name="T23" fmla="*/ 17 h 48"/>
                  <a:gd name="T24" fmla="*/ 17 w 104"/>
                  <a:gd name="T25" fmla="*/ 17 h 48"/>
                  <a:gd name="T26" fmla="*/ 23 w 104"/>
                  <a:gd name="T27" fmla="*/ 11 h 48"/>
                  <a:gd name="T28" fmla="*/ 32 w 104"/>
                  <a:gd name="T29" fmla="*/ 11 h 48"/>
                  <a:gd name="T30" fmla="*/ 34 w 104"/>
                  <a:gd name="T31" fmla="*/ 11 h 48"/>
                  <a:gd name="T32" fmla="*/ 38 w 104"/>
                  <a:gd name="T33" fmla="*/ 11 h 48"/>
                  <a:gd name="T34" fmla="*/ 38 w 104"/>
                  <a:gd name="T35" fmla="*/ 6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48"/>
                  <a:gd name="T56" fmla="*/ 104 w 104"/>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48">
                    <a:moveTo>
                      <a:pt x="104" y="16"/>
                    </a:moveTo>
                    <a:lnTo>
                      <a:pt x="96" y="8"/>
                    </a:lnTo>
                    <a:lnTo>
                      <a:pt x="56" y="8"/>
                    </a:lnTo>
                    <a:lnTo>
                      <a:pt x="40" y="0"/>
                    </a:lnTo>
                    <a:lnTo>
                      <a:pt x="32" y="16"/>
                    </a:lnTo>
                    <a:lnTo>
                      <a:pt x="24" y="16"/>
                    </a:lnTo>
                    <a:lnTo>
                      <a:pt x="16" y="24"/>
                    </a:lnTo>
                    <a:lnTo>
                      <a:pt x="0" y="32"/>
                    </a:lnTo>
                    <a:lnTo>
                      <a:pt x="0" y="48"/>
                    </a:lnTo>
                    <a:lnTo>
                      <a:pt x="8" y="48"/>
                    </a:lnTo>
                    <a:lnTo>
                      <a:pt x="16" y="48"/>
                    </a:lnTo>
                    <a:lnTo>
                      <a:pt x="32" y="48"/>
                    </a:lnTo>
                    <a:lnTo>
                      <a:pt x="48" y="48"/>
                    </a:lnTo>
                    <a:lnTo>
                      <a:pt x="64" y="32"/>
                    </a:lnTo>
                    <a:lnTo>
                      <a:pt x="88" y="32"/>
                    </a:lnTo>
                    <a:lnTo>
                      <a:pt x="96" y="32"/>
                    </a:lnTo>
                    <a:lnTo>
                      <a:pt x="104" y="32"/>
                    </a:lnTo>
                    <a:lnTo>
                      <a:pt x="104"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7" name="Freeform 160"/>
              <p:cNvSpPr>
                <a:spLocks/>
              </p:cNvSpPr>
              <p:nvPr/>
            </p:nvSpPr>
            <p:spPr bwMode="gray">
              <a:xfrm>
                <a:off x="2997" y="2093"/>
                <a:ext cx="96" cy="62"/>
              </a:xfrm>
              <a:custGeom>
                <a:avLst/>
                <a:gdLst>
                  <a:gd name="T0" fmla="*/ 42 w 136"/>
                  <a:gd name="T1" fmla="*/ 0 h 88"/>
                  <a:gd name="T2" fmla="*/ 40 w 136"/>
                  <a:gd name="T3" fmla="*/ 0 h 88"/>
                  <a:gd name="T4" fmla="*/ 37 w 136"/>
                  <a:gd name="T5" fmla="*/ 0 h 88"/>
                  <a:gd name="T6" fmla="*/ 28 w 136"/>
                  <a:gd name="T7" fmla="*/ 0 h 88"/>
                  <a:gd name="T8" fmla="*/ 23 w 136"/>
                  <a:gd name="T9" fmla="*/ 6 h 88"/>
                  <a:gd name="T10" fmla="*/ 17 w 136"/>
                  <a:gd name="T11" fmla="*/ 6 h 88"/>
                  <a:gd name="T12" fmla="*/ 11 w 136"/>
                  <a:gd name="T13" fmla="*/ 6 h 88"/>
                  <a:gd name="T14" fmla="*/ 8 w 136"/>
                  <a:gd name="T15" fmla="*/ 6 h 88"/>
                  <a:gd name="T16" fmla="*/ 6 w 136"/>
                  <a:gd name="T17" fmla="*/ 6 h 88"/>
                  <a:gd name="T18" fmla="*/ 3 w 136"/>
                  <a:gd name="T19" fmla="*/ 6 h 88"/>
                  <a:gd name="T20" fmla="*/ 3 w 136"/>
                  <a:gd name="T21" fmla="*/ 8 h 88"/>
                  <a:gd name="T22" fmla="*/ 0 w 136"/>
                  <a:gd name="T23" fmla="*/ 11 h 88"/>
                  <a:gd name="T24" fmla="*/ 0 w 136"/>
                  <a:gd name="T25" fmla="*/ 17 h 88"/>
                  <a:gd name="T26" fmla="*/ 0 w 136"/>
                  <a:gd name="T27" fmla="*/ 19 h 88"/>
                  <a:gd name="T28" fmla="*/ 3 w 136"/>
                  <a:gd name="T29" fmla="*/ 23 h 88"/>
                  <a:gd name="T30" fmla="*/ 8 w 136"/>
                  <a:gd name="T31" fmla="*/ 27 h 88"/>
                  <a:gd name="T32" fmla="*/ 17 w 136"/>
                  <a:gd name="T33" fmla="*/ 31 h 88"/>
                  <a:gd name="T34" fmla="*/ 20 w 136"/>
                  <a:gd name="T35" fmla="*/ 27 h 88"/>
                  <a:gd name="T36" fmla="*/ 25 w 136"/>
                  <a:gd name="T37" fmla="*/ 25 h 88"/>
                  <a:gd name="T38" fmla="*/ 28 w 136"/>
                  <a:gd name="T39" fmla="*/ 25 h 88"/>
                  <a:gd name="T40" fmla="*/ 34 w 136"/>
                  <a:gd name="T41" fmla="*/ 25 h 88"/>
                  <a:gd name="T42" fmla="*/ 37 w 136"/>
                  <a:gd name="T43" fmla="*/ 17 h 88"/>
                  <a:gd name="T44" fmla="*/ 42 w 136"/>
                  <a:gd name="T45" fmla="*/ 8 h 88"/>
                  <a:gd name="T46" fmla="*/ 48 w 136"/>
                  <a:gd name="T47" fmla="*/ 6 h 88"/>
                  <a:gd name="T48" fmla="*/ 42 w 136"/>
                  <a:gd name="T49" fmla="*/ 0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88"/>
                  <a:gd name="T77" fmla="*/ 136 w 13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88">
                    <a:moveTo>
                      <a:pt x="120" y="0"/>
                    </a:moveTo>
                    <a:lnTo>
                      <a:pt x="112" y="0"/>
                    </a:lnTo>
                    <a:lnTo>
                      <a:pt x="104" y="0"/>
                    </a:lnTo>
                    <a:lnTo>
                      <a:pt x="80" y="0"/>
                    </a:lnTo>
                    <a:lnTo>
                      <a:pt x="64" y="16"/>
                    </a:lnTo>
                    <a:lnTo>
                      <a:pt x="48" y="16"/>
                    </a:lnTo>
                    <a:lnTo>
                      <a:pt x="32" y="16"/>
                    </a:lnTo>
                    <a:lnTo>
                      <a:pt x="24" y="16"/>
                    </a:lnTo>
                    <a:lnTo>
                      <a:pt x="16" y="16"/>
                    </a:lnTo>
                    <a:lnTo>
                      <a:pt x="8" y="16"/>
                    </a:lnTo>
                    <a:lnTo>
                      <a:pt x="8" y="24"/>
                    </a:lnTo>
                    <a:lnTo>
                      <a:pt x="0" y="32"/>
                    </a:lnTo>
                    <a:lnTo>
                      <a:pt x="0" y="48"/>
                    </a:lnTo>
                    <a:lnTo>
                      <a:pt x="0" y="56"/>
                    </a:lnTo>
                    <a:lnTo>
                      <a:pt x="8" y="64"/>
                    </a:lnTo>
                    <a:lnTo>
                      <a:pt x="24" y="80"/>
                    </a:lnTo>
                    <a:lnTo>
                      <a:pt x="48" y="88"/>
                    </a:lnTo>
                    <a:lnTo>
                      <a:pt x="56" y="80"/>
                    </a:lnTo>
                    <a:lnTo>
                      <a:pt x="72" y="72"/>
                    </a:lnTo>
                    <a:lnTo>
                      <a:pt x="80" y="72"/>
                    </a:lnTo>
                    <a:lnTo>
                      <a:pt x="96" y="72"/>
                    </a:lnTo>
                    <a:lnTo>
                      <a:pt x="104" y="48"/>
                    </a:lnTo>
                    <a:lnTo>
                      <a:pt x="120" y="24"/>
                    </a:lnTo>
                    <a:lnTo>
                      <a:pt x="136" y="16"/>
                    </a:lnTo>
                    <a:lnTo>
                      <a:pt x="12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8" name="Freeform 161"/>
              <p:cNvSpPr>
                <a:spLocks/>
              </p:cNvSpPr>
              <p:nvPr/>
            </p:nvSpPr>
            <p:spPr bwMode="gray">
              <a:xfrm>
                <a:off x="2935" y="2037"/>
                <a:ext cx="102" cy="67"/>
              </a:xfrm>
              <a:custGeom>
                <a:avLst/>
                <a:gdLst>
                  <a:gd name="T0" fmla="*/ 37 w 144"/>
                  <a:gd name="T1" fmla="*/ 33 h 96"/>
                  <a:gd name="T2" fmla="*/ 34 w 144"/>
                  <a:gd name="T3" fmla="*/ 33 h 96"/>
                  <a:gd name="T4" fmla="*/ 31 w 144"/>
                  <a:gd name="T5" fmla="*/ 30 h 96"/>
                  <a:gd name="T6" fmla="*/ 28 w 144"/>
                  <a:gd name="T7" fmla="*/ 27 h 96"/>
                  <a:gd name="T8" fmla="*/ 23 w 144"/>
                  <a:gd name="T9" fmla="*/ 24 h 96"/>
                  <a:gd name="T10" fmla="*/ 11 w 144"/>
                  <a:gd name="T11" fmla="*/ 24 h 96"/>
                  <a:gd name="T12" fmla="*/ 3 w 144"/>
                  <a:gd name="T13" fmla="*/ 19 h 96"/>
                  <a:gd name="T14" fmla="*/ 0 w 144"/>
                  <a:gd name="T15" fmla="*/ 10 h 96"/>
                  <a:gd name="T16" fmla="*/ 11 w 144"/>
                  <a:gd name="T17" fmla="*/ 6 h 96"/>
                  <a:gd name="T18" fmla="*/ 14 w 144"/>
                  <a:gd name="T19" fmla="*/ 3 h 96"/>
                  <a:gd name="T20" fmla="*/ 23 w 144"/>
                  <a:gd name="T21" fmla="*/ 0 h 96"/>
                  <a:gd name="T22" fmla="*/ 26 w 144"/>
                  <a:gd name="T23" fmla="*/ 3 h 96"/>
                  <a:gd name="T24" fmla="*/ 31 w 144"/>
                  <a:gd name="T25" fmla="*/ 8 h 96"/>
                  <a:gd name="T26" fmla="*/ 34 w 144"/>
                  <a:gd name="T27" fmla="*/ 8 h 96"/>
                  <a:gd name="T28" fmla="*/ 45 w 144"/>
                  <a:gd name="T29" fmla="*/ 17 h 96"/>
                  <a:gd name="T30" fmla="*/ 51 w 144"/>
                  <a:gd name="T31" fmla="*/ 17 h 96"/>
                  <a:gd name="T32" fmla="*/ 48 w 144"/>
                  <a:gd name="T33" fmla="*/ 22 h 96"/>
                  <a:gd name="T34" fmla="*/ 45 w 144"/>
                  <a:gd name="T35" fmla="*/ 22 h 96"/>
                  <a:gd name="T36" fmla="*/ 42 w 144"/>
                  <a:gd name="T37" fmla="*/ 24 h 96"/>
                  <a:gd name="T38" fmla="*/ 37 w 144"/>
                  <a:gd name="T39" fmla="*/ 27 h 96"/>
                  <a:gd name="T40" fmla="*/ 37 w 144"/>
                  <a:gd name="T41" fmla="*/ 33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96"/>
                  <a:gd name="T65" fmla="*/ 144 w 144"/>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96">
                    <a:moveTo>
                      <a:pt x="104" y="96"/>
                    </a:moveTo>
                    <a:lnTo>
                      <a:pt x="96" y="96"/>
                    </a:lnTo>
                    <a:lnTo>
                      <a:pt x="88" y="88"/>
                    </a:lnTo>
                    <a:lnTo>
                      <a:pt x="80" y="80"/>
                    </a:lnTo>
                    <a:lnTo>
                      <a:pt x="64" y="72"/>
                    </a:lnTo>
                    <a:lnTo>
                      <a:pt x="32" y="72"/>
                    </a:lnTo>
                    <a:lnTo>
                      <a:pt x="8" y="56"/>
                    </a:lnTo>
                    <a:lnTo>
                      <a:pt x="0" y="32"/>
                    </a:lnTo>
                    <a:lnTo>
                      <a:pt x="32" y="16"/>
                    </a:lnTo>
                    <a:lnTo>
                      <a:pt x="40" y="8"/>
                    </a:lnTo>
                    <a:lnTo>
                      <a:pt x="64" y="0"/>
                    </a:lnTo>
                    <a:lnTo>
                      <a:pt x="72" y="8"/>
                    </a:lnTo>
                    <a:lnTo>
                      <a:pt x="88" y="24"/>
                    </a:lnTo>
                    <a:lnTo>
                      <a:pt x="96" y="24"/>
                    </a:lnTo>
                    <a:lnTo>
                      <a:pt x="128" y="48"/>
                    </a:lnTo>
                    <a:lnTo>
                      <a:pt x="144" y="48"/>
                    </a:lnTo>
                    <a:lnTo>
                      <a:pt x="136" y="64"/>
                    </a:lnTo>
                    <a:lnTo>
                      <a:pt x="128" y="64"/>
                    </a:lnTo>
                    <a:lnTo>
                      <a:pt x="120" y="72"/>
                    </a:lnTo>
                    <a:lnTo>
                      <a:pt x="104" y="80"/>
                    </a:lnTo>
                    <a:lnTo>
                      <a:pt x="104"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9" name="Freeform 162"/>
              <p:cNvSpPr>
                <a:spLocks/>
              </p:cNvSpPr>
              <p:nvPr/>
            </p:nvSpPr>
            <p:spPr bwMode="gray">
              <a:xfrm>
                <a:off x="2958" y="2132"/>
                <a:ext cx="39" cy="23"/>
              </a:xfrm>
              <a:custGeom>
                <a:avLst/>
                <a:gdLst>
                  <a:gd name="T0" fmla="*/ 19 w 56"/>
                  <a:gd name="T1" fmla="*/ 0 h 32"/>
                  <a:gd name="T2" fmla="*/ 16 w 56"/>
                  <a:gd name="T3" fmla="*/ 3 h 32"/>
                  <a:gd name="T4" fmla="*/ 16 w 56"/>
                  <a:gd name="T5" fmla="*/ 6 h 32"/>
                  <a:gd name="T6" fmla="*/ 14 w 56"/>
                  <a:gd name="T7" fmla="*/ 12 h 32"/>
                  <a:gd name="T8" fmla="*/ 3 w 56"/>
                  <a:gd name="T9" fmla="*/ 12 h 32"/>
                  <a:gd name="T10" fmla="*/ 3 w 56"/>
                  <a:gd name="T11" fmla="*/ 9 h 32"/>
                  <a:gd name="T12" fmla="*/ 0 w 56"/>
                  <a:gd name="T13" fmla="*/ 6 h 32"/>
                  <a:gd name="T14" fmla="*/ 0 w 56"/>
                  <a:gd name="T15" fmla="*/ 3 h 32"/>
                  <a:gd name="T16" fmla="*/ 6 w 56"/>
                  <a:gd name="T17" fmla="*/ 6 h 32"/>
                  <a:gd name="T18" fmla="*/ 10 w 56"/>
                  <a:gd name="T19" fmla="*/ 0 h 32"/>
                  <a:gd name="T20" fmla="*/ 19 w 56"/>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32"/>
                  <a:gd name="T35" fmla="*/ 56 w 56"/>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32">
                    <a:moveTo>
                      <a:pt x="56" y="0"/>
                    </a:moveTo>
                    <a:lnTo>
                      <a:pt x="48" y="8"/>
                    </a:lnTo>
                    <a:lnTo>
                      <a:pt x="48" y="16"/>
                    </a:lnTo>
                    <a:lnTo>
                      <a:pt x="40" y="32"/>
                    </a:lnTo>
                    <a:lnTo>
                      <a:pt x="8" y="32"/>
                    </a:lnTo>
                    <a:lnTo>
                      <a:pt x="8" y="24"/>
                    </a:lnTo>
                    <a:lnTo>
                      <a:pt x="0" y="16"/>
                    </a:lnTo>
                    <a:lnTo>
                      <a:pt x="0" y="8"/>
                    </a:lnTo>
                    <a:lnTo>
                      <a:pt x="16" y="16"/>
                    </a:lnTo>
                    <a:lnTo>
                      <a:pt x="32" y="0"/>
                    </a:lnTo>
                    <a:lnTo>
                      <a:pt x="5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0" name="Freeform 163"/>
              <p:cNvSpPr>
                <a:spLocks/>
              </p:cNvSpPr>
              <p:nvPr/>
            </p:nvSpPr>
            <p:spPr bwMode="gray">
              <a:xfrm>
                <a:off x="3025" y="2144"/>
                <a:ext cx="68" cy="84"/>
              </a:xfrm>
              <a:custGeom>
                <a:avLst/>
                <a:gdLst>
                  <a:gd name="T0" fmla="*/ 14 w 96"/>
                  <a:gd name="T1" fmla="*/ 0 h 120"/>
                  <a:gd name="T2" fmla="*/ 11 w 96"/>
                  <a:gd name="T3" fmla="*/ 0 h 120"/>
                  <a:gd name="T4" fmla="*/ 6 w 96"/>
                  <a:gd name="T5" fmla="*/ 3 h 120"/>
                  <a:gd name="T6" fmla="*/ 3 w 96"/>
                  <a:gd name="T7" fmla="*/ 6 h 120"/>
                  <a:gd name="T8" fmla="*/ 6 w 96"/>
                  <a:gd name="T9" fmla="*/ 11 h 120"/>
                  <a:gd name="T10" fmla="*/ 6 w 96"/>
                  <a:gd name="T11" fmla="*/ 17 h 120"/>
                  <a:gd name="T12" fmla="*/ 9 w 96"/>
                  <a:gd name="T13" fmla="*/ 25 h 120"/>
                  <a:gd name="T14" fmla="*/ 3 w 96"/>
                  <a:gd name="T15" fmla="*/ 33 h 120"/>
                  <a:gd name="T16" fmla="*/ 0 w 96"/>
                  <a:gd name="T17" fmla="*/ 36 h 120"/>
                  <a:gd name="T18" fmla="*/ 0 w 96"/>
                  <a:gd name="T19" fmla="*/ 39 h 120"/>
                  <a:gd name="T20" fmla="*/ 6 w 96"/>
                  <a:gd name="T21" fmla="*/ 41 h 120"/>
                  <a:gd name="T22" fmla="*/ 9 w 96"/>
                  <a:gd name="T23" fmla="*/ 39 h 120"/>
                  <a:gd name="T24" fmla="*/ 11 w 96"/>
                  <a:gd name="T25" fmla="*/ 36 h 120"/>
                  <a:gd name="T26" fmla="*/ 14 w 96"/>
                  <a:gd name="T27" fmla="*/ 36 h 120"/>
                  <a:gd name="T28" fmla="*/ 17 w 96"/>
                  <a:gd name="T29" fmla="*/ 41 h 120"/>
                  <a:gd name="T30" fmla="*/ 23 w 96"/>
                  <a:gd name="T31" fmla="*/ 39 h 120"/>
                  <a:gd name="T32" fmla="*/ 31 w 96"/>
                  <a:gd name="T33" fmla="*/ 36 h 120"/>
                  <a:gd name="T34" fmla="*/ 34 w 96"/>
                  <a:gd name="T35" fmla="*/ 30 h 120"/>
                  <a:gd name="T36" fmla="*/ 31 w 96"/>
                  <a:gd name="T37" fmla="*/ 25 h 120"/>
                  <a:gd name="T38" fmla="*/ 34 w 96"/>
                  <a:gd name="T39" fmla="*/ 19 h 120"/>
                  <a:gd name="T40" fmla="*/ 28 w 96"/>
                  <a:gd name="T41" fmla="*/ 17 h 120"/>
                  <a:gd name="T42" fmla="*/ 20 w 96"/>
                  <a:gd name="T43" fmla="*/ 14 h 120"/>
                  <a:gd name="T44" fmla="*/ 17 w 96"/>
                  <a:gd name="T45" fmla="*/ 6 h 120"/>
                  <a:gd name="T46" fmla="*/ 14 w 96"/>
                  <a:gd name="T47" fmla="*/ 0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20"/>
                  <a:gd name="T74" fmla="*/ 96 w 96"/>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20">
                    <a:moveTo>
                      <a:pt x="40" y="0"/>
                    </a:moveTo>
                    <a:lnTo>
                      <a:pt x="32" y="0"/>
                    </a:lnTo>
                    <a:lnTo>
                      <a:pt x="16" y="8"/>
                    </a:lnTo>
                    <a:lnTo>
                      <a:pt x="8" y="16"/>
                    </a:lnTo>
                    <a:lnTo>
                      <a:pt x="16" y="32"/>
                    </a:lnTo>
                    <a:lnTo>
                      <a:pt x="16" y="48"/>
                    </a:lnTo>
                    <a:lnTo>
                      <a:pt x="24" y="72"/>
                    </a:lnTo>
                    <a:lnTo>
                      <a:pt x="8" y="96"/>
                    </a:lnTo>
                    <a:lnTo>
                      <a:pt x="0" y="104"/>
                    </a:lnTo>
                    <a:lnTo>
                      <a:pt x="0" y="112"/>
                    </a:lnTo>
                    <a:lnTo>
                      <a:pt x="16" y="120"/>
                    </a:lnTo>
                    <a:lnTo>
                      <a:pt x="24" y="112"/>
                    </a:lnTo>
                    <a:lnTo>
                      <a:pt x="32" y="104"/>
                    </a:lnTo>
                    <a:lnTo>
                      <a:pt x="40" y="104"/>
                    </a:lnTo>
                    <a:lnTo>
                      <a:pt x="48" y="120"/>
                    </a:lnTo>
                    <a:lnTo>
                      <a:pt x="64" y="112"/>
                    </a:lnTo>
                    <a:lnTo>
                      <a:pt x="88" y="104"/>
                    </a:lnTo>
                    <a:lnTo>
                      <a:pt x="96" y="88"/>
                    </a:lnTo>
                    <a:lnTo>
                      <a:pt x="88" y="72"/>
                    </a:lnTo>
                    <a:lnTo>
                      <a:pt x="96" y="56"/>
                    </a:lnTo>
                    <a:lnTo>
                      <a:pt x="80" y="48"/>
                    </a:lnTo>
                    <a:lnTo>
                      <a:pt x="56" y="40"/>
                    </a:lnTo>
                    <a:lnTo>
                      <a:pt x="48" y="16"/>
                    </a:lnTo>
                    <a:lnTo>
                      <a:pt x="4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1" name="Freeform 164"/>
              <p:cNvSpPr>
                <a:spLocks/>
              </p:cNvSpPr>
              <p:nvPr/>
            </p:nvSpPr>
            <p:spPr bwMode="gray">
              <a:xfrm>
                <a:off x="3037" y="2217"/>
                <a:ext cx="28" cy="56"/>
              </a:xfrm>
              <a:custGeom>
                <a:avLst/>
                <a:gdLst>
                  <a:gd name="T0" fmla="*/ 10 w 40"/>
                  <a:gd name="T1" fmla="*/ 6 h 80"/>
                  <a:gd name="T2" fmla="*/ 8 w 40"/>
                  <a:gd name="T3" fmla="*/ 0 h 80"/>
                  <a:gd name="T4" fmla="*/ 6 w 40"/>
                  <a:gd name="T5" fmla="*/ 0 h 80"/>
                  <a:gd name="T6" fmla="*/ 3 w 40"/>
                  <a:gd name="T7" fmla="*/ 3 h 80"/>
                  <a:gd name="T8" fmla="*/ 0 w 40"/>
                  <a:gd name="T9" fmla="*/ 6 h 80"/>
                  <a:gd name="T10" fmla="*/ 3 w 40"/>
                  <a:gd name="T11" fmla="*/ 8 h 80"/>
                  <a:gd name="T12" fmla="*/ 3 w 40"/>
                  <a:gd name="T13" fmla="*/ 10 h 80"/>
                  <a:gd name="T14" fmla="*/ 3 w 40"/>
                  <a:gd name="T15" fmla="*/ 17 h 80"/>
                  <a:gd name="T16" fmla="*/ 3 w 40"/>
                  <a:gd name="T17" fmla="*/ 22 h 80"/>
                  <a:gd name="T18" fmla="*/ 8 w 40"/>
                  <a:gd name="T19" fmla="*/ 27 h 80"/>
                  <a:gd name="T20" fmla="*/ 10 w 40"/>
                  <a:gd name="T21" fmla="*/ 25 h 80"/>
                  <a:gd name="T22" fmla="*/ 14 w 40"/>
                  <a:gd name="T23" fmla="*/ 19 h 80"/>
                  <a:gd name="T24" fmla="*/ 14 w 40"/>
                  <a:gd name="T25" fmla="*/ 17 h 80"/>
                  <a:gd name="T26" fmla="*/ 10 w 40"/>
                  <a:gd name="T27" fmla="*/ 10 h 80"/>
                  <a:gd name="T28" fmla="*/ 10 w 40"/>
                  <a:gd name="T29" fmla="*/ 6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80"/>
                  <a:gd name="T47" fmla="*/ 40 w 40"/>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80">
                    <a:moveTo>
                      <a:pt x="32" y="16"/>
                    </a:moveTo>
                    <a:lnTo>
                      <a:pt x="24" y="0"/>
                    </a:lnTo>
                    <a:lnTo>
                      <a:pt x="16" y="0"/>
                    </a:lnTo>
                    <a:lnTo>
                      <a:pt x="8" y="8"/>
                    </a:lnTo>
                    <a:lnTo>
                      <a:pt x="0" y="16"/>
                    </a:lnTo>
                    <a:lnTo>
                      <a:pt x="8" y="24"/>
                    </a:lnTo>
                    <a:lnTo>
                      <a:pt x="8" y="32"/>
                    </a:lnTo>
                    <a:lnTo>
                      <a:pt x="8" y="48"/>
                    </a:lnTo>
                    <a:lnTo>
                      <a:pt x="8" y="64"/>
                    </a:lnTo>
                    <a:lnTo>
                      <a:pt x="24" y="80"/>
                    </a:lnTo>
                    <a:lnTo>
                      <a:pt x="32" y="72"/>
                    </a:lnTo>
                    <a:lnTo>
                      <a:pt x="40" y="56"/>
                    </a:lnTo>
                    <a:lnTo>
                      <a:pt x="40" y="48"/>
                    </a:lnTo>
                    <a:lnTo>
                      <a:pt x="32" y="32"/>
                    </a:lnTo>
                    <a:lnTo>
                      <a:pt x="32"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2" name="Freeform 165"/>
              <p:cNvSpPr>
                <a:spLocks/>
              </p:cNvSpPr>
              <p:nvPr/>
            </p:nvSpPr>
            <p:spPr bwMode="gray">
              <a:xfrm>
                <a:off x="3059" y="2217"/>
                <a:ext cx="34" cy="34"/>
              </a:xfrm>
              <a:custGeom>
                <a:avLst/>
                <a:gdLst>
                  <a:gd name="T0" fmla="*/ 0 w 48"/>
                  <a:gd name="T1" fmla="*/ 6 h 48"/>
                  <a:gd name="T2" fmla="*/ 0 w 48"/>
                  <a:gd name="T3" fmla="*/ 11 h 48"/>
                  <a:gd name="T4" fmla="*/ 3 w 48"/>
                  <a:gd name="T5" fmla="*/ 17 h 48"/>
                  <a:gd name="T6" fmla="*/ 11 w 48"/>
                  <a:gd name="T7" fmla="*/ 17 h 48"/>
                  <a:gd name="T8" fmla="*/ 14 w 48"/>
                  <a:gd name="T9" fmla="*/ 11 h 48"/>
                  <a:gd name="T10" fmla="*/ 17 w 48"/>
                  <a:gd name="T11" fmla="*/ 11 h 48"/>
                  <a:gd name="T12" fmla="*/ 17 w 48"/>
                  <a:gd name="T13" fmla="*/ 6 h 48"/>
                  <a:gd name="T14" fmla="*/ 14 w 48"/>
                  <a:gd name="T15" fmla="*/ 0 h 48"/>
                  <a:gd name="T16" fmla="*/ 6 w 48"/>
                  <a:gd name="T17" fmla="*/ 3 h 48"/>
                  <a:gd name="T18" fmla="*/ 0 w 48"/>
                  <a:gd name="T19" fmla="*/ 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8"/>
                  <a:gd name="T32" fmla="*/ 48 w 4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8">
                    <a:moveTo>
                      <a:pt x="0" y="16"/>
                    </a:moveTo>
                    <a:lnTo>
                      <a:pt x="0" y="32"/>
                    </a:lnTo>
                    <a:lnTo>
                      <a:pt x="8" y="48"/>
                    </a:lnTo>
                    <a:lnTo>
                      <a:pt x="32" y="48"/>
                    </a:lnTo>
                    <a:lnTo>
                      <a:pt x="40" y="32"/>
                    </a:lnTo>
                    <a:lnTo>
                      <a:pt x="48" y="32"/>
                    </a:lnTo>
                    <a:lnTo>
                      <a:pt x="48" y="16"/>
                    </a:lnTo>
                    <a:lnTo>
                      <a:pt x="40" y="0"/>
                    </a:lnTo>
                    <a:lnTo>
                      <a:pt x="16" y="8"/>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3" name="Freeform 166"/>
              <p:cNvSpPr>
                <a:spLocks/>
              </p:cNvSpPr>
              <p:nvPr/>
            </p:nvSpPr>
            <p:spPr bwMode="gray">
              <a:xfrm>
                <a:off x="3087" y="2183"/>
                <a:ext cx="79" cy="56"/>
              </a:xfrm>
              <a:custGeom>
                <a:avLst/>
                <a:gdLst>
                  <a:gd name="T0" fmla="*/ 3 w 112"/>
                  <a:gd name="T1" fmla="*/ 27 h 80"/>
                  <a:gd name="T2" fmla="*/ 8 w 112"/>
                  <a:gd name="T3" fmla="*/ 27 h 80"/>
                  <a:gd name="T4" fmla="*/ 11 w 112"/>
                  <a:gd name="T5" fmla="*/ 25 h 80"/>
                  <a:gd name="T6" fmla="*/ 17 w 112"/>
                  <a:gd name="T7" fmla="*/ 27 h 80"/>
                  <a:gd name="T8" fmla="*/ 20 w 112"/>
                  <a:gd name="T9" fmla="*/ 27 h 80"/>
                  <a:gd name="T10" fmla="*/ 23 w 112"/>
                  <a:gd name="T11" fmla="*/ 27 h 80"/>
                  <a:gd name="T12" fmla="*/ 25 w 112"/>
                  <a:gd name="T13" fmla="*/ 22 h 80"/>
                  <a:gd name="T14" fmla="*/ 31 w 112"/>
                  <a:gd name="T15" fmla="*/ 22 h 80"/>
                  <a:gd name="T16" fmla="*/ 34 w 112"/>
                  <a:gd name="T17" fmla="*/ 22 h 80"/>
                  <a:gd name="T18" fmla="*/ 36 w 112"/>
                  <a:gd name="T19" fmla="*/ 19 h 80"/>
                  <a:gd name="T20" fmla="*/ 36 w 112"/>
                  <a:gd name="T21" fmla="*/ 10 h 80"/>
                  <a:gd name="T22" fmla="*/ 40 w 112"/>
                  <a:gd name="T23" fmla="*/ 8 h 80"/>
                  <a:gd name="T24" fmla="*/ 40 w 112"/>
                  <a:gd name="T25" fmla="*/ 6 h 80"/>
                  <a:gd name="T26" fmla="*/ 31 w 112"/>
                  <a:gd name="T27" fmla="*/ 0 h 80"/>
                  <a:gd name="T28" fmla="*/ 28 w 112"/>
                  <a:gd name="T29" fmla="*/ 0 h 80"/>
                  <a:gd name="T30" fmla="*/ 23 w 112"/>
                  <a:gd name="T31" fmla="*/ 6 h 80"/>
                  <a:gd name="T32" fmla="*/ 14 w 112"/>
                  <a:gd name="T33" fmla="*/ 6 h 80"/>
                  <a:gd name="T34" fmla="*/ 6 w 112"/>
                  <a:gd name="T35" fmla="*/ 3 h 80"/>
                  <a:gd name="T36" fmla="*/ 3 w 112"/>
                  <a:gd name="T37" fmla="*/ 0 h 80"/>
                  <a:gd name="T38" fmla="*/ 0 w 112"/>
                  <a:gd name="T39" fmla="*/ 6 h 80"/>
                  <a:gd name="T40" fmla="*/ 3 w 112"/>
                  <a:gd name="T41" fmla="*/ 10 h 80"/>
                  <a:gd name="T42" fmla="*/ 0 w 112"/>
                  <a:gd name="T43" fmla="*/ 17 h 80"/>
                  <a:gd name="T44" fmla="*/ 3 w 112"/>
                  <a:gd name="T45" fmla="*/ 22 h 80"/>
                  <a:gd name="T46" fmla="*/ 3 w 112"/>
                  <a:gd name="T47" fmla="*/ 27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80"/>
                  <a:gd name="T74" fmla="*/ 112 w 112"/>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80">
                    <a:moveTo>
                      <a:pt x="8" y="80"/>
                    </a:moveTo>
                    <a:lnTo>
                      <a:pt x="24" y="80"/>
                    </a:lnTo>
                    <a:lnTo>
                      <a:pt x="32" y="72"/>
                    </a:lnTo>
                    <a:lnTo>
                      <a:pt x="48" y="80"/>
                    </a:lnTo>
                    <a:lnTo>
                      <a:pt x="56" y="80"/>
                    </a:lnTo>
                    <a:lnTo>
                      <a:pt x="64" y="80"/>
                    </a:lnTo>
                    <a:lnTo>
                      <a:pt x="72" y="64"/>
                    </a:lnTo>
                    <a:lnTo>
                      <a:pt x="88" y="64"/>
                    </a:lnTo>
                    <a:lnTo>
                      <a:pt x="96" y="64"/>
                    </a:lnTo>
                    <a:lnTo>
                      <a:pt x="104" y="56"/>
                    </a:lnTo>
                    <a:lnTo>
                      <a:pt x="104" y="32"/>
                    </a:lnTo>
                    <a:lnTo>
                      <a:pt x="112" y="24"/>
                    </a:lnTo>
                    <a:lnTo>
                      <a:pt x="112" y="16"/>
                    </a:lnTo>
                    <a:lnTo>
                      <a:pt x="88" y="0"/>
                    </a:lnTo>
                    <a:lnTo>
                      <a:pt x="80" y="0"/>
                    </a:lnTo>
                    <a:lnTo>
                      <a:pt x="64" y="16"/>
                    </a:lnTo>
                    <a:lnTo>
                      <a:pt x="40" y="16"/>
                    </a:lnTo>
                    <a:lnTo>
                      <a:pt x="16" y="8"/>
                    </a:lnTo>
                    <a:lnTo>
                      <a:pt x="8" y="0"/>
                    </a:lnTo>
                    <a:lnTo>
                      <a:pt x="0" y="16"/>
                    </a:lnTo>
                    <a:lnTo>
                      <a:pt x="8" y="32"/>
                    </a:lnTo>
                    <a:lnTo>
                      <a:pt x="0" y="48"/>
                    </a:lnTo>
                    <a:lnTo>
                      <a:pt x="8" y="64"/>
                    </a:lnTo>
                    <a:lnTo>
                      <a:pt x="8" y="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4" name="Freeform 167"/>
              <p:cNvSpPr>
                <a:spLocks/>
              </p:cNvSpPr>
              <p:nvPr/>
            </p:nvSpPr>
            <p:spPr bwMode="gray">
              <a:xfrm>
                <a:off x="3053" y="2104"/>
                <a:ext cx="130" cy="90"/>
              </a:xfrm>
              <a:custGeom>
                <a:avLst/>
                <a:gdLst>
                  <a:gd name="T0" fmla="*/ 20 w 184"/>
                  <a:gd name="T1" fmla="*/ 39 h 128"/>
                  <a:gd name="T2" fmla="*/ 23 w 184"/>
                  <a:gd name="T3" fmla="*/ 41 h 128"/>
                  <a:gd name="T4" fmla="*/ 31 w 184"/>
                  <a:gd name="T5" fmla="*/ 44 h 128"/>
                  <a:gd name="T6" fmla="*/ 40 w 184"/>
                  <a:gd name="T7" fmla="*/ 44 h 128"/>
                  <a:gd name="T8" fmla="*/ 45 w 184"/>
                  <a:gd name="T9" fmla="*/ 39 h 128"/>
                  <a:gd name="T10" fmla="*/ 48 w 184"/>
                  <a:gd name="T11" fmla="*/ 39 h 128"/>
                  <a:gd name="T12" fmla="*/ 57 w 184"/>
                  <a:gd name="T13" fmla="*/ 44 h 128"/>
                  <a:gd name="T14" fmla="*/ 59 w 184"/>
                  <a:gd name="T15" fmla="*/ 36 h 128"/>
                  <a:gd name="T16" fmla="*/ 65 w 184"/>
                  <a:gd name="T17" fmla="*/ 31 h 128"/>
                  <a:gd name="T18" fmla="*/ 65 w 184"/>
                  <a:gd name="T19" fmla="*/ 27 h 128"/>
                  <a:gd name="T20" fmla="*/ 62 w 184"/>
                  <a:gd name="T21" fmla="*/ 27 h 128"/>
                  <a:gd name="T22" fmla="*/ 57 w 184"/>
                  <a:gd name="T23" fmla="*/ 25 h 128"/>
                  <a:gd name="T24" fmla="*/ 57 w 184"/>
                  <a:gd name="T25" fmla="*/ 23 h 128"/>
                  <a:gd name="T26" fmla="*/ 57 w 184"/>
                  <a:gd name="T27" fmla="*/ 19 h 128"/>
                  <a:gd name="T28" fmla="*/ 51 w 184"/>
                  <a:gd name="T29" fmla="*/ 8 h 128"/>
                  <a:gd name="T30" fmla="*/ 48 w 184"/>
                  <a:gd name="T31" fmla="*/ 0 h 128"/>
                  <a:gd name="T32" fmla="*/ 42 w 184"/>
                  <a:gd name="T33" fmla="*/ 0 h 128"/>
                  <a:gd name="T34" fmla="*/ 40 w 184"/>
                  <a:gd name="T35" fmla="*/ 3 h 128"/>
                  <a:gd name="T36" fmla="*/ 31 w 184"/>
                  <a:gd name="T37" fmla="*/ 3 h 128"/>
                  <a:gd name="T38" fmla="*/ 25 w 184"/>
                  <a:gd name="T39" fmla="*/ 0 h 128"/>
                  <a:gd name="T40" fmla="*/ 20 w 184"/>
                  <a:gd name="T41" fmla="*/ 0 h 128"/>
                  <a:gd name="T42" fmla="*/ 14 w 184"/>
                  <a:gd name="T43" fmla="*/ 3 h 128"/>
                  <a:gd name="T44" fmla="*/ 8 w 184"/>
                  <a:gd name="T45" fmla="*/ 11 h 128"/>
                  <a:gd name="T46" fmla="*/ 6 w 184"/>
                  <a:gd name="T47" fmla="*/ 19 h 128"/>
                  <a:gd name="T48" fmla="*/ 0 w 184"/>
                  <a:gd name="T49" fmla="*/ 19 h 128"/>
                  <a:gd name="T50" fmla="*/ 3 w 184"/>
                  <a:gd name="T51" fmla="*/ 25 h 128"/>
                  <a:gd name="T52" fmla="*/ 6 w 184"/>
                  <a:gd name="T53" fmla="*/ 34 h 128"/>
                  <a:gd name="T54" fmla="*/ 14 w 184"/>
                  <a:gd name="T55" fmla="*/ 36 h 128"/>
                  <a:gd name="T56" fmla="*/ 20 w 184"/>
                  <a:gd name="T57" fmla="*/ 39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4"/>
                  <a:gd name="T88" fmla="*/ 0 h 128"/>
                  <a:gd name="T89" fmla="*/ 184 w 184"/>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4" h="128">
                    <a:moveTo>
                      <a:pt x="56" y="112"/>
                    </a:moveTo>
                    <a:lnTo>
                      <a:pt x="64" y="120"/>
                    </a:lnTo>
                    <a:lnTo>
                      <a:pt x="88" y="128"/>
                    </a:lnTo>
                    <a:lnTo>
                      <a:pt x="112" y="128"/>
                    </a:lnTo>
                    <a:lnTo>
                      <a:pt x="128" y="112"/>
                    </a:lnTo>
                    <a:lnTo>
                      <a:pt x="136" y="112"/>
                    </a:lnTo>
                    <a:lnTo>
                      <a:pt x="160" y="128"/>
                    </a:lnTo>
                    <a:lnTo>
                      <a:pt x="168" y="104"/>
                    </a:lnTo>
                    <a:lnTo>
                      <a:pt x="184" y="88"/>
                    </a:lnTo>
                    <a:lnTo>
                      <a:pt x="184" y="80"/>
                    </a:lnTo>
                    <a:lnTo>
                      <a:pt x="176" y="80"/>
                    </a:lnTo>
                    <a:lnTo>
                      <a:pt x="160" y="72"/>
                    </a:lnTo>
                    <a:lnTo>
                      <a:pt x="160" y="64"/>
                    </a:lnTo>
                    <a:lnTo>
                      <a:pt x="160" y="56"/>
                    </a:lnTo>
                    <a:lnTo>
                      <a:pt x="144" y="24"/>
                    </a:lnTo>
                    <a:lnTo>
                      <a:pt x="136" y="0"/>
                    </a:lnTo>
                    <a:lnTo>
                      <a:pt x="120" y="0"/>
                    </a:lnTo>
                    <a:lnTo>
                      <a:pt x="112" y="8"/>
                    </a:lnTo>
                    <a:lnTo>
                      <a:pt x="88" y="8"/>
                    </a:lnTo>
                    <a:lnTo>
                      <a:pt x="72" y="0"/>
                    </a:lnTo>
                    <a:lnTo>
                      <a:pt x="56" y="0"/>
                    </a:lnTo>
                    <a:lnTo>
                      <a:pt x="40" y="8"/>
                    </a:lnTo>
                    <a:lnTo>
                      <a:pt x="24" y="32"/>
                    </a:lnTo>
                    <a:lnTo>
                      <a:pt x="16" y="56"/>
                    </a:lnTo>
                    <a:lnTo>
                      <a:pt x="0" y="56"/>
                    </a:lnTo>
                    <a:lnTo>
                      <a:pt x="8" y="72"/>
                    </a:lnTo>
                    <a:lnTo>
                      <a:pt x="16" y="96"/>
                    </a:lnTo>
                    <a:lnTo>
                      <a:pt x="40" y="104"/>
                    </a:lnTo>
                    <a:lnTo>
                      <a:pt x="56" y="11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5" name="Freeform 168"/>
              <p:cNvSpPr>
                <a:spLocks/>
              </p:cNvSpPr>
              <p:nvPr/>
            </p:nvSpPr>
            <p:spPr bwMode="gray">
              <a:xfrm>
                <a:off x="3138" y="2099"/>
                <a:ext cx="51" cy="61"/>
              </a:xfrm>
              <a:custGeom>
                <a:avLst/>
                <a:gdLst>
                  <a:gd name="T0" fmla="*/ 0 w 72"/>
                  <a:gd name="T1" fmla="*/ 3 h 88"/>
                  <a:gd name="T2" fmla="*/ 6 w 72"/>
                  <a:gd name="T3" fmla="*/ 3 h 88"/>
                  <a:gd name="T4" fmla="*/ 8 w 72"/>
                  <a:gd name="T5" fmla="*/ 10 h 88"/>
                  <a:gd name="T6" fmla="*/ 14 w 72"/>
                  <a:gd name="T7" fmla="*/ 21 h 88"/>
                  <a:gd name="T8" fmla="*/ 14 w 72"/>
                  <a:gd name="T9" fmla="*/ 24 h 88"/>
                  <a:gd name="T10" fmla="*/ 14 w 72"/>
                  <a:gd name="T11" fmla="*/ 26 h 88"/>
                  <a:gd name="T12" fmla="*/ 20 w 72"/>
                  <a:gd name="T13" fmla="*/ 29 h 88"/>
                  <a:gd name="T14" fmla="*/ 20 w 72"/>
                  <a:gd name="T15" fmla="*/ 24 h 88"/>
                  <a:gd name="T16" fmla="*/ 23 w 72"/>
                  <a:gd name="T17" fmla="*/ 19 h 88"/>
                  <a:gd name="T18" fmla="*/ 26 w 72"/>
                  <a:gd name="T19" fmla="*/ 19 h 88"/>
                  <a:gd name="T20" fmla="*/ 26 w 72"/>
                  <a:gd name="T21" fmla="*/ 16 h 88"/>
                  <a:gd name="T22" fmla="*/ 23 w 72"/>
                  <a:gd name="T23" fmla="*/ 13 h 88"/>
                  <a:gd name="T24" fmla="*/ 20 w 72"/>
                  <a:gd name="T25" fmla="*/ 6 h 88"/>
                  <a:gd name="T26" fmla="*/ 17 w 72"/>
                  <a:gd name="T27" fmla="*/ 0 h 88"/>
                  <a:gd name="T28" fmla="*/ 6 w 72"/>
                  <a:gd name="T29" fmla="*/ 0 h 88"/>
                  <a:gd name="T30" fmla="*/ 0 w 72"/>
                  <a:gd name="T31" fmla="*/ 3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
                  <a:gd name="T49" fmla="*/ 0 h 88"/>
                  <a:gd name="T50" fmla="*/ 72 w 72"/>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 h="88">
                    <a:moveTo>
                      <a:pt x="0" y="8"/>
                    </a:moveTo>
                    <a:lnTo>
                      <a:pt x="16" y="8"/>
                    </a:lnTo>
                    <a:lnTo>
                      <a:pt x="24" y="32"/>
                    </a:lnTo>
                    <a:lnTo>
                      <a:pt x="40" y="64"/>
                    </a:lnTo>
                    <a:lnTo>
                      <a:pt x="40" y="72"/>
                    </a:lnTo>
                    <a:lnTo>
                      <a:pt x="40" y="80"/>
                    </a:lnTo>
                    <a:lnTo>
                      <a:pt x="56" y="88"/>
                    </a:lnTo>
                    <a:lnTo>
                      <a:pt x="56" y="72"/>
                    </a:lnTo>
                    <a:lnTo>
                      <a:pt x="64" y="56"/>
                    </a:lnTo>
                    <a:lnTo>
                      <a:pt x="72" y="56"/>
                    </a:lnTo>
                    <a:lnTo>
                      <a:pt x="72" y="48"/>
                    </a:lnTo>
                    <a:lnTo>
                      <a:pt x="64" y="40"/>
                    </a:lnTo>
                    <a:lnTo>
                      <a:pt x="56" y="16"/>
                    </a:lnTo>
                    <a:lnTo>
                      <a:pt x="48" y="0"/>
                    </a:lnTo>
                    <a:lnTo>
                      <a:pt x="16"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6" name="Freeform 169"/>
              <p:cNvSpPr>
                <a:spLocks/>
              </p:cNvSpPr>
              <p:nvPr/>
            </p:nvSpPr>
            <p:spPr bwMode="gray">
              <a:xfrm>
                <a:off x="3082" y="2009"/>
                <a:ext cx="247" cy="168"/>
              </a:xfrm>
              <a:custGeom>
                <a:avLst/>
                <a:gdLst>
                  <a:gd name="T0" fmla="*/ 0 w 352"/>
                  <a:gd name="T1" fmla="*/ 41 h 240"/>
                  <a:gd name="T2" fmla="*/ 6 w 352"/>
                  <a:gd name="T3" fmla="*/ 33 h 240"/>
                  <a:gd name="T4" fmla="*/ 14 w 352"/>
                  <a:gd name="T5" fmla="*/ 19 h 240"/>
                  <a:gd name="T6" fmla="*/ 19 w 352"/>
                  <a:gd name="T7" fmla="*/ 3 h 240"/>
                  <a:gd name="T8" fmla="*/ 31 w 352"/>
                  <a:gd name="T9" fmla="*/ 6 h 240"/>
                  <a:gd name="T10" fmla="*/ 39 w 352"/>
                  <a:gd name="T11" fmla="*/ 6 h 240"/>
                  <a:gd name="T12" fmla="*/ 53 w 352"/>
                  <a:gd name="T13" fmla="*/ 8 h 240"/>
                  <a:gd name="T14" fmla="*/ 58 w 352"/>
                  <a:gd name="T15" fmla="*/ 3 h 240"/>
                  <a:gd name="T16" fmla="*/ 69 w 352"/>
                  <a:gd name="T17" fmla="*/ 0 h 240"/>
                  <a:gd name="T18" fmla="*/ 83 w 352"/>
                  <a:gd name="T19" fmla="*/ 11 h 240"/>
                  <a:gd name="T20" fmla="*/ 88 w 352"/>
                  <a:gd name="T21" fmla="*/ 17 h 240"/>
                  <a:gd name="T22" fmla="*/ 102 w 352"/>
                  <a:gd name="T23" fmla="*/ 19 h 240"/>
                  <a:gd name="T24" fmla="*/ 113 w 352"/>
                  <a:gd name="T25" fmla="*/ 25 h 240"/>
                  <a:gd name="T26" fmla="*/ 121 w 352"/>
                  <a:gd name="T27" fmla="*/ 33 h 240"/>
                  <a:gd name="T28" fmla="*/ 119 w 352"/>
                  <a:gd name="T29" fmla="*/ 47 h 240"/>
                  <a:gd name="T30" fmla="*/ 111 w 352"/>
                  <a:gd name="T31" fmla="*/ 52 h 240"/>
                  <a:gd name="T32" fmla="*/ 100 w 352"/>
                  <a:gd name="T33" fmla="*/ 60 h 240"/>
                  <a:gd name="T34" fmla="*/ 88 w 352"/>
                  <a:gd name="T35" fmla="*/ 63 h 240"/>
                  <a:gd name="T36" fmla="*/ 80 w 352"/>
                  <a:gd name="T37" fmla="*/ 69 h 240"/>
                  <a:gd name="T38" fmla="*/ 88 w 352"/>
                  <a:gd name="T39" fmla="*/ 74 h 240"/>
                  <a:gd name="T40" fmla="*/ 97 w 352"/>
                  <a:gd name="T41" fmla="*/ 74 h 240"/>
                  <a:gd name="T42" fmla="*/ 91 w 352"/>
                  <a:gd name="T43" fmla="*/ 77 h 240"/>
                  <a:gd name="T44" fmla="*/ 83 w 352"/>
                  <a:gd name="T45" fmla="*/ 83 h 240"/>
                  <a:gd name="T46" fmla="*/ 77 w 352"/>
                  <a:gd name="T47" fmla="*/ 79 h 240"/>
                  <a:gd name="T48" fmla="*/ 72 w 352"/>
                  <a:gd name="T49" fmla="*/ 74 h 240"/>
                  <a:gd name="T50" fmla="*/ 77 w 352"/>
                  <a:gd name="T51" fmla="*/ 69 h 240"/>
                  <a:gd name="T52" fmla="*/ 69 w 352"/>
                  <a:gd name="T53" fmla="*/ 66 h 240"/>
                  <a:gd name="T54" fmla="*/ 64 w 352"/>
                  <a:gd name="T55" fmla="*/ 63 h 240"/>
                  <a:gd name="T56" fmla="*/ 55 w 352"/>
                  <a:gd name="T57" fmla="*/ 66 h 240"/>
                  <a:gd name="T58" fmla="*/ 50 w 352"/>
                  <a:gd name="T59" fmla="*/ 74 h 240"/>
                  <a:gd name="T60" fmla="*/ 47 w 352"/>
                  <a:gd name="T61" fmla="*/ 69 h 240"/>
                  <a:gd name="T62" fmla="*/ 53 w 352"/>
                  <a:gd name="T63" fmla="*/ 63 h 240"/>
                  <a:gd name="T64" fmla="*/ 50 w 352"/>
                  <a:gd name="T65" fmla="*/ 58 h 240"/>
                  <a:gd name="T66" fmla="*/ 44 w 352"/>
                  <a:gd name="T67" fmla="*/ 44 h 240"/>
                  <a:gd name="T68" fmla="*/ 27 w 352"/>
                  <a:gd name="T69" fmla="*/ 47 h 240"/>
                  <a:gd name="T70" fmla="*/ 17 w 352"/>
                  <a:gd name="T71" fmla="*/ 50 h 240"/>
                  <a:gd name="T72" fmla="*/ 6 w 352"/>
                  <a:gd name="T73" fmla="*/ 47 h 2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2"/>
                  <a:gd name="T112" fmla="*/ 0 h 240"/>
                  <a:gd name="T113" fmla="*/ 352 w 352"/>
                  <a:gd name="T114" fmla="*/ 240 h 2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2" h="240">
                    <a:moveTo>
                      <a:pt x="16" y="136"/>
                    </a:moveTo>
                    <a:lnTo>
                      <a:pt x="0" y="120"/>
                    </a:lnTo>
                    <a:lnTo>
                      <a:pt x="0" y="104"/>
                    </a:lnTo>
                    <a:lnTo>
                      <a:pt x="16" y="96"/>
                    </a:lnTo>
                    <a:lnTo>
                      <a:pt x="8" y="88"/>
                    </a:lnTo>
                    <a:lnTo>
                      <a:pt x="40" y="56"/>
                    </a:lnTo>
                    <a:lnTo>
                      <a:pt x="40" y="32"/>
                    </a:lnTo>
                    <a:lnTo>
                      <a:pt x="56" y="8"/>
                    </a:lnTo>
                    <a:lnTo>
                      <a:pt x="72" y="8"/>
                    </a:lnTo>
                    <a:lnTo>
                      <a:pt x="88" y="16"/>
                    </a:lnTo>
                    <a:lnTo>
                      <a:pt x="96" y="16"/>
                    </a:lnTo>
                    <a:lnTo>
                      <a:pt x="112" y="16"/>
                    </a:lnTo>
                    <a:lnTo>
                      <a:pt x="120" y="16"/>
                    </a:lnTo>
                    <a:lnTo>
                      <a:pt x="152" y="24"/>
                    </a:lnTo>
                    <a:lnTo>
                      <a:pt x="160" y="24"/>
                    </a:lnTo>
                    <a:lnTo>
                      <a:pt x="168" y="8"/>
                    </a:lnTo>
                    <a:lnTo>
                      <a:pt x="184" y="8"/>
                    </a:lnTo>
                    <a:lnTo>
                      <a:pt x="200" y="0"/>
                    </a:lnTo>
                    <a:lnTo>
                      <a:pt x="232" y="0"/>
                    </a:lnTo>
                    <a:lnTo>
                      <a:pt x="240" y="32"/>
                    </a:lnTo>
                    <a:lnTo>
                      <a:pt x="256" y="40"/>
                    </a:lnTo>
                    <a:lnTo>
                      <a:pt x="256" y="48"/>
                    </a:lnTo>
                    <a:lnTo>
                      <a:pt x="264" y="64"/>
                    </a:lnTo>
                    <a:lnTo>
                      <a:pt x="296" y="56"/>
                    </a:lnTo>
                    <a:lnTo>
                      <a:pt x="312" y="72"/>
                    </a:lnTo>
                    <a:lnTo>
                      <a:pt x="328" y="72"/>
                    </a:lnTo>
                    <a:lnTo>
                      <a:pt x="336" y="80"/>
                    </a:lnTo>
                    <a:lnTo>
                      <a:pt x="352" y="96"/>
                    </a:lnTo>
                    <a:lnTo>
                      <a:pt x="344" y="112"/>
                    </a:lnTo>
                    <a:lnTo>
                      <a:pt x="344" y="136"/>
                    </a:lnTo>
                    <a:lnTo>
                      <a:pt x="336" y="136"/>
                    </a:lnTo>
                    <a:lnTo>
                      <a:pt x="320" y="152"/>
                    </a:lnTo>
                    <a:lnTo>
                      <a:pt x="304" y="176"/>
                    </a:lnTo>
                    <a:lnTo>
                      <a:pt x="288" y="176"/>
                    </a:lnTo>
                    <a:lnTo>
                      <a:pt x="280" y="184"/>
                    </a:lnTo>
                    <a:lnTo>
                      <a:pt x="256" y="184"/>
                    </a:lnTo>
                    <a:lnTo>
                      <a:pt x="256" y="192"/>
                    </a:lnTo>
                    <a:lnTo>
                      <a:pt x="232" y="200"/>
                    </a:lnTo>
                    <a:lnTo>
                      <a:pt x="248" y="208"/>
                    </a:lnTo>
                    <a:lnTo>
                      <a:pt x="256" y="216"/>
                    </a:lnTo>
                    <a:lnTo>
                      <a:pt x="272" y="216"/>
                    </a:lnTo>
                    <a:lnTo>
                      <a:pt x="280" y="216"/>
                    </a:lnTo>
                    <a:lnTo>
                      <a:pt x="280" y="224"/>
                    </a:lnTo>
                    <a:lnTo>
                      <a:pt x="264" y="224"/>
                    </a:lnTo>
                    <a:lnTo>
                      <a:pt x="256" y="232"/>
                    </a:lnTo>
                    <a:lnTo>
                      <a:pt x="240" y="240"/>
                    </a:lnTo>
                    <a:lnTo>
                      <a:pt x="224" y="240"/>
                    </a:lnTo>
                    <a:lnTo>
                      <a:pt x="224" y="232"/>
                    </a:lnTo>
                    <a:lnTo>
                      <a:pt x="224" y="224"/>
                    </a:lnTo>
                    <a:lnTo>
                      <a:pt x="208" y="216"/>
                    </a:lnTo>
                    <a:lnTo>
                      <a:pt x="208" y="208"/>
                    </a:lnTo>
                    <a:lnTo>
                      <a:pt x="224" y="200"/>
                    </a:lnTo>
                    <a:lnTo>
                      <a:pt x="216" y="192"/>
                    </a:lnTo>
                    <a:lnTo>
                      <a:pt x="200" y="192"/>
                    </a:lnTo>
                    <a:lnTo>
                      <a:pt x="192" y="192"/>
                    </a:lnTo>
                    <a:lnTo>
                      <a:pt x="184" y="184"/>
                    </a:lnTo>
                    <a:lnTo>
                      <a:pt x="176" y="184"/>
                    </a:lnTo>
                    <a:lnTo>
                      <a:pt x="160" y="192"/>
                    </a:lnTo>
                    <a:lnTo>
                      <a:pt x="160" y="200"/>
                    </a:lnTo>
                    <a:lnTo>
                      <a:pt x="144" y="216"/>
                    </a:lnTo>
                    <a:lnTo>
                      <a:pt x="136" y="216"/>
                    </a:lnTo>
                    <a:lnTo>
                      <a:pt x="136" y="200"/>
                    </a:lnTo>
                    <a:lnTo>
                      <a:pt x="144" y="184"/>
                    </a:lnTo>
                    <a:lnTo>
                      <a:pt x="152" y="184"/>
                    </a:lnTo>
                    <a:lnTo>
                      <a:pt x="152" y="176"/>
                    </a:lnTo>
                    <a:lnTo>
                      <a:pt x="144" y="168"/>
                    </a:lnTo>
                    <a:lnTo>
                      <a:pt x="136" y="144"/>
                    </a:lnTo>
                    <a:lnTo>
                      <a:pt x="128" y="128"/>
                    </a:lnTo>
                    <a:lnTo>
                      <a:pt x="96" y="128"/>
                    </a:lnTo>
                    <a:lnTo>
                      <a:pt x="80" y="136"/>
                    </a:lnTo>
                    <a:lnTo>
                      <a:pt x="72" y="144"/>
                    </a:lnTo>
                    <a:lnTo>
                      <a:pt x="48" y="144"/>
                    </a:lnTo>
                    <a:lnTo>
                      <a:pt x="32" y="136"/>
                    </a:lnTo>
                    <a:lnTo>
                      <a:pt x="16" y="13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nvGrpSpPr>
            <p:cNvPr id="13" name="Group 170"/>
            <p:cNvGrpSpPr>
              <a:grpSpLocks/>
            </p:cNvGrpSpPr>
            <p:nvPr/>
          </p:nvGrpSpPr>
          <p:grpSpPr bwMode="gray">
            <a:xfrm>
              <a:off x="6064250" y="3128963"/>
              <a:ext cx="1812925" cy="982662"/>
              <a:chOff x="3819" y="1969"/>
              <a:chExt cx="1142" cy="619"/>
            </a:xfrm>
            <a:grpFill/>
          </p:grpSpPr>
          <p:sp>
            <p:nvSpPr>
              <p:cNvPr id="214" name="Freeform 171"/>
              <p:cNvSpPr>
                <a:spLocks/>
              </p:cNvSpPr>
              <p:nvPr/>
            </p:nvSpPr>
            <p:spPr bwMode="gray">
              <a:xfrm>
                <a:off x="4770" y="2155"/>
                <a:ext cx="90" cy="73"/>
              </a:xfrm>
              <a:custGeom>
                <a:avLst/>
                <a:gdLst>
                  <a:gd name="T0" fmla="*/ 17 w 128"/>
                  <a:gd name="T1" fmla="*/ 3 h 104"/>
                  <a:gd name="T2" fmla="*/ 17 w 128"/>
                  <a:gd name="T3" fmla="*/ 0 h 104"/>
                  <a:gd name="T4" fmla="*/ 23 w 128"/>
                  <a:gd name="T5" fmla="*/ 0 h 104"/>
                  <a:gd name="T6" fmla="*/ 23 w 128"/>
                  <a:gd name="T7" fmla="*/ 3 h 104"/>
                  <a:gd name="T8" fmla="*/ 25 w 128"/>
                  <a:gd name="T9" fmla="*/ 8 h 104"/>
                  <a:gd name="T10" fmla="*/ 27 w 128"/>
                  <a:gd name="T11" fmla="*/ 11 h 104"/>
                  <a:gd name="T12" fmla="*/ 31 w 128"/>
                  <a:gd name="T13" fmla="*/ 11 h 104"/>
                  <a:gd name="T14" fmla="*/ 34 w 128"/>
                  <a:gd name="T15" fmla="*/ 14 h 104"/>
                  <a:gd name="T16" fmla="*/ 36 w 128"/>
                  <a:gd name="T17" fmla="*/ 14 h 104"/>
                  <a:gd name="T18" fmla="*/ 39 w 128"/>
                  <a:gd name="T19" fmla="*/ 14 h 104"/>
                  <a:gd name="T20" fmla="*/ 41 w 128"/>
                  <a:gd name="T21" fmla="*/ 11 h 104"/>
                  <a:gd name="T22" fmla="*/ 41 w 128"/>
                  <a:gd name="T23" fmla="*/ 14 h 104"/>
                  <a:gd name="T24" fmla="*/ 41 w 128"/>
                  <a:gd name="T25" fmla="*/ 17 h 104"/>
                  <a:gd name="T26" fmla="*/ 44 w 128"/>
                  <a:gd name="T27" fmla="*/ 17 h 104"/>
                  <a:gd name="T28" fmla="*/ 44 w 128"/>
                  <a:gd name="T29" fmla="*/ 19 h 104"/>
                  <a:gd name="T30" fmla="*/ 41 w 128"/>
                  <a:gd name="T31" fmla="*/ 25 h 104"/>
                  <a:gd name="T32" fmla="*/ 39 w 128"/>
                  <a:gd name="T33" fmla="*/ 25 h 104"/>
                  <a:gd name="T34" fmla="*/ 34 w 128"/>
                  <a:gd name="T35" fmla="*/ 25 h 104"/>
                  <a:gd name="T36" fmla="*/ 31 w 128"/>
                  <a:gd name="T37" fmla="*/ 31 h 104"/>
                  <a:gd name="T38" fmla="*/ 31 w 128"/>
                  <a:gd name="T39" fmla="*/ 33 h 104"/>
                  <a:gd name="T40" fmla="*/ 27 w 128"/>
                  <a:gd name="T41" fmla="*/ 33 h 104"/>
                  <a:gd name="T42" fmla="*/ 25 w 128"/>
                  <a:gd name="T43" fmla="*/ 31 h 104"/>
                  <a:gd name="T44" fmla="*/ 19 w 128"/>
                  <a:gd name="T45" fmla="*/ 27 h 104"/>
                  <a:gd name="T46" fmla="*/ 17 w 128"/>
                  <a:gd name="T47" fmla="*/ 31 h 104"/>
                  <a:gd name="T48" fmla="*/ 11 w 128"/>
                  <a:gd name="T49" fmla="*/ 27 h 104"/>
                  <a:gd name="T50" fmla="*/ 8 w 128"/>
                  <a:gd name="T51" fmla="*/ 27 h 104"/>
                  <a:gd name="T52" fmla="*/ 6 w 128"/>
                  <a:gd name="T53" fmla="*/ 31 h 104"/>
                  <a:gd name="T54" fmla="*/ 8 w 128"/>
                  <a:gd name="T55" fmla="*/ 33 h 104"/>
                  <a:gd name="T56" fmla="*/ 8 w 128"/>
                  <a:gd name="T57" fmla="*/ 36 h 104"/>
                  <a:gd name="T58" fmla="*/ 6 w 128"/>
                  <a:gd name="T59" fmla="*/ 36 h 104"/>
                  <a:gd name="T60" fmla="*/ 3 w 128"/>
                  <a:gd name="T61" fmla="*/ 33 h 104"/>
                  <a:gd name="T62" fmla="*/ 0 w 128"/>
                  <a:gd name="T63" fmla="*/ 31 h 104"/>
                  <a:gd name="T64" fmla="*/ 3 w 128"/>
                  <a:gd name="T65" fmla="*/ 27 h 104"/>
                  <a:gd name="T66" fmla="*/ 8 w 128"/>
                  <a:gd name="T67" fmla="*/ 25 h 104"/>
                  <a:gd name="T68" fmla="*/ 8 w 128"/>
                  <a:gd name="T69" fmla="*/ 22 h 104"/>
                  <a:gd name="T70" fmla="*/ 8 w 128"/>
                  <a:gd name="T71" fmla="*/ 19 h 104"/>
                  <a:gd name="T72" fmla="*/ 11 w 128"/>
                  <a:gd name="T73" fmla="*/ 22 h 104"/>
                  <a:gd name="T74" fmla="*/ 14 w 128"/>
                  <a:gd name="T75" fmla="*/ 22 h 104"/>
                  <a:gd name="T76" fmla="*/ 14 w 128"/>
                  <a:gd name="T77" fmla="*/ 19 h 104"/>
                  <a:gd name="T78" fmla="*/ 17 w 128"/>
                  <a:gd name="T79" fmla="*/ 14 h 104"/>
                  <a:gd name="T80" fmla="*/ 17 w 128"/>
                  <a:gd name="T81" fmla="*/ 6 h 104"/>
                  <a:gd name="T82" fmla="*/ 17 w 128"/>
                  <a:gd name="T83" fmla="*/ 3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8"/>
                  <a:gd name="T127" fmla="*/ 0 h 104"/>
                  <a:gd name="T128" fmla="*/ 128 w 128"/>
                  <a:gd name="T129" fmla="*/ 104 h 1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8" h="104">
                    <a:moveTo>
                      <a:pt x="48" y="8"/>
                    </a:moveTo>
                    <a:lnTo>
                      <a:pt x="48" y="0"/>
                    </a:lnTo>
                    <a:lnTo>
                      <a:pt x="64" y="0"/>
                    </a:lnTo>
                    <a:lnTo>
                      <a:pt x="64" y="8"/>
                    </a:lnTo>
                    <a:lnTo>
                      <a:pt x="72" y="24"/>
                    </a:lnTo>
                    <a:lnTo>
                      <a:pt x="80" y="32"/>
                    </a:lnTo>
                    <a:lnTo>
                      <a:pt x="88" y="32"/>
                    </a:lnTo>
                    <a:lnTo>
                      <a:pt x="96" y="40"/>
                    </a:lnTo>
                    <a:lnTo>
                      <a:pt x="104" y="40"/>
                    </a:lnTo>
                    <a:lnTo>
                      <a:pt x="112" y="40"/>
                    </a:lnTo>
                    <a:lnTo>
                      <a:pt x="120" y="32"/>
                    </a:lnTo>
                    <a:lnTo>
                      <a:pt x="120" y="40"/>
                    </a:lnTo>
                    <a:lnTo>
                      <a:pt x="120" y="48"/>
                    </a:lnTo>
                    <a:lnTo>
                      <a:pt x="128" y="48"/>
                    </a:lnTo>
                    <a:lnTo>
                      <a:pt x="128" y="56"/>
                    </a:lnTo>
                    <a:lnTo>
                      <a:pt x="120" y="72"/>
                    </a:lnTo>
                    <a:lnTo>
                      <a:pt x="112" y="72"/>
                    </a:lnTo>
                    <a:lnTo>
                      <a:pt x="96" y="72"/>
                    </a:lnTo>
                    <a:lnTo>
                      <a:pt x="88" y="88"/>
                    </a:lnTo>
                    <a:lnTo>
                      <a:pt x="88" y="96"/>
                    </a:lnTo>
                    <a:lnTo>
                      <a:pt x="80" y="96"/>
                    </a:lnTo>
                    <a:lnTo>
                      <a:pt x="72" y="88"/>
                    </a:lnTo>
                    <a:lnTo>
                      <a:pt x="56" y="80"/>
                    </a:lnTo>
                    <a:lnTo>
                      <a:pt x="48" y="88"/>
                    </a:lnTo>
                    <a:lnTo>
                      <a:pt x="32" y="80"/>
                    </a:lnTo>
                    <a:lnTo>
                      <a:pt x="24" y="80"/>
                    </a:lnTo>
                    <a:lnTo>
                      <a:pt x="16" y="88"/>
                    </a:lnTo>
                    <a:lnTo>
                      <a:pt x="24" y="96"/>
                    </a:lnTo>
                    <a:lnTo>
                      <a:pt x="24" y="104"/>
                    </a:lnTo>
                    <a:lnTo>
                      <a:pt x="16" y="104"/>
                    </a:lnTo>
                    <a:lnTo>
                      <a:pt x="8" y="96"/>
                    </a:lnTo>
                    <a:lnTo>
                      <a:pt x="0" y="88"/>
                    </a:lnTo>
                    <a:lnTo>
                      <a:pt x="8" y="80"/>
                    </a:lnTo>
                    <a:lnTo>
                      <a:pt x="24" y="72"/>
                    </a:lnTo>
                    <a:lnTo>
                      <a:pt x="24" y="64"/>
                    </a:lnTo>
                    <a:lnTo>
                      <a:pt x="24" y="56"/>
                    </a:lnTo>
                    <a:lnTo>
                      <a:pt x="32" y="64"/>
                    </a:lnTo>
                    <a:lnTo>
                      <a:pt x="40" y="64"/>
                    </a:lnTo>
                    <a:lnTo>
                      <a:pt x="40" y="56"/>
                    </a:lnTo>
                    <a:lnTo>
                      <a:pt x="48" y="40"/>
                    </a:lnTo>
                    <a:lnTo>
                      <a:pt x="48" y="16"/>
                    </a:lnTo>
                    <a:lnTo>
                      <a:pt x="48"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5" name="Freeform 172"/>
              <p:cNvSpPr>
                <a:spLocks/>
              </p:cNvSpPr>
              <p:nvPr/>
            </p:nvSpPr>
            <p:spPr bwMode="gray">
              <a:xfrm>
                <a:off x="4652" y="2234"/>
                <a:ext cx="157" cy="146"/>
              </a:xfrm>
              <a:custGeom>
                <a:avLst/>
                <a:gdLst>
                  <a:gd name="T0" fmla="*/ 71 w 224"/>
                  <a:gd name="T1" fmla="*/ 0 h 208"/>
                  <a:gd name="T2" fmla="*/ 69 w 224"/>
                  <a:gd name="T3" fmla="*/ 3 h 208"/>
                  <a:gd name="T4" fmla="*/ 67 w 224"/>
                  <a:gd name="T5" fmla="*/ 3 h 208"/>
                  <a:gd name="T6" fmla="*/ 60 w 224"/>
                  <a:gd name="T7" fmla="*/ 8 h 208"/>
                  <a:gd name="T8" fmla="*/ 58 w 224"/>
                  <a:gd name="T9" fmla="*/ 27 h 208"/>
                  <a:gd name="T10" fmla="*/ 50 w 224"/>
                  <a:gd name="T11" fmla="*/ 39 h 208"/>
                  <a:gd name="T12" fmla="*/ 44 w 224"/>
                  <a:gd name="T13" fmla="*/ 41 h 208"/>
                  <a:gd name="T14" fmla="*/ 44 w 224"/>
                  <a:gd name="T15" fmla="*/ 36 h 208"/>
                  <a:gd name="T16" fmla="*/ 41 w 224"/>
                  <a:gd name="T17" fmla="*/ 39 h 208"/>
                  <a:gd name="T18" fmla="*/ 30 w 224"/>
                  <a:gd name="T19" fmla="*/ 53 h 208"/>
                  <a:gd name="T20" fmla="*/ 22 w 224"/>
                  <a:gd name="T21" fmla="*/ 53 h 208"/>
                  <a:gd name="T22" fmla="*/ 14 w 224"/>
                  <a:gd name="T23" fmla="*/ 53 h 208"/>
                  <a:gd name="T24" fmla="*/ 11 w 224"/>
                  <a:gd name="T25" fmla="*/ 55 h 208"/>
                  <a:gd name="T26" fmla="*/ 0 w 224"/>
                  <a:gd name="T27" fmla="*/ 61 h 208"/>
                  <a:gd name="T28" fmla="*/ 0 w 224"/>
                  <a:gd name="T29" fmla="*/ 67 h 208"/>
                  <a:gd name="T30" fmla="*/ 6 w 224"/>
                  <a:gd name="T31" fmla="*/ 67 h 208"/>
                  <a:gd name="T32" fmla="*/ 14 w 224"/>
                  <a:gd name="T33" fmla="*/ 64 h 208"/>
                  <a:gd name="T34" fmla="*/ 25 w 224"/>
                  <a:gd name="T35" fmla="*/ 58 h 208"/>
                  <a:gd name="T36" fmla="*/ 30 w 224"/>
                  <a:gd name="T37" fmla="*/ 64 h 208"/>
                  <a:gd name="T38" fmla="*/ 30 w 224"/>
                  <a:gd name="T39" fmla="*/ 69 h 208"/>
                  <a:gd name="T40" fmla="*/ 36 w 224"/>
                  <a:gd name="T41" fmla="*/ 69 h 208"/>
                  <a:gd name="T42" fmla="*/ 41 w 224"/>
                  <a:gd name="T43" fmla="*/ 67 h 208"/>
                  <a:gd name="T44" fmla="*/ 39 w 224"/>
                  <a:gd name="T45" fmla="*/ 61 h 208"/>
                  <a:gd name="T46" fmla="*/ 44 w 224"/>
                  <a:gd name="T47" fmla="*/ 58 h 208"/>
                  <a:gd name="T48" fmla="*/ 50 w 224"/>
                  <a:gd name="T49" fmla="*/ 61 h 208"/>
                  <a:gd name="T50" fmla="*/ 53 w 224"/>
                  <a:gd name="T51" fmla="*/ 61 h 208"/>
                  <a:gd name="T52" fmla="*/ 58 w 224"/>
                  <a:gd name="T53" fmla="*/ 55 h 208"/>
                  <a:gd name="T54" fmla="*/ 63 w 224"/>
                  <a:gd name="T55" fmla="*/ 53 h 208"/>
                  <a:gd name="T56" fmla="*/ 60 w 224"/>
                  <a:gd name="T57" fmla="*/ 58 h 208"/>
                  <a:gd name="T58" fmla="*/ 69 w 224"/>
                  <a:gd name="T59" fmla="*/ 53 h 208"/>
                  <a:gd name="T60" fmla="*/ 67 w 224"/>
                  <a:gd name="T61" fmla="*/ 47 h 208"/>
                  <a:gd name="T62" fmla="*/ 69 w 224"/>
                  <a:gd name="T63" fmla="*/ 36 h 208"/>
                  <a:gd name="T64" fmla="*/ 71 w 224"/>
                  <a:gd name="T65" fmla="*/ 31 h 208"/>
                  <a:gd name="T66" fmla="*/ 74 w 224"/>
                  <a:gd name="T67" fmla="*/ 25 h 208"/>
                  <a:gd name="T68" fmla="*/ 77 w 224"/>
                  <a:gd name="T69" fmla="*/ 14 h 208"/>
                  <a:gd name="T70" fmla="*/ 74 w 224"/>
                  <a:gd name="T71" fmla="*/ 8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4"/>
                  <a:gd name="T109" fmla="*/ 0 h 208"/>
                  <a:gd name="T110" fmla="*/ 224 w 224"/>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4" h="208">
                    <a:moveTo>
                      <a:pt x="208" y="16"/>
                    </a:moveTo>
                    <a:lnTo>
                      <a:pt x="208" y="0"/>
                    </a:lnTo>
                    <a:lnTo>
                      <a:pt x="200" y="0"/>
                    </a:lnTo>
                    <a:lnTo>
                      <a:pt x="200" y="8"/>
                    </a:lnTo>
                    <a:lnTo>
                      <a:pt x="200" y="16"/>
                    </a:lnTo>
                    <a:lnTo>
                      <a:pt x="192" y="8"/>
                    </a:lnTo>
                    <a:lnTo>
                      <a:pt x="184" y="8"/>
                    </a:lnTo>
                    <a:lnTo>
                      <a:pt x="176" y="24"/>
                    </a:lnTo>
                    <a:lnTo>
                      <a:pt x="176" y="64"/>
                    </a:lnTo>
                    <a:lnTo>
                      <a:pt x="168" y="80"/>
                    </a:lnTo>
                    <a:lnTo>
                      <a:pt x="152" y="104"/>
                    </a:lnTo>
                    <a:lnTo>
                      <a:pt x="144" y="112"/>
                    </a:lnTo>
                    <a:lnTo>
                      <a:pt x="144" y="120"/>
                    </a:lnTo>
                    <a:lnTo>
                      <a:pt x="128" y="120"/>
                    </a:lnTo>
                    <a:lnTo>
                      <a:pt x="120" y="120"/>
                    </a:lnTo>
                    <a:lnTo>
                      <a:pt x="128" y="104"/>
                    </a:lnTo>
                    <a:lnTo>
                      <a:pt x="120" y="104"/>
                    </a:lnTo>
                    <a:lnTo>
                      <a:pt x="120" y="112"/>
                    </a:lnTo>
                    <a:lnTo>
                      <a:pt x="120" y="120"/>
                    </a:lnTo>
                    <a:lnTo>
                      <a:pt x="88" y="152"/>
                    </a:lnTo>
                    <a:lnTo>
                      <a:pt x="80" y="152"/>
                    </a:lnTo>
                    <a:lnTo>
                      <a:pt x="64" y="152"/>
                    </a:lnTo>
                    <a:lnTo>
                      <a:pt x="56" y="160"/>
                    </a:lnTo>
                    <a:lnTo>
                      <a:pt x="40" y="152"/>
                    </a:lnTo>
                    <a:lnTo>
                      <a:pt x="32" y="152"/>
                    </a:lnTo>
                    <a:lnTo>
                      <a:pt x="32" y="160"/>
                    </a:lnTo>
                    <a:lnTo>
                      <a:pt x="8" y="176"/>
                    </a:lnTo>
                    <a:lnTo>
                      <a:pt x="0" y="176"/>
                    </a:lnTo>
                    <a:lnTo>
                      <a:pt x="0" y="184"/>
                    </a:lnTo>
                    <a:lnTo>
                      <a:pt x="0" y="192"/>
                    </a:lnTo>
                    <a:lnTo>
                      <a:pt x="8" y="192"/>
                    </a:lnTo>
                    <a:lnTo>
                      <a:pt x="16" y="192"/>
                    </a:lnTo>
                    <a:lnTo>
                      <a:pt x="24" y="192"/>
                    </a:lnTo>
                    <a:lnTo>
                      <a:pt x="40" y="184"/>
                    </a:lnTo>
                    <a:lnTo>
                      <a:pt x="48" y="176"/>
                    </a:lnTo>
                    <a:lnTo>
                      <a:pt x="72" y="168"/>
                    </a:lnTo>
                    <a:lnTo>
                      <a:pt x="88" y="176"/>
                    </a:lnTo>
                    <a:lnTo>
                      <a:pt x="88" y="184"/>
                    </a:lnTo>
                    <a:lnTo>
                      <a:pt x="88" y="192"/>
                    </a:lnTo>
                    <a:lnTo>
                      <a:pt x="88" y="200"/>
                    </a:lnTo>
                    <a:lnTo>
                      <a:pt x="96" y="208"/>
                    </a:lnTo>
                    <a:lnTo>
                      <a:pt x="104" y="200"/>
                    </a:lnTo>
                    <a:lnTo>
                      <a:pt x="104" y="192"/>
                    </a:lnTo>
                    <a:lnTo>
                      <a:pt x="120" y="192"/>
                    </a:lnTo>
                    <a:lnTo>
                      <a:pt x="112" y="184"/>
                    </a:lnTo>
                    <a:lnTo>
                      <a:pt x="112" y="176"/>
                    </a:lnTo>
                    <a:lnTo>
                      <a:pt x="112" y="168"/>
                    </a:lnTo>
                    <a:lnTo>
                      <a:pt x="128" y="168"/>
                    </a:lnTo>
                    <a:lnTo>
                      <a:pt x="128" y="176"/>
                    </a:lnTo>
                    <a:lnTo>
                      <a:pt x="144" y="176"/>
                    </a:lnTo>
                    <a:lnTo>
                      <a:pt x="152" y="168"/>
                    </a:lnTo>
                    <a:lnTo>
                      <a:pt x="152" y="176"/>
                    </a:lnTo>
                    <a:lnTo>
                      <a:pt x="160" y="176"/>
                    </a:lnTo>
                    <a:lnTo>
                      <a:pt x="168" y="160"/>
                    </a:lnTo>
                    <a:lnTo>
                      <a:pt x="176" y="152"/>
                    </a:lnTo>
                    <a:lnTo>
                      <a:pt x="184" y="152"/>
                    </a:lnTo>
                    <a:lnTo>
                      <a:pt x="184" y="160"/>
                    </a:lnTo>
                    <a:lnTo>
                      <a:pt x="176" y="168"/>
                    </a:lnTo>
                    <a:lnTo>
                      <a:pt x="184" y="168"/>
                    </a:lnTo>
                    <a:lnTo>
                      <a:pt x="200" y="152"/>
                    </a:lnTo>
                    <a:lnTo>
                      <a:pt x="192" y="144"/>
                    </a:lnTo>
                    <a:lnTo>
                      <a:pt x="192" y="136"/>
                    </a:lnTo>
                    <a:lnTo>
                      <a:pt x="208" y="112"/>
                    </a:lnTo>
                    <a:lnTo>
                      <a:pt x="200" y="104"/>
                    </a:lnTo>
                    <a:lnTo>
                      <a:pt x="200" y="88"/>
                    </a:lnTo>
                    <a:lnTo>
                      <a:pt x="208" y="88"/>
                    </a:lnTo>
                    <a:lnTo>
                      <a:pt x="216" y="88"/>
                    </a:lnTo>
                    <a:lnTo>
                      <a:pt x="216" y="72"/>
                    </a:lnTo>
                    <a:lnTo>
                      <a:pt x="224" y="56"/>
                    </a:lnTo>
                    <a:lnTo>
                      <a:pt x="224" y="40"/>
                    </a:lnTo>
                    <a:lnTo>
                      <a:pt x="224" y="32"/>
                    </a:lnTo>
                    <a:lnTo>
                      <a:pt x="216" y="24"/>
                    </a:lnTo>
                    <a:lnTo>
                      <a:pt x="20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6" name="Freeform 173"/>
              <p:cNvSpPr>
                <a:spLocks/>
              </p:cNvSpPr>
              <p:nvPr/>
            </p:nvSpPr>
            <p:spPr bwMode="gray">
              <a:xfrm>
                <a:off x="4668" y="2363"/>
                <a:ext cx="34" cy="28"/>
              </a:xfrm>
              <a:custGeom>
                <a:avLst/>
                <a:gdLst>
                  <a:gd name="T0" fmla="*/ 17 w 48"/>
                  <a:gd name="T1" fmla="*/ 3 h 40"/>
                  <a:gd name="T2" fmla="*/ 14 w 48"/>
                  <a:gd name="T3" fmla="*/ 0 h 40"/>
                  <a:gd name="T4" fmla="*/ 11 w 48"/>
                  <a:gd name="T5" fmla="*/ 0 h 40"/>
                  <a:gd name="T6" fmla="*/ 9 w 48"/>
                  <a:gd name="T7" fmla="*/ 6 h 40"/>
                  <a:gd name="T8" fmla="*/ 3 w 48"/>
                  <a:gd name="T9" fmla="*/ 6 h 40"/>
                  <a:gd name="T10" fmla="*/ 0 w 48"/>
                  <a:gd name="T11" fmla="*/ 8 h 40"/>
                  <a:gd name="T12" fmla="*/ 3 w 48"/>
                  <a:gd name="T13" fmla="*/ 14 h 40"/>
                  <a:gd name="T14" fmla="*/ 6 w 48"/>
                  <a:gd name="T15" fmla="*/ 14 h 40"/>
                  <a:gd name="T16" fmla="*/ 6 w 48"/>
                  <a:gd name="T17" fmla="*/ 8 h 40"/>
                  <a:gd name="T18" fmla="*/ 9 w 48"/>
                  <a:gd name="T19" fmla="*/ 6 h 40"/>
                  <a:gd name="T20" fmla="*/ 11 w 48"/>
                  <a:gd name="T21" fmla="*/ 8 h 40"/>
                  <a:gd name="T22" fmla="*/ 14 w 48"/>
                  <a:gd name="T23" fmla="*/ 8 h 40"/>
                  <a:gd name="T24" fmla="*/ 17 w 48"/>
                  <a:gd name="T25" fmla="*/ 3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40"/>
                  <a:gd name="T41" fmla="*/ 48 w 48"/>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40">
                    <a:moveTo>
                      <a:pt x="48" y="8"/>
                    </a:moveTo>
                    <a:lnTo>
                      <a:pt x="40" y="0"/>
                    </a:lnTo>
                    <a:lnTo>
                      <a:pt x="32" y="0"/>
                    </a:lnTo>
                    <a:lnTo>
                      <a:pt x="24" y="16"/>
                    </a:lnTo>
                    <a:lnTo>
                      <a:pt x="8" y="16"/>
                    </a:lnTo>
                    <a:lnTo>
                      <a:pt x="0" y="24"/>
                    </a:lnTo>
                    <a:lnTo>
                      <a:pt x="8" y="40"/>
                    </a:lnTo>
                    <a:lnTo>
                      <a:pt x="16" y="40"/>
                    </a:lnTo>
                    <a:lnTo>
                      <a:pt x="16" y="24"/>
                    </a:lnTo>
                    <a:lnTo>
                      <a:pt x="24" y="16"/>
                    </a:lnTo>
                    <a:lnTo>
                      <a:pt x="32" y="24"/>
                    </a:lnTo>
                    <a:lnTo>
                      <a:pt x="40" y="24"/>
                    </a:lnTo>
                    <a:lnTo>
                      <a:pt x="48"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7" name="Freeform 174"/>
              <p:cNvSpPr>
                <a:spLocks/>
              </p:cNvSpPr>
              <p:nvPr/>
            </p:nvSpPr>
            <p:spPr bwMode="gray">
              <a:xfrm>
                <a:off x="4629" y="2369"/>
                <a:ext cx="34" cy="50"/>
              </a:xfrm>
              <a:custGeom>
                <a:avLst/>
                <a:gdLst>
                  <a:gd name="T0" fmla="*/ 9 w 48"/>
                  <a:gd name="T1" fmla="*/ 0 h 72"/>
                  <a:gd name="T2" fmla="*/ 14 w 48"/>
                  <a:gd name="T3" fmla="*/ 6 h 72"/>
                  <a:gd name="T4" fmla="*/ 17 w 48"/>
                  <a:gd name="T5" fmla="*/ 10 h 72"/>
                  <a:gd name="T6" fmla="*/ 14 w 48"/>
                  <a:gd name="T7" fmla="*/ 16 h 72"/>
                  <a:gd name="T8" fmla="*/ 14 w 48"/>
                  <a:gd name="T9" fmla="*/ 22 h 72"/>
                  <a:gd name="T10" fmla="*/ 9 w 48"/>
                  <a:gd name="T11" fmla="*/ 24 h 72"/>
                  <a:gd name="T12" fmla="*/ 9 w 48"/>
                  <a:gd name="T13" fmla="*/ 19 h 72"/>
                  <a:gd name="T14" fmla="*/ 6 w 48"/>
                  <a:gd name="T15" fmla="*/ 19 h 72"/>
                  <a:gd name="T16" fmla="*/ 6 w 48"/>
                  <a:gd name="T17" fmla="*/ 22 h 72"/>
                  <a:gd name="T18" fmla="*/ 3 w 48"/>
                  <a:gd name="T19" fmla="*/ 22 h 72"/>
                  <a:gd name="T20" fmla="*/ 6 w 48"/>
                  <a:gd name="T21" fmla="*/ 16 h 72"/>
                  <a:gd name="T22" fmla="*/ 6 w 48"/>
                  <a:gd name="T23" fmla="*/ 13 h 72"/>
                  <a:gd name="T24" fmla="*/ 9 w 48"/>
                  <a:gd name="T25" fmla="*/ 10 h 72"/>
                  <a:gd name="T26" fmla="*/ 6 w 48"/>
                  <a:gd name="T27" fmla="*/ 8 h 72"/>
                  <a:gd name="T28" fmla="*/ 3 w 48"/>
                  <a:gd name="T29" fmla="*/ 10 h 72"/>
                  <a:gd name="T30" fmla="*/ 0 w 48"/>
                  <a:gd name="T31" fmla="*/ 8 h 72"/>
                  <a:gd name="T32" fmla="*/ 0 w 48"/>
                  <a:gd name="T33" fmla="*/ 6 h 72"/>
                  <a:gd name="T34" fmla="*/ 3 w 48"/>
                  <a:gd name="T35" fmla="*/ 3 h 72"/>
                  <a:gd name="T36" fmla="*/ 9 w 48"/>
                  <a:gd name="T37" fmla="*/ 0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72"/>
                  <a:gd name="T59" fmla="*/ 48 w 48"/>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72">
                    <a:moveTo>
                      <a:pt x="24" y="0"/>
                    </a:moveTo>
                    <a:lnTo>
                      <a:pt x="40" y="16"/>
                    </a:lnTo>
                    <a:lnTo>
                      <a:pt x="48" y="32"/>
                    </a:lnTo>
                    <a:lnTo>
                      <a:pt x="40" y="48"/>
                    </a:lnTo>
                    <a:lnTo>
                      <a:pt x="40" y="64"/>
                    </a:lnTo>
                    <a:lnTo>
                      <a:pt x="24" y="72"/>
                    </a:lnTo>
                    <a:lnTo>
                      <a:pt x="24" y="56"/>
                    </a:lnTo>
                    <a:lnTo>
                      <a:pt x="16" y="56"/>
                    </a:lnTo>
                    <a:lnTo>
                      <a:pt x="16" y="64"/>
                    </a:lnTo>
                    <a:lnTo>
                      <a:pt x="8" y="64"/>
                    </a:lnTo>
                    <a:lnTo>
                      <a:pt x="16" y="48"/>
                    </a:lnTo>
                    <a:lnTo>
                      <a:pt x="16" y="40"/>
                    </a:lnTo>
                    <a:lnTo>
                      <a:pt x="24" y="32"/>
                    </a:lnTo>
                    <a:lnTo>
                      <a:pt x="16" y="24"/>
                    </a:lnTo>
                    <a:lnTo>
                      <a:pt x="8" y="32"/>
                    </a:lnTo>
                    <a:lnTo>
                      <a:pt x="0" y="24"/>
                    </a:lnTo>
                    <a:lnTo>
                      <a:pt x="0" y="16"/>
                    </a:lnTo>
                    <a:lnTo>
                      <a:pt x="8" y="8"/>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8" name="Freeform 175"/>
              <p:cNvSpPr>
                <a:spLocks/>
              </p:cNvSpPr>
              <p:nvPr/>
            </p:nvSpPr>
            <p:spPr bwMode="gray">
              <a:xfrm>
                <a:off x="4494" y="2515"/>
                <a:ext cx="23" cy="45"/>
              </a:xfrm>
              <a:custGeom>
                <a:avLst/>
                <a:gdLst>
                  <a:gd name="T0" fmla="*/ 6 w 32"/>
                  <a:gd name="T1" fmla="*/ 0 h 64"/>
                  <a:gd name="T2" fmla="*/ 12 w 32"/>
                  <a:gd name="T3" fmla="*/ 0 h 64"/>
                  <a:gd name="T4" fmla="*/ 12 w 32"/>
                  <a:gd name="T5" fmla="*/ 11 h 64"/>
                  <a:gd name="T6" fmla="*/ 9 w 32"/>
                  <a:gd name="T7" fmla="*/ 14 h 64"/>
                  <a:gd name="T8" fmla="*/ 6 w 32"/>
                  <a:gd name="T9" fmla="*/ 23 h 64"/>
                  <a:gd name="T10" fmla="*/ 3 w 32"/>
                  <a:gd name="T11" fmla="*/ 23 h 64"/>
                  <a:gd name="T12" fmla="*/ 0 w 32"/>
                  <a:gd name="T13" fmla="*/ 19 h 64"/>
                  <a:gd name="T14" fmla="*/ 0 w 32"/>
                  <a:gd name="T15" fmla="*/ 11 h 64"/>
                  <a:gd name="T16" fmla="*/ 6 w 32"/>
                  <a:gd name="T17" fmla="*/ 6 h 64"/>
                  <a:gd name="T18" fmla="*/ 6 w 32"/>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64"/>
                  <a:gd name="T32" fmla="*/ 32 w 3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64">
                    <a:moveTo>
                      <a:pt x="16" y="0"/>
                    </a:moveTo>
                    <a:lnTo>
                      <a:pt x="32" y="0"/>
                    </a:lnTo>
                    <a:lnTo>
                      <a:pt x="32" y="32"/>
                    </a:lnTo>
                    <a:lnTo>
                      <a:pt x="24" y="40"/>
                    </a:lnTo>
                    <a:lnTo>
                      <a:pt x="16" y="64"/>
                    </a:lnTo>
                    <a:lnTo>
                      <a:pt x="8" y="64"/>
                    </a:lnTo>
                    <a:lnTo>
                      <a:pt x="0" y="56"/>
                    </a:lnTo>
                    <a:lnTo>
                      <a:pt x="0" y="32"/>
                    </a:lnTo>
                    <a:lnTo>
                      <a:pt x="16" y="16"/>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9" name="Freeform 176"/>
              <p:cNvSpPr>
                <a:spLocks/>
              </p:cNvSpPr>
              <p:nvPr/>
            </p:nvSpPr>
            <p:spPr bwMode="gray">
              <a:xfrm>
                <a:off x="4550" y="2206"/>
                <a:ext cx="96" cy="101"/>
              </a:xfrm>
              <a:custGeom>
                <a:avLst/>
                <a:gdLst>
                  <a:gd name="T0" fmla="*/ 48 w 136"/>
                  <a:gd name="T1" fmla="*/ 3 h 144"/>
                  <a:gd name="T2" fmla="*/ 45 w 136"/>
                  <a:gd name="T3" fmla="*/ 3 h 144"/>
                  <a:gd name="T4" fmla="*/ 42 w 136"/>
                  <a:gd name="T5" fmla="*/ 0 h 144"/>
                  <a:gd name="T6" fmla="*/ 34 w 136"/>
                  <a:gd name="T7" fmla="*/ 8 h 144"/>
                  <a:gd name="T8" fmla="*/ 28 w 136"/>
                  <a:gd name="T9" fmla="*/ 6 h 144"/>
                  <a:gd name="T10" fmla="*/ 31 w 136"/>
                  <a:gd name="T11" fmla="*/ 14 h 144"/>
                  <a:gd name="T12" fmla="*/ 28 w 136"/>
                  <a:gd name="T13" fmla="*/ 17 h 144"/>
                  <a:gd name="T14" fmla="*/ 23 w 136"/>
                  <a:gd name="T15" fmla="*/ 17 h 144"/>
                  <a:gd name="T16" fmla="*/ 23 w 136"/>
                  <a:gd name="T17" fmla="*/ 11 h 144"/>
                  <a:gd name="T18" fmla="*/ 20 w 136"/>
                  <a:gd name="T19" fmla="*/ 11 h 144"/>
                  <a:gd name="T20" fmla="*/ 14 w 136"/>
                  <a:gd name="T21" fmla="*/ 19 h 144"/>
                  <a:gd name="T22" fmla="*/ 3 w 136"/>
                  <a:gd name="T23" fmla="*/ 22 h 144"/>
                  <a:gd name="T24" fmla="*/ 0 w 136"/>
                  <a:gd name="T25" fmla="*/ 30 h 144"/>
                  <a:gd name="T26" fmla="*/ 3 w 136"/>
                  <a:gd name="T27" fmla="*/ 30 h 144"/>
                  <a:gd name="T28" fmla="*/ 6 w 136"/>
                  <a:gd name="T29" fmla="*/ 33 h 144"/>
                  <a:gd name="T30" fmla="*/ 8 w 136"/>
                  <a:gd name="T31" fmla="*/ 33 h 144"/>
                  <a:gd name="T32" fmla="*/ 8 w 136"/>
                  <a:gd name="T33" fmla="*/ 36 h 144"/>
                  <a:gd name="T34" fmla="*/ 8 w 136"/>
                  <a:gd name="T35" fmla="*/ 41 h 144"/>
                  <a:gd name="T36" fmla="*/ 3 w 136"/>
                  <a:gd name="T37" fmla="*/ 44 h 144"/>
                  <a:gd name="T38" fmla="*/ 6 w 136"/>
                  <a:gd name="T39" fmla="*/ 50 h 144"/>
                  <a:gd name="T40" fmla="*/ 11 w 136"/>
                  <a:gd name="T41" fmla="*/ 50 h 144"/>
                  <a:gd name="T42" fmla="*/ 14 w 136"/>
                  <a:gd name="T43" fmla="*/ 47 h 144"/>
                  <a:gd name="T44" fmla="*/ 20 w 136"/>
                  <a:gd name="T45" fmla="*/ 41 h 144"/>
                  <a:gd name="T46" fmla="*/ 31 w 136"/>
                  <a:gd name="T47" fmla="*/ 39 h 144"/>
                  <a:gd name="T48" fmla="*/ 25 w 136"/>
                  <a:gd name="T49" fmla="*/ 36 h 144"/>
                  <a:gd name="T50" fmla="*/ 23 w 136"/>
                  <a:gd name="T51" fmla="*/ 36 h 144"/>
                  <a:gd name="T52" fmla="*/ 23 w 136"/>
                  <a:gd name="T53" fmla="*/ 30 h 144"/>
                  <a:gd name="T54" fmla="*/ 25 w 136"/>
                  <a:gd name="T55" fmla="*/ 27 h 144"/>
                  <a:gd name="T56" fmla="*/ 31 w 136"/>
                  <a:gd name="T57" fmla="*/ 27 h 144"/>
                  <a:gd name="T58" fmla="*/ 37 w 136"/>
                  <a:gd name="T59" fmla="*/ 22 h 144"/>
                  <a:gd name="T60" fmla="*/ 42 w 136"/>
                  <a:gd name="T61" fmla="*/ 17 h 144"/>
                  <a:gd name="T62" fmla="*/ 42 w 136"/>
                  <a:gd name="T63" fmla="*/ 14 h 144"/>
                  <a:gd name="T64" fmla="*/ 42 w 136"/>
                  <a:gd name="T65" fmla="*/ 8 h 144"/>
                  <a:gd name="T66" fmla="*/ 45 w 136"/>
                  <a:gd name="T67" fmla="*/ 3 h 144"/>
                  <a:gd name="T68" fmla="*/ 48 w 136"/>
                  <a:gd name="T69" fmla="*/ 3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6"/>
                  <a:gd name="T106" fmla="*/ 0 h 144"/>
                  <a:gd name="T107" fmla="*/ 136 w 136"/>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6" h="144">
                    <a:moveTo>
                      <a:pt x="136" y="8"/>
                    </a:moveTo>
                    <a:lnTo>
                      <a:pt x="128" y="8"/>
                    </a:lnTo>
                    <a:lnTo>
                      <a:pt x="120" y="0"/>
                    </a:lnTo>
                    <a:lnTo>
                      <a:pt x="96" y="24"/>
                    </a:lnTo>
                    <a:lnTo>
                      <a:pt x="80" y="16"/>
                    </a:lnTo>
                    <a:lnTo>
                      <a:pt x="88" y="40"/>
                    </a:lnTo>
                    <a:lnTo>
                      <a:pt x="80" y="48"/>
                    </a:lnTo>
                    <a:lnTo>
                      <a:pt x="64" y="48"/>
                    </a:lnTo>
                    <a:lnTo>
                      <a:pt x="64" y="32"/>
                    </a:lnTo>
                    <a:lnTo>
                      <a:pt x="56" y="32"/>
                    </a:lnTo>
                    <a:lnTo>
                      <a:pt x="40" y="56"/>
                    </a:lnTo>
                    <a:lnTo>
                      <a:pt x="8" y="64"/>
                    </a:lnTo>
                    <a:lnTo>
                      <a:pt x="0" y="88"/>
                    </a:lnTo>
                    <a:lnTo>
                      <a:pt x="8" y="88"/>
                    </a:lnTo>
                    <a:lnTo>
                      <a:pt x="16" y="96"/>
                    </a:lnTo>
                    <a:lnTo>
                      <a:pt x="24" y="96"/>
                    </a:lnTo>
                    <a:lnTo>
                      <a:pt x="24" y="104"/>
                    </a:lnTo>
                    <a:lnTo>
                      <a:pt x="24" y="120"/>
                    </a:lnTo>
                    <a:lnTo>
                      <a:pt x="8" y="128"/>
                    </a:lnTo>
                    <a:lnTo>
                      <a:pt x="16" y="144"/>
                    </a:lnTo>
                    <a:lnTo>
                      <a:pt x="32" y="144"/>
                    </a:lnTo>
                    <a:lnTo>
                      <a:pt x="40" y="136"/>
                    </a:lnTo>
                    <a:lnTo>
                      <a:pt x="56" y="120"/>
                    </a:lnTo>
                    <a:lnTo>
                      <a:pt x="88" y="112"/>
                    </a:lnTo>
                    <a:lnTo>
                      <a:pt x="72" y="104"/>
                    </a:lnTo>
                    <a:lnTo>
                      <a:pt x="64" y="104"/>
                    </a:lnTo>
                    <a:lnTo>
                      <a:pt x="64" y="88"/>
                    </a:lnTo>
                    <a:lnTo>
                      <a:pt x="72" y="80"/>
                    </a:lnTo>
                    <a:lnTo>
                      <a:pt x="88" y="80"/>
                    </a:lnTo>
                    <a:lnTo>
                      <a:pt x="104" y="64"/>
                    </a:lnTo>
                    <a:lnTo>
                      <a:pt x="120" y="48"/>
                    </a:lnTo>
                    <a:lnTo>
                      <a:pt x="120" y="40"/>
                    </a:lnTo>
                    <a:lnTo>
                      <a:pt x="120" y="24"/>
                    </a:lnTo>
                    <a:lnTo>
                      <a:pt x="128" y="8"/>
                    </a:lnTo>
                    <a:lnTo>
                      <a:pt x="13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0" name="Freeform 177"/>
              <p:cNvSpPr>
                <a:spLocks/>
              </p:cNvSpPr>
              <p:nvPr/>
            </p:nvSpPr>
            <p:spPr bwMode="gray">
              <a:xfrm>
                <a:off x="3819" y="1969"/>
                <a:ext cx="889" cy="619"/>
              </a:xfrm>
              <a:custGeom>
                <a:avLst/>
                <a:gdLst>
                  <a:gd name="T0" fmla="*/ 384 w 1264"/>
                  <a:gd name="T1" fmla="*/ 128 h 880"/>
                  <a:gd name="T2" fmla="*/ 395 w 1264"/>
                  <a:gd name="T3" fmla="*/ 125 h 880"/>
                  <a:gd name="T4" fmla="*/ 418 w 1264"/>
                  <a:gd name="T5" fmla="*/ 94 h 880"/>
                  <a:gd name="T6" fmla="*/ 440 w 1264"/>
                  <a:gd name="T7" fmla="*/ 58 h 880"/>
                  <a:gd name="T8" fmla="*/ 412 w 1264"/>
                  <a:gd name="T9" fmla="*/ 67 h 880"/>
                  <a:gd name="T10" fmla="*/ 387 w 1264"/>
                  <a:gd name="T11" fmla="*/ 36 h 880"/>
                  <a:gd name="T12" fmla="*/ 356 w 1264"/>
                  <a:gd name="T13" fmla="*/ 0 h 880"/>
                  <a:gd name="T14" fmla="*/ 331 w 1264"/>
                  <a:gd name="T15" fmla="*/ 25 h 880"/>
                  <a:gd name="T16" fmla="*/ 309 w 1264"/>
                  <a:gd name="T17" fmla="*/ 44 h 880"/>
                  <a:gd name="T18" fmla="*/ 303 w 1264"/>
                  <a:gd name="T19" fmla="*/ 70 h 880"/>
                  <a:gd name="T20" fmla="*/ 331 w 1264"/>
                  <a:gd name="T21" fmla="*/ 78 h 880"/>
                  <a:gd name="T22" fmla="*/ 312 w 1264"/>
                  <a:gd name="T23" fmla="*/ 84 h 880"/>
                  <a:gd name="T24" fmla="*/ 295 w 1264"/>
                  <a:gd name="T25" fmla="*/ 89 h 880"/>
                  <a:gd name="T26" fmla="*/ 273 w 1264"/>
                  <a:gd name="T27" fmla="*/ 111 h 880"/>
                  <a:gd name="T28" fmla="*/ 239 w 1264"/>
                  <a:gd name="T29" fmla="*/ 122 h 880"/>
                  <a:gd name="T30" fmla="*/ 200 w 1264"/>
                  <a:gd name="T31" fmla="*/ 120 h 880"/>
                  <a:gd name="T32" fmla="*/ 172 w 1264"/>
                  <a:gd name="T33" fmla="*/ 122 h 880"/>
                  <a:gd name="T34" fmla="*/ 128 w 1264"/>
                  <a:gd name="T35" fmla="*/ 94 h 880"/>
                  <a:gd name="T36" fmla="*/ 101 w 1264"/>
                  <a:gd name="T37" fmla="*/ 53 h 880"/>
                  <a:gd name="T38" fmla="*/ 78 w 1264"/>
                  <a:gd name="T39" fmla="*/ 75 h 880"/>
                  <a:gd name="T40" fmla="*/ 56 w 1264"/>
                  <a:gd name="T41" fmla="*/ 92 h 880"/>
                  <a:gd name="T42" fmla="*/ 48 w 1264"/>
                  <a:gd name="T43" fmla="*/ 122 h 880"/>
                  <a:gd name="T44" fmla="*/ 23 w 1264"/>
                  <a:gd name="T45" fmla="*/ 142 h 880"/>
                  <a:gd name="T46" fmla="*/ 3 w 1264"/>
                  <a:gd name="T47" fmla="*/ 156 h 880"/>
                  <a:gd name="T48" fmla="*/ 11 w 1264"/>
                  <a:gd name="T49" fmla="*/ 172 h 880"/>
                  <a:gd name="T50" fmla="*/ 31 w 1264"/>
                  <a:gd name="T51" fmla="*/ 186 h 880"/>
                  <a:gd name="T52" fmla="*/ 39 w 1264"/>
                  <a:gd name="T53" fmla="*/ 200 h 880"/>
                  <a:gd name="T54" fmla="*/ 34 w 1264"/>
                  <a:gd name="T55" fmla="*/ 209 h 880"/>
                  <a:gd name="T56" fmla="*/ 44 w 1264"/>
                  <a:gd name="T57" fmla="*/ 223 h 880"/>
                  <a:gd name="T58" fmla="*/ 86 w 1264"/>
                  <a:gd name="T59" fmla="*/ 245 h 880"/>
                  <a:gd name="T60" fmla="*/ 120 w 1264"/>
                  <a:gd name="T61" fmla="*/ 245 h 880"/>
                  <a:gd name="T62" fmla="*/ 161 w 1264"/>
                  <a:gd name="T63" fmla="*/ 234 h 880"/>
                  <a:gd name="T64" fmla="*/ 178 w 1264"/>
                  <a:gd name="T65" fmla="*/ 253 h 880"/>
                  <a:gd name="T66" fmla="*/ 184 w 1264"/>
                  <a:gd name="T67" fmla="*/ 287 h 880"/>
                  <a:gd name="T68" fmla="*/ 198 w 1264"/>
                  <a:gd name="T69" fmla="*/ 301 h 880"/>
                  <a:gd name="T70" fmla="*/ 209 w 1264"/>
                  <a:gd name="T71" fmla="*/ 287 h 880"/>
                  <a:gd name="T72" fmla="*/ 236 w 1264"/>
                  <a:gd name="T73" fmla="*/ 287 h 880"/>
                  <a:gd name="T74" fmla="*/ 248 w 1264"/>
                  <a:gd name="T75" fmla="*/ 298 h 880"/>
                  <a:gd name="T76" fmla="*/ 262 w 1264"/>
                  <a:gd name="T77" fmla="*/ 306 h 880"/>
                  <a:gd name="T78" fmla="*/ 276 w 1264"/>
                  <a:gd name="T79" fmla="*/ 298 h 880"/>
                  <a:gd name="T80" fmla="*/ 289 w 1264"/>
                  <a:gd name="T81" fmla="*/ 289 h 880"/>
                  <a:gd name="T82" fmla="*/ 306 w 1264"/>
                  <a:gd name="T83" fmla="*/ 287 h 880"/>
                  <a:gd name="T84" fmla="*/ 323 w 1264"/>
                  <a:gd name="T85" fmla="*/ 273 h 880"/>
                  <a:gd name="T86" fmla="*/ 334 w 1264"/>
                  <a:gd name="T87" fmla="*/ 259 h 880"/>
                  <a:gd name="T88" fmla="*/ 343 w 1264"/>
                  <a:gd name="T89" fmla="*/ 243 h 880"/>
                  <a:gd name="T90" fmla="*/ 339 w 1264"/>
                  <a:gd name="T91" fmla="*/ 231 h 880"/>
                  <a:gd name="T92" fmla="*/ 345 w 1264"/>
                  <a:gd name="T93" fmla="*/ 220 h 880"/>
                  <a:gd name="T94" fmla="*/ 339 w 1264"/>
                  <a:gd name="T95" fmla="*/ 209 h 880"/>
                  <a:gd name="T96" fmla="*/ 326 w 1264"/>
                  <a:gd name="T97" fmla="*/ 189 h 880"/>
                  <a:gd name="T98" fmla="*/ 339 w 1264"/>
                  <a:gd name="T99" fmla="*/ 178 h 880"/>
                  <a:gd name="T100" fmla="*/ 351 w 1264"/>
                  <a:gd name="T101" fmla="*/ 167 h 880"/>
                  <a:gd name="T102" fmla="*/ 326 w 1264"/>
                  <a:gd name="T103" fmla="*/ 165 h 880"/>
                  <a:gd name="T104" fmla="*/ 326 w 1264"/>
                  <a:gd name="T105" fmla="*/ 153 h 880"/>
                  <a:gd name="T106" fmla="*/ 339 w 1264"/>
                  <a:gd name="T107" fmla="*/ 139 h 880"/>
                  <a:gd name="T108" fmla="*/ 345 w 1264"/>
                  <a:gd name="T109" fmla="*/ 156 h 8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4"/>
                  <a:gd name="T166" fmla="*/ 0 h 880"/>
                  <a:gd name="T167" fmla="*/ 1264 w 1264"/>
                  <a:gd name="T168" fmla="*/ 880 h 8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4" h="880">
                    <a:moveTo>
                      <a:pt x="1040" y="424"/>
                    </a:moveTo>
                    <a:lnTo>
                      <a:pt x="1048" y="400"/>
                    </a:lnTo>
                    <a:lnTo>
                      <a:pt x="1080" y="392"/>
                    </a:lnTo>
                    <a:lnTo>
                      <a:pt x="1096" y="368"/>
                    </a:lnTo>
                    <a:lnTo>
                      <a:pt x="1104" y="368"/>
                    </a:lnTo>
                    <a:lnTo>
                      <a:pt x="1104" y="384"/>
                    </a:lnTo>
                    <a:lnTo>
                      <a:pt x="1120" y="384"/>
                    </a:lnTo>
                    <a:lnTo>
                      <a:pt x="1128" y="376"/>
                    </a:lnTo>
                    <a:lnTo>
                      <a:pt x="1120" y="352"/>
                    </a:lnTo>
                    <a:lnTo>
                      <a:pt x="1136" y="360"/>
                    </a:lnTo>
                    <a:lnTo>
                      <a:pt x="1168" y="344"/>
                    </a:lnTo>
                    <a:lnTo>
                      <a:pt x="1184" y="328"/>
                    </a:lnTo>
                    <a:lnTo>
                      <a:pt x="1192" y="304"/>
                    </a:lnTo>
                    <a:lnTo>
                      <a:pt x="1176" y="280"/>
                    </a:lnTo>
                    <a:lnTo>
                      <a:pt x="1200" y="272"/>
                    </a:lnTo>
                    <a:lnTo>
                      <a:pt x="1216" y="272"/>
                    </a:lnTo>
                    <a:lnTo>
                      <a:pt x="1232" y="264"/>
                    </a:lnTo>
                    <a:lnTo>
                      <a:pt x="1240" y="224"/>
                    </a:lnTo>
                    <a:lnTo>
                      <a:pt x="1256" y="208"/>
                    </a:lnTo>
                    <a:lnTo>
                      <a:pt x="1264" y="168"/>
                    </a:lnTo>
                    <a:lnTo>
                      <a:pt x="1256" y="168"/>
                    </a:lnTo>
                    <a:lnTo>
                      <a:pt x="1232" y="184"/>
                    </a:lnTo>
                    <a:lnTo>
                      <a:pt x="1208" y="184"/>
                    </a:lnTo>
                    <a:lnTo>
                      <a:pt x="1200" y="192"/>
                    </a:lnTo>
                    <a:lnTo>
                      <a:pt x="1184" y="192"/>
                    </a:lnTo>
                    <a:lnTo>
                      <a:pt x="1176" y="160"/>
                    </a:lnTo>
                    <a:lnTo>
                      <a:pt x="1152" y="136"/>
                    </a:lnTo>
                    <a:lnTo>
                      <a:pt x="1136" y="128"/>
                    </a:lnTo>
                    <a:lnTo>
                      <a:pt x="1112" y="128"/>
                    </a:lnTo>
                    <a:lnTo>
                      <a:pt x="1112" y="104"/>
                    </a:lnTo>
                    <a:lnTo>
                      <a:pt x="1096" y="72"/>
                    </a:lnTo>
                    <a:lnTo>
                      <a:pt x="1096" y="56"/>
                    </a:lnTo>
                    <a:lnTo>
                      <a:pt x="1072" y="16"/>
                    </a:lnTo>
                    <a:lnTo>
                      <a:pt x="1056" y="16"/>
                    </a:lnTo>
                    <a:lnTo>
                      <a:pt x="1024" y="0"/>
                    </a:lnTo>
                    <a:lnTo>
                      <a:pt x="976" y="8"/>
                    </a:lnTo>
                    <a:lnTo>
                      <a:pt x="952" y="40"/>
                    </a:lnTo>
                    <a:lnTo>
                      <a:pt x="968" y="40"/>
                    </a:lnTo>
                    <a:lnTo>
                      <a:pt x="968" y="56"/>
                    </a:lnTo>
                    <a:lnTo>
                      <a:pt x="952" y="72"/>
                    </a:lnTo>
                    <a:lnTo>
                      <a:pt x="944" y="96"/>
                    </a:lnTo>
                    <a:lnTo>
                      <a:pt x="936" y="104"/>
                    </a:lnTo>
                    <a:lnTo>
                      <a:pt x="936" y="120"/>
                    </a:lnTo>
                    <a:lnTo>
                      <a:pt x="904" y="144"/>
                    </a:lnTo>
                    <a:lnTo>
                      <a:pt x="888" y="128"/>
                    </a:lnTo>
                    <a:lnTo>
                      <a:pt x="888" y="136"/>
                    </a:lnTo>
                    <a:lnTo>
                      <a:pt x="872" y="168"/>
                    </a:lnTo>
                    <a:lnTo>
                      <a:pt x="864" y="184"/>
                    </a:lnTo>
                    <a:lnTo>
                      <a:pt x="864" y="192"/>
                    </a:lnTo>
                    <a:lnTo>
                      <a:pt x="872" y="200"/>
                    </a:lnTo>
                    <a:lnTo>
                      <a:pt x="880" y="192"/>
                    </a:lnTo>
                    <a:lnTo>
                      <a:pt x="896" y="200"/>
                    </a:lnTo>
                    <a:lnTo>
                      <a:pt x="904" y="184"/>
                    </a:lnTo>
                    <a:lnTo>
                      <a:pt x="944" y="200"/>
                    </a:lnTo>
                    <a:lnTo>
                      <a:pt x="952" y="224"/>
                    </a:lnTo>
                    <a:lnTo>
                      <a:pt x="944" y="224"/>
                    </a:lnTo>
                    <a:lnTo>
                      <a:pt x="928" y="224"/>
                    </a:lnTo>
                    <a:lnTo>
                      <a:pt x="912" y="224"/>
                    </a:lnTo>
                    <a:lnTo>
                      <a:pt x="912" y="232"/>
                    </a:lnTo>
                    <a:lnTo>
                      <a:pt x="896" y="240"/>
                    </a:lnTo>
                    <a:lnTo>
                      <a:pt x="888" y="232"/>
                    </a:lnTo>
                    <a:lnTo>
                      <a:pt x="880" y="232"/>
                    </a:lnTo>
                    <a:lnTo>
                      <a:pt x="872" y="264"/>
                    </a:lnTo>
                    <a:lnTo>
                      <a:pt x="856" y="264"/>
                    </a:lnTo>
                    <a:lnTo>
                      <a:pt x="848" y="256"/>
                    </a:lnTo>
                    <a:lnTo>
                      <a:pt x="824" y="280"/>
                    </a:lnTo>
                    <a:lnTo>
                      <a:pt x="792" y="272"/>
                    </a:lnTo>
                    <a:lnTo>
                      <a:pt x="776" y="296"/>
                    </a:lnTo>
                    <a:lnTo>
                      <a:pt x="792" y="304"/>
                    </a:lnTo>
                    <a:lnTo>
                      <a:pt x="784" y="320"/>
                    </a:lnTo>
                    <a:lnTo>
                      <a:pt x="768" y="320"/>
                    </a:lnTo>
                    <a:lnTo>
                      <a:pt x="752" y="344"/>
                    </a:lnTo>
                    <a:lnTo>
                      <a:pt x="720" y="352"/>
                    </a:lnTo>
                    <a:lnTo>
                      <a:pt x="704" y="360"/>
                    </a:lnTo>
                    <a:lnTo>
                      <a:pt x="688" y="352"/>
                    </a:lnTo>
                    <a:lnTo>
                      <a:pt x="656" y="368"/>
                    </a:lnTo>
                    <a:lnTo>
                      <a:pt x="640" y="368"/>
                    </a:lnTo>
                    <a:lnTo>
                      <a:pt x="624" y="360"/>
                    </a:lnTo>
                    <a:lnTo>
                      <a:pt x="600" y="360"/>
                    </a:lnTo>
                    <a:lnTo>
                      <a:pt x="576" y="344"/>
                    </a:lnTo>
                    <a:lnTo>
                      <a:pt x="544" y="336"/>
                    </a:lnTo>
                    <a:lnTo>
                      <a:pt x="520" y="344"/>
                    </a:lnTo>
                    <a:lnTo>
                      <a:pt x="504" y="336"/>
                    </a:lnTo>
                    <a:lnTo>
                      <a:pt x="504" y="344"/>
                    </a:lnTo>
                    <a:lnTo>
                      <a:pt x="496" y="352"/>
                    </a:lnTo>
                    <a:lnTo>
                      <a:pt x="472" y="352"/>
                    </a:lnTo>
                    <a:lnTo>
                      <a:pt x="456" y="328"/>
                    </a:lnTo>
                    <a:lnTo>
                      <a:pt x="464" y="304"/>
                    </a:lnTo>
                    <a:lnTo>
                      <a:pt x="392" y="280"/>
                    </a:lnTo>
                    <a:lnTo>
                      <a:pt x="368" y="272"/>
                    </a:lnTo>
                    <a:lnTo>
                      <a:pt x="352" y="248"/>
                    </a:lnTo>
                    <a:lnTo>
                      <a:pt x="368" y="232"/>
                    </a:lnTo>
                    <a:lnTo>
                      <a:pt x="336" y="192"/>
                    </a:lnTo>
                    <a:lnTo>
                      <a:pt x="312" y="192"/>
                    </a:lnTo>
                    <a:lnTo>
                      <a:pt x="288" y="152"/>
                    </a:lnTo>
                    <a:lnTo>
                      <a:pt x="280" y="152"/>
                    </a:lnTo>
                    <a:lnTo>
                      <a:pt x="240" y="184"/>
                    </a:lnTo>
                    <a:lnTo>
                      <a:pt x="248" y="216"/>
                    </a:lnTo>
                    <a:lnTo>
                      <a:pt x="240" y="224"/>
                    </a:lnTo>
                    <a:lnTo>
                      <a:pt x="224" y="216"/>
                    </a:lnTo>
                    <a:lnTo>
                      <a:pt x="200" y="216"/>
                    </a:lnTo>
                    <a:lnTo>
                      <a:pt x="184" y="256"/>
                    </a:lnTo>
                    <a:lnTo>
                      <a:pt x="184" y="272"/>
                    </a:lnTo>
                    <a:lnTo>
                      <a:pt x="176" y="280"/>
                    </a:lnTo>
                    <a:lnTo>
                      <a:pt x="160" y="264"/>
                    </a:lnTo>
                    <a:lnTo>
                      <a:pt x="120" y="280"/>
                    </a:lnTo>
                    <a:lnTo>
                      <a:pt x="136" y="296"/>
                    </a:lnTo>
                    <a:lnTo>
                      <a:pt x="136" y="320"/>
                    </a:lnTo>
                    <a:lnTo>
                      <a:pt x="144" y="328"/>
                    </a:lnTo>
                    <a:lnTo>
                      <a:pt x="136" y="352"/>
                    </a:lnTo>
                    <a:lnTo>
                      <a:pt x="120" y="368"/>
                    </a:lnTo>
                    <a:lnTo>
                      <a:pt x="96" y="376"/>
                    </a:lnTo>
                    <a:lnTo>
                      <a:pt x="80" y="384"/>
                    </a:lnTo>
                    <a:lnTo>
                      <a:pt x="64" y="392"/>
                    </a:lnTo>
                    <a:lnTo>
                      <a:pt x="64" y="408"/>
                    </a:lnTo>
                    <a:lnTo>
                      <a:pt x="48" y="408"/>
                    </a:lnTo>
                    <a:lnTo>
                      <a:pt x="40" y="400"/>
                    </a:lnTo>
                    <a:lnTo>
                      <a:pt x="8" y="416"/>
                    </a:lnTo>
                    <a:lnTo>
                      <a:pt x="0" y="432"/>
                    </a:lnTo>
                    <a:lnTo>
                      <a:pt x="8" y="448"/>
                    </a:lnTo>
                    <a:lnTo>
                      <a:pt x="24" y="448"/>
                    </a:lnTo>
                    <a:lnTo>
                      <a:pt x="24" y="464"/>
                    </a:lnTo>
                    <a:lnTo>
                      <a:pt x="16" y="488"/>
                    </a:lnTo>
                    <a:lnTo>
                      <a:pt x="24" y="496"/>
                    </a:lnTo>
                    <a:lnTo>
                      <a:pt x="32" y="496"/>
                    </a:lnTo>
                    <a:lnTo>
                      <a:pt x="40" y="512"/>
                    </a:lnTo>
                    <a:lnTo>
                      <a:pt x="48" y="528"/>
                    </a:lnTo>
                    <a:lnTo>
                      <a:pt x="64" y="536"/>
                    </a:lnTo>
                    <a:lnTo>
                      <a:pt x="72" y="552"/>
                    </a:lnTo>
                    <a:lnTo>
                      <a:pt x="88" y="536"/>
                    </a:lnTo>
                    <a:lnTo>
                      <a:pt x="104" y="536"/>
                    </a:lnTo>
                    <a:lnTo>
                      <a:pt x="112" y="544"/>
                    </a:lnTo>
                    <a:lnTo>
                      <a:pt x="112" y="560"/>
                    </a:lnTo>
                    <a:lnTo>
                      <a:pt x="112" y="568"/>
                    </a:lnTo>
                    <a:lnTo>
                      <a:pt x="112" y="576"/>
                    </a:lnTo>
                    <a:lnTo>
                      <a:pt x="112" y="592"/>
                    </a:lnTo>
                    <a:lnTo>
                      <a:pt x="120" y="600"/>
                    </a:lnTo>
                    <a:lnTo>
                      <a:pt x="112" y="600"/>
                    </a:lnTo>
                    <a:lnTo>
                      <a:pt x="104" y="608"/>
                    </a:lnTo>
                    <a:lnTo>
                      <a:pt x="96" y="600"/>
                    </a:lnTo>
                    <a:lnTo>
                      <a:pt x="96" y="608"/>
                    </a:lnTo>
                    <a:lnTo>
                      <a:pt x="104" y="616"/>
                    </a:lnTo>
                    <a:lnTo>
                      <a:pt x="104" y="640"/>
                    </a:lnTo>
                    <a:lnTo>
                      <a:pt x="112" y="640"/>
                    </a:lnTo>
                    <a:lnTo>
                      <a:pt x="128" y="640"/>
                    </a:lnTo>
                    <a:lnTo>
                      <a:pt x="144" y="656"/>
                    </a:lnTo>
                    <a:lnTo>
                      <a:pt x="168" y="656"/>
                    </a:lnTo>
                    <a:lnTo>
                      <a:pt x="200" y="672"/>
                    </a:lnTo>
                    <a:lnTo>
                      <a:pt x="224" y="688"/>
                    </a:lnTo>
                    <a:lnTo>
                      <a:pt x="248" y="704"/>
                    </a:lnTo>
                    <a:lnTo>
                      <a:pt x="296" y="712"/>
                    </a:lnTo>
                    <a:lnTo>
                      <a:pt x="304" y="712"/>
                    </a:lnTo>
                    <a:lnTo>
                      <a:pt x="320" y="720"/>
                    </a:lnTo>
                    <a:lnTo>
                      <a:pt x="336" y="704"/>
                    </a:lnTo>
                    <a:lnTo>
                      <a:pt x="344" y="704"/>
                    </a:lnTo>
                    <a:lnTo>
                      <a:pt x="352" y="712"/>
                    </a:lnTo>
                    <a:lnTo>
                      <a:pt x="368" y="712"/>
                    </a:lnTo>
                    <a:lnTo>
                      <a:pt x="384" y="712"/>
                    </a:lnTo>
                    <a:lnTo>
                      <a:pt x="416" y="688"/>
                    </a:lnTo>
                    <a:lnTo>
                      <a:pt x="464" y="672"/>
                    </a:lnTo>
                    <a:lnTo>
                      <a:pt x="472" y="680"/>
                    </a:lnTo>
                    <a:lnTo>
                      <a:pt x="472" y="688"/>
                    </a:lnTo>
                    <a:lnTo>
                      <a:pt x="488" y="704"/>
                    </a:lnTo>
                    <a:lnTo>
                      <a:pt x="504" y="704"/>
                    </a:lnTo>
                    <a:lnTo>
                      <a:pt x="512" y="728"/>
                    </a:lnTo>
                    <a:lnTo>
                      <a:pt x="520" y="760"/>
                    </a:lnTo>
                    <a:lnTo>
                      <a:pt x="496" y="776"/>
                    </a:lnTo>
                    <a:lnTo>
                      <a:pt x="496" y="800"/>
                    </a:lnTo>
                    <a:lnTo>
                      <a:pt x="512" y="800"/>
                    </a:lnTo>
                    <a:lnTo>
                      <a:pt x="528" y="824"/>
                    </a:lnTo>
                    <a:lnTo>
                      <a:pt x="528" y="840"/>
                    </a:lnTo>
                    <a:lnTo>
                      <a:pt x="544" y="840"/>
                    </a:lnTo>
                    <a:lnTo>
                      <a:pt x="544" y="848"/>
                    </a:lnTo>
                    <a:lnTo>
                      <a:pt x="560" y="856"/>
                    </a:lnTo>
                    <a:lnTo>
                      <a:pt x="568" y="864"/>
                    </a:lnTo>
                    <a:lnTo>
                      <a:pt x="584" y="864"/>
                    </a:lnTo>
                    <a:lnTo>
                      <a:pt x="576" y="840"/>
                    </a:lnTo>
                    <a:lnTo>
                      <a:pt x="584" y="832"/>
                    </a:lnTo>
                    <a:lnTo>
                      <a:pt x="592" y="832"/>
                    </a:lnTo>
                    <a:lnTo>
                      <a:pt x="600" y="824"/>
                    </a:lnTo>
                    <a:lnTo>
                      <a:pt x="616" y="832"/>
                    </a:lnTo>
                    <a:lnTo>
                      <a:pt x="640" y="832"/>
                    </a:lnTo>
                    <a:lnTo>
                      <a:pt x="648" y="816"/>
                    </a:lnTo>
                    <a:lnTo>
                      <a:pt x="664" y="824"/>
                    </a:lnTo>
                    <a:lnTo>
                      <a:pt x="680" y="824"/>
                    </a:lnTo>
                    <a:lnTo>
                      <a:pt x="688" y="832"/>
                    </a:lnTo>
                    <a:lnTo>
                      <a:pt x="680" y="840"/>
                    </a:lnTo>
                    <a:lnTo>
                      <a:pt x="696" y="856"/>
                    </a:lnTo>
                    <a:lnTo>
                      <a:pt x="704" y="856"/>
                    </a:lnTo>
                    <a:lnTo>
                      <a:pt x="712" y="856"/>
                    </a:lnTo>
                    <a:lnTo>
                      <a:pt x="728" y="856"/>
                    </a:lnTo>
                    <a:lnTo>
                      <a:pt x="744" y="864"/>
                    </a:lnTo>
                    <a:lnTo>
                      <a:pt x="744" y="872"/>
                    </a:lnTo>
                    <a:lnTo>
                      <a:pt x="744" y="880"/>
                    </a:lnTo>
                    <a:lnTo>
                      <a:pt x="752" y="880"/>
                    </a:lnTo>
                    <a:lnTo>
                      <a:pt x="752" y="872"/>
                    </a:lnTo>
                    <a:lnTo>
                      <a:pt x="768" y="864"/>
                    </a:lnTo>
                    <a:lnTo>
                      <a:pt x="776" y="864"/>
                    </a:lnTo>
                    <a:lnTo>
                      <a:pt x="784" y="864"/>
                    </a:lnTo>
                    <a:lnTo>
                      <a:pt x="792" y="856"/>
                    </a:lnTo>
                    <a:lnTo>
                      <a:pt x="800" y="856"/>
                    </a:lnTo>
                    <a:lnTo>
                      <a:pt x="816" y="848"/>
                    </a:lnTo>
                    <a:lnTo>
                      <a:pt x="816" y="832"/>
                    </a:lnTo>
                    <a:lnTo>
                      <a:pt x="824" y="824"/>
                    </a:lnTo>
                    <a:lnTo>
                      <a:pt x="832" y="832"/>
                    </a:lnTo>
                    <a:lnTo>
                      <a:pt x="832" y="840"/>
                    </a:lnTo>
                    <a:lnTo>
                      <a:pt x="840" y="840"/>
                    </a:lnTo>
                    <a:lnTo>
                      <a:pt x="856" y="832"/>
                    </a:lnTo>
                    <a:lnTo>
                      <a:pt x="864" y="832"/>
                    </a:lnTo>
                    <a:lnTo>
                      <a:pt x="880" y="824"/>
                    </a:lnTo>
                    <a:lnTo>
                      <a:pt x="888" y="824"/>
                    </a:lnTo>
                    <a:lnTo>
                      <a:pt x="888" y="816"/>
                    </a:lnTo>
                    <a:lnTo>
                      <a:pt x="912" y="800"/>
                    </a:lnTo>
                    <a:lnTo>
                      <a:pt x="912" y="792"/>
                    </a:lnTo>
                    <a:lnTo>
                      <a:pt x="928" y="784"/>
                    </a:lnTo>
                    <a:lnTo>
                      <a:pt x="936" y="784"/>
                    </a:lnTo>
                    <a:lnTo>
                      <a:pt x="936" y="776"/>
                    </a:lnTo>
                    <a:lnTo>
                      <a:pt x="952" y="768"/>
                    </a:lnTo>
                    <a:lnTo>
                      <a:pt x="952" y="744"/>
                    </a:lnTo>
                    <a:lnTo>
                      <a:pt x="960" y="744"/>
                    </a:lnTo>
                    <a:lnTo>
                      <a:pt x="960" y="736"/>
                    </a:lnTo>
                    <a:lnTo>
                      <a:pt x="968" y="720"/>
                    </a:lnTo>
                    <a:lnTo>
                      <a:pt x="976" y="712"/>
                    </a:lnTo>
                    <a:lnTo>
                      <a:pt x="984" y="704"/>
                    </a:lnTo>
                    <a:lnTo>
                      <a:pt x="984" y="696"/>
                    </a:lnTo>
                    <a:lnTo>
                      <a:pt x="984" y="688"/>
                    </a:lnTo>
                    <a:lnTo>
                      <a:pt x="992" y="680"/>
                    </a:lnTo>
                    <a:lnTo>
                      <a:pt x="992" y="664"/>
                    </a:lnTo>
                    <a:lnTo>
                      <a:pt x="984" y="656"/>
                    </a:lnTo>
                    <a:lnTo>
                      <a:pt x="976" y="664"/>
                    </a:lnTo>
                    <a:lnTo>
                      <a:pt x="968" y="664"/>
                    </a:lnTo>
                    <a:lnTo>
                      <a:pt x="968" y="656"/>
                    </a:lnTo>
                    <a:lnTo>
                      <a:pt x="984" y="648"/>
                    </a:lnTo>
                    <a:lnTo>
                      <a:pt x="992" y="640"/>
                    </a:lnTo>
                    <a:lnTo>
                      <a:pt x="992" y="632"/>
                    </a:lnTo>
                    <a:lnTo>
                      <a:pt x="984" y="624"/>
                    </a:lnTo>
                    <a:lnTo>
                      <a:pt x="992" y="624"/>
                    </a:lnTo>
                    <a:lnTo>
                      <a:pt x="992" y="616"/>
                    </a:lnTo>
                    <a:lnTo>
                      <a:pt x="984" y="608"/>
                    </a:lnTo>
                    <a:lnTo>
                      <a:pt x="976" y="600"/>
                    </a:lnTo>
                    <a:lnTo>
                      <a:pt x="976" y="584"/>
                    </a:lnTo>
                    <a:lnTo>
                      <a:pt x="968" y="576"/>
                    </a:lnTo>
                    <a:lnTo>
                      <a:pt x="960" y="560"/>
                    </a:lnTo>
                    <a:lnTo>
                      <a:pt x="952" y="552"/>
                    </a:lnTo>
                    <a:lnTo>
                      <a:pt x="936" y="544"/>
                    </a:lnTo>
                    <a:lnTo>
                      <a:pt x="944" y="536"/>
                    </a:lnTo>
                    <a:lnTo>
                      <a:pt x="952" y="520"/>
                    </a:lnTo>
                    <a:lnTo>
                      <a:pt x="960" y="512"/>
                    </a:lnTo>
                    <a:lnTo>
                      <a:pt x="968" y="512"/>
                    </a:lnTo>
                    <a:lnTo>
                      <a:pt x="976" y="512"/>
                    </a:lnTo>
                    <a:lnTo>
                      <a:pt x="984" y="504"/>
                    </a:lnTo>
                    <a:lnTo>
                      <a:pt x="992" y="496"/>
                    </a:lnTo>
                    <a:lnTo>
                      <a:pt x="1000" y="496"/>
                    </a:lnTo>
                    <a:lnTo>
                      <a:pt x="1008" y="496"/>
                    </a:lnTo>
                    <a:lnTo>
                      <a:pt x="1008" y="480"/>
                    </a:lnTo>
                    <a:lnTo>
                      <a:pt x="976" y="480"/>
                    </a:lnTo>
                    <a:lnTo>
                      <a:pt x="968" y="480"/>
                    </a:lnTo>
                    <a:lnTo>
                      <a:pt x="944" y="488"/>
                    </a:lnTo>
                    <a:lnTo>
                      <a:pt x="928" y="488"/>
                    </a:lnTo>
                    <a:lnTo>
                      <a:pt x="936" y="472"/>
                    </a:lnTo>
                    <a:lnTo>
                      <a:pt x="920" y="472"/>
                    </a:lnTo>
                    <a:lnTo>
                      <a:pt x="904" y="456"/>
                    </a:lnTo>
                    <a:lnTo>
                      <a:pt x="912" y="448"/>
                    </a:lnTo>
                    <a:lnTo>
                      <a:pt x="928" y="440"/>
                    </a:lnTo>
                    <a:lnTo>
                      <a:pt x="936" y="440"/>
                    </a:lnTo>
                    <a:lnTo>
                      <a:pt x="936" y="432"/>
                    </a:lnTo>
                    <a:lnTo>
                      <a:pt x="944" y="424"/>
                    </a:lnTo>
                    <a:lnTo>
                      <a:pt x="944" y="416"/>
                    </a:lnTo>
                    <a:lnTo>
                      <a:pt x="960" y="408"/>
                    </a:lnTo>
                    <a:lnTo>
                      <a:pt x="976" y="400"/>
                    </a:lnTo>
                    <a:lnTo>
                      <a:pt x="992" y="400"/>
                    </a:lnTo>
                    <a:lnTo>
                      <a:pt x="992" y="408"/>
                    </a:lnTo>
                    <a:lnTo>
                      <a:pt x="976" y="432"/>
                    </a:lnTo>
                    <a:lnTo>
                      <a:pt x="992" y="432"/>
                    </a:lnTo>
                    <a:lnTo>
                      <a:pt x="992" y="448"/>
                    </a:lnTo>
                    <a:lnTo>
                      <a:pt x="1000" y="440"/>
                    </a:lnTo>
                    <a:lnTo>
                      <a:pt x="1024" y="424"/>
                    </a:lnTo>
                    <a:lnTo>
                      <a:pt x="1040" y="4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1" name="Freeform 178"/>
              <p:cNvSpPr>
                <a:spLocks/>
              </p:cNvSpPr>
              <p:nvPr/>
            </p:nvSpPr>
            <p:spPr bwMode="gray">
              <a:xfrm>
                <a:off x="4021" y="2009"/>
                <a:ext cx="467" cy="219"/>
              </a:xfrm>
              <a:custGeom>
                <a:avLst/>
                <a:gdLst>
                  <a:gd name="T0" fmla="*/ 8 w 664"/>
                  <a:gd name="T1" fmla="*/ 47 h 312"/>
                  <a:gd name="T2" fmla="*/ 27 w 664"/>
                  <a:gd name="T3" fmla="*/ 61 h 312"/>
                  <a:gd name="T4" fmla="*/ 27 w 664"/>
                  <a:gd name="T5" fmla="*/ 75 h 312"/>
                  <a:gd name="T6" fmla="*/ 61 w 664"/>
                  <a:gd name="T7" fmla="*/ 86 h 312"/>
                  <a:gd name="T8" fmla="*/ 64 w 664"/>
                  <a:gd name="T9" fmla="*/ 102 h 312"/>
                  <a:gd name="T10" fmla="*/ 75 w 664"/>
                  <a:gd name="T11" fmla="*/ 100 h 312"/>
                  <a:gd name="T12" fmla="*/ 81 w 664"/>
                  <a:gd name="T13" fmla="*/ 100 h 312"/>
                  <a:gd name="T14" fmla="*/ 101 w 664"/>
                  <a:gd name="T15" fmla="*/ 100 h 312"/>
                  <a:gd name="T16" fmla="*/ 117 w 664"/>
                  <a:gd name="T17" fmla="*/ 105 h 312"/>
                  <a:gd name="T18" fmla="*/ 128 w 664"/>
                  <a:gd name="T19" fmla="*/ 108 h 312"/>
                  <a:gd name="T20" fmla="*/ 145 w 664"/>
                  <a:gd name="T21" fmla="*/ 105 h 312"/>
                  <a:gd name="T22" fmla="*/ 161 w 664"/>
                  <a:gd name="T23" fmla="*/ 100 h 312"/>
                  <a:gd name="T24" fmla="*/ 172 w 664"/>
                  <a:gd name="T25" fmla="*/ 91 h 312"/>
                  <a:gd name="T26" fmla="*/ 169 w 664"/>
                  <a:gd name="T27" fmla="*/ 83 h 312"/>
                  <a:gd name="T28" fmla="*/ 186 w 664"/>
                  <a:gd name="T29" fmla="*/ 77 h 312"/>
                  <a:gd name="T30" fmla="*/ 198 w 664"/>
                  <a:gd name="T31" fmla="*/ 72 h 312"/>
                  <a:gd name="T32" fmla="*/ 206 w 664"/>
                  <a:gd name="T33" fmla="*/ 61 h 312"/>
                  <a:gd name="T34" fmla="*/ 212 w 664"/>
                  <a:gd name="T35" fmla="*/ 64 h 312"/>
                  <a:gd name="T36" fmla="*/ 217 w 664"/>
                  <a:gd name="T37" fmla="*/ 58 h 312"/>
                  <a:gd name="T38" fmla="*/ 228 w 664"/>
                  <a:gd name="T39" fmla="*/ 58 h 312"/>
                  <a:gd name="T40" fmla="*/ 228 w 664"/>
                  <a:gd name="T41" fmla="*/ 50 h 312"/>
                  <a:gd name="T42" fmla="*/ 212 w 664"/>
                  <a:gd name="T43" fmla="*/ 50 h 312"/>
                  <a:gd name="T44" fmla="*/ 203 w 664"/>
                  <a:gd name="T45" fmla="*/ 50 h 312"/>
                  <a:gd name="T46" fmla="*/ 200 w 664"/>
                  <a:gd name="T47" fmla="*/ 44 h 312"/>
                  <a:gd name="T48" fmla="*/ 209 w 664"/>
                  <a:gd name="T49" fmla="*/ 27 h 312"/>
                  <a:gd name="T50" fmla="*/ 200 w 664"/>
                  <a:gd name="T51" fmla="*/ 27 h 312"/>
                  <a:gd name="T52" fmla="*/ 189 w 664"/>
                  <a:gd name="T53" fmla="*/ 19 h 312"/>
                  <a:gd name="T54" fmla="*/ 175 w 664"/>
                  <a:gd name="T55" fmla="*/ 31 h 312"/>
                  <a:gd name="T56" fmla="*/ 159 w 664"/>
                  <a:gd name="T57" fmla="*/ 33 h 312"/>
                  <a:gd name="T58" fmla="*/ 145 w 664"/>
                  <a:gd name="T59" fmla="*/ 27 h 312"/>
                  <a:gd name="T60" fmla="*/ 125 w 664"/>
                  <a:gd name="T61" fmla="*/ 17 h 312"/>
                  <a:gd name="T62" fmla="*/ 101 w 664"/>
                  <a:gd name="T63" fmla="*/ 6 h 312"/>
                  <a:gd name="T64" fmla="*/ 78 w 664"/>
                  <a:gd name="T65" fmla="*/ 6 h 312"/>
                  <a:gd name="T66" fmla="*/ 75 w 664"/>
                  <a:gd name="T67" fmla="*/ 17 h 312"/>
                  <a:gd name="T68" fmla="*/ 64 w 664"/>
                  <a:gd name="T69" fmla="*/ 27 h 312"/>
                  <a:gd name="T70" fmla="*/ 58 w 664"/>
                  <a:gd name="T71" fmla="*/ 22 h 312"/>
                  <a:gd name="T72" fmla="*/ 56 w 664"/>
                  <a:gd name="T73" fmla="*/ 27 h 312"/>
                  <a:gd name="T74" fmla="*/ 39 w 664"/>
                  <a:gd name="T75" fmla="*/ 19 h 312"/>
                  <a:gd name="T76" fmla="*/ 27 w 664"/>
                  <a:gd name="T77" fmla="*/ 14 h 312"/>
                  <a:gd name="T78" fmla="*/ 19 w 664"/>
                  <a:gd name="T79" fmla="*/ 19 h 312"/>
                  <a:gd name="T80" fmla="*/ 3 w 664"/>
                  <a:gd name="T81" fmla="*/ 31 h 312"/>
                  <a:gd name="T82" fmla="*/ 0 w 664"/>
                  <a:gd name="T83" fmla="*/ 33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4"/>
                  <a:gd name="T127" fmla="*/ 0 h 312"/>
                  <a:gd name="T128" fmla="*/ 664 w 664"/>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4" h="312">
                    <a:moveTo>
                      <a:pt x="0" y="96"/>
                    </a:moveTo>
                    <a:lnTo>
                      <a:pt x="24" y="136"/>
                    </a:lnTo>
                    <a:lnTo>
                      <a:pt x="48" y="136"/>
                    </a:lnTo>
                    <a:lnTo>
                      <a:pt x="80" y="176"/>
                    </a:lnTo>
                    <a:lnTo>
                      <a:pt x="64" y="192"/>
                    </a:lnTo>
                    <a:lnTo>
                      <a:pt x="80" y="216"/>
                    </a:lnTo>
                    <a:lnTo>
                      <a:pt x="104" y="224"/>
                    </a:lnTo>
                    <a:lnTo>
                      <a:pt x="176" y="248"/>
                    </a:lnTo>
                    <a:lnTo>
                      <a:pt x="168" y="272"/>
                    </a:lnTo>
                    <a:lnTo>
                      <a:pt x="184" y="296"/>
                    </a:lnTo>
                    <a:lnTo>
                      <a:pt x="208" y="296"/>
                    </a:lnTo>
                    <a:lnTo>
                      <a:pt x="216" y="288"/>
                    </a:lnTo>
                    <a:lnTo>
                      <a:pt x="216" y="280"/>
                    </a:lnTo>
                    <a:lnTo>
                      <a:pt x="232" y="288"/>
                    </a:lnTo>
                    <a:lnTo>
                      <a:pt x="256" y="280"/>
                    </a:lnTo>
                    <a:lnTo>
                      <a:pt x="288" y="288"/>
                    </a:lnTo>
                    <a:lnTo>
                      <a:pt x="312" y="304"/>
                    </a:lnTo>
                    <a:lnTo>
                      <a:pt x="336" y="304"/>
                    </a:lnTo>
                    <a:lnTo>
                      <a:pt x="352" y="312"/>
                    </a:lnTo>
                    <a:lnTo>
                      <a:pt x="368" y="312"/>
                    </a:lnTo>
                    <a:lnTo>
                      <a:pt x="400" y="296"/>
                    </a:lnTo>
                    <a:lnTo>
                      <a:pt x="416" y="304"/>
                    </a:lnTo>
                    <a:lnTo>
                      <a:pt x="432" y="296"/>
                    </a:lnTo>
                    <a:lnTo>
                      <a:pt x="464" y="288"/>
                    </a:lnTo>
                    <a:lnTo>
                      <a:pt x="480" y="264"/>
                    </a:lnTo>
                    <a:lnTo>
                      <a:pt x="496" y="264"/>
                    </a:lnTo>
                    <a:lnTo>
                      <a:pt x="504" y="248"/>
                    </a:lnTo>
                    <a:lnTo>
                      <a:pt x="488" y="240"/>
                    </a:lnTo>
                    <a:lnTo>
                      <a:pt x="504" y="216"/>
                    </a:lnTo>
                    <a:lnTo>
                      <a:pt x="536" y="224"/>
                    </a:lnTo>
                    <a:lnTo>
                      <a:pt x="560" y="200"/>
                    </a:lnTo>
                    <a:lnTo>
                      <a:pt x="568" y="208"/>
                    </a:lnTo>
                    <a:lnTo>
                      <a:pt x="584" y="208"/>
                    </a:lnTo>
                    <a:lnTo>
                      <a:pt x="592" y="176"/>
                    </a:lnTo>
                    <a:lnTo>
                      <a:pt x="600" y="176"/>
                    </a:lnTo>
                    <a:lnTo>
                      <a:pt x="608" y="184"/>
                    </a:lnTo>
                    <a:lnTo>
                      <a:pt x="624" y="176"/>
                    </a:lnTo>
                    <a:lnTo>
                      <a:pt x="624" y="168"/>
                    </a:lnTo>
                    <a:lnTo>
                      <a:pt x="640" y="168"/>
                    </a:lnTo>
                    <a:lnTo>
                      <a:pt x="656" y="168"/>
                    </a:lnTo>
                    <a:lnTo>
                      <a:pt x="664" y="168"/>
                    </a:lnTo>
                    <a:lnTo>
                      <a:pt x="656" y="144"/>
                    </a:lnTo>
                    <a:lnTo>
                      <a:pt x="616" y="128"/>
                    </a:lnTo>
                    <a:lnTo>
                      <a:pt x="608" y="144"/>
                    </a:lnTo>
                    <a:lnTo>
                      <a:pt x="592" y="136"/>
                    </a:lnTo>
                    <a:lnTo>
                      <a:pt x="584" y="144"/>
                    </a:lnTo>
                    <a:lnTo>
                      <a:pt x="576" y="136"/>
                    </a:lnTo>
                    <a:lnTo>
                      <a:pt x="576" y="128"/>
                    </a:lnTo>
                    <a:lnTo>
                      <a:pt x="584" y="112"/>
                    </a:lnTo>
                    <a:lnTo>
                      <a:pt x="600" y="80"/>
                    </a:lnTo>
                    <a:lnTo>
                      <a:pt x="600" y="72"/>
                    </a:lnTo>
                    <a:lnTo>
                      <a:pt x="576" y="80"/>
                    </a:lnTo>
                    <a:lnTo>
                      <a:pt x="560" y="64"/>
                    </a:lnTo>
                    <a:lnTo>
                      <a:pt x="544" y="56"/>
                    </a:lnTo>
                    <a:lnTo>
                      <a:pt x="528" y="72"/>
                    </a:lnTo>
                    <a:lnTo>
                      <a:pt x="504" y="88"/>
                    </a:lnTo>
                    <a:lnTo>
                      <a:pt x="480" y="88"/>
                    </a:lnTo>
                    <a:lnTo>
                      <a:pt x="456" y="96"/>
                    </a:lnTo>
                    <a:lnTo>
                      <a:pt x="448" y="88"/>
                    </a:lnTo>
                    <a:lnTo>
                      <a:pt x="416" y="80"/>
                    </a:lnTo>
                    <a:lnTo>
                      <a:pt x="416" y="64"/>
                    </a:lnTo>
                    <a:lnTo>
                      <a:pt x="360" y="48"/>
                    </a:lnTo>
                    <a:lnTo>
                      <a:pt x="320" y="64"/>
                    </a:lnTo>
                    <a:lnTo>
                      <a:pt x="288" y="16"/>
                    </a:lnTo>
                    <a:lnTo>
                      <a:pt x="232" y="0"/>
                    </a:lnTo>
                    <a:lnTo>
                      <a:pt x="224" y="16"/>
                    </a:lnTo>
                    <a:lnTo>
                      <a:pt x="208" y="32"/>
                    </a:lnTo>
                    <a:lnTo>
                      <a:pt x="216" y="48"/>
                    </a:lnTo>
                    <a:lnTo>
                      <a:pt x="216" y="72"/>
                    </a:lnTo>
                    <a:lnTo>
                      <a:pt x="184" y="80"/>
                    </a:lnTo>
                    <a:lnTo>
                      <a:pt x="184" y="64"/>
                    </a:lnTo>
                    <a:lnTo>
                      <a:pt x="168" y="64"/>
                    </a:lnTo>
                    <a:lnTo>
                      <a:pt x="168" y="80"/>
                    </a:lnTo>
                    <a:lnTo>
                      <a:pt x="160" y="80"/>
                    </a:lnTo>
                    <a:lnTo>
                      <a:pt x="128" y="56"/>
                    </a:lnTo>
                    <a:lnTo>
                      <a:pt x="112" y="56"/>
                    </a:lnTo>
                    <a:lnTo>
                      <a:pt x="96" y="40"/>
                    </a:lnTo>
                    <a:lnTo>
                      <a:pt x="80" y="40"/>
                    </a:lnTo>
                    <a:lnTo>
                      <a:pt x="64" y="56"/>
                    </a:lnTo>
                    <a:lnTo>
                      <a:pt x="56" y="56"/>
                    </a:lnTo>
                    <a:lnTo>
                      <a:pt x="40" y="80"/>
                    </a:lnTo>
                    <a:lnTo>
                      <a:pt x="8" y="88"/>
                    </a:lnTo>
                    <a:lnTo>
                      <a:pt x="8" y="96"/>
                    </a:lnTo>
                    <a:lnTo>
                      <a:pt x="0"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2" name="Freeform 179"/>
              <p:cNvSpPr>
                <a:spLocks/>
              </p:cNvSpPr>
              <p:nvPr/>
            </p:nvSpPr>
            <p:spPr bwMode="gray">
              <a:xfrm>
                <a:off x="4578" y="2284"/>
                <a:ext cx="51" cy="79"/>
              </a:xfrm>
              <a:custGeom>
                <a:avLst/>
                <a:gdLst>
                  <a:gd name="T0" fmla="*/ 0 w 72"/>
                  <a:gd name="T1" fmla="*/ 8 h 112"/>
                  <a:gd name="T2" fmla="*/ 6 w 72"/>
                  <a:gd name="T3" fmla="*/ 3 h 112"/>
                  <a:gd name="T4" fmla="*/ 17 w 72"/>
                  <a:gd name="T5" fmla="*/ 0 h 112"/>
                  <a:gd name="T6" fmla="*/ 20 w 72"/>
                  <a:gd name="T7" fmla="*/ 6 h 112"/>
                  <a:gd name="T8" fmla="*/ 23 w 72"/>
                  <a:gd name="T9" fmla="*/ 11 h 112"/>
                  <a:gd name="T10" fmla="*/ 23 w 72"/>
                  <a:gd name="T11" fmla="*/ 17 h 112"/>
                  <a:gd name="T12" fmla="*/ 26 w 72"/>
                  <a:gd name="T13" fmla="*/ 25 h 112"/>
                  <a:gd name="T14" fmla="*/ 23 w 72"/>
                  <a:gd name="T15" fmla="*/ 28 h 112"/>
                  <a:gd name="T16" fmla="*/ 23 w 72"/>
                  <a:gd name="T17" fmla="*/ 31 h 112"/>
                  <a:gd name="T18" fmla="*/ 20 w 72"/>
                  <a:gd name="T19" fmla="*/ 34 h 112"/>
                  <a:gd name="T20" fmla="*/ 17 w 72"/>
                  <a:gd name="T21" fmla="*/ 36 h 112"/>
                  <a:gd name="T22" fmla="*/ 14 w 72"/>
                  <a:gd name="T23" fmla="*/ 36 h 112"/>
                  <a:gd name="T24" fmla="*/ 8 w 72"/>
                  <a:gd name="T25" fmla="*/ 40 h 112"/>
                  <a:gd name="T26" fmla="*/ 6 w 72"/>
                  <a:gd name="T27" fmla="*/ 40 h 112"/>
                  <a:gd name="T28" fmla="*/ 3 w 72"/>
                  <a:gd name="T29" fmla="*/ 40 h 112"/>
                  <a:gd name="T30" fmla="*/ 0 w 72"/>
                  <a:gd name="T31" fmla="*/ 34 h 112"/>
                  <a:gd name="T32" fmla="*/ 3 w 72"/>
                  <a:gd name="T33" fmla="*/ 34 h 112"/>
                  <a:gd name="T34" fmla="*/ 3 w 72"/>
                  <a:gd name="T35" fmla="*/ 31 h 112"/>
                  <a:gd name="T36" fmla="*/ 3 w 72"/>
                  <a:gd name="T37" fmla="*/ 25 h 112"/>
                  <a:gd name="T38" fmla="*/ 3 w 72"/>
                  <a:gd name="T39" fmla="*/ 20 h 112"/>
                  <a:gd name="T40" fmla="*/ 0 w 72"/>
                  <a:gd name="T41" fmla="*/ 17 h 112"/>
                  <a:gd name="T42" fmla="*/ 3 w 72"/>
                  <a:gd name="T43" fmla="*/ 17 h 112"/>
                  <a:gd name="T44" fmla="*/ 3 w 72"/>
                  <a:gd name="T45" fmla="*/ 11 h 112"/>
                  <a:gd name="T46" fmla="*/ 3 w 72"/>
                  <a:gd name="T47" fmla="*/ 8 h 112"/>
                  <a:gd name="T48" fmla="*/ 0 w 72"/>
                  <a:gd name="T49" fmla="*/ 8 h 1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112"/>
                  <a:gd name="T77" fmla="*/ 72 w 72"/>
                  <a:gd name="T78" fmla="*/ 112 h 1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112">
                    <a:moveTo>
                      <a:pt x="0" y="24"/>
                    </a:moveTo>
                    <a:lnTo>
                      <a:pt x="16" y="8"/>
                    </a:lnTo>
                    <a:lnTo>
                      <a:pt x="48" y="0"/>
                    </a:lnTo>
                    <a:lnTo>
                      <a:pt x="56" y="16"/>
                    </a:lnTo>
                    <a:lnTo>
                      <a:pt x="64" y="32"/>
                    </a:lnTo>
                    <a:lnTo>
                      <a:pt x="64" y="48"/>
                    </a:lnTo>
                    <a:lnTo>
                      <a:pt x="72" y="72"/>
                    </a:lnTo>
                    <a:lnTo>
                      <a:pt x="64" y="80"/>
                    </a:lnTo>
                    <a:lnTo>
                      <a:pt x="64" y="88"/>
                    </a:lnTo>
                    <a:lnTo>
                      <a:pt x="56" y="96"/>
                    </a:lnTo>
                    <a:lnTo>
                      <a:pt x="48" y="104"/>
                    </a:lnTo>
                    <a:lnTo>
                      <a:pt x="40" y="104"/>
                    </a:lnTo>
                    <a:lnTo>
                      <a:pt x="24" y="112"/>
                    </a:lnTo>
                    <a:lnTo>
                      <a:pt x="16" y="112"/>
                    </a:lnTo>
                    <a:lnTo>
                      <a:pt x="8" y="112"/>
                    </a:lnTo>
                    <a:lnTo>
                      <a:pt x="0" y="96"/>
                    </a:lnTo>
                    <a:lnTo>
                      <a:pt x="8" y="96"/>
                    </a:lnTo>
                    <a:lnTo>
                      <a:pt x="8" y="88"/>
                    </a:lnTo>
                    <a:lnTo>
                      <a:pt x="8" y="72"/>
                    </a:lnTo>
                    <a:lnTo>
                      <a:pt x="8" y="56"/>
                    </a:lnTo>
                    <a:lnTo>
                      <a:pt x="0" y="48"/>
                    </a:lnTo>
                    <a:lnTo>
                      <a:pt x="8" y="48"/>
                    </a:lnTo>
                    <a:lnTo>
                      <a:pt x="8" y="32"/>
                    </a:lnTo>
                    <a:lnTo>
                      <a:pt x="8" y="24"/>
                    </a:lnTo>
                    <a:lnTo>
                      <a:pt x="0"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3" name="Freeform 180"/>
              <p:cNvSpPr>
                <a:spLocks/>
              </p:cNvSpPr>
              <p:nvPr/>
            </p:nvSpPr>
            <p:spPr bwMode="gray">
              <a:xfrm>
                <a:off x="3869" y="2346"/>
                <a:ext cx="34" cy="45"/>
              </a:xfrm>
              <a:custGeom>
                <a:avLst/>
                <a:gdLst>
                  <a:gd name="T0" fmla="*/ 14 w 48"/>
                  <a:gd name="T1" fmla="*/ 23 h 64"/>
                  <a:gd name="T2" fmla="*/ 17 w 48"/>
                  <a:gd name="T3" fmla="*/ 23 h 64"/>
                  <a:gd name="T4" fmla="*/ 14 w 48"/>
                  <a:gd name="T5" fmla="*/ 19 h 64"/>
                  <a:gd name="T6" fmla="*/ 14 w 48"/>
                  <a:gd name="T7" fmla="*/ 14 h 64"/>
                  <a:gd name="T8" fmla="*/ 14 w 48"/>
                  <a:gd name="T9" fmla="*/ 11 h 64"/>
                  <a:gd name="T10" fmla="*/ 14 w 48"/>
                  <a:gd name="T11" fmla="*/ 8 h 64"/>
                  <a:gd name="T12" fmla="*/ 14 w 48"/>
                  <a:gd name="T13" fmla="*/ 3 h 64"/>
                  <a:gd name="T14" fmla="*/ 11 w 48"/>
                  <a:gd name="T15" fmla="*/ 0 h 64"/>
                  <a:gd name="T16" fmla="*/ 6 w 48"/>
                  <a:gd name="T17" fmla="*/ 0 h 64"/>
                  <a:gd name="T18" fmla="*/ 0 w 48"/>
                  <a:gd name="T19" fmla="*/ 6 h 64"/>
                  <a:gd name="T20" fmla="*/ 3 w 48"/>
                  <a:gd name="T21" fmla="*/ 6 h 64"/>
                  <a:gd name="T22" fmla="*/ 6 w 48"/>
                  <a:gd name="T23" fmla="*/ 8 h 64"/>
                  <a:gd name="T24" fmla="*/ 9 w 48"/>
                  <a:gd name="T25" fmla="*/ 11 h 64"/>
                  <a:gd name="T26" fmla="*/ 9 w 48"/>
                  <a:gd name="T27" fmla="*/ 17 h 64"/>
                  <a:gd name="T28" fmla="*/ 14 w 48"/>
                  <a:gd name="T29" fmla="*/ 19 h 64"/>
                  <a:gd name="T30" fmla="*/ 14 w 48"/>
                  <a:gd name="T31" fmla="*/ 23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64"/>
                  <a:gd name="T50" fmla="*/ 48 w 48"/>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64">
                    <a:moveTo>
                      <a:pt x="40" y="64"/>
                    </a:moveTo>
                    <a:lnTo>
                      <a:pt x="48" y="64"/>
                    </a:lnTo>
                    <a:lnTo>
                      <a:pt x="40" y="56"/>
                    </a:lnTo>
                    <a:lnTo>
                      <a:pt x="40" y="40"/>
                    </a:lnTo>
                    <a:lnTo>
                      <a:pt x="40" y="32"/>
                    </a:lnTo>
                    <a:lnTo>
                      <a:pt x="40" y="24"/>
                    </a:lnTo>
                    <a:lnTo>
                      <a:pt x="40" y="8"/>
                    </a:lnTo>
                    <a:lnTo>
                      <a:pt x="32" y="0"/>
                    </a:lnTo>
                    <a:lnTo>
                      <a:pt x="16" y="0"/>
                    </a:lnTo>
                    <a:lnTo>
                      <a:pt x="0" y="16"/>
                    </a:lnTo>
                    <a:lnTo>
                      <a:pt x="8" y="16"/>
                    </a:lnTo>
                    <a:lnTo>
                      <a:pt x="16" y="24"/>
                    </a:lnTo>
                    <a:lnTo>
                      <a:pt x="24" y="32"/>
                    </a:lnTo>
                    <a:lnTo>
                      <a:pt x="24" y="48"/>
                    </a:lnTo>
                    <a:lnTo>
                      <a:pt x="40" y="56"/>
                    </a:lnTo>
                    <a:lnTo>
                      <a:pt x="4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4" name="Freeform 181"/>
              <p:cNvSpPr>
                <a:spLocks/>
              </p:cNvSpPr>
              <p:nvPr/>
            </p:nvSpPr>
            <p:spPr bwMode="gray">
              <a:xfrm>
                <a:off x="4860" y="2172"/>
                <a:ext cx="17" cy="11"/>
              </a:xfrm>
              <a:custGeom>
                <a:avLst/>
                <a:gdLst>
                  <a:gd name="T0" fmla="*/ 0 w 24"/>
                  <a:gd name="T1" fmla="*/ 6 h 16"/>
                  <a:gd name="T2" fmla="*/ 3 w 24"/>
                  <a:gd name="T3" fmla="*/ 6 h 16"/>
                  <a:gd name="T4" fmla="*/ 6 w 24"/>
                  <a:gd name="T5" fmla="*/ 3 h 16"/>
                  <a:gd name="T6" fmla="*/ 9 w 24"/>
                  <a:gd name="T7" fmla="*/ 3 h 16"/>
                  <a:gd name="T8" fmla="*/ 9 w 24"/>
                  <a:gd name="T9" fmla="*/ 0 h 16"/>
                  <a:gd name="T10" fmla="*/ 6 w 24"/>
                  <a:gd name="T11" fmla="*/ 0 h 16"/>
                  <a:gd name="T12" fmla="*/ 0 w 24"/>
                  <a:gd name="T13" fmla="*/ 6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0" y="16"/>
                    </a:moveTo>
                    <a:lnTo>
                      <a:pt x="8" y="16"/>
                    </a:lnTo>
                    <a:lnTo>
                      <a:pt x="16" y="8"/>
                    </a:lnTo>
                    <a:lnTo>
                      <a:pt x="24" y="8"/>
                    </a:lnTo>
                    <a:lnTo>
                      <a:pt x="24" y="0"/>
                    </a:lnTo>
                    <a:lnTo>
                      <a:pt x="16" y="0"/>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5" name="Freeform 182"/>
              <p:cNvSpPr>
                <a:spLocks/>
              </p:cNvSpPr>
              <p:nvPr/>
            </p:nvSpPr>
            <p:spPr bwMode="gray">
              <a:xfrm>
                <a:off x="4877" y="2155"/>
                <a:ext cx="33" cy="22"/>
              </a:xfrm>
              <a:custGeom>
                <a:avLst/>
                <a:gdLst>
                  <a:gd name="T0" fmla="*/ 8 w 48"/>
                  <a:gd name="T1" fmla="*/ 3 h 32"/>
                  <a:gd name="T2" fmla="*/ 8 w 48"/>
                  <a:gd name="T3" fmla="*/ 0 h 32"/>
                  <a:gd name="T4" fmla="*/ 3 w 48"/>
                  <a:gd name="T5" fmla="*/ 8 h 32"/>
                  <a:gd name="T6" fmla="*/ 0 w 48"/>
                  <a:gd name="T7" fmla="*/ 10 h 32"/>
                  <a:gd name="T8" fmla="*/ 3 w 48"/>
                  <a:gd name="T9" fmla="*/ 10 h 32"/>
                  <a:gd name="T10" fmla="*/ 6 w 48"/>
                  <a:gd name="T11" fmla="*/ 6 h 32"/>
                  <a:gd name="T12" fmla="*/ 10 w 48"/>
                  <a:gd name="T13" fmla="*/ 3 h 32"/>
                  <a:gd name="T14" fmla="*/ 16 w 48"/>
                  <a:gd name="T15" fmla="*/ 0 h 32"/>
                  <a:gd name="T16" fmla="*/ 10 w 48"/>
                  <a:gd name="T17" fmla="*/ 0 h 32"/>
                  <a:gd name="T18" fmla="*/ 8 w 48"/>
                  <a:gd name="T19" fmla="*/ 3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32"/>
                  <a:gd name="T32" fmla="*/ 48 w 48"/>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32">
                    <a:moveTo>
                      <a:pt x="24" y="8"/>
                    </a:moveTo>
                    <a:lnTo>
                      <a:pt x="24" y="0"/>
                    </a:lnTo>
                    <a:lnTo>
                      <a:pt x="8" y="24"/>
                    </a:lnTo>
                    <a:lnTo>
                      <a:pt x="0" y="32"/>
                    </a:lnTo>
                    <a:lnTo>
                      <a:pt x="8" y="32"/>
                    </a:lnTo>
                    <a:lnTo>
                      <a:pt x="16" y="16"/>
                    </a:lnTo>
                    <a:lnTo>
                      <a:pt x="32" y="8"/>
                    </a:lnTo>
                    <a:lnTo>
                      <a:pt x="48" y="0"/>
                    </a:lnTo>
                    <a:lnTo>
                      <a:pt x="32" y="0"/>
                    </a:lnTo>
                    <a:lnTo>
                      <a:pt x="2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6" name="Freeform 183"/>
              <p:cNvSpPr>
                <a:spLocks/>
              </p:cNvSpPr>
              <p:nvPr/>
            </p:nvSpPr>
            <p:spPr bwMode="gray">
              <a:xfrm>
                <a:off x="4916" y="2138"/>
                <a:ext cx="17" cy="11"/>
              </a:xfrm>
              <a:custGeom>
                <a:avLst/>
                <a:gdLst>
                  <a:gd name="T0" fmla="*/ 0 w 24"/>
                  <a:gd name="T1" fmla="*/ 6 h 16"/>
                  <a:gd name="T2" fmla="*/ 3 w 24"/>
                  <a:gd name="T3" fmla="*/ 6 h 16"/>
                  <a:gd name="T4" fmla="*/ 9 w 24"/>
                  <a:gd name="T5" fmla="*/ 0 h 16"/>
                  <a:gd name="T6" fmla="*/ 6 w 24"/>
                  <a:gd name="T7" fmla="*/ 0 h 16"/>
                  <a:gd name="T8" fmla="*/ 0 w 24"/>
                  <a:gd name="T9" fmla="*/ 6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16"/>
                    </a:moveTo>
                    <a:lnTo>
                      <a:pt x="8" y="16"/>
                    </a:lnTo>
                    <a:lnTo>
                      <a:pt x="24" y="0"/>
                    </a:lnTo>
                    <a:lnTo>
                      <a:pt x="16" y="0"/>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7" name="Freeform 184"/>
              <p:cNvSpPr>
                <a:spLocks/>
              </p:cNvSpPr>
              <p:nvPr/>
            </p:nvSpPr>
            <p:spPr bwMode="gray">
              <a:xfrm>
                <a:off x="4950" y="2115"/>
                <a:ext cx="11" cy="12"/>
              </a:xfrm>
              <a:custGeom>
                <a:avLst/>
                <a:gdLst>
                  <a:gd name="T0" fmla="*/ 6 w 16"/>
                  <a:gd name="T1" fmla="*/ 4 h 16"/>
                  <a:gd name="T2" fmla="*/ 6 w 16"/>
                  <a:gd name="T3" fmla="*/ 0 h 16"/>
                  <a:gd name="T4" fmla="*/ 3 w 16"/>
                  <a:gd name="T5" fmla="*/ 0 h 16"/>
                  <a:gd name="T6" fmla="*/ 0 w 16"/>
                  <a:gd name="T7" fmla="*/ 7 h 16"/>
                  <a:gd name="T8" fmla="*/ 3 w 16"/>
                  <a:gd name="T9" fmla="*/ 7 h 16"/>
                  <a:gd name="T10" fmla="*/ 6 w 16"/>
                  <a:gd name="T11" fmla="*/ 4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0"/>
                    </a:lnTo>
                    <a:lnTo>
                      <a:pt x="8" y="0"/>
                    </a:lnTo>
                    <a:lnTo>
                      <a:pt x="0" y="16"/>
                    </a:lnTo>
                    <a:lnTo>
                      <a:pt x="8" y="16"/>
                    </a:lnTo>
                    <a:lnTo>
                      <a:pt x="1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nvGrpSpPr>
            <p:cNvPr id="14" name="Group 185"/>
            <p:cNvGrpSpPr>
              <a:grpSpLocks/>
            </p:cNvGrpSpPr>
            <p:nvPr/>
          </p:nvGrpSpPr>
          <p:grpSpPr bwMode="gray">
            <a:xfrm>
              <a:off x="2705100" y="1693863"/>
              <a:ext cx="6083300" cy="2036762"/>
              <a:chOff x="1703" y="1069"/>
              <a:chExt cx="3832" cy="1283"/>
            </a:xfrm>
            <a:grpFill/>
          </p:grpSpPr>
          <p:sp>
            <p:nvSpPr>
              <p:cNvPr id="108" name="Freeform 186"/>
              <p:cNvSpPr>
                <a:spLocks/>
              </p:cNvSpPr>
              <p:nvPr/>
            </p:nvSpPr>
            <p:spPr bwMode="gray">
              <a:xfrm>
                <a:off x="2918" y="1924"/>
                <a:ext cx="23" cy="23"/>
              </a:xfrm>
              <a:custGeom>
                <a:avLst/>
                <a:gdLst>
                  <a:gd name="T0" fmla="*/ 3 w 32"/>
                  <a:gd name="T1" fmla="*/ 0 h 32"/>
                  <a:gd name="T2" fmla="*/ 0 w 32"/>
                  <a:gd name="T3" fmla="*/ 3 h 32"/>
                  <a:gd name="T4" fmla="*/ 3 w 32"/>
                  <a:gd name="T5" fmla="*/ 6 h 32"/>
                  <a:gd name="T6" fmla="*/ 3 w 32"/>
                  <a:gd name="T7" fmla="*/ 9 h 32"/>
                  <a:gd name="T8" fmla="*/ 6 w 32"/>
                  <a:gd name="T9" fmla="*/ 9 h 32"/>
                  <a:gd name="T10" fmla="*/ 6 w 32"/>
                  <a:gd name="T11" fmla="*/ 12 h 32"/>
                  <a:gd name="T12" fmla="*/ 9 w 32"/>
                  <a:gd name="T13" fmla="*/ 9 h 32"/>
                  <a:gd name="T14" fmla="*/ 12 w 32"/>
                  <a:gd name="T15" fmla="*/ 6 h 32"/>
                  <a:gd name="T16" fmla="*/ 9 w 32"/>
                  <a:gd name="T17" fmla="*/ 3 h 32"/>
                  <a:gd name="T18" fmla="*/ 12 w 32"/>
                  <a:gd name="T19" fmla="*/ 0 h 32"/>
                  <a:gd name="T20" fmla="*/ 6 w 32"/>
                  <a:gd name="T21" fmla="*/ 0 h 32"/>
                  <a:gd name="T22" fmla="*/ 3 w 32"/>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2"/>
                  <a:gd name="T38" fmla="*/ 32 w 32"/>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2">
                    <a:moveTo>
                      <a:pt x="8" y="0"/>
                    </a:moveTo>
                    <a:lnTo>
                      <a:pt x="0" y="8"/>
                    </a:lnTo>
                    <a:lnTo>
                      <a:pt x="8" y="16"/>
                    </a:lnTo>
                    <a:lnTo>
                      <a:pt x="8" y="24"/>
                    </a:lnTo>
                    <a:lnTo>
                      <a:pt x="16" y="24"/>
                    </a:lnTo>
                    <a:lnTo>
                      <a:pt x="16" y="32"/>
                    </a:lnTo>
                    <a:lnTo>
                      <a:pt x="24" y="24"/>
                    </a:lnTo>
                    <a:lnTo>
                      <a:pt x="32" y="16"/>
                    </a:lnTo>
                    <a:lnTo>
                      <a:pt x="24" y="8"/>
                    </a:lnTo>
                    <a:lnTo>
                      <a:pt x="32" y="0"/>
                    </a:lnTo>
                    <a:lnTo>
                      <a:pt x="16"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9" name="Freeform 187"/>
              <p:cNvSpPr>
                <a:spLocks/>
              </p:cNvSpPr>
              <p:nvPr/>
            </p:nvSpPr>
            <p:spPr bwMode="gray">
              <a:xfrm>
                <a:off x="3014" y="1210"/>
                <a:ext cx="135" cy="45"/>
              </a:xfrm>
              <a:custGeom>
                <a:avLst/>
                <a:gdLst>
                  <a:gd name="T0" fmla="*/ 17 w 192"/>
                  <a:gd name="T1" fmla="*/ 3 h 64"/>
                  <a:gd name="T2" fmla="*/ 19 w 192"/>
                  <a:gd name="T3" fmla="*/ 3 h 64"/>
                  <a:gd name="T4" fmla="*/ 19 w 192"/>
                  <a:gd name="T5" fmla="*/ 6 h 64"/>
                  <a:gd name="T6" fmla="*/ 27 w 192"/>
                  <a:gd name="T7" fmla="*/ 6 h 64"/>
                  <a:gd name="T8" fmla="*/ 27 w 192"/>
                  <a:gd name="T9" fmla="*/ 8 h 64"/>
                  <a:gd name="T10" fmla="*/ 31 w 192"/>
                  <a:gd name="T11" fmla="*/ 8 h 64"/>
                  <a:gd name="T12" fmla="*/ 31 w 192"/>
                  <a:gd name="T13" fmla="*/ 11 h 64"/>
                  <a:gd name="T14" fmla="*/ 34 w 192"/>
                  <a:gd name="T15" fmla="*/ 8 h 64"/>
                  <a:gd name="T16" fmla="*/ 34 w 192"/>
                  <a:gd name="T17" fmla="*/ 6 h 64"/>
                  <a:gd name="T18" fmla="*/ 31 w 192"/>
                  <a:gd name="T19" fmla="*/ 3 h 64"/>
                  <a:gd name="T20" fmla="*/ 36 w 192"/>
                  <a:gd name="T21" fmla="*/ 0 h 64"/>
                  <a:gd name="T22" fmla="*/ 39 w 192"/>
                  <a:gd name="T23" fmla="*/ 3 h 64"/>
                  <a:gd name="T24" fmla="*/ 36 w 192"/>
                  <a:gd name="T25" fmla="*/ 6 h 64"/>
                  <a:gd name="T26" fmla="*/ 39 w 192"/>
                  <a:gd name="T27" fmla="*/ 6 h 64"/>
                  <a:gd name="T28" fmla="*/ 41 w 192"/>
                  <a:gd name="T29" fmla="*/ 8 h 64"/>
                  <a:gd name="T30" fmla="*/ 44 w 192"/>
                  <a:gd name="T31" fmla="*/ 6 h 64"/>
                  <a:gd name="T32" fmla="*/ 44 w 192"/>
                  <a:gd name="T33" fmla="*/ 3 h 64"/>
                  <a:gd name="T34" fmla="*/ 53 w 192"/>
                  <a:gd name="T35" fmla="*/ 6 h 64"/>
                  <a:gd name="T36" fmla="*/ 58 w 192"/>
                  <a:gd name="T37" fmla="*/ 6 h 64"/>
                  <a:gd name="T38" fmla="*/ 64 w 192"/>
                  <a:gd name="T39" fmla="*/ 6 h 64"/>
                  <a:gd name="T40" fmla="*/ 67 w 192"/>
                  <a:gd name="T41" fmla="*/ 8 h 64"/>
                  <a:gd name="T42" fmla="*/ 64 w 192"/>
                  <a:gd name="T43" fmla="*/ 8 h 64"/>
                  <a:gd name="T44" fmla="*/ 64 w 192"/>
                  <a:gd name="T45" fmla="*/ 14 h 64"/>
                  <a:gd name="T46" fmla="*/ 61 w 192"/>
                  <a:gd name="T47" fmla="*/ 14 h 64"/>
                  <a:gd name="T48" fmla="*/ 58 w 192"/>
                  <a:gd name="T49" fmla="*/ 17 h 64"/>
                  <a:gd name="T50" fmla="*/ 56 w 192"/>
                  <a:gd name="T51" fmla="*/ 19 h 64"/>
                  <a:gd name="T52" fmla="*/ 50 w 192"/>
                  <a:gd name="T53" fmla="*/ 23 h 64"/>
                  <a:gd name="T54" fmla="*/ 44 w 192"/>
                  <a:gd name="T55" fmla="*/ 19 h 64"/>
                  <a:gd name="T56" fmla="*/ 39 w 192"/>
                  <a:gd name="T57" fmla="*/ 19 h 64"/>
                  <a:gd name="T58" fmla="*/ 31 w 192"/>
                  <a:gd name="T59" fmla="*/ 19 h 64"/>
                  <a:gd name="T60" fmla="*/ 19 w 192"/>
                  <a:gd name="T61" fmla="*/ 19 h 64"/>
                  <a:gd name="T62" fmla="*/ 17 w 192"/>
                  <a:gd name="T63" fmla="*/ 19 h 64"/>
                  <a:gd name="T64" fmla="*/ 11 w 192"/>
                  <a:gd name="T65" fmla="*/ 17 h 64"/>
                  <a:gd name="T66" fmla="*/ 14 w 192"/>
                  <a:gd name="T67" fmla="*/ 17 h 64"/>
                  <a:gd name="T68" fmla="*/ 19 w 192"/>
                  <a:gd name="T69" fmla="*/ 17 h 64"/>
                  <a:gd name="T70" fmla="*/ 23 w 192"/>
                  <a:gd name="T71" fmla="*/ 17 h 64"/>
                  <a:gd name="T72" fmla="*/ 23 w 192"/>
                  <a:gd name="T73" fmla="*/ 14 h 64"/>
                  <a:gd name="T74" fmla="*/ 27 w 192"/>
                  <a:gd name="T75" fmla="*/ 14 h 64"/>
                  <a:gd name="T76" fmla="*/ 25 w 192"/>
                  <a:gd name="T77" fmla="*/ 11 h 64"/>
                  <a:gd name="T78" fmla="*/ 17 w 192"/>
                  <a:gd name="T79" fmla="*/ 14 h 64"/>
                  <a:gd name="T80" fmla="*/ 8 w 192"/>
                  <a:gd name="T81" fmla="*/ 14 h 64"/>
                  <a:gd name="T82" fmla="*/ 6 w 192"/>
                  <a:gd name="T83" fmla="*/ 14 h 64"/>
                  <a:gd name="T84" fmla="*/ 3 w 192"/>
                  <a:gd name="T85" fmla="*/ 11 h 64"/>
                  <a:gd name="T86" fmla="*/ 8 w 192"/>
                  <a:gd name="T87" fmla="*/ 8 h 64"/>
                  <a:gd name="T88" fmla="*/ 3 w 192"/>
                  <a:gd name="T89" fmla="*/ 8 h 64"/>
                  <a:gd name="T90" fmla="*/ 0 w 192"/>
                  <a:gd name="T91" fmla="*/ 6 h 64"/>
                  <a:gd name="T92" fmla="*/ 6 w 192"/>
                  <a:gd name="T93" fmla="*/ 6 h 64"/>
                  <a:gd name="T94" fmla="*/ 8 w 192"/>
                  <a:gd name="T95" fmla="*/ 6 h 64"/>
                  <a:gd name="T96" fmla="*/ 11 w 192"/>
                  <a:gd name="T97" fmla="*/ 8 h 64"/>
                  <a:gd name="T98" fmla="*/ 11 w 192"/>
                  <a:gd name="T99" fmla="*/ 6 h 64"/>
                  <a:gd name="T100" fmla="*/ 8 w 192"/>
                  <a:gd name="T101" fmla="*/ 6 h 64"/>
                  <a:gd name="T102" fmla="*/ 8 w 192"/>
                  <a:gd name="T103" fmla="*/ 3 h 64"/>
                  <a:gd name="T104" fmla="*/ 11 w 192"/>
                  <a:gd name="T105" fmla="*/ 3 h 64"/>
                  <a:gd name="T106" fmla="*/ 14 w 192"/>
                  <a:gd name="T107" fmla="*/ 6 h 64"/>
                  <a:gd name="T108" fmla="*/ 17 w 192"/>
                  <a:gd name="T109" fmla="*/ 3 h 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
                  <a:gd name="T166" fmla="*/ 0 h 64"/>
                  <a:gd name="T167" fmla="*/ 192 w 192"/>
                  <a:gd name="T168" fmla="*/ 64 h 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 h="64">
                    <a:moveTo>
                      <a:pt x="48" y="8"/>
                    </a:moveTo>
                    <a:lnTo>
                      <a:pt x="56" y="8"/>
                    </a:lnTo>
                    <a:lnTo>
                      <a:pt x="56" y="16"/>
                    </a:lnTo>
                    <a:lnTo>
                      <a:pt x="80" y="16"/>
                    </a:lnTo>
                    <a:lnTo>
                      <a:pt x="80" y="24"/>
                    </a:lnTo>
                    <a:lnTo>
                      <a:pt x="88" y="24"/>
                    </a:lnTo>
                    <a:lnTo>
                      <a:pt x="88" y="32"/>
                    </a:lnTo>
                    <a:lnTo>
                      <a:pt x="96" y="24"/>
                    </a:lnTo>
                    <a:lnTo>
                      <a:pt x="96" y="16"/>
                    </a:lnTo>
                    <a:lnTo>
                      <a:pt x="88" y="8"/>
                    </a:lnTo>
                    <a:lnTo>
                      <a:pt x="104" y="0"/>
                    </a:lnTo>
                    <a:lnTo>
                      <a:pt x="112" y="8"/>
                    </a:lnTo>
                    <a:lnTo>
                      <a:pt x="104" y="16"/>
                    </a:lnTo>
                    <a:lnTo>
                      <a:pt x="112" y="16"/>
                    </a:lnTo>
                    <a:lnTo>
                      <a:pt x="120" y="24"/>
                    </a:lnTo>
                    <a:lnTo>
                      <a:pt x="128" y="16"/>
                    </a:lnTo>
                    <a:lnTo>
                      <a:pt x="128" y="8"/>
                    </a:lnTo>
                    <a:lnTo>
                      <a:pt x="152" y="16"/>
                    </a:lnTo>
                    <a:lnTo>
                      <a:pt x="168" y="16"/>
                    </a:lnTo>
                    <a:lnTo>
                      <a:pt x="184" y="16"/>
                    </a:lnTo>
                    <a:lnTo>
                      <a:pt x="192" y="24"/>
                    </a:lnTo>
                    <a:lnTo>
                      <a:pt x="184" y="24"/>
                    </a:lnTo>
                    <a:lnTo>
                      <a:pt x="184" y="40"/>
                    </a:lnTo>
                    <a:lnTo>
                      <a:pt x="176" y="40"/>
                    </a:lnTo>
                    <a:lnTo>
                      <a:pt x="168" y="48"/>
                    </a:lnTo>
                    <a:lnTo>
                      <a:pt x="160" y="56"/>
                    </a:lnTo>
                    <a:lnTo>
                      <a:pt x="144" y="64"/>
                    </a:lnTo>
                    <a:lnTo>
                      <a:pt x="128" y="56"/>
                    </a:lnTo>
                    <a:lnTo>
                      <a:pt x="112" y="56"/>
                    </a:lnTo>
                    <a:lnTo>
                      <a:pt x="88" y="56"/>
                    </a:lnTo>
                    <a:lnTo>
                      <a:pt x="56" y="56"/>
                    </a:lnTo>
                    <a:lnTo>
                      <a:pt x="48" y="56"/>
                    </a:lnTo>
                    <a:lnTo>
                      <a:pt x="32" y="48"/>
                    </a:lnTo>
                    <a:lnTo>
                      <a:pt x="40" y="48"/>
                    </a:lnTo>
                    <a:lnTo>
                      <a:pt x="56" y="48"/>
                    </a:lnTo>
                    <a:lnTo>
                      <a:pt x="64" y="48"/>
                    </a:lnTo>
                    <a:lnTo>
                      <a:pt x="64" y="40"/>
                    </a:lnTo>
                    <a:lnTo>
                      <a:pt x="80" y="40"/>
                    </a:lnTo>
                    <a:lnTo>
                      <a:pt x="72" y="32"/>
                    </a:lnTo>
                    <a:lnTo>
                      <a:pt x="48" y="40"/>
                    </a:lnTo>
                    <a:lnTo>
                      <a:pt x="24" y="40"/>
                    </a:lnTo>
                    <a:lnTo>
                      <a:pt x="16" y="40"/>
                    </a:lnTo>
                    <a:lnTo>
                      <a:pt x="8" y="32"/>
                    </a:lnTo>
                    <a:lnTo>
                      <a:pt x="24" y="24"/>
                    </a:lnTo>
                    <a:lnTo>
                      <a:pt x="8" y="24"/>
                    </a:lnTo>
                    <a:lnTo>
                      <a:pt x="0" y="16"/>
                    </a:lnTo>
                    <a:lnTo>
                      <a:pt x="16" y="16"/>
                    </a:lnTo>
                    <a:lnTo>
                      <a:pt x="24" y="16"/>
                    </a:lnTo>
                    <a:lnTo>
                      <a:pt x="32" y="24"/>
                    </a:lnTo>
                    <a:lnTo>
                      <a:pt x="32" y="16"/>
                    </a:lnTo>
                    <a:lnTo>
                      <a:pt x="24" y="16"/>
                    </a:lnTo>
                    <a:lnTo>
                      <a:pt x="24" y="8"/>
                    </a:lnTo>
                    <a:lnTo>
                      <a:pt x="32" y="8"/>
                    </a:lnTo>
                    <a:lnTo>
                      <a:pt x="40" y="16"/>
                    </a:lnTo>
                    <a:lnTo>
                      <a:pt x="48"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0" name="Freeform 188"/>
              <p:cNvSpPr>
                <a:spLocks/>
              </p:cNvSpPr>
              <p:nvPr/>
            </p:nvSpPr>
            <p:spPr bwMode="gray">
              <a:xfrm>
                <a:off x="2913" y="1227"/>
                <a:ext cx="152" cy="106"/>
              </a:xfrm>
              <a:custGeom>
                <a:avLst/>
                <a:gdLst>
                  <a:gd name="T0" fmla="*/ 64 w 216"/>
                  <a:gd name="T1" fmla="*/ 16 h 152"/>
                  <a:gd name="T2" fmla="*/ 75 w 216"/>
                  <a:gd name="T3" fmla="*/ 22 h 152"/>
                  <a:gd name="T4" fmla="*/ 58 w 216"/>
                  <a:gd name="T5" fmla="*/ 27 h 152"/>
                  <a:gd name="T6" fmla="*/ 56 w 216"/>
                  <a:gd name="T7" fmla="*/ 36 h 152"/>
                  <a:gd name="T8" fmla="*/ 48 w 216"/>
                  <a:gd name="T9" fmla="*/ 46 h 152"/>
                  <a:gd name="T10" fmla="*/ 36 w 216"/>
                  <a:gd name="T11" fmla="*/ 49 h 152"/>
                  <a:gd name="T12" fmla="*/ 34 w 216"/>
                  <a:gd name="T13" fmla="*/ 46 h 152"/>
                  <a:gd name="T14" fmla="*/ 25 w 216"/>
                  <a:gd name="T15" fmla="*/ 43 h 152"/>
                  <a:gd name="T16" fmla="*/ 23 w 216"/>
                  <a:gd name="T17" fmla="*/ 38 h 152"/>
                  <a:gd name="T18" fmla="*/ 34 w 216"/>
                  <a:gd name="T19" fmla="*/ 41 h 152"/>
                  <a:gd name="T20" fmla="*/ 31 w 216"/>
                  <a:gd name="T21" fmla="*/ 38 h 152"/>
                  <a:gd name="T22" fmla="*/ 42 w 216"/>
                  <a:gd name="T23" fmla="*/ 36 h 152"/>
                  <a:gd name="T24" fmla="*/ 31 w 216"/>
                  <a:gd name="T25" fmla="*/ 36 h 152"/>
                  <a:gd name="T26" fmla="*/ 23 w 216"/>
                  <a:gd name="T27" fmla="*/ 38 h 152"/>
                  <a:gd name="T28" fmla="*/ 19 w 216"/>
                  <a:gd name="T29" fmla="*/ 33 h 152"/>
                  <a:gd name="T30" fmla="*/ 31 w 216"/>
                  <a:gd name="T31" fmla="*/ 30 h 152"/>
                  <a:gd name="T32" fmla="*/ 39 w 216"/>
                  <a:gd name="T33" fmla="*/ 27 h 152"/>
                  <a:gd name="T34" fmla="*/ 39 w 216"/>
                  <a:gd name="T35" fmla="*/ 27 h 152"/>
                  <a:gd name="T36" fmla="*/ 42 w 216"/>
                  <a:gd name="T37" fmla="*/ 22 h 152"/>
                  <a:gd name="T38" fmla="*/ 34 w 216"/>
                  <a:gd name="T39" fmla="*/ 24 h 152"/>
                  <a:gd name="T40" fmla="*/ 27 w 216"/>
                  <a:gd name="T41" fmla="*/ 22 h 152"/>
                  <a:gd name="T42" fmla="*/ 27 w 216"/>
                  <a:gd name="T43" fmla="*/ 27 h 152"/>
                  <a:gd name="T44" fmla="*/ 14 w 216"/>
                  <a:gd name="T45" fmla="*/ 30 h 152"/>
                  <a:gd name="T46" fmla="*/ 11 w 216"/>
                  <a:gd name="T47" fmla="*/ 24 h 152"/>
                  <a:gd name="T48" fmla="*/ 8 w 216"/>
                  <a:gd name="T49" fmla="*/ 24 h 152"/>
                  <a:gd name="T50" fmla="*/ 6 w 216"/>
                  <a:gd name="T51" fmla="*/ 19 h 152"/>
                  <a:gd name="T52" fmla="*/ 6 w 216"/>
                  <a:gd name="T53" fmla="*/ 14 h 152"/>
                  <a:gd name="T54" fmla="*/ 3 w 216"/>
                  <a:gd name="T55" fmla="*/ 16 h 152"/>
                  <a:gd name="T56" fmla="*/ 0 w 216"/>
                  <a:gd name="T57" fmla="*/ 14 h 152"/>
                  <a:gd name="T58" fmla="*/ 3 w 216"/>
                  <a:gd name="T59" fmla="*/ 6 h 152"/>
                  <a:gd name="T60" fmla="*/ 6 w 216"/>
                  <a:gd name="T61" fmla="*/ 6 h 152"/>
                  <a:gd name="T62" fmla="*/ 19 w 216"/>
                  <a:gd name="T63" fmla="*/ 6 h 152"/>
                  <a:gd name="T64" fmla="*/ 19 w 216"/>
                  <a:gd name="T65" fmla="*/ 8 h 152"/>
                  <a:gd name="T66" fmla="*/ 17 w 216"/>
                  <a:gd name="T67" fmla="*/ 10 h 152"/>
                  <a:gd name="T68" fmla="*/ 25 w 216"/>
                  <a:gd name="T69" fmla="*/ 14 h 152"/>
                  <a:gd name="T70" fmla="*/ 25 w 216"/>
                  <a:gd name="T71" fmla="*/ 6 h 152"/>
                  <a:gd name="T72" fmla="*/ 31 w 216"/>
                  <a:gd name="T73" fmla="*/ 10 h 152"/>
                  <a:gd name="T74" fmla="*/ 36 w 216"/>
                  <a:gd name="T75" fmla="*/ 16 h 152"/>
                  <a:gd name="T76" fmla="*/ 39 w 216"/>
                  <a:gd name="T77" fmla="*/ 16 h 152"/>
                  <a:gd name="T78" fmla="*/ 34 w 216"/>
                  <a:gd name="T79" fmla="*/ 3 h 152"/>
                  <a:gd name="T80" fmla="*/ 42 w 216"/>
                  <a:gd name="T81" fmla="*/ 0 h 152"/>
                  <a:gd name="T82" fmla="*/ 50 w 216"/>
                  <a:gd name="T83" fmla="*/ 6 h 152"/>
                  <a:gd name="T84" fmla="*/ 53 w 216"/>
                  <a:gd name="T85" fmla="*/ 8 h 152"/>
                  <a:gd name="T86" fmla="*/ 56 w 216"/>
                  <a:gd name="T87" fmla="*/ 14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6"/>
                  <a:gd name="T133" fmla="*/ 0 h 152"/>
                  <a:gd name="T134" fmla="*/ 216 w 216"/>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6" h="152">
                    <a:moveTo>
                      <a:pt x="168" y="40"/>
                    </a:moveTo>
                    <a:lnTo>
                      <a:pt x="176" y="48"/>
                    </a:lnTo>
                    <a:lnTo>
                      <a:pt x="184" y="48"/>
                    </a:lnTo>
                    <a:lnTo>
                      <a:pt x="192" y="56"/>
                    </a:lnTo>
                    <a:lnTo>
                      <a:pt x="216" y="56"/>
                    </a:lnTo>
                    <a:lnTo>
                      <a:pt x="216" y="64"/>
                    </a:lnTo>
                    <a:lnTo>
                      <a:pt x="200" y="64"/>
                    </a:lnTo>
                    <a:lnTo>
                      <a:pt x="176" y="72"/>
                    </a:lnTo>
                    <a:lnTo>
                      <a:pt x="168" y="80"/>
                    </a:lnTo>
                    <a:lnTo>
                      <a:pt x="168" y="88"/>
                    </a:lnTo>
                    <a:lnTo>
                      <a:pt x="152" y="96"/>
                    </a:lnTo>
                    <a:lnTo>
                      <a:pt x="160" y="104"/>
                    </a:lnTo>
                    <a:lnTo>
                      <a:pt x="152" y="112"/>
                    </a:lnTo>
                    <a:lnTo>
                      <a:pt x="136" y="120"/>
                    </a:lnTo>
                    <a:lnTo>
                      <a:pt x="136" y="136"/>
                    </a:lnTo>
                    <a:lnTo>
                      <a:pt x="128" y="136"/>
                    </a:lnTo>
                    <a:lnTo>
                      <a:pt x="120" y="152"/>
                    </a:lnTo>
                    <a:lnTo>
                      <a:pt x="104" y="144"/>
                    </a:lnTo>
                    <a:lnTo>
                      <a:pt x="112" y="144"/>
                    </a:lnTo>
                    <a:lnTo>
                      <a:pt x="104" y="136"/>
                    </a:lnTo>
                    <a:lnTo>
                      <a:pt x="96" y="136"/>
                    </a:lnTo>
                    <a:lnTo>
                      <a:pt x="96" y="144"/>
                    </a:lnTo>
                    <a:lnTo>
                      <a:pt x="88" y="136"/>
                    </a:lnTo>
                    <a:lnTo>
                      <a:pt x="72" y="128"/>
                    </a:lnTo>
                    <a:lnTo>
                      <a:pt x="72" y="120"/>
                    </a:lnTo>
                    <a:lnTo>
                      <a:pt x="56" y="120"/>
                    </a:lnTo>
                    <a:lnTo>
                      <a:pt x="64" y="112"/>
                    </a:lnTo>
                    <a:lnTo>
                      <a:pt x="72" y="112"/>
                    </a:lnTo>
                    <a:lnTo>
                      <a:pt x="80" y="112"/>
                    </a:lnTo>
                    <a:lnTo>
                      <a:pt x="96" y="120"/>
                    </a:lnTo>
                    <a:lnTo>
                      <a:pt x="96" y="112"/>
                    </a:lnTo>
                    <a:lnTo>
                      <a:pt x="80" y="112"/>
                    </a:lnTo>
                    <a:lnTo>
                      <a:pt x="88" y="112"/>
                    </a:lnTo>
                    <a:lnTo>
                      <a:pt x="96" y="112"/>
                    </a:lnTo>
                    <a:lnTo>
                      <a:pt x="104" y="104"/>
                    </a:lnTo>
                    <a:lnTo>
                      <a:pt x="120" y="104"/>
                    </a:lnTo>
                    <a:lnTo>
                      <a:pt x="112" y="96"/>
                    </a:lnTo>
                    <a:lnTo>
                      <a:pt x="104" y="104"/>
                    </a:lnTo>
                    <a:lnTo>
                      <a:pt x="88" y="104"/>
                    </a:lnTo>
                    <a:lnTo>
                      <a:pt x="80" y="104"/>
                    </a:lnTo>
                    <a:lnTo>
                      <a:pt x="72" y="104"/>
                    </a:lnTo>
                    <a:lnTo>
                      <a:pt x="64" y="112"/>
                    </a:lnTo>
                    <a:lnTo>
                      <a:pt x="56" y="104"/>
                    </a:lnTo>
                    <a:lnTo>
                      <a:pt x="64" y="104"/>
                    </a:lnTo>
                    <a:lnTo>
                      <a:pt x="56" y="96"/>
                    </a:lnTo>
                    <a:lnTo>
                      <a:pt x="72" y="96"/>
                    </a:lnTo>
                    <a:lnTo>
                      <a:pt x="80" y="88"/>
                    </a:lnTo>
                    <a:lnTo>
                      <a:pt x="88" y="88"/>
                    </a:lnTo>
                    <a:lnTo>
                      <a:pt x="88" y="80"/>
                    </a:lnTo>
                    <a:lnTo>
                      <a:pt x="96" y="80"/>
                    </a:lnTo>
                    <a:lnTo>
                      <a:pt x="112" y="80"/>
                    </a:lnTo>
                    <a:lnTo>
                      <a:pt x="128" y="80"/>
                    </a:lnTo>
                    <a:lnTo>
                      <a:pt x="120" y="80"/>
                    </a:lnTo>
                    <a:lnTo>
                      <a:pt x="112" y="80"/>
                    </a:lnTo>
                    <a:lnTo>
                      <a:pt x="104" y="80"/>
                    </a:lnTo>
                    <a:lnTo>
                      <a:pt x="120" y="72"/>
                    </a:lnTo>
                    <a:lnTo>
                      <a:pt x="120" y="64"/>
                    </a:lnTo>
                    <a:lnTo>
                      <a:pt x="112" y="72"/>
                    </a:lnTo>
                    <a:lnTo>
                      <a:pt x="104" y="72"/>
                    </a:lnTo>
                    <a:lnTo>
                      <a:pt x="96" y="72"/>
                    </a:lnTo>
                    <a:lnTo>
                      <a:pt x="96" y="64"/>
                    </a:lnTo>
                    <a:lnTo>
                      <a:pt x="88" y="64"/>
                    </a:lnTo>
                    <a:lnTo>
                      <a:pt x="80" y="64"/>
                    </a:lnTo>
                    <a:lnTo>
                      <a:pt x="72" y="64"/>
                    </a:lnTo>
                    <a:lnTo>
                      <a:pt x="80" y="72"/>
                    </a:lnTo>
                    <a:lnTo>
                      <a:pt x="80" y="80"/>
                    </a:lnTo>
                    <a:lnTo>
                      <a:pt x="72" y="80"/>
                    </a:lnTo>
                    <a:lnTo>
                      <a:pt x="56" y="88"/>
                    </a:lnTo>
                    <a:lnTo>
                      <a:pt x="40" y="88"/>
                    </a:lnTo>
                    <a:lnTo>
                      <a:pt x="40" y="80"/>
                    </a:lnTo>
                    <a:lnTo>
                      <a:pt x="32" y="80"/>
                    </a:lnTo>
                    <a:lnTo>
                      <a:pt x="32" y="72"/>
                    </a:lnTo>
                    <a:lnTo>
                      <a:pt x="48" y="72"/>
                    </a:lnTo>
                    <a:lnTo>
                      <a:pt x="32" y="72"/>
                    </a:lnTo>
                    <a:lnTo>
                      <a:pt x="24" y="72"/>
                    </a:lnTo>
                    <a:lnTo>
                      <a:pt x="16" y="64"/>
                    </a:lnTo>
                    <a:lnTo>
                      <a:pt x="24" y="64"/>
                    </a:lnTo>
                    <a:lnTo>
                      <a:pt x="16" y="56"/>
                    </a:lnTo>
                    <a:lnTo>
                      <a:pt x="24" y="56"/>
                    </a:lnTo>
                    <a:lnTo>
                      <a:pt x="24" y="48"/>
                    </a:lnTo>
                    <a:lnTo>
                      <a:pt x="16" y="40"/>
                    </a:lnTo>
                    <a:lnTo>
                      <a:pt x="24" y="40"/>
                    </a:lnTo>
                    <a:lnTo>
                      <a:pt x="16" y="40"/>
                    </a:lnTo>
                    <a:lnTo>
                      <a:pt x="8" y="48"/>
                    </a:lnTo>
                    <a:lnTo>
                      <a:pt x="0" y="48"/>
                    </a:lnTo>
                    <a:lnTo>
                      <a:pt x="8" y="40"/>
                    </a:lnTo>
                    <a:lnTo>
                      <a:pt x="0" y="40"/>
                    </a:lnTo>
                    <a:lnTo>
                      <a:pt x="0" y="24"/>
                    </a:lnTo>
                    <a:lnTo>
                      <a:pt x="8" y="24"/>
                    </a:lnTo>
                    <a:lnTo>
                      <a:pt x="8" y="16"/>
                    </a:lnTo>
                    <a:lnTo>
                      <a:pt x="0" y="16"/>
                    </a:lnTo>
                    <a:lnTo>
                      <a:pt x="8" y="16"/>
                    </a:lnTo>
                    <a:lnTo>
                      <a:pt x="16" y="16"/>
                    </a:lnTo>
                    <a:lnTo>
                      <a:pt x="24" y="16"/>
                    </a:lnTo>
                    <a:lnTo>
                      <a:pt x="48" y="16"/>
                    </a:lnTo>
                    <a:lnTo>
                      <a:pt x="56" y="16"/>
                    </a:lnTo>
                    <a:lnTo>
                      <a:pt x="64" y="16"/>
                    </a:lnTo>
                    <a:lnTo>
                      <a:pt x="56" y="16"/>
                    </a:lnTo>
                    <a:lnTo>
                      <a:pt x="56" y="24"/>
                    </a:lnTo>
                    <a:lnTo>
                      <a:pt x="32" y="24"/>
                    </a:lnTo>
                    <a:lnTo>
                      <a:pt x="48" y="24"/>
                    </a:lnTo>
                    <a:lnTo>
                      <a:pt x="48" y="32"/>
                    </a:lnTo>
                    <a:lnTo>
                      <a:pt x="56" y="32"/>
                    </a:lnTo>
                    <a:lnTo>
                      <a:pt x="56" y="40"/>
                    </a:lnTo>
                    <a:lnTo>
                      <a:pt x="72" y="40"/>
                    </a:lnTo>
                    <a:lnTo>
                      <a:pt x="64" y="32"/>
                    </a:lnTo>
                    <a:lnTo>
                      <a:pt x="64" y="24"/>
                    </a:lnTo>
                    <a:lnTo>
                      <a:pt x="72" y="16"/>
                    </a:lnTo>
                    <a:lnTo>
                      <a:pt x="80" y="16"/>
                    </a:lnTo>
                    <a:lnTo>
                      <a:pt x="88" y="24"/>
                    </a:lnTo>
                    <a:lnTo>
                      <a:pt x="88" y="32"/>
                    </a:lnTo>
                    <a:lnTo>
                      <a:pt x="96" y="32"/>
                    </a:lnTo>
                    <a:lnTo>
                      <a:pt x="96" y="48"/>
                    </a:lnTo>
                    <a:lnTo>
                      <a:pt x="104" y="48"/>
                    </a:lnTo>
                    <a:lnTo>
                      <a:pt x="104" y="56"/>
                    </a:lnTo>
                    <a:lnTo>
                      <a:pt x="112" y="56"/>
                    </a:lnTo>
                    <a:lnTo>
                      <a:pt x="112" y="48"/>
                    </a:lnTo>
                    <a:lnTo>
                      <a:pt x="104" y="40"/>
                    </a:lnTo>
                    <a:lnTo>
                      <a:pt x="104" y="24"/>
                    </a:lnTo>
                    <a:lnTo>
                      <a:pt x="96" y="8"/>
                    </a:lnTo>
                    <a:lnTo>
                      <a:pt x="104" y="8"/>
                    </a:lnTo>
                    <a:lnTo>
                      <a:pt x="112" y="0"/>
                    </a:lnTo>
                    <a:lnTo>
                      <a:pt x="120" y="0"/>
                    </a:lnTo>
                    <a:lnTo>
                      <a:pt x="120" y="8"/>
                    </a:lnTo>
                    <a:lnTo>
                      <a:pt x="136" y="8"/>
                    </a:lnTo>
                    <a:lnTo>
                      <a:pt x="144" y="16"/>
                    </a:lnTo>
                    <a:lnTo>
                      <a:pt x="136" y="24"/>
                    </a:lnTo>
                    <a:lnTo>
                      <a:pt x="144" y="32"/>
                    </a:lnTo>
                    <a:lnTo>
                      <a:pt x="152" y="24"/>
                    </a:lnTo>
                    <a:lnTo>
                      <a:pt x="160" y="24"/>
                    </a:lnTo>
                    <a:lnTo>
                      <a:pt x="160" y="32"/>
                    </a:lnTo>
                    <a:lnTo>
                      <a:pt x="160" y="40"/>
                    </a:lnTo>
                    <a:lnTo>
                      <a:pt x="168"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1" name="Freeform 189"/>
              <p:cNvSpPr>
                <a:spLocks/>
              </p:cNvSpPr>
              <p:nvPr/>
            </p:nvSpPr>
            <p:spPr bwMode="gray">
              <a:xfrm>
                <a:off x="3053" y="1277"/>
                <a:ext cx="23" cy="11"/>
              </a:xfrm>
              <a:custGeom>
                <a:avLst/>
                <a:gdLst>
                  <a:gd name="T0" fmla="*/ 12 w 32"/>
                  <a:gd name="T1" fmla="*/ 0 h 16"/>
                  <a:gd name="T2" fmla="*/ 9 w 32"/>
                  <a:gd name="T3" fmla="*/ 0 h 16"/>
                  <a:gd name="T4" fmla="*/ 3 w 32"/>
                  <a:gd name="T5" fmla="*/ 0 h 16"/>
                  <a:gd name="T6" fmla="*/ 0 w 32"/>
                  <a:gd name="T7" fmla="*/ 3 h 16"/>
                  <a:gd name="T8" fmla="*/ 3 w 32"/>
                  <a:gd name="T9" fmla="*/ 6 h 16"/>
                  <a:gd name="T10" fmla="*/ 12 w 32"/>
                  <a:gd name="T11" fmla="*/ 3 h 16"/>
                  <a:gd name="T12" fmla="*/ 12 w 32"/>
                  <a:gd name="T13" fmla="*/ 0 h 16"/>
                  <a:gd name="T14" fmla="*/ 0 60000 65536"/>
                  <a:gd name="T15" fmla="*/ 0 60000 65536"/>
                  <a:gd name="T16" fmla="*/ 0 60000 65536"/>
                  <a:gd name="T17" fmla="*/ 0 60000 65536"/>
                  <a:gd name="T18" fmla="*/ 0 60000 65536"/>
                  <a:gd name="T19" fmla="*/ 0 60000 65536"/>
                  <a:gd name="T20" fmla="*/ 0 60000 65536"/>
                  <a:gd name="T21" fmla="*/ 0 w 32"/>
                  <a:gd name="T22" fmla="*/ 0 h 16"/>
                  <a:gd name="T23" fmla="*/ 32 w 3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6">
                    <a:moveTo>
                      <a:pt x="32" y="0"/>
                    </a:moveTo>
                    <a:lnTo>
                      <a:pt x="24" y="0"/>
                    </a:lnTo>
                    <a:lnTo>
                      <a:pt x="8" y="0"/>
                    </a:lnTo>
                    <a:lnTo>
                      <a:pt x="0" y="8"/>
                    </a:lnTo>
                    <a:lnTo>
                      <a:pt x="8" y="16"/>
                    </a:lnTo>
                    <a:lnTo>
                      <a:pt x="32" y="8"/>
                    </a:lnTo>
                    <a:lnTo>
                      <a:pt x="32"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2" name="Freeform 190"/>
              <p:cNvSpPr>
                <a:spLocks/>
              </p:cNvSpPr>
              <p:nvPr/>
            </p:nvSpPr>
            <p:spPr bwMode="gray">
              <a:xfrm>
                <a:off x="3059" y="1288"/>
                <a:ext cx="56" cy="29"/>
              </a:xfrm>
              <a:custGeom>
                <a:avLst/>
                <a:gdLst>
                  <a:gd name="T0" fmla="*/ 14 w 80"/>
                  <a:gd name="T1" fmla="*/ 0 h 40"/>
                  <a:gd name="T2" fmla="*/ 10 w 80"/>
                  <a:gd name="T3" fmla="*/ 0 h 40"/>
                  <a:gd name="T4" fmla="*/ 6 w 80"/>
                  <a:gd name="T5" fmla="*/ 0 h 40"/>
                  <a:gd name="T6" fmla="*/ 3 w 80"/>
                  <a:gd name="T7" fmla="*/ 0 h 40"/>
                  <a:gd name="T8" fmla="*/ 0 w 80"/>
                  <a:gd name="T9" fmla="*/ 0 h 40"/>
                  <a:gd name="T10" fmla="*/ 0 w 80"/>
                  <a:gd name="T11" fmla="*/ 3 h 40"/>
                  <a:gd name="T12" fmla="*/ 6 w 80"/>
                  <a:gd name="T13" fmla="*/ 3 h 40"/>
                  <a:gd name="T14" fmla="*/ 3 w 80"/>
                  <a:gd name="T15" fmla="*/ 7 h 40"/>
                  <a:gd name="T16" fmla="*/ 3 w 80"/>
                  <a:gd name="T17" fmla="*/ 9 h 40"/>
                  <a:gd name="T18" fmla="*/ 0 w 80"/>
                  <a:gd name="T19" fmla="*/ 12 h 40"/>
                  <a:gd name="T20" fmla="*/ 8 w 80"/>
                  <a:gd name="T21" fmla="*/ 12 h 40"/>
                  <a:gd name="T22" fmla="*/ 14 w 80"/>
                  <a:gd name="T23" fmla="*/ 12 h 40"/>
                  <a:gd name="T24" fmla="*/ 10 w 80"/>
                  <a:gd name="T25" fmla="*/ 12 h 40"/>
                  <a:gd name="T26" fmla="*/ 10 w 80"/>
                  <a:gd name="T27" fmla="*/ 15 h 40"/>
                  <a:gd name="T28" fmla="*/ 17 w 80"/>
                  <a:gd name="T29" fmla="*/ 15 h 40"/>
                  <a:gd name="T30" fmla="*/ 19 w 80"/>
                  <a:gd name="T31" fmla="*/ 12 h 40"/>
                  <a:gd name="T32" fmla="*/ 19 w 80"/>
                  <a:gd name="T33" fmla="*/ 9 h 40"/>
                  <a:gd name="T34" fmla="*/ 22 w 80"/>
                  <a:gd name="T35" fmla="*/ 9 h 40"/>
                  <a:gd name="T36" fmla="*/ 27 w 80"/>
                  <a:gd name="T37" fmla="*/ 9 h 40"/>
                  <a:gd name="T38" fmla="*/ 27 w 80"/>
                  <a:gd name="T39" fmla="*/ 7 h 40"/>
                  <a:gd name="T40" fmla="*/ 22 w 80"/>
                  <a:gd name="T41" fmla="*/ 7 h 40"/>
                  <a:gd name="T42" fmla="*/ 19 w 80"/>
                  <a:gd name="T43" fmla="*/ 7 h 40"/>
                  <a:gd name="T44" fmla="*/ 17 w 80"/>
                  <a:gd name="T45" fmla="*/ 3 h 40"/>
                  <a:gd name="T46" fmla="*/ 14 w 80"/>
                  <a:gd name="T47" fmla="*/ 3 h 40"/>
                  <a:gd name="T48" fmla="*/ 17 w 80"/>
                  <a:gd name="T49" fmla="*/ 0 h 40"/>
                  <a:gd name="T50" fmla="*/ 14 w 80"/>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40"/>
                  <a:gd name="T80" fmla="*/ 80 w 8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40">
                    <a:moveTo>
                      <a:pt x="40" y="0"/>
                    </a:moveTo>
                    <a:lnTo>
                      <a:pt x="32" y="0"/>
                    </a:lnTo>
                    <a:lnTo>
                      <a:pt x="16" y="0"/>
                    </a:lnTo>
                    <a:lnTo>
                      <a:pt x="8" y="0"/>
                    </a:lnTo>
                    <a:lnTo>
                      <a:pt x="0" y="0"/>
                    </a:lnTo>
                    <a:lnTo>
                      <a:pt x="0" y="8"/>
                    </a:lnTo>
                    <a:lnTo>
                      <a:pt x="16" y="8"/>
                    </a:lnTo>
                    <a:lnTo>
                      <a:pt x="8" y="16"/>
                    </a:lnTo>
                    <a:lnTo>
                      <a:pt x="8" y="24"/>
                    </a:lnTo>
                    <a:lnTo>
                      <a:pt x="0" y="32"/>
                    </a:lnTo>
                    <a:lnTo>
                      <a:pt x="24" y="32"/>
                    </a:lnTo>
                    <a:lnTo>
                      <a:pt x="40" y="32"/>
                    </a:lnTo>
                    <a:lnTo>
                      <a:pt x="32" y="32"/>
                    </a:lnTo>
                    <a:lnTo>
                      <a:pt x="32" y="40"/>
                    </a:lnTo>
                    <a:lnTo>
                      <a:pt x="48" y="40"/>
                    </a:lnTo>
                    <a:lnTo>
                      <a:pt x="56" y="32"/>
                    </a:lnTo>
                    <a:lnTo>
                      <a:pt x="56" y="24"/>
                    </a:lnTo>
                    <a:lnTo>
                      <a:pt x="64" y="24"/>
                    </a:lnTo>
                    <a:lnTo>
                      <a:pt x="80" y="24"/>
                    </a:lnTo>
                    <a:lnTo>
                      <a:pt x="80" y="16"/>
                    </a:lnTo>
                    <a:lnTo>
                      <a:pt x="64" y="16"/>
                    </a:lnTo>
                    <a:lnTo>
                      <a:pt x="56" y="16"/>
                    </a:lnTo>
                    <a:lnTo>
                      <a:pt x="48" y="8"/>
                    </a:lnTo>
                    <a:lnTo>
                      <a:pt x="40" y="8"/>
                    </a:lnTo>
                    <a:lnTo>
                      <a:pt x="48" y="0"/>
                    </a:lnTo>
                    <a:lnTo>
                      <a:pt x="4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3" name="Freeform 191"/>
              <p:cNvSpPr>
                <a:spLocks/>
              </p:cNvSpPr>
              <p:nvPr/>
            </p:nvSpPr>
            <p:spPr bwMode="gray">
              <a:xfrm>
                <a:off x="2907" y="1266"/>
                <a:ext cx="28" cy="22"/>
              </a:xfrm>
              <a:custGeom>
                <a:avLst/>
                <a:gdLst>
                  <a:gd name="T0" fmla="*/ 3 w 40"/>
                  <a:gd name="T1" fmla="*/ 6 h 32"/>
                  <a:gd name="T2" fmla="*/ 3 w 40"/>
                  <a:gd name="T3" fmla="*/ 3 h 32"/>
                  <a:gd name="T4" fmla="*/ 0 w 40"/>
                  <a:gd name="T5" fmla="*/ 3 h 32"/>
                  <a:gd name="T6" fmla="*/ 3 w 40"/>
                  <a:gd name="T7" fmla="*/ 0 h 32"/>
                  <a:gd name="T8" fmla="*/ 6 w 40"/>
                  <a:gd name="T9" fmla="*/ 3 h 32"/>
                  <a:gd name="T10" fmla="*/ 6 w 40"/>
                  <a:gd name="T11" fmla="*/ 6 h 32"/>
                  <a:gd name="T12" fmla="*/ 10 w 40"/>
                  <a:gd name="T13" fmla="*/ 8 h 32"/>
                  <a:gd name="T14" fmla="*/ 14 w 40"/>
                  <a:gd name="T15" fmla="*/ 8 h 32"/>
                  <a:gd name="T16" fmla="*/ 10 w 40"/>
                  <a:gd name="T17" fmla="*/ 10 h 32"/>
                  <a:gd name="T18" fmla="*/ 8 w 40"/>
                  <a:gd name="T19" fmla="*/ 10 h 32"/>
                  <a:gd name="T20" fmla="*/ 6 w 40"/>
                  <a:gd name="T21" fmla="*/ 8 h 32"/>
                  <a:gd name="T22" fmla="*/ 3 w 40"/>
                  <a:gd name="T23" fmla="*/ 8 h 32"/>
                  <a:gd name="T24" fmla="*/ 3 w 40"/>
                  <a:gd name="T25" fmla="*/ 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32"/>
                  <a:gd name="T41" fmla="*/ 40 w 4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32">
                    <a:moveTo>
                      <a:pt x="8" y="16"/>
                    </a:moveTo>
                    <a:lnTo>
                      <a:pt x="8" y="8"/>
                    </a:lnTo>
                    <a:lnTo>
                      <a:pt x="0" y="8"/>
                    </a:lnTo>
                    <a:lnTo>
                      <a:pt x="8" y="0"/>
                    </a:lnTo>
                    <a:lnTo>
                      <a:pt x="16" y="8"/>
                    </a:lnTo>
                    <a:lnTo>
                      <a:pt x="16" y="16"/>
                    </a:lnTo>
                    <a:lnTo>
                      <a:pt x="32" y="24"/>
                    </a:lnTo>
                    <a:lnTo>
                      <a:pt x="40" y="24"/>
                    </a:lnTo>
                    <a:lnTo>
                      <a:pt x="32" y="32"/>
                    </a:lnTo>
                    <a:lnTo>
                      <a:pt x="24" y="32"/>
                    </a:lnTo>
                    <a:lnTo>
                      <a:pt x="16" y="24"/>
                    </a:lnTo>
                    <a:lnTo>
                      <a:pt x="8" y="24"/>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4" name="Freeform 192"/>
              <p:cNvSpPr>
                <a:spLocks/>
              </p:cNvSpPr>
              <p:nvPr/>
            </p:nvSpPr>
            <p:spPr bwMode="gray">
              <a:xfrm>
                <a:off x="3076" y="1851"/>
                <a:ext cx="17" cy="17"/>
              </a:xfrm>
              <a:custGeom>
                <a:avLst/>
                <a:gdLst>
                  <a:gd name="T0" fmla="*/ 9 w 24"/>
                  <a:gd name="T1" fmla="*/ 3 h 24"/>
                  <a:gd name="T2" fmla="*/ 9 w 24"/>
                  <a:gd name="T3" fmla="*/ 0 h 24"/>
                  <a:gd name="T4" fmla="*/ 6 w 24"/>
                  <a:gd name="T5" fmla="*/ 0 h 24"/>
                  <a:gd name="T6" fmla="*/ 0 w 24"/>
                  <a:gd name="T7" fmla="*/ 3 h 24"/>
                  <a:gd name="T8" fmla="*/ 0 w 24"/>
                  <a:gd name="T9" fmla="*/ 9 h 24"/>
                  <a:gd name="T10" fmla="*/ 3 w 24"/>
                  <a:gd name="T11" fmla="*/ 9 h 24"/>
                  <a:gd name="T12" fmla="*/ 6 w 24"/>
                  <a:gd name="T13" fmla="*/ 6 h 24"/>
                  <a:gd name="T14" fmla="*/ 9 w 24"/>
                  <a:gd name="T15" fmla="*/ 3 h 2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4"/>
                  <a:gd name="T26" fmla="*/ 24 w 2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4">
                    <a:moveTo>
                      <a:pt x="24" y="8"/>
                    </a:moveTo>
                    <a:lnTo>
                      <a:pt x="24" y="0"/>
                    </a:lnTo>
                    <a:lnTo>
                      <a:pt x="16" y="0"/>
                    </a:lnTo>
                    <a:lnTo>
                      <a:pt x="0" y="8"/>
                    </a:lnTo>
                    <a:lnTo>
                      <a:pt x="0" y="24"/>
                    </a:lnTo>
                    <a:lnTo>
                      <a:pt x="8" y="24"/>
                    </a:lnTo>
                    <a:lnTo>
                      <a:pt x="16" y="16"/>
                    </a:lnTo>
                    <a:lnTo>
                      <a:pt x="2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5" name="Freeform 193"/>
              <p:cNvSpPr>
                <a:spLocks/>
              </p:cNvSpPr>
              <p:nvPr/>
            </p:nvSpPr>
            <p:spPr bwMode="gray">
              <a:xfrm>
                <a:off x="2879" y="1879"/>
                <a:ext cx="34" cy="28"/>
              </a:xfrm>
              <a:custGeom>
                <a:avLst/>
                <a:gdLst>
                  <a:gd name="T0" fmla="*/ 0 w 48"/>
                  <a:gd name="T1" fmla="*/ 14 h 40"/>
                  <a:gd name="T2" fmla="*/ 3 w 48"/>
                  <a:gd name="T3" fmla="*/ 10 h 40"/>
                  <a:gd name="T4" fmla="*/ 6 w 48"/>
                  <a:gd name="T5" fmla="*/ 8 h 40"/>
                  <a:gd name="T6" fmla="*/ 9 w 48"/>
                  <a:gd name="T7" fmla="*/ 8 h 40"/>
                  <a:gd name="T8" fmla="*/ 14 w 48"/>
                  <a:gd name="T9" fmla="*/ 6 h 40"/>
                  <a:gd name="T10" fmla="*/ 17 w 48"/>
                  <a:gd name="T11" fmla="*/ 3 h 40"/>
                  <a:gd name="T12" fmla="*/ 17 w 48"/>
                  <a:gd name="T13" fmla="*/ 0 h 40"/>
                  <a:gd name="T14" fmla="*/ 11 w 48"/>
                  <a:gd name="T15" fmla="*/ 0 h 40"/>
                  <a:gd name="T16" fmla="*/ 9 w 48"/>
                  <a:gd name="T17" fmla="*/ 3 h 40"/>
                  <a:gd name="T18" fmla="*/ 6 w 48"/>
                  <a:gd name="T19" fmla="*/ 6 h 40"/>
                  <a:gd name="T20" fmla="*/ 3 w 48"/>
                  <a:gd name="T21" fmla="*/ 6 h 40"/>
                  <a:gd name="T22" fmla="*/ 0 w 48"/>
                  <a:gd name="T23" fmla="*/ 8 h 40"/>
                  <a:gd name="T24" fmla="*/ 0 w 48"/>
                  <a:gd name="T25" fmla="*/ 14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40"/>
                  <a:gd name="T41" fmla="*/ 48 w 48"/>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40">
                    <a:moveTo>
                      <a:pt x="0" y="40"/>
                    </a:moveTo>
                    <a:lnTo>
                      <a:pt x="8" y="32"/>
                    </a:lnTo>
                    <a:lnTo>
                      <a:pt x="16" y="24"/>
                    </a:lnTo>
                    <a:lnTo>
                      <a:pt x="24" y="24"/>
                    </a:lnTo>
                    <a:lnTo>
                      <a:pt x="40" y="16"/>
                    </a:lnTo>
                    <a:lnTo>
                      <a:pt x="48" y="8"/>
                    </a:lnTo>
                    <a:lnTo>
                      <a:pt x="48" y="0"/>
                    </a:lnTo>
                    <a:lnTo>
                      <a:pt x="32" y="0"/>
                    </a:lnTo>
                    <a:lnTo>
                      <a:pt x="24" y="8"/>
                    </a:lnTo>
                    <a:lnTo>
                      <a:pt x="16" y="16"/>
                    </a:lnTo>
                    <a:lnTo>
                      <a:pt x="8" y="16"/>
                    </a:lnTo>
                    <a:lnTo>
                      <a:pt x="0" y="24"/>
                    </a:lnTo>
                    <a:lnTo>
                      <a:pt x="0"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6" name="Freeform 194"/>
              <p:cNvSpPr>
                <a:spLocks/>
              </p:cNvSpPr>
              <p:nvPr/>
            </p:nvSpPr>
            <p:spPr bwMode="gray">
              <a:xfrm>
                <a:off x="2671" y="1857"/>
                <a:ext cx="112" cy="208"/>
              </a:xfrm>
              <a:custGeom>
                <a:avLst/>
                <a:gdLst>
                  <a:gd name="T0" fmla="*/ 19 w 160"/>
                  <a:gd name="T1" fmla="*/ 0 h 296"/>
                  <a:gd name="T2" fmla="*/ 8 w 160"/>
                  <a:gd name="T3" fmla="*/ 3 h 296"/>
                  <a:gd name="T4" fmla="*/ 3 w 160"/>
                  <a:gd name="T5" fmla="*/ 11 h 296"/>
                  <a:gd name="T6" fmla="*/ 6 w 160"/>
                  <a:gd name="T7" fmla="*/ 17 h 296"/>
                  <a:gd name="T8" fmla="*/ 3 w 160"/>
                  <a:gd name="T9" fmla="*/ 22 h 296"/>
                  <a:gd name="T10" fmla="*/ 3 w 160"/>
                  <a:gd name="T11" fmla="*/ 31 h 296"/>
                  <a:gd name="T12" fmla="*/ 6 w 160"/>
                  <a:gd name="T13" fmla="*/ 25 h 296"/>
                  <a:gd name="T14" fmla="*/ 8 w 160"/>
                  <a:gd name="T15" fmla="*/ 27 h 296"/>
                  <a:gd name="T16" fmla="*/ 6 w 160"/>
                  <a:gd name="T17" fmla="*/ 33 h 296"/>
                  <a:gd name="T18" fmla="*/ 6 w 160"/>
                  <a:gd name="T19" fmla="*/ 41 h 296"/>
                  <a:gd name="T20" fmla="*/ 8 w 160"/>
                  <a:gd name="T21" fmla="*/ 36 h 296"/>
                  <a:gd name="T22" fmla="*/ 10 w 160"/>
                  <a:gd name="T23" fmla="*/ 36 h 296"/>
                  <a:gd name="T24" fmla="*/ 10 w 160"/>
                  <a:gd name="T25" fmla="*/ 41 h 296"/>
                  <a:gd name="T26" fmla="*/ 8 w 160"/>
                  <a:gd name="T27" fmla="*/ 50 h 296"/>
                  <a:gd name="T28" fmla="*/ 17 w 160"/>
                  <a:gd name="T29" fmla="*/ 50 h 296"/>
                  <a:gd name="T30" fmla="*/ 19 w 160"/>
                  <a:gd name="T31" fmla="*/ 53 h 296"/>
                  <a:gd name="T32" fmla="*/ 22 w 160"/>
                  <a:gd name="T33" fmla="*/ 58 h 296"/>
                  <a:gd name="T34" fmla="*/ 25 w 160"/>
                  <a:gd name="T35" fmla="*/ 64 h 296"/>
                  <a:gd name="T36" fmla="*/ 19 w 160"/>
                  <a:gd name="T37" fmla="*/ 67 h 296"/>
                  <a:gd name="T38" fmla="*/ 14 w 160"/>
                  <a:gd name="T39" fmla="*/ 72 h 296"/>
                  <a:gd name="T40" fmla="*/ 14 w 160"/>
                  <a:gd name="T41" fmla="*/ 81 h 296"/>
                  <a:gd name="T42" fmla="*/ 8 w 160"/>
                  <a:gd name="T43" fmla="*/ 84 h 296"/>
                  <a:gd name="T44" fmla="*/ 17 w 160"/>
                  <a:gd name="T45" fmla="*/ 86 h 296"/>
                  <a:gd name="T46" fmla="*/ 22 w 160"/>
                  <a:gd name="T47" fmla="*/ 89 h 296"/>
                  <a:gd name="T48" fmla="*/ 25 w 160"/>
                  <a:gd name="T49" fmla="*/ 86 h 296"/>
                  <a:gd name="T50" fmla="*/ 22 w 160"/>
                  <a:gd name="T51" fmla="*/ 92 h 296"/>
                  <a:gd name="T52" fmla="*/ 17 w 160"/>
                  <a:gd name="T53" fmla="*/ 94 h 296"/>
                  <a:gd name="T54" fmla="*/ 10 w 160"/>
                  <a:gd name="T55" fmla="*/ 97 h 296"/>
                  <a:gd name="T56" fmla="*/ 10 w 160"/>
                  <a:gd name="T57" fmla="*/ 103 h 296"/>
                  <a:gd name="T58" fmla="*/ 22 w 160"/>
                  <a:gd name="T59" fmla="*/ 100 h 296"/>
                  <a:gd name="T60" fmla="*/ 27 w 160"/>
                  <a:gd name="T61" fmla="*/ 97 h 296"/>
                  <a:gd name="T62" fmla="*/ 41 w 160"/>
                  <a:gd name="T63" fmla="*/ 94 h 296"/>
                  <a:gd name="T64" fmla="*/ 52 w 160"/>
                  <a:gd name="T65" fmla="*/ 92 h 296"/>
                  <a:gd name="T66" fmla="*/ 50 w 160"/>
                  <a:gd name="T67" fmla="*/ 89 h 296"/>
                  <a:gd name="T68" fmla="*/ 47 w 160"/>
                  <a:gd name="T69" fmla="*/ 86 h 296"/>
                  <a:gd name="T70" fmla="*/ 52 w 160"/>
                  <a:gd name="T71" fmla="*/ 84 h 296"/>
                  <a:gd name="T72" fmla="*/ 55 w 160"/>
                  <a:gd name="T73" fmla="*/ 72 h 296"/>
                  <a:gd name="T74" fmla="*/ 44 w 160"/>
                  <a:gd name="T75" fmla="*/ 72 h 296"/>
                  <a:gd name="T76" fmla="*/ 44 w 160"/>
                  <a:gd name="T77" fmla="*/ 56 h 296"/>
                  <a:gd name="T78" fmla="*/ 36 w 160"/>
                  <a:gd name="T79" fmla="*/ 50 h 296"/>
                  <a:gd name="T80" fmla="*/ 30 w 160"/>
                  <a:gd name="T81" fmla="*/ 33 h 296"/>
                  <a:gd name="T82" fmla="*/ 25 w 160"/>
                  <a:gd name="T83" fmla="*/ 33 h 296"/>
                  <a:gd name="T84" fmla="*/ 25 w 160"/>
                  <a:gd name="T85" fmla="*/ 31 h 296"/>
                  <a:gd name="T86" fmla="*/ 30 w 160"/>
                  <a:gd name="T87" fmla="*/ 14 h 296"/>
                  <a:gd name="T88" fmla="*/ 25 w 160"/>
                  <a:gd name="T89" fmla="*/ 11 h 296"/>
                  <a:gd name="T90" fmla="*/ 19 w 160"/>
                  <a:gd name="T91" fmla="*/ 6 h 296"/>
                  <a:gd name="T92" fmla="*/ 25 w 160"/>
                  <a:gd name="T93" fmla="*/ 0 h 2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0"/>
                  <a:gd name="T142" fmla="*/ 0 h 296"/>
                  <a:gd name="T143" fmla="*/ 160 w 160"/>
                  <a:gd name="T144" fmla="*/ 296 h 2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0" h="296">
                    <a:moveTo>
                      <a:pt x="72" y="0"/>
                    </a:moveTo>
                    <a:lnTo>
                      <a:pt x="56" y="0"/>
                    </a:lnTo>
                    <a:lnTo>
                      <a:pt x="32" y="0"/>
                    </a:lnTo>
                    <a:lnTo>
                      <a:pt x="24" y="8"/>
                    </a:lnTo>
                    <a:lnTo>
                      <a:pt x="24" y="24"/>
                    </a:lnTo>
                    <a:lnTo>
                      <a:pt x="8" y="32"/>
                    </a:lnTo>
                    <a:lnTo>
                      <a:pt x="8" y="40"/>
                    </a:lnTo>
                    <a:lnTo>
                      <a:pt x="16" y="48"/>
                    </a:lnTo>
                    <a:lnTo>
                      <a:pt x="16" y="56"/>
                    </a:lnTo>
                    <a:lnTo>
                      <a:pt x="8" y="64"/>
                    </a:lnTo>
                    <a:lnTo>
                      <a:pt x="0" y="72"/>
                    </a:lnTo>
                    <a:lnTo>
                      <a:pt x="8" y="88"/>
                    </a:lnTo>
                    <a:lnTo>
                      <a:pt x="8" y="80"/>
                    </a:lnTo>
                    <a:lnTo>
                      <a:pt x="16" y="72"/>
                    </a:lnTo>
                    <a:lnTo>
                      <a:pt x="24" y="72"/>
                    </a:lnTo>
                    <a:lnTo>
                      <a:pt x="24" y="80"/>
                    </a:lnTo>
                    <a:lnTo>
                      <a:pt x="16" y="88"/>
                    </a:lnTo>
                    <a:lnTo>
                      <a:pt x="16" y="96"/>
                    </a:lnTo>
                    <a:lnTo>
                      <a:pt x="16" y="112"/>
                    </a:lnTo>
                    <a:lnTo>
                      <a:pt x="16" y="120"/>
                    </a:lnTo>
                    <a:lnTo>
                      <a:pt x="16" y="112"/>
                    </a:lnTo>
                    <a:lnTo>
                      <a:pt x="24" y="104"/>
                    </a:lnTo>
                    <a:lnTo>
                      <a:pt x="32" y="96"/>
                    </a:lnTo>
                    <a:lnTo>
                      <a:pt x="32" y="104"/>
                    </a:lnTo>
                    <a:lnTo>
                      <a:pt x="32" y="112"/>
                    </a:lnTo>
                    <a:lnTo>
                      <a:pt x="32" y="120"/>
                    </a:lnTo>
                    <a:lnTo>
                      <a:pt x="24" y="128"/>
                    </a:lnTo>
                    <a:lnTo>
                      <a:pt x="24" y="144"/>
                    </a:lnTo>
                    <a:lnTo>
                      <a:pt x="32" y="144"/>
                    </a:lnTo>
                    <a:lnTo>
                      <a:pt x="48" y="144"/>
                    </a:lnTo>
                    <a:lnTo>
                      <a:pt x="64" y="136"/>
                    </a:lnTo>
                    <a:lnTo>
                      <a:pt x="56" y="152"/>
                    </a:lnTo>
                    <a:lnTo>
                      <a:pt x="64" y="160"/>
                    </a:lnTo>
                    <a:lnTo>
                      <a:pt x="64" y="168"/>
                    </a:lnTo>
                    <a:lnTo>
                      <a:pt x="72" y="168"/>
                    </a:lnTo>
                    <a:lnTo>
                      <a:pt x="72" y="184"/>
                    </a:lnTo>
                    <a:lnTo>
                      <a:pt x="64" y="184"/>
                    </a:lnTo>
                    <a:lnTo>
                      <a:pt x="56" y="192"/>
                    </a:lnTo>
                    <a:lnTo>
                      <a:pt x="40" y="192"/>
                    </a:lnTo>
                    <a:lnTo>
                      <a:pt x="40" y="208"/>
                    </a:lnTo>
                    <a:lnTo>
                      <a:pt x="48" y="208"/>
                    </a:lnTo>
                    <a:lnTo>
                      <a:pt x="40" y="232"/>
                    </a:lnTo>
                    <a:lnTo>
                      <a:pt x="32" y="232"/>
                    </a:lnTo>
                    <a:lnTo>
                      <a:pt x="24" y="240"/>
                    </a:lnTo>
                    <a:lnTo>
                      <a:pt x="24" y="248"/>
                    </a:lnTo>
                    <a:lnTo>
                      <a:pt x="48" y="248"/>
                    </a:lnTo>
                    <a:lnTo>
                      <a:pt x="56" y="256"/>
                    </a:lnTo>
                    <a:lnTo>
                      <a:pt x="64" y="256"/>
                    </a:lnTo>
                    <a:lnTo>
                      <a:pt x="64" y="248"/>
                    </a:lnTo>
                    <a:lnTo>
                      <a:pt x="72" y="248"/>
                    </a:lnTo>
                    <a:lnTo>
                      <a:pt x="72" y="256"/>
                    </a:lnTo>
                    <a:lnTo>
                      <a:pt x="64" y="264"/>
                    </a:lnTo>
                    <a:lnTo>
                      <a:pt x="48" y="264"/>
                    </a:lnTo>
                    <a:lnTo>
                      <a:pt x="48" y="272"/>
                    </a:lnTo>
                    <a:lnTo>
                      <a:pt x="40" y="272"/>
                    </a:lnTo>
                    <a:lnTo>
                      <a:pt x="32" y="280"/>
                    </a:lnTo>
                    <a:lnTo>
                      <a:pt x="24" y="296"/>
                    </a:lnTo>
                    <a:lnTo>
                      <a:pt x="32" y="296"/>
                    </a:lnTo>
                    <a:lnTo>
                      <a:pt x="40" y="288"/>
                    </a:lnTo>
                    <a:lnTo>
                      <a:pt x="64" y="288"/>
                    </a:lnTo>
                    <a:lnTo>
                      <a:pt x="64" y="280"/>
                    </a:lnTo>
                    <a:lnTo>
                      <a:pt x="80" y="280"/>
                    </a:lnTo>
                    <a:lnTo>
                      <a:pt x="112" y="272"/>
                    </a:lnTo>
                    <a:lnTo>
                      <a:pt x="120" y="272"/>
                    </a:lnTo>
                    <a:lnTo>
                      <a:pt x="136" y="272"/>
                    </a:lnTo>
                    <a:lnTo>
                      <a:pt x="152" y="264"/>
                    </a:lnTo>
                    <a:lnTo>
                      <a:pt x="152" y="256"/>
                    </a:lnTo>
                    <a:lnTo>
                      <a:pt x="144" y="256"/>
                    </a:lnTo>
                    <a:lnTo>
                      <a:pt x="136" y="256"/>
                    </a:lnTo>
                    <a:lnTo>
                      <a:pt x="136" y="248"/>
                    </a:lnTo>
                    <a:lnTo>
                      <a:pt x="144" y="248"/>
                    </a:lnTo>
                    <a:lnTo>
                      <a:pt x="152" y="240"/>
                    </a:lnTo>
                    <a:lnTo>
                      <a:pt x="160" y="224"/>
                    </a:lnTo>
                    <a:lnTo>
                      <a:pt x="160" y="208"/>
                    </a:lnTo>
                    <a:lnTo>
                      <a:pt x="136" y="208"/>
                    </a:lnTo>
                    <a:lnTo>
                      <a:pt x="128" y="208"/>
                    </a:lnTo>
                    <a:lnTo>
                      <a:pt x="128" y="168"/>
                    </a:lnTo>
                    <a:lnTo>
                      <a:pt x="128" y="160"/>
                    </a:lnTo>
                    <a:lnTo>
                      <a:pt x="112" y="144"/>
                    </a:lnTo>
                    <a:lnTo>
                      <a:pt x="104" y="144"/>
                    </a:lnTo>
                    <a:lnTo>
                      <a:pt x="104" y="120"/>
                    </a:lnTo>
                    <a:lnTo>
                      <a:pt x="88" y="96"/>
                    </a:lnTo>
                    <a:lnTo>
                      <a:pt x="80" y="96"/>
                    </a:lnTo>
                    <a:lnTo>
                      <a:pt x="72" y="96"/>
                    </a:lnTo>
                    <a:lnTo>
                      <a:pt x="64" y="96"/>
                    </a:lnTo>
                    <a:lnTo>
                      <a:pt x="72" y="88"/>
                    </a:lnTo>
                    <a:lnTo>
                      <a:pt x="72" y="72"/>
                    </a:lnTo>
                    <a:lnTo>
                      <a:pt x="88" y="40"/>
                    </a:lnTo>
                    <a:lnTo>
                      <a:pt x="88" y="32"/>
                    </a:lnTo>
                    <a:lnTo>
                      <a:pt x="72" y="32"/>
                    </a:lnTo>
                    <a:lnTo>
                      <a:pt x="48" y="32"/>
                    </a:lnTo>
                    <a:lnTo>
                      <a:pt x="56" y="16"/>
                    </a:lnTo>
                    <a:lnTo>
                      <a:pt x="64" y="8"/>
                    </a:lnTo>
                    <a:lnTo>
                      <a:pt x="72"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7" name="Freeform 195"/>
              <p:cNvSpPr>
                <a:spLocks/>
              </p:cNvSpPr>
              <p:nvPr/>
            </p:nvSpPr>
            <p:spPr bwMode="gray">
              <a:xfrm>
                <a:off x="2412" y="1603"/>
                <a:ext cx="158" cy="107"/>
              </a:xfrm>
              <a:custGeom>
                <a:avLst/>
                <a:gdLst>
                  <a:gd name="T0" fmla="*/ 56 w 224"/>
                  <a:gd name="T1" fmla="*/ 0 h 152"/>
                  <a:gd name="T2" fmla="*/ 65 w 224"/>
                  <a:gd name="T3" fmla="*/ 3 h 152"/>
                  <a:gd name="T4" fmla="*/ 73 w 224"/>
                  <a:gd name="T5" fmla="*/ 6 h 152"/>
                  <a:gd name="T6" fmla="*/ 70 w 224"/>
                  <a:gd name="T7" fmla="*/ 8 h 152"/>
                  <a:gd name="T8" fmla="*/ 73 w 224"/>
                  <a:gd name="T9" fmla="*/ 14 h 152"/>
                  <a:gd name="T10" fmla="*/ 75 w 224"/>
                  <a:gd name="T11" fmla="*/ 17 h 152"/>
                  <a:gd name="T12" fmla="*/ 75 w 224"/>
                  <a:gd name="T13" fmla="*/ 31 h 152"/>
                  <a:gd name="T14" fmla="*/ 67 w 224"/>
                  <a:gd name="T15" fmla="*/ 39 h 152"/>
                  <a:gd name="T16" fmla="*/ 56 w 224"/>
                  <a:gd name="T17" fmla="*/ 44 h 152"/>
                  <a:gd name="T18" fmla="*/ 44 w 224"/>
                  <a:gd name="T19" fmla="*/ 53 h 152"/>
                  <a:gd name="T20" fmla="*/ 23 w 224"/>
                  <a:gd name="T21" fmla="*/ 48 h 152"/>
                  <a:gd name="T22" fmla="*/ 11 w 224"/>
                  <a:gd name="T23" fmla="*/ 44 h 152"/>
                  <a:gd name="T24" fmla="*/ 17 w 224"/>
                  <a:gd name="T25" fmla="*/ 42 h 152"/>
                  <a:gd name="T26" fmla="*/ 14 w 224"/>
                  <a:gd name="T27" fmla="*/ 34 h 152"/>
                  <a:gd name="T28" fmla="*/ 11 w 224"/>
                  <a:gd name="T29" fmla="*/ 31 h 152"/>
                  <a:gd name="T30" fmla="*/ 6 w 224"/>
                  <a:gd name="T31" fmla="*/ 27 h 152"/>
                  <a:gd name="T32" fmla="*/ 14 w 224"/>
                  <a:gd name="T33" fmla="*/ 27 h 152"/>
                  <a:gd name="T34" fmla="*/ 20 w 224"/>
                  <a:gd name="T35" fmla="*/ 25 h 152"/>
                  <a:gd name="T36" fmla="*/ 17 w 224"/>
                  <a:gd name="T37" fmla="*/ 19 h 152"/>
                  <a:gd name="T38" fmla="*/ 6 w 224"/>
                  <a:gd name="T39" fmla="*/ 17 h 152"/>
                  <a:gd name="T40" fmla="*/ 0 w 224"/>
                  <a:gd name="T41" fmla="*/ 17 h 152"/>
                  <a:gd name="T42" fmla="*/ 8 w 224"/>
                  <a:gd name="T43" fmla="*/ 8 h 152"/>
                  <a:gd name="T44" fmla="*/ 14 w 224"/>
                  <a:gd name="T45" fmla="*/ 11 h 152"/>
                  <a:gd name="T46" fmla="*/ 8 w 224"/>
                  <a:gd name="T47" fmla="*/ 3 h 152"/>
                  <a:gd name="T48" fmla="*/ 20 w 224"/>
                  <a:gd name="T49" fmla="*/ 8 h 152"/>
                  <a:gd name="T50" fmla="*/ 23 w 224"/>
                  <a:gd name="T51" fmla="*/ 19 h 152"/>
                  <a:gd name="T52" fmla="*/ 25 w 224"/>
                  <a:gd name="T53" fmla="*/ 17 h 152"/>
                  <a:gd name="T54" fmla="*/ 31 w 224"/>
                  <a:gd name="T55" fmla="*/ 14 h 152"/>
                  <a:gd name="T56" fmla="*/ 31 w 224"/>
                  <a:gd name="T57" fmla="*/ 11 h 152"/>
                  <a:gd name="T58" fmla="*/ 34 w 224"/>
                  <a:gd name="T59" fmla="*/ 8 h 152"/>
                  <a:gd name="T60" fmla="*/ 42 w 224"/>
                  <a:gd name="T61" fmla="*/ 11 h 152"/>
                  <a:gd name="T62" fmla="*/ 44 w 224"/>
                  <a:gd name="T63" fmla="*/ 8 h 152"/>
                  <a:gd name="T64" fmla="*/ 51 w 224"/>
                  <a:gd name="T65" fmla="*/ 8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152"/>
                  <a:gd name="T101" fmla="*/ 224 w 224"/>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152">
                    <a:moveTo>
                      <a:pt x="168" y="16"/>
                    </a:moveTo>
                    <a:lnTo>
                      <a:pt x="160" y="0"/>
                    </a:lnTo>
                    <a:lnTo>
                      <a:pt x="184" y="0"/>
                    </a:lnTo>
                    <a:lnTo>
                      <a:pt x="184" y="8"/>
                    </a:lnTo>
                    <a:lnTo>
                      <a:pt x="200" y="8"/>
                    </a:lnTo>
                    <a:lnTo>
                      <a:pt x="208" y="16"/>
                    </a:lnTo>
                    <a:lnTo>
                      <a:pt x="200" y="16"/>
                    </a:lnTo>
                    <a:lnTo>
                      <a:pt x="200" y="24"/>
                    </a:lnTo>
                    <a:lnTo>
                      <a:pt x="200" y="40"/>
                    </a:lnTo>
                    <a:lnTo>
                      <a:pt x="208" y="40"/>
                    </a:lnTo>
                    <a:lnTo>
                      <a:pt x="208" y="48"/>
                    </a:lnTo>
                    <a:lnTo>
                      <a:pt x="216" y="48"/>
                    </a:lnTo>
                    <a:lnTo>
                      <a:pt x="224" y="64"/>
                    </a:lnTo>
                    <a:lnTo>
                      <a:pt x="216" y="88"/>
                    </a:lnTo>
                    <a:lnTo>
                      <a:pt x="200" y="96"/>
                    </a:lnTo>
                    <a:lnTo>
                      <a:pt x="192" y="112"/>
                    </a:lnTo>
                    <a:lnTo>
                      <a:pt x="176" y="112"/>
                    </a:lnTo>
                    <a:lnTo>
                      <a:pt x="160" y="128"/>
                    </a:lnTo>
                    <a:lnTo>
                      <a:pt x="144" y="136"/>
                    </a:lnTo>
                    <a:lnTo>
                      <a:pt x="128" y="152"/>
                    </a:lnTo>
                    <a:lnTo>
                      <a:pt x="88" y="152"/>
                    </a:lnTo>
                    <a:lnTo>
                      <a:pt x="64" y="136"/>
                    </a:lnTo>
                    <a:lnTo>
                      <a:pt x="48" y="136"/>
                    </a:lnTo>
                    <a:lnTo>
                      <a:pt x="32" y="128"/>
                    </a:lnTo>
                    <a:lnTo>
                      <a:pt x="32" y="120"/>
                    </a:lnTo>
                    <a:lnTo>
                      <a:pt x="48" y="120"/>
                    </a:lnTo>
                    <a:lnTo>
                      <a:pt x="48" y="112"/>
                    </a:lnTo>
                    <a:lnTo>
                      <a:pt x="40" y="96"/>
                    </a:lnTo>
                    <a:lnTo>
                      <a:pt x="40" y="88"/>
                    </a:lnTo>
                    <a:lnTo>
                      <a:pt x="32" y="88"/>
                    </a:lnTo>
                    <a:lnTo>
                      <a:pt x="8" y="88"/>
                    </a:lnTo>
                    <a:lnTo>
                      <a:pt x="16" y="80"/>
                    </a:lnTo>
                    <a:lnTo>
                      <a:pt x="24" y="80"/>
                    </a:lnTo>
                    <a:lnTo>
                      <a:pt x="40" y="80"/>
                    </a:lnTo>
                    <a:lnTo>
                      <a:pt x="56" y="80"/>
                    </a:lnTo>
                    <a:lnTo>
                      <a:pt x="56" y="72"/>
                    </a:lnTo>
                    <a:lnTo>
                      <a:pt x="40" y="64"/>
                    </a:lnTo>
                    <a:lnTo>
                      <a:pt x="48" y="56"/>
                    </a:lnTo>
                    <a:lnTo>
                      <a:pt x="40" y="48"/>
                    </a:lnTo>
                    <a:lnTo>
                      <a:pt x="16" y="48"/>
                    </a:lnTo>
                    <a:lnTo>
                      <a:pt x="0" y="56"/>
                    </a:lnTo>
                    <a:lnTo>
                      <a:pt x="0" y="48"/>
                    </a:lnTo>
                    <a:lnTo>
                      <a:pt x="16" y="24"/>
                    </a:lnTo>
                    <a:lnTo>
                      <a:pt x="24" y="24"/>
                    </a:lnTo>
                    <a:lnTo>
                      <a:pt x="24" y="32"/>
                    </a:lnTo>
                    <a:lnTo>
                      <a:pt x="40" y="32"/>
                    </a:lnTo>
                    <a:lnTo>
                      <a:pt x="32" y="16"/>
                    </a:lnTo>
                    <a:lnTo>
                      <a:pt x="24" y="8"/>
                    </a:lnTo>
                    <a:lnTo>
                      <a:pt x="40" y="8"/>
                    </a:lnTo>
                    <a:lnTo>
                      <a:pt x="56" y="24"/>
                    </a:lnTo>
                    <a:lnTo>
                      <a:pt x="56" y="32"/>
                    </a:lnTo>
                    <a:lnTo>
                      <a:pt x="64" y="56"/>
                    </a:lnTo>
                    <a:lnTo>
                      <a:pt x="72" y="56"/>
                    </a:lnTo>
                    <a:lnTo>
                      <a:pt x="72" y="48"/>
                    </a:lnTo>
                    <a:lnTo>
                      <a:pt x="80" y="48"/>
                    </a:lnTo>
                    <a:lnTo>
                      <a:pt x="88" y="40"/>
                    </a:lnTo>
                    <a:lnTo>
                      <a:pt x="80" y="32"/>
                    </a:lnTo>
                    <a:lnTo>
                      <a:pt x="88" y="32"/>
                    </a:lnTo>
                    <a:lnTo>
                      <a:pt x="96" y="40"/>
                    </a:lnTo>
                    <a:lnTo>
                      <a:pt x="96" y="24"/>
                    </a:lnTo>
                    <a:lnTo>
                      <a:pt x="120" y="24"/>
                    </a:lnTo>
                    <a:lnTo>
                      <a:pt x="120" y="32"/>
                    </a:lnTo>
                    <a:lnTo>
                      <a:pt x="128" y="32"/>
                    </a:lnTo>
                    <a:lnTo>
                      <a:pt x="128" y="24"/>
                    </a:lnTo>
                    <a:lnTo>
                      <a:pt x="136" y="16"/>
                    </a:lnTo>
                    <a:lnTo>
                      <a:pt x="144" y="24"/>
                    </a:lnTo>
                    <a:lnTo>
                      <a:pt x="16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8" name="Freeform 196"/>
              <p:cNvSpPr>
                <a:spLocks/>
              </p:cNvSpPr>
              <p:nvPr/>
            </p:nvSpPr>
            <p:spPr bwMode="gray">
              <a:xfrm>
                <a:off x="2896" y="2121"/>
                <a:ext cx="6" cy="11"/>
              </a:xfrm>
              <a:custGeom>
                <a:avLst/>
                <a:gdLst>
                  <a:gd name="T0" fmla="*/ 4 w 8"/>
                  <a:gd name="T1" fmla="*/ 6 h 16"/>
                  <a:gd name="T2" fmla="*/ 4 w 8"/>
                  <a:gd name="T3" fmla="*/ 0 h 16"/>
                  <a:gd name="T4" fmla="*/ 0 w 8"/>
                  <a:gd name="T5" fmla="*/ 3 h 16"/>
                  <a:gd name="T6" fmla="*/ 4 w 8"/>
                  <a:gd name="T7" fmla="*/ 6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8" y="16"/>
                    </a:moveTo>
                    <a:lnTo>
                      <a:pt x="8" y="0"/>
                    </a:lnTo>
                    <a:lnTo>
                      <a:pt x="0" y="8"/>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19" name="Rectangle 197"/>
              <p:cNvSpPr>
                <a:spLocks noChangeArrowheads="1"/>
              </p:cNvSpPr>
              <p:nvPr/>
            </p:nvSpPr>
            <p:spPr bwMode="gray">
              <a:xfrm>
                <a:off x="2778" y="2211"/>
                <a:ext cx="5" cy="6"/>
              </a:xfrm>
              <a:prstGeom prst="rect">
                <a:avLst/>
              </a:prstGeom>
              <a:grpFill/>
              <a:ln w="3175">
                <a:solidFill>
                  <a:schemeClr val="accent4"/>
                </a:solidFill>
                <a:miter lim="800000"/>
                <a:headEnd/>
                <a:tailEnd/>
              </a:ln>
            </p:spPr>
            <p:txBody>
              <a:bodyPr wrap="square">
                <a:noAutofit/>
              </a:bodyPr>
              <a:lstStyle/>
              <a:p>
                <a:pPr defTabSz="612012"/>
                <a:endParaRPr lang="en-US" sz="1012">
                  <a:solidFill>
                    <a:srgbClr val="000000"/>
                  </a:solidFill>
                </a:endParaRPr>
              </a:p>
            </p:txBody>
          </p:sp>
          <p:sp>
            <p:nvSpPr>
              <p:cNvPr id="120" name="Freeform 198"/>
              <p:cNvSpPr>
                <a:spLocks/>
              </p:cNvSpPr>
              <p:nvPr/>
            </p:nvSpPr>
            <p:spPr bwMode="gray">
              <a:xfrm>
                <a:off x="2648" y="1941"/>
                <a:ext cx="40" cy="34"/>
              </a:xfrm>
              <a:custGeom>
                <a:avLst/>
                <a:gdLst>
                  <a:gd name="T0" fmla="*/ 3 w 56"/>
                  <a:gd name="T1" fmla="*/ 0 h 48"/>
                  <a:gd name="T2" fmla="*/ 3 w 56"/>
                  <a:gd name="T3" fmla="*/ 6 h 48"/>
                  <a:gd name="T4" fmla="*/ 0 w 56"/>
                  <a:gd name="T5" fmla="*/ 11 h 48"/>
                  <a:gd name="T6" fmla="*/ 3 w 56"/>
                  <a:gd name="T7" fmla="*/ 17 h 48"/>
                  <a:gd name="T8" fmla="*/ 6 w 56"/>
                  <a:gd name="T9" fmla="*/ 14 h 48"/>
                  <a:gd name="T10" fmla="*/ 9 w 56"/>
                  <a:gd name="T11" fmla="*/ 14 h 48"/>
                  <a:gd name="T12" fmla="*/ 11 w 56"/>
                  <a:gd name="T13" fmla="*/ 17 h 48"/>
                  <a:gd name="T14" fmla="*/ 17 w 56"/>
                  <a:gd name="T15" fmla="*/ 14 h 48"/>
                  <a:gd name="T16" fmla="*/ 21 w 56"/>
                  <a:gd name="T17" fmla="*/ 9 h 48"/>
                  <a:gd name="T18" fmla="*/ 17 w 56"/>
                  <a:gd name="T19" fmla="*/ 9 h 48"/>
                  <a:gd name="T20" fmla="*/ 15 w 56"/>
                  <a:gd name="T21" fmla="*/ 3 h 48"/>
                  <a:gd name="T22" fmla="*/ 9 w 56"/>
                  <a:gd name="T23" fmla="*/ 3 h 48"/>
                  <a:gd name="T24" fmla="*/ 9 w 56"/>
                  <a:gd name="T25" fmla="*/ 0 h 48"/>
                  <a:gd name="T26" fmla="*/ 3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8" y="0"/>
                    </a:moveTo>
                    <a:lnTo>
                      <a:pt x="8" y="16"/>
                    </a:lnTo>
                    <a:lnTo>
                      <a:pt x="0" y="32"/>
                    </a:lnTo>
                    <a:lnTo>
                      <a:pt x="8" y="48"/>
                    </a:lnTo>
                    <a:lnTo>
                      <a:pt x="16" y="40"/>
                    </a:lnTo>
                    <a:lnTo>
                      <a:pt x="24" y="40"/>
                    </a:lnTo>
                    <a:lnTo>
                      <a:pt x="32" y="48"/>
                    </a:lnTo>
                    <a:lnTo>
                      <a:pt x="48" y="40"/>
                    </a:lnTo>
                    <a:lnTo>
                      <a:pt x="56" y="24"/>
                    </a:lnTo>
                    <a:lnTo>
                      <a:pt x="48" y="24"/>
                    </a:lnTo>
                    <a:lnTo>
                      <a:pt x="40" y="8"/>
                    </a:lnTo>
                    <a:lnTo>
                      <a:pt x="24" y="8"/>
                    </a:lnTo>
                    <a:lnTo>
                      <a:pt x="24"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1" name="Freeform 199"/>
              <p:cNvSpPr>
                <a:spLocks/>
              </p:cNvSpPr>
              <p:nvPr/>
            </p:nvSpPr>
            <p:spPr bwMode="gray">
              <a:xfrm>
                <a:off x="2615" y="1941"/>
                <a:ext cx="61" cy="96"/>
              </a:xfrm>
              <a:custGeom>
                <a:avLst/>
                <a:gdLst>
                  <a:gd name="T0" fmla="*/ 26 w 88"/>
                  <a:gd name="T1" fmla="*/ 17 h 136"/>
                  <a:gd name="T2" fmla="*/ 24 w 88"/>
                  <a:gd name="T3" fmla="*/ 14 h 136"/>
                  <a:gd name="T4" fmla="*/ 21 w 88"/>
                  <a:gd name="T5" fmla="*/ 14 h 136"/>
                  <a:gd name="T6" fmla="*/ 19 w 88"/>
                  <a:gd name="T7" fmla="*/ 17 h 136"/>
                  <a:gd name="T8" fmla="*/ 16 w 88"/>
                  <a:gd name="T9" fmla="*/ 11 h 136"/>
                  <a:gd name="T10" fmla="*/ 19 w 88"/>
                  <a:gd name="T11" fmla="*/ 6 h 136"/>
                  <a:gd name="T12" fmla="*/ 19 w 88"/>
                  <a:gd name="T13" fmla="*/ 0 h 136"/>
                  <a:gd name="T14" fmla="*/ 13 w 88"/>
                  <a:gd name="T15" fmla="*/ 3 h 136"/>
                  <a:gd name="T16" fmla="*/ 10 w 88"/>
                  <a:gd name="T17" fmla="*/ 3 h 136"/>
                  <a:gd name="T18" fmla="*/ 10 w 88"/>
                  <a:gd name="T19" fmla="*/ 8 h 136"/>
                  <a:gd name="T20" fmla="*/ 10 w 88"/>
                  <a:gd name="T21" fmla="*/ 11 h 136"/>
                  <a:gd name="T22" fmla="*/ 8 w 88"/>
                  <a:gd name="T23" fmla="*/ 14 h 136"/>
                  <a:gd name="T24" fmla="*/ 6 w 88"/>
                  <a:gd name="T25" fmla="*/ 14 h 136"/>
                  <a:gd name="T26" fmla="*/ 3 w 88"/>
                  <a:gd name="T27" fmla="*/ 14 h 136"/>
                  <a:gd name="T28" fmla="*/ 0 w 88"/>
                  <a:gd name="T29" fmla="*/ 17 h 136"/>
                  <a:gd name="T30" fmla="*/ 3 w 88"/>
                  <a:gd name="T31" fmla="*/ 20 h 136"/>
                  <a:gd name="T32" fmla="*/ 3 w 88"/>
                  <a:gd name="T33" fmla="*/ 23 h 136"/>
                  <a:gd name="T34" fmla="*/ 0 w 88"/>
                  <a:gd name="T35" fmla="*/ 25 h 136"/>
                  <a:gd name="T36" fmla="*/ 3 w 88"/>
                  <a:gd name="T37" fmla="*/ 25 h 136"/>
                  <a:gd name="T38" fmla="*/ 6 w 88"/>
                  <a:gd name="T39" fmla="*/ 25 h 136"/>
                  <a:gd name="T40" fmla="*/ 8 w 88"/>
                  <a:gd name="T41" fmla="*/ 25 h 136"/>
                  <a:gd name="T42" fmla="*/ 6 w 88"/>
                  <a:gd name="T43" fmla="*/ 28 h 136"/>
                  <a:gd name="T44" fmla="*/ 6 w 88"/>
                  <a:gd name="T45" fmla="*/ 34 h 136"/>
                  <a:gd name="T46" fmla="*/ 8 w 88"/>
                  <a:gd name="T47" fmla="*/ 34 h 136"/>
                  <a:gd name="T48" fmla="*/ 0 w 88"/>
                  <a:gd name="T49" fmla="*/ 37 h 136"/>
                  <a:gd name="T50" fmla="*/ 0 w 88"/>
                  <a:gd name="T51" fmla="*/ 40 h 136"/>
                  <a:gd name="T52" fmla="*/ 0 w 88"/>
                  <a:gd name="T53" fmla="*/ 42 h 136"/>
                  <a:gd name="T54" fmla="*/ 3 w 88"/>
                  <a:gd name="T55" fmla="*/ 45 h 136"/>
                  <a:gd name="T56" fmla="*/ 6 w 88"/>
                  <a:gd name="T57" fmla="*/ 48 h 136"/>
                  <a:gd name="T58" fmla="*/ 8 w 88"/>
                  <a:gd name="T59" fmla="*/ 45 h 136"/>
                  <a:gd name="T60" fmla="*/ 13 w 88"/>
                  <a:gd name="T61" fmla="*/ 42 h 136"/>
                  <a:gd name="T62" fmla="*/ 21 w 88"/>
                  <a:gd name="T63" fmla="*/ 40 h 136"/>
                  <a:gd name="T64" fmla="*/ 26 w 88"/>
                  <a:gd name="T65" fmla="*/ 40 h 136"/>
                  <a:gd name="T66" fmla="*/ 26 w 88"/>
                  <a:gd name="T67" fmla="*/ 31 h 136"/>
                  <a:gd name="T68" fmla="*/ 29 w 88"/>
                  <a:gd name="T69" fmla="*/ 25 h 136"/>
                  <a:gd name="T70" fmla="*/ 26 w 88"/>
                  <a:gd name="T71" fmla="*/ 23 h 136"/>
                  <a:gd name="T72" fmla="*/ 26 w 88"/>
                  <a:gd name="T73" fmla="*/ 17 h 1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
                  <a:gd name="T112" fmla="*/ 0 h 136"/>
                  <a:gd name="T113" fmla="*/ 88 w 88"/>
                  <a:gd name="T114" fmla="*/ 136 h 1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 h="136">
                    <a:moveTo>
                      <a:pt x="80" y="48"/>
                    </a:moveTo>
                    <a:lnTo>
                      <a:pt x="72" y="40"/>
                    </a:lnTo>
                    <a:lnTo>
                      <a:pt x="64" y="40"/>
                    </a:lnTo>
                    <a:lnTo>
                      <a:pt x="56" y="48"/>
                    </a:lnTo>
                    <a:lnTo>
                      <a:pt x="48" y="32"/>
                    </a:lnTo>
                    <a:lnTo>
                      <a:pt x="56" y="16"/>
                    </a:lnTo>
                    <a:lnTo>
                      <a:pt x="56" y="0"/>
                    </a:lnTo>
                    <a:lnTo>
                      <a:pt x="40" y="8"/>
                    </a:lnTo>
                    <a:lnTo>
                      <a:pt x="32" y="8"/>
                    </a:lnTo>
                    <a:lnTo>
                      <a:pt x="32" y="24"/>
                    </a:lnTo>
                    <a:lnTo>
                      <a:pt x="32" y="32"/>
                    </a:lnTo>
                    <a:lnTo>
                      <a:pt x="24" y="40"/>
                    </a:lnTo>
                    <a:lnTo>
                      <a:pt x="16" y="40"/>
                    </a:lnTo>
                    <a:lnTo>
                      <a:pt x="8" y="40"/>
                    </a:lnTo>
                    <a:lnTo>
                      <a:pt x="0" y="48"/>
                    </a:lnTo>
                    <a:lnTo>
                      <a:pt x="8" y="56"/>
                    </a:lnTo>
                    <a:lnTo>
                      <a:pt x="8" y="64"/>
                    </a:lnTo>
                    <a:lnTo>
                      <a:pt x="0" y="72"/>
                    </a:lnTo>
                    <a:lnTo>
                      <a:pt x="8" y="72"/>
                    </a:lnTo>
                    <a:lnTo>
                      <a:pt x="16" y="72"/>
                    </a:lnTo>
                    <a:lnTo>
                      <a:pt x="24" y="72"/>
                    </a:lnTo>
                    <a:lnTo>
                      <a:pt x="16" y="80"/>
                    </a:lnTo>
                    <a:lnTo>
                      <a:pt x="16" y="96"/>
                    </a:lnTo>
                    <a:lnTo>
                      <a:pt x="24" y="96"/>
                    </a:lnTo>
                    <a:lnTo>
                      <a:pt x="0" y="104"/>
                    </a:lnTo>
                    <a:lnTo>
                      <a:pt x="0" y="112"/>
                    </a:lnTo>
                    <a:lnTo>
                      <a:pt x="0" y="120"/>
                    </a:lnTo>
                    <a:lnTo>
                      <a:pt x="8" y="128"/>
                    </a:lnTo>
                    <a:lnTo>
                      <a:pt x="16" y="136"/>
                    </a:lnTo>
                    <a:lnTo>
                      <a:pt x="24" y="128"/>
                    </a:lnTo>
                    <a:lnTo>
                      <a:pt x="40" y="120"/>
                    </a:lnTo>
                    <a:lnTo>
                      <a:pt x="64" y="112"/>
                    </a:lnTo>
                    <a:lnTo>
                      <a:pt x="80" y="112"/>
                    </a:lnTo>
                    <a:lnTo>
                      <a:pt x="80" y="88"/>
                    </a:lnTo>
                    <a:lnTo>
                      <a:pt x="88" y="72"/>
                    </a:lnTo>
                    <a:lnTo>
                      <a:pt x="80" y="64"/>
                    </a:lnTo>
                    <a:lnTo>
                      <a:pt x="80"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2" name="Freeform 200"/>
              <p:cNvSpPr>
                <a:spLocks/>
              </p:cNvSpPr>
              <p:nvPr/>
            </p:nvSpPr>
            <p:spPr bwMode="gray">
              <a:xfrm>
                <a:off x="2828" y="1491"/>
                <a:ext cx="372" cy="383"/>
              </a:xfrm>
              <a:custGeom>
                <a:avLst/>
                <a:gdLst>
                  <a:gd name="T0" fmla="*/ 159 w 528"/>
                  <a:gd name="T1" fmla="*/ 14 h 544"/>
                  <a:gd name="T2" fmla="*/ 142 w 528"/>
                  <a:gd name="T3" fmla="*/ 27 h 544"/>
                  <a:gd name="T4" fmla="*/ 120 w 528"/>
                  <a:gd name="T5" fmla="*/ 23 h 544"/>
                  <a:gd name="T6" fmla="*/ 109 w 528"/>
                  <a:gd name="T7" fmla="*/ 31 h 544"/>
                  <a:gd name="T8" fmla="*/ 95 w 528"/>
                  <a:gd name="T9" fmla="*/ 36 h 544"/>
                  <a:gd name="T10" fmla="*/ 84 w 528"/>
                  <a:gd name="T11" fmla="*/ 48 h 544"/>
                  <a:gd name="T12" fmla="*/ 67 w 528"/>
                  <a:gd name="T13" fmla="*/ 65 h 544"/>
                  <a:gd name="T14" fmla="*/ 67 w 528"/>
                  <a:gd name="T15" fmla="*/ 95 h 544"/>
                  <a:gd name="T16" fmla="*/ 53 w 528"/>
                  <a:gd name="T17" fmla="*/ 115 h 544"/>
                  <a:gd name="T18" fmla="*/ 53 w 528"/>
                  <a:gd name="T19" fmla="*/ 145 h 544"/>
                  <a:gd name="T20" fmla="*/ 53 w 528"/>
                  <a:gd name="T21" fmla="*/ 159 h 544"/>
                  <a:gd name="T22" fmla="*/ 48 w 528"/>
                  <a:gd name="T23" fmla="*/ 178 h 544"/>
                  <a:gd name="T24" fmla="*/ 42 w 528"/>
                  <a:gd name="T25" fmla="*/ 165 h 544"/>
                  <a:gd name="T26" fmla="*/ 34 w 528"/>
                  <a:gd name="T27" fmla="*/ 173 h 544"/>
                  <a:gd name="T28" fmla="*/ 23 w 528"/>
                  <a:gd name="T29" fmla="*/ 184 h 544"/>
                  <a:gd name="T30" fmla="*/ 14 w 528"/>
                  <a:gd name="T31" fmla="*/ 182 h 544"/>
                  <a:gd name="T32" fmla="*/ 6 w 528"/>
                  <a:gd name="T33" fmla="*/ 178 h 544"/>
                  <a:gd name="T34" fmla="*/ 8 w 528"/>
                  <a:gd name="T35" fmla="*/ 170 h 544"/>
                  <a:gd name="T36" fmla="*/ 3 w 528"/>
                  <a:gd name="T37" fmla="*/ 170 h 544"/>
                  <a:gd name="T38" fmla="*/ 8 w 528"/>
                  <a:gd name="T39" fmla="*/ 159 h 544"/>
                  <a:gd name="T40" fmla="*/ 8 w 528"/>
                  <a:gd name="T41" fmla="*/ 156 h 544"/>
                  <a:gd name="T42" fmla="*/ 6 w 528"/>
                  <a:gd name="T43" fmla="*/ 151 h 544"/>
                  <a:gd name="T44" fmla="*/ 11 w 528"/>
                  <a:gd name="T45" fmla="*/ 145 h 544"/>
                  <a:gd name="T46" fmla="*/ 6 w 528"/>
                  <a:gd name="T47" fmla="*/ 142 h 544"/>
                  <a:gd name="T48" fmla="*/ 0 w 528"/>
                  <a:gd name="T49" fmla="*/ 134 h 544"/>
                  <a:gd name="T50" fmla="*/ 6 w 528"/>
                  <a:gd name="T51" fmla="*/ 128 h 544"/>
                  <a:gd name="T52" fmla="*/ 17 w 528"/>
                  <a:gd name="T53" fmla="*/ 120 h 544"/>
                  <a:gd name="T54" fmla="*/ 23 w 528"/>
                  <a:gd name="T55" fmla="*/ 111 h 544"/>
                  <a:gd name="T56" fmla="*/ 34 w 528"/>
                  <a:gd name="T57" fmla="*/ 106 h 544"/>
                  <a:gd name="T58" fmla="*/ 50 w 528"/>
                  <a:gd name="T59" fmla="*/ 81 h 544"/>
                  <a:gd name="T60" fmla="*/ 53 w 528"/>
                  <a:gd name="T61" fmla="*/ 75 h 544"/>
                  <a:gd name="T62" fmla="*/ 61 w 528"/>
                  <a:gd name="T63" fmla="*/ 61 h 544"/>
                  <a:gd name="T64" fmla="*/ 58 w 528"/>
                  <a:gd name="T65" fmla="*/ 56 h 544"/>
                  <a:gd name="T66" fmla="*/ 73 w 528"/>
                  <a:gd name="T67" fmla="*/ 48 h 544"/>
                  <a:gd name="T68" fmla="*/ 73 w 528"/>
                  <a:gd name="T69" fmla="*/ 44 h 544"/>
                  <a:gd name="T70" fmla="*/ 78 w 528"/>
                  <a:gd name="T71" fmla="*/ 36 h 544"/>
                  <a:gd name="T72" fmla="*/ 89 w 528"/>
                  <a:gd name="T73" fmla="*/ 36 h 544"/>
                  <a:gd name="T74" fmla="*/ 84 w 528"/>
                  <a:gd name="T75" fmla="*/ 31 h 544"/>
                  <a:gd name="T76" fmla="*/ 92 w 528"/>
                  <a:gd name="T77" fmla="*/ 25 h 544"/>
                  <a:gd name="T78" fmla="*/ 104 w 528"/>
                  <a:gd name="T79" fmla="*/ 23 h 544"/>
                  <a:gd name="T80" fmla="*/ 109 w 528"/>
                  <a:gd name="T81" fmla="*/ 17 h 544"/>
                  <a:gd name="T82" fmla="*/ 112 w 528"/>
                  <a:gd name="T83" fmla="*/ 23 h 544"/>
                  <a:gd name="T84" fmla="*/ 123 w 528"/>
                  <a:gd name="T85" fmla="*/ 17 h 544"/>
                  <a:gd name="T86" fmla="*/ 126 w 528"/>
                  <a:gd name="T87" fmla="*/ 11 h 544"/>
                  <a:gd name="T88" fmla="*/ 135 w 528"/>
                  <a:gd name="T89" fmla="*/ 11 h 544"/>
                  <a:gd name="T90" fmla="*/ 140 w 528"/>
                  <a:gd name="T91" fmla="*/ 6 h 544"/>
                  <a:gd name="T92" fmla="*/ 151 w 528"/>
                  <a:gd name="T93" fmla="*/ 6 h 544"/>
                  <a:gd name="T94" fmla="*/ 151 w 528"/>
                  <a:gd name="T95" fmla="*/ 11 h 544"/>
                  <a:gd name="T96" fmla="*/ 157 w 528"/>
                  <a:gd name="T97" fmla="*/ 6 h 544"/>
                  <a:gd name="T98" fmla="*/ 166 w 528"/>
                  <a:gd name="T99" fmla="*/ 3 h 544"/>
                  <a:gd name="T100" fmla="*/ 170 w 528"/>
                  <a:gd name="T101" fmla="*/ 6 h 544"/>
                  <a:gd name="T102" fmla="*/ 170 w 528"/>
                  <a:gd name="T103" fmla="*/ 11 h 544"/>
                  <a:gd name="T104" fmla="*/ 182 w 528"/>
                  <a:gd name="T105" fmla="*/ 17 h 5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8"/>
                  <a:gd name="T160" fmla="*/ 0 h 544"/>
                  <a:gd name="T161" fmla="*/ 528 w 528"/>
                  <a:gd name="T162" fmla="*/ 544 h 5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8" h="544">
                    <a:moveTo>
                      <a:pt x="496" y="72"/>
                    </a:moveTo>
                    <a:lnTo>
                      <a:pt x="488" y="48"/>
                    </a:lnTo>
                    <a:lnTo>
                      <a:pt x="472" y="40"/>
                    </a:lnTo>
                    <a:lnTo>
                      <a:pt x="456" y="40"/>
                    </a:lnTo>
                    <a:lnTo>
                      <a:pt x="432" y="48"/>
                    </a:lnTo>
                    <a:lnTo>
                      <a:pt x="432" y="72"/>
                    </a:lnTo>
                    <a:lnTo>
                      <a:pt x="416" y="88"/>
                    </a:lnTo>
                    <a:lnTo>
                      <a:pt x="408" y="80"/>
                    </a:lnTo>
                    <a:lnTo>
                      <a:pt x="392" y="80"/>
                    </a:lnTo>
                    <a:lnTo>
                      <a:pt x="384" y="88"/>
                    </a:lnTo>
                    <a:lnTo>
                      <a:pt x="368" y="88"/>
                    </a:lnTo>
                    <a:lnTo>
                      <a:pt x="344" y="64"/>
                    </a:lnTo>
                    <a:lnTo>
                      <a:pt x="336" y="64"/>
                    </a:lnTo>
                    <a:lnTo>
                      <a:pt x="328" y="72"/>
                    </a:lnTo>
                    <a:lnTo>
                      <a:pt x="312" y="72"/>
                    </a:lnTo>
                    <a:lnTo>
                      <a:pt x="312" y="88"/>
                    </a:lnTo>
                    <a:lnTo>
                      <a:pt x="296" y="96"/>
                    </a:lnTo>
                    <a:lnTo>
                      <a:pt x="288" y="88"/>
                    </a:lnTo>
                    <a:lnTo>
                      <a:pt x="272" y="88"/>
                    </a:lnTo>
                    <a:lnTo>
                      <a:pt x="272" y="104"/>
                    </a:lnTo>
                    <a:lnTo>
                      <a:pt x="256" y="112"/>
                    </a:lnTo>
                    <a:lnTo>
                      <a:pt x="248" y="120"/>
                    </a:lnTo>
                    <a:lnTo>
                      <a:pt x="232" y="128"/>
                    </a:lnTo>
                    <a:lnTo>
                      <a:pt x="240" y="136"/>
                    </a:lnTo>
                    <a:lnTo>
                      <a:pt x="240" y="144"/>
                    </a:lnTo>
                    <a:lnTo>
                      <a:pt x="216" y="168"/>
                    </a:lnTo>
                    <a:lnTo>
                      <a:pt x="200" y="168"/>
                    </a:lnTo>
                    <a:lnTo>
                      <a:pt x="192" y="184"/>
                    </a:lnTo>
                    <a:lnTo>
                      <a:pt x="200" y="192"/>
                    </a:lnTo>
                    <a:lnTo>
                      <a:pt x="200" y="232"/>
                    </a:lnTo>
                    <a:lnTo>
                      <a:pt x="184" y="256"/>
                    </a:lnTo>
                    <a:lnTo>
                      <a:pt x="192" y="272"/>
                    </a:lnTo>
                    <a:lnTo>
                      <a:pt x="184" y="288"/>
                    </a:lnTo>
                    <a:lnTo>
                      <a:pt x="160" y="280"/>
                    </a:lnTo>
                    <a:lnTo>
                      <a:pt x="152" y="296"/>
                    </a:lnTo>
                    <a:lnTo>
                      <a:pt x="152" y="328"/>
                    </a:lnTo>
                    <a:lnTo>
                      <a:pt x="152" y="376"/>
                    </a:lnTo>
                    <a:lnTo>
                      <a:pt x="168" y="392"/>
                    </a:lnTo>
                    <a:lnTo>
                      <a:pt x="168" y="408"/>
                    </a:lnTo>
                    <a:lnTo>
                      <a:pt x="152" y="416"/>
                    </a:lnTo>
                    <a:lnTo>
                      <a:pt x="152" y="424"/>
                    </a:lnTo>
                    <a:lnTo>
                      <a:pt x="160" y="432"/>
                    </a:lnTo>
                    <a:lnTo>
                      <a:pt x="160" y="448"/>
                    </a:lnTo>
                    <a:lnTo>
                      <a:pt x="152" y="456"/>
                    </a:lnTo>
                    <a:lnTo>
                      <a:pt x="144" y="496"/>
                    </a:lnTo>
                    <a:lnTo>
                      <a:pt x="144" y="504"/>
                    </a:lnTo>
                    <a:lnTo>
                      <a:pt x="136" y="520"/>
                    </a:lnTo>
                    <a:lnTo>
                      <a:pt x="136" y="512"/>
                    </a:lnTo>
                    <a:lnTo>
                      <a:pt x="136" y="496"/>
                    </a:lnTo>
                    <a:lnTo>
                      <a:pt x="120" y="488"/>
                    </a:lnTo>
                    <a:lnTo>
                      <a:pt x="128" y="472"/>
                    </a:lnTo>
                    <a:lnTo>
                      <a:pt x="120" y="472"/>
                    </a:lnTo>
                    <a:lnTo>
                      <a:pt x="112" y="480"/>
                    </a:lnTo>
                    <a:lnTo>
                      <a:pt x="112" y="488"/>
                    </a:lnTo>
                    <a:lnTo>
                      <a:pt x="104" y="496"/>
                    </a:lnTo>
                    <a:lnTo>
                      <a:pt x="96" y="496"/>
                    </a:lnTo>
                    <a:lnTo>
                      <a:pt x="88" y="496"/>
                    </a:lnTo>
                    <a:lnTo>
                      <a:pt x="88" y="504"/>
                    </a:lnTo>
                    <a:lnTo>
                      <a:pt x="80" y="528"/>
                    </a:lnTo>
                    <a:lnTo>
                      <a:pt x="64" y="528"/>
                    </a:lnTo>
                    <a:lnTo>
                      <a:pt x="56" y="536"/>
                    </a:lnTo>
                    <a:lnTo>
                      <a:pt x="40" y="544"/>
                    </a:lnTo>
                    <a:lnTo>
                      <a:pt x="32" y="528"/>
                    </a:lnTo>
                    <a:lnTo>
                      <a:pt x="40" y="520"/>
                    </a:lnTo>
                    <a:lnTo>
                      <a:pt x="32" y="528"/>
                    </a:lnTo>
                    <a:lnTo>
                      <a:pt x="24" y="528"/>
                    </a:lnTo>
                    <a:lnTo>
                      <a:pt x="24" y="512"/>
                    </a:lnTo>
                    <a:lnTo>
                      <a:pt x="16" y="512"/>
                    </a:lnTo>
                    <a:lnTo>
                      <a:pt x="8" y="504"/>
                    </a:lnTo>
                    <a:lnTo>
                      <a:pt x="16" y="496"/>
                    </a:lnTo>
                    <a:lnTo>
                      <a:pt x="24" y="496"/>
                    </a:lnTo>
                    <a:lnTo>
                      <a:pt x="24" y="488"/>
                    </a:lnTo>
                    <a:lnTo>
                      <a:pt x="32" y="480"/>
                    </a:lnTo>
                    <a:lnTo>
                      <a:pt x="24" y="480"/>
                    </a:lnTo>
                    <a:lnTo>
                      <a:pt x="16" y="480"/>
                    </a:lnTo>
                    <a:lnTo>
                      <a:pt x="8" y="488"/>
                    </a:lnTo>
                    <a:lnTo>
                      <a:pt x="8" y="472"/>
                    </a:lnTo>
                    <a:lnTo>
                      <a:pt x="16" y="472"/>
                    </a:lnTo>
                    <a:lnTo>
                      <a:pt x="24" y="464"/>
                    </a:lnTo>
                    <a:lnTo>
                      <a:pt x="24" y="456"/>
                    </a:lnTo>
                    <a:lnTo>
                      <a:pt x="32" y="448"/>
                    </a:lnTo>
                    <a:lnTo>
                      <a:pt x="32" y="432"/>
                    </a:lnTo>
                    <a:lnTo>
                      <a:pt x="32" y="440"/>
                    </a:lnTo>
                    <a:lnTo>
                      <a:pt x="24" y="448"/>
                    </a:lnTo>
                    <a:lnTo>
                      <a:pt x="16" y="448"/>
                    </a:lnTo>
                    <a:lnTo>
                      <a:pt x="8" y="440"/>
                    </a:lnTo>
                    <a:lnTo>
                      <a:pt x="16" y="440"/>
                    </a:lnTo>
                    <a:lnTo>
                      <a:pt x="16" y="432"/>
                    </a:lnTo>
                    <a:lnTo>
                      <a:pt x="8" y="432"/>
                    </a:lnTo>
                    <a:lnTo>
                      <a:pt x="8" y="424"/>
                    </a:lnTo>
                    <a:lnTo>
                      <a:pt x="24" y="416"/>
                    </a:lnTo>
                    <a:lnTo>
                      <a:pt x="32" y="416"/>
                    </a:lnTo>
                    <a:lnTo>
                      <a:pt x="40" y="416"/>
                    </a:lnTo>
                    <a:lnTo>
                      <a:pt x="48" y="408"/>
                    </a:lnTo>
                    <a:lnTo>
                      <a:pt x="40" y="408"/>
                    </a:lnTo>
                    <a:lnTo>
                      <a:pt x="16" y="408"/>
                    </a:lnTo>
                    <a:lnTo>
                      <a:pt x="16" y="416"/>
                    </a:lnTo>
                    <a:lnTo>
                      <a:pt x="0" y="408"/>
                    </a:lnTo>
                    <a:lnTo>
                      <a:pt x="8" y="400"/>
                    </a:lnTo>
                    <a:lnTo>
                      <a:pt x="0" y="384"/>
                    </a:lnTo>
                    <a:lnTo>
                      <a:pt x="8" y="384"/>
                    </a:lnTo>
                    <a:lnTo>
                      <a:pt x="8" y="376"/>
                    </a:lnTo>
                    <a:lnTo>
                      <a:pt x="8" y="368"/>
                    </a:lnTo>
                    <a:lnTo>
                      <a:pt x="16" y="368"/>
                    </a:lnTo>
                    <a:lnTo>
                      <a:pt x="24" y="352"/>
                    </a:lnTo>
                    <a:lnTo>
                      <a:pt x="40" y="352"/>
                    </a:lnTo>
                    <a:lnTo>
                      <a:pt x="40" y="344"/>
                    </a:lnTo>
                    <a:lnTo>
                      <a:pt x="48" y="344"/>
                    </a:lnTo>
                    <a:lnTo>
                      <a:pt x="48" y="336"/>
                    </a:lnTo>
                    <a:lnTo>
                      <a:pt x="56" y="328"/>
                    </a:lnTo>
                    <a:lnTo>
                      <a:pt x="64" y="328"/>
                    </a:lnTo>
                    <a:lnTo>
                      <a:pt x="64" y="320"/>
                    </a:lnTo>
                    <a:lnTo>
                      <a:pt x="80" y="312"/>
                    </a:lnTo>
                    <a:lnTo>
                      <a:pt x="88" y="312"/>
                    </a:lnTo>
                    <a:lnTo>
                      <a:pt x="88" y="304"/>
                    </a:lnTo>
                    <a:lnTo>
                      <a:pt x="96" y="304"/>
                    </a:lnTo>
                    <a:lnTo>
                      <a:pt x="96" y="288"/>
                    </a:lnTo>
                    <a:lnTo>
                      <a:pt x="128" y="264"/>
                    </a:lnTo>
                    <a:lnTo>
                      <a:pt x="128" y="256"/>
                    </a:lnTo>
                    <a:lnTo>
                      <a:pt x="144" y="232"/>
                    </a:lnTo>
                    <a:lnTo>
                      <a:pt x="152" y="232"/>
                    </a:lnTo>
                    <a:lnTo>
                      <a:pt x="160" y="224"/>
                    </a:lnTo>
                    <a:lnTo>
                      <a:pt x="152" y="224"/>
                    </a:lnTo>
                    <a:lnTo>
                      <a:pt x="152" y="216"/>
                    </a:lnTo>
                    <a:lnTo>
                      <a:pt x="160" y="208"/>
                    </a:lnTo>
                    <a:lnTo>
                      <a:pt x="160" y="192"/>
                    </a:lnTo>
                    <a:lnTo>
                      <a:pt x="168" y="176"/>
                    </a:lnTo>
                    <a:lnTo>
                      <a:pt x="176" y="176"/>
                    </a:lnTo>
                    <a:lnTo>
                      <a:pt x="184" y="168"/>
                    </a:lnTo>
                    <a:lnTo>
                      <a:pt x="176" y="168"/>
                    </a:lnTo>
                    <a:lnTo>
                      <a:pt x="168" y="168"/>
                    </a:lnTo>
                    <a:lnTo>
                      <a:pt x="168" y="160"/>
                    </a:lnTo>
                    <a:lnTo>
                      <a:pt x="176" y="160"/>
                    </a:lnTo>
                    <a:lnTo>
                      <a:pt x="184" y="144"/>
                    </a:lnTo>
                    <a:lnTo>
                      <a:pt x="200" y="136"/>
                    </a:lnTo>
                    <a:lnTo>
                      <a:pt x="208" y="136"/>
                    </a:lnTo>
                    <a:lnTo>
                      <a:pt x="216" y="136"/>
                    </a:lnTo>
                    <a:lnTo>
                      <a:pt x="200" y="136"/>
                    </a:lnTo>
                    <a:lnTo>
                      <a:pt x="200" y="128"/>
                    </a:lnTo>
                    <a:lnTo>
                      <a:pt x="208" y="128"/>
                    </a:lnTo>
                    <a:lnTo>
                      <a:pt x="224" y="128"/>
                    </a:lnTo>
                    <a:lnTo>
                      <a:pt x="224" y="120"/>
                    </a:lnTo>
                    <a:lnTo>
                      <a:pt x="208" y="120"/>
                    </a:lnTo>
                    <a:lnTo>
                      <a:pt x="224" y="104"/>
                    </a:lnTo>
                    <a:lnTo>
                      <a:pt x="232" y="112"/>
                    </a:lnTo>
                    <a:lnTo>
                      <a:pt x="240" y="112"/>
                    </a:lnTo>
                    <a:lnTo>
                      <a:pt x="240" y="104"/>
                    </a:lnTo>
                    <a:lnTo>
                      <a:pt x="256" y="104"/>
                    </a:lnTo>
                    <a:lnTo>
                      <a:pt x="256" y="96"/>
                    </a:lnTo>
                    <a:lnTo>
                      <a:pt x="248" y="96"/>
                    </a:lnTo>
                    <a:lnTo>
                      <a:pt x="232" y="96"/>
                    </a:lnTo>
                    <a:lnTo>
                      <a:pt x="240" y="88"/>
                    </a:lnTo>
                    <a:lnTo>
                      <a:pt x="256" y="88"/>
                    </a:lnTo>
                    <a:lnTo>
                      <a:pt x="264" y="88"/>
                    </a:lnTo>
                    <a:lnTo>
                      <a:pt x="264" y="80"/>
                    </a:lnTo>
                    <a:lnTo>
                      <a:pt x="264" y="72"/>
                    </a:lnTo>
                    <a:lnTo>
                      <a:pt x="280" y="72"/>
                    </a:lnTo>
                    <a:lnTo>
                      <a:pt x="288" y="72"/>
                    </a:lnTo>
                    <a:lnTo>
                      <a:pt x="288" y="64"/>
                    </a:lnTo>
                    <a:lnTo>
                      <a:pt x="296" y="64"/>
                    </a:lnTo>
                    <a:lnTo>
                      <a:pt x="288" y="56"/>
                    </a:lnTo>
                    <a:lnTo>
                      <a:pt x="296" y="56"/>
                    </a:lnTo>
                    <a:lnTo>
                      <a:pt x="304" y="56"/>
                    </a:lnTo>
                    <a:lnTo>
                      <a:pt x="312" y="48"/>
                    </a:lnTo>
                    <a:lnTo>
                      <a:pt x="320" y="48"/>
                    </a:lnTo>
                    <a:lnTo>
                      <a:pt x="312" y="56"/>
                    </a:lnTo>
                    <a:lnTo>
                      <a:pt x="312" y="64"/>
                    </a:lnTo>
                    <a:lnTo>
                      <a:pt x="320" y="64"/>
                    </a:lnTo>
                    <a:lnTo>
                      <a:pt x="328" y="56"/>
                    </a:lnTo>
                    <a:lnTo>
                      <a:pt x="328" y="48"/>
                    </a:lnTo>
                    <a:lnTo>
                      <a:pt x="344" y="48"/>
                    </a:lnTo>
                    <a:lnTo>
                      <a:pt x="352" y="48"/>
                    </a:lnTo>
                    <a:lnTo>
                      <a:pt x="336" y="40"/>
                    </a:lnTo>
                    <a:lnTo>
                      <a:pt x="336" y="32"/>
                    </a:lnTo>
                    <a:lnTo>
                      <a:pt x="344" y="32"/>
                    </a:lnTo>
                    <a:lnTo>
                      <a:pt x="360" y="32"/>
                    </a:lnTo>
                    <a:lnTo>
                      <a:pt x="368" y="40"/>
                    </a:lnTo>
                    <a:lnTo>
                      <a:pt x="368" y="48"/>
                    </a:lnTo>
                    <a:lnTo>
                      <a:pt x="384" y="40"/>
                    </a:lnTo>
                    <a:lnTo>
                      <a:pt x="384" y="32"/>
                    </a:lnTo>
                    <a:lnTo>
                      <a:pt x="392" y="32"/>
                    </a:lnTo>
                    <a:lnTo>
                      <a:pt x="400" y="24"/>
                    </a:lnTo>
                    <a:lnTo>
                      <a:pt x="408" y="16"/>
                    </a:lnTo>
                    <a:lnTo>
                      <a:pt x="400" y="16"/>
                    </a:lnTo>
                    <a:lnTo>
                      <a:pt x="408" y="8"/>
                    </a:lnTo>
                    <a:lnTo>
                      <a:pt x="416" y="8"/>
                    </a:lnTo>
                    <a:lnTo>
                      <a:pt x="432" y="8"/>
                    </a:lnTo>
                    <a:lnTo>
                      <a:pt x="432" y="16"/>
                    </a:lnTo>
                    <a:lnTo>
                      <a:pt x="424" y="16"/>
                    </a:lnTo>
                    <a:lnTo>
                      <a:pt x="416" y="24"/>
                    </a:lnTo>
                    <a:lnTo>
                      <a:pt x="416" y="40"/>
                    </a:lnTo>
                    <a:lnTo>
                      <a:pt x="432" y="32"/>
                    </a:lnTo>
                    <a:lnTo>
                      <a:pt x="432" y="24"/>
                    </a:lnTo>
                    <a:lnTo>
                      <a:pt x="440" y="8"/>
                    </a:lnTo>
                    <a:lnTo>
                      <a:pt x="448" y="8"/>
                    </a:lnTo>
                    <a:lnTo>
                      <a:pt x="448" y="16"/>
                    </a:lnTo>
                    <a:lnTo>
                      <a:pt x="448" y="24"/>
                    </a:lnTo>
                    <a:lnTo>
                      <a:pt x="456" y="8"/>
                    </a:lnTo>
                    <a:lnTo>
                      <a:pt x="456" y="0"/>
                    </a:lnTo>
                    <a:lnTo>
                      <a:pt x="472" y="8"/>
                    </a:lnTo>
                    <a:lnTo>
                      <a:pt x="480" y="8"/>
                    </a:lnTo>
                    <a:lnTo>
                      <a:pt x="472" y="16"/>
                    </a:lnTo>
                    <a:lnTo>
                      <a:pt x="480" y="24"/>
                    </a:lnTo>
                    <a:lnTo>
                      <a:pt x="488" y="16"/>
                    </a:lnTo>
                    <a:lnTo>
                      <a:pt x="496" y="8"/>
                    </a:lnTo>
                    <a:lnTo>
                      <a:pt x="528" y="32"/>
                    </a:lnTo>
                    <a:lnTo>
                      <a:pt x="512" y="40"/>
                    </a:lnTo>
                    <a:lnTo>
                      <a:pt x="488" y="32"/>
                    </a:lnTo>
                    <a:lnTo>
                      <a:pt x="488" y="40"/>
                    </a:lnTo>
                    <a:lnTo>
                      <a:pt x="504" y="48"/>
                    </a:lnTo>
                    <a:lnTo>
                      <a:pt x="512" y="56"/>
                    </a:lnTo>
                    <a:lnTo>
                      <a:pt x="520" y="48"/>
                    </a:lnTo>
                    <a:lnTo>
                      <a:pt x="528" y="48"/>
                    </a:lnTo>
                    <a:lnTo>
                      <a:pt x="504" y="64"/>
                    </a:lnTo>
                    <a:lnTo>
                      <a:pt x="496"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3" name="Freeform 201"/>
              <p:cNvSpPr>
                <a:spLocks/>
              </p:cNvSpPr>
              <p:nvPr/>
            </p:nvSpPr>
            <p:spPr bwMode="gray">
              <a:xfrm>
                <a:off x="2873" y="1896"/>
                <a:ext cx="45" cy="56"/>
              </a:xfrm>
              <a:custGeom>
                <a:avLst/>
                <a:gdLst>
                  <a:gd name="T0" fmla="*/ 14 w 64"/>
                  <a:gd name="T1" fmla="*/ 27 h 80"/>
                  <a:gd name="T2" fmla="*/ 8 w 64"/>
                  <a:gd name="T3" fmla="*/ 27 h 80"/>
                  <a:gd name="T4" fmla="*/ 6 w 64"/>
                  <a:gd name="T5" fmla="*/ 27 h 80"/>
                  <a:gd name="T6" fmla="*/ 6 w 64"/>
                  <a:gd name="T7" fmla="*/ 22 h 80"/>
                  <a:gd name="T8" fmla="*/ 3 w 64"/>
                  <a:gd name="T9" fmla="*/ 19 h 80"/>
                  <a:gd name="T10" fmla="*/ 0 w 64"/>
                  <a:gd name="T11" fmla="*/ 14 h 80"/>
                  <a:gd name="T12" fmla="*/ 0 w 64"/>
                  <a:gd name="T13" fmla="*/ 8 h 80"/>
                  <a:gd name="T14" fmla="*/ 6 w 64"/>
                  <a:gd name="T15" fmla="*/ 3 h 80"/>
                  <a:gd name="T16" fmla="*/ 8 w 64"/>
                  <a:gd name="T17" fmla="*/ 6 h 80"/>
                  <a:gd name="T18" fmla="*/ 11 w 64"/>
                  <a:gd name="T19" fmla="*/ 0 h 80"/>
                  <a:gd name="T20" fmla="*/ 14 w 64"/>
                  <a:gd name="T21" fmla="*/ 0 h 80"/>
                  <a:gd name="T22" fmla="*/ 17 w 64"/>
                  <a:gd name="T23" fmla="*/ 6 h 80"/>
                  <a:gd name="T24" fmla="*/ 23 w 64"/>
                  <a:gd name="T25" fmla="*/ 6 h 80"/>
                  <a:gd name="T26" fmla="*/ 23 w 64"/>
                  <a:gd name="T27" fmla="*/ 8 h 80"/>
                  <a:gd name="T28" fmla="*/ 17 w 64"/>
                  <a:gd name="T29" fmla="*/ 10 h 80"/>
                  <a:gd name="T30" fmla="*/ 17 w 64"/>
                  <a:gd name="T31" fmla="*/ 14 h 80"/>
                  <a:gd name="T32" fmla="*/ 11 w 64"/>
                  <a:gd name="T33" fmla="*/ 17 h 80"/>
                  <a:gd name="T34" fmla="*/ 11 w 64"/>
                  <a:gd name="T35" fmla="*/ 22 h 80"/>
                  <a:gd name="T36" fmla="*/ 11 w 64"/>
                  <a:gd name="T37" fmla="*/ 27 h 80"/>
                  <a:gd name="T38" fmla="*/ 14 w 64"/>
                  <a:gd name="T39" fmla="*/ 27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80"/>
                  <a:gd name="T62" fmla="*/ 64 w 64"/>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80">
                    <a:moveTo>
                      <a:pt x="40" y="80"/>
                    </a:moveTo>
                    <a:lnTo>
                      <a:pt x="24" y="80"/>
                    </a:lnTo>
                    <a:lnTo>
                      <a:pt x="16" y="80"/>
                    </a:lnTo>
                    <a:lnTo>
                      <a:pt x="16" y="64"/>
                    </a:lnTo>
                    <a:lnTo>
                      <a:pt x="8" y="56"/>
                    </a:lnTo>
                    <a:lnTo>
                      <a:pt x="0" y="40"/>
                    </a:lnTo>
                    <a:lnTo>
                      <a:pt x="0" y="24"/>
                    </a:lnTo>
                    <a:lnTo>
                      <a:pt x="16" y="8"/>
                    </a:lnTo>
                    <a:lnTo>
                      <a:pt x="24" y="16"/>
                    </a:lnTo>
                    <a:lnTo>
                      <a:pt x="32" y="0"/>
                    </a:lnTo>
                    <a:lnTo>
                      <a:pt x="40" y="0"/>
                    </a:lnTo>
                    <a:lnTo>
                      <a:pt x="48" y="16"/>
                    </a:lnTo>
                    <a:lnTo>
                      <a:pt x="64" y="16"/>
                    </a:lnTo>
                    <a:lnTo>
                      <a:pt x="64" y="24"/>
                    </a:lnTo>
                    <a:lnTo>
                      <a:pt x="48" y="32"/>
                    </a:lnTo>
                    <a:lnTo>
                      <a:pt x="48" y="40"/>
                    </a:lnTo>
                    <a:lnTo>
                      <a:pt x="32" y="48"/>
                    </a:lnTo>
                    <a:lnTo>
                      <a:pt x="32" y="64"/>
                    </a:lnTo>
                    <a:lnTo>
                      <a:pt x="32" y="80"/>
                    </a:lnTo>
                    <a:lnTo>
                      <a:pt x="40" y="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4" name="Freeform 202"/>
              <p:cNvSpPr>
                <a:spLocks/>
              </p:cNvSpPr>
              <p:nvPr/>
            </p:nvSpPr>
            <p:spPr bwMode="gray">
              <a:xfrm>
                <a:off x="2845" y="2059"/>
                <a:ext cx="12" cy="17"/>
              </a:xfrm>
              <a:custGeom>
                <a:avLst/>
                <a:gdLst>
                  <a:gd name="T0" fmla="*/ 7 w 16"/>
                  <a:gd name="T1" fmla="*/ 9 h 24"/>
                  <a:gd name="T2" fmla="*/ 4 w 16"/>
                  <a:gd name="T3" fmla="*/ 3 h 24"/>
                  <a:gd name="T4" fmla="*/ 4 w 16"/>
                  <a:gd name="T5" fmla="*/ 0 h 24"/>
                  <a:gd name="T6" fmla="*/ 0 w 16"/>
                  <a:gd name="T7" fmla="*/ 0 h 24"/>
                  <a:gd name="T8" fmla="*/ 0 w 16"/>
                  <a:gd name="T9" fmla="*/ 3 h 24"/>
                  <a:gd name="T10" fmla="*/ 0 w 16"/>
                  <a:gd name="T11" fmla="*/ 9 h 24"/>
                  <a:gd name="T12" fmla="*/ 7 w 16"/>
                  <a:gd name="T13" fmla="*/ 9 h 24"/>
                  <a:gd name="T14" fmla="*/ 0 60000 65536"/>
                  <a:gd name="T15" fmla="*/ 0 60000 65536"/>
                  <a:gd name="T16" fmla="*/ 0 60000 65536"/>
                  <a:gd name="T17" fmla="*/ 0 60000 65536"/>
                  <a:gd name="T18" fmla="*/ 0 60000 65536"/>
                  <a:gd name="T19" fmla="*/ 0 60000 65536"/>
                  <a:gd name="T20" fmla="*/ 0 60000 65536"/>
                  <a:gd name="T21" fmla="*/ 0 w 16"/>
                  <a:gd name="T22" fmla="*/ 0 h 24"/>
                  <a:gd name="T23" fmla="*/ 16 w 1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4">
                    <a:moveTo>
                      <a:pt x="16" y="24"/>
                    </a:moveTo>
                    <a:lnTo>
                      <a:pt x="8" y="8"/>
                    </a:lnTo>
                    <a:lnTo>
                      <a:pt x="8" y="0"/>
                    </a:lnTo>
                    <a:lnTo>
                      <a:pt x="0" y="0"/>
                    </a:lnTo>
                    <a:lnTo>
                      <a:pt x="0" y="8"/>
                    </a:lnTo>
                    <a:lnTo>
                      <a:pt x="0" y="24"/>
                    </a:lnTo>
                    <a:lnTo>
                      <a:pt x="16"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5" name="Freeform 203"/>
              <p:cNvSpPr>
                <a:spLocks/>
              </p:cNvSpPr>
              <p:nvPr/>
            </p:nvSpPr>
            <p:spPr bwMode="gray">
              <a:xfrm>
                <a:off x="2924" y="1542"/>
                <a:ext cx="180" cy="393"/>
              </a:xfrm>
              <a:custGeom>
                <a:avLst/>
                <a:gdLst>
                  <a:gd name="T0" fmla="*/ 89 w 256"/>
                  <a:gd name="T1" fmla="*/ 36 h 560"/>
                  <a:gd name="T2" fmla="*/ 89 w 256"/>
                  <a:gd name="T3" fmla="*/ 22 h 560"/>
                  <a:gd name="T4" fmla="*/ 86 w 256"/>
                  <a:gd name="T5" fmla="*/ 14 h 560"/>
                  <a:gd name="T6" fmla="*/ 72 w 256"/>
                  <a:gd name="T7" fmla="*/ 8 h 560"/>
                  <a:gd name="T8" fmla="*/ 67 w 256"/>
                  <a:gd name="T9" fmla="*/ 0 h 560"/>
                  <a:gd name="T10" fmla="*/ 61 w 256"/>
                  <a:gd name="T11" fmla="*/ 6 h 560"/>
                  <a:gd name="T12" fmla="*/ 53 w 256"/>
                  <a:gd name="T13" fmla="*/ 6 h 560"/>
                  <a:gd name="T14" fmla="*/ 48 w 256"/>
                  <a:gd name="T15" fmla="*/ 11 h 560"/>
                  <a:gd name="T16" fmla="*/ 39 w 256"/>
                  <a:gd name="T17" fmla="*/ 17 h 560"/>
                  <a:gd name="T18" fmla="*/ 36 w 256"/>
                  <a:gd name="T19" fmla="*/ 22 h 560"/>
                  <a:gd name="T20" fmla="*/ 27 w 256"/>
                  <a:gd name="T21" fmla="*/ 33 h 560"/>
                  <a:gd name="T22" fmla="*/ 19 w 256"/>
                  <a:gd name="T23" fmla="*/ 39 h 560"/>
                  <a:gd name="T24" fmla="*/ 23 w 256"/>
                  <a:gd name="T25" fmla="*/ 55 h 560"/>
                  <a:gd name="T26" fmla="*/ 19 w 256"/>
                  <a:gd name="T27" fmla="*/ 69 h 560"/>
                  <a:gd name="T28" fmla="*/ 8 w 256"/>
                  <a:gd name="T29" fmla="*/ 72 h 560"/>
                  <a:gd name="T30" fmla="*/ 6 w 256"/>
                  <a:gd name="T31" fmla="*/ 88 h 560"/>
                  <a:gd name="T32" fmla="*/ 11 w 256"/>
                  <a:gd name="T33" fmla="*/ 111 h 560"/>
                  <a:gd name="T34" fmla="*/ 6 w 256"/>
                  <a:gd name="T35" fmla="*/ 119 h 560"/>
                  <a:gd name="T36" fmla="*/ 8 w 256"/>
                  <a:gd name="T37" fmla="*/ 125 h 560"/>
                  <a:gd name="T38" fmla="*/ 6 w 256"/>
                  <a:gd name="T39" fmla="*/ 133 h 560"/>
                  <a:gd name="T40" fmla="*/ 3 w 256"/>
                  <a:gd name="T41" fmla="*/ 149 h 560"/>
                  <a:gd name="T42" fmla="*/ 6 w 256"/>
                  <a:gd name="T43" fmla="*/ 158 h 560"/>
                  <a:gd name="T44" fmla="*/ 6 w 256"/>
                  <a:gd name="T45" fmla="*/ 171 h 560"/>
                  <a:gd name="T46" fmla="*/ 11 w 256"/>
                  <a:gd name="T47" fmla="*/ 180 h 560"/>
                  <a:gd name="T48" fmla="*/ 11 w 256"/>
                  <a:gd name="T49" fmla="*/ 191 h 560"/>
                  <a:gd name="T50" fmla="*/ 17 w 256"/>
                  <a:gd name="T51" fmla="*/ 191 h 560"/>
                  <a:gd name="T52" fmla="*/ 25 w 256"/>
                  <a:gd name="T53" fmla="*/ 185 h 560"/>
                  <a:gd name="T54" fmla="*/ 34 w 256"/>
                  <a:gd name="T55" fmla="*/ 182 h 560"/>
                  <a:gd name="T56" fmla="*/ 39 w 256"/>
                  <a:gd name="T57" fmla="*/ 166 h 560"/>
                  <a:gd name="T58" fmla="*/ 39 w 256"/>
                  <a:gd name="T59" fmla="*/ 149 h 560"/>
                  <a:gd name="T60" fmla="*/ 41 w 256"/>
                  <a:gd name="T61" fmla="*/ 147 h 560"/>
                  <a:gd name="T62" fmla="*/ 48 w 256"/>
                  <a:gd name="T63" fmla="*/ 147 h 560"/>
                  <a:gd name="T64" fmla="*/ 53 w 256"/>
                  <a:gd name="T65" fmla="*/ 130 h 560"/>
                  <a:gd name="T66" fmla="*/ 41 w 256"/>
                  <a:gd name="T67" fmla="*/ 119 h 560"/>
                  <a:gd name="T68" fmla="*/ 44 w 256"/>
                  <a:gd name="T69" fmla="*/ 108 h 560"/>
                  <a:gd name="T70" fmla="*/ 41 w 256"/>
                  <a:gd name="T71" fmla="*/ 100 h 560"/>
                  <a:gd name="T72" fmla="*/ 48 w 256"/>
                  <a:gd name="T73" fmla="*/ 88 h 560"/>
                  <a:gd name="T74" fmla="*/ 56 w 256"/>
                  <a:gd name="T75" fmla="*/ 80 h 560"/>
                  <a:gd name="T76" fmla="*/ 67 w 256"/>
                  <a:gd name="T77" fmla="*/ 72 h 560"/>
                  <a:gd name="T78" fmla="*/ 70 w 256"/>
                  <a:gd name="T79" fmla="*/ 61 h 560"/>
                  <a:gd name="T80" fmla="*/ 72 w 256"/>
                  <a:gd name="T81" fmla="*/ 53 h 560"/>
                  <a:gd name="T82" fmla="*/ 78 w 256"/>
                  <a:gd name="T83" fmla="*/ 44 h 560"/>
                  <a:gd name="T84" fmla="*/ 84 w 256"/>
                  <a:gd name="T85" fmla="*/ 41 h 5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
                  <a:gd name="T130" fmla="*/ 0 h 560"/>
                  <a:gd name="T131" fmla="*/ 256 w 256"/>
                  <a:gd name="T132" fmla="*/ 560 h 5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 h="560">
                    <a:moveTo>
                      <a:pt x="256" y="120"/>
                    </a:moveTo>
                    <a:lnTo>
                      <a:pt x="256" y="104"/>
                    </a:lnTo>
                    <a:lnTo>
                      <a:pt x="256" y="80"/>
                    </a:lnTo>
                    <a:lnTo>
                      <a:pt x="256" y="64"/>
                    </a:lnTo>
                    <a:lnTo>
                      <a:pt x="240" y="56"/>
                    </a:lnTo>
                    <a:lnTo>
                      <a:pt x="248" y="40"/>
                    </a:lnTo>
                    <a:lnTo>
                      <a:pt x="224" y="24"/>
                    </a:lnTo>
                    <a:lnTo>
                      <a:pt x="208" y="24"/>
                    </a:lnTo>
                    <a:lnTo>
                      <a:pt x="192" y="8"/>
                    </a:lnTo>
                    <a:lnTo>
                      <a:pt x="192" y="0"/>
                    </a:lnTo>
                    <a:lnTo>
                      <a:pt x="176" y="0"/>
                    </a:lnTo>
                    <a:lnTo>
                      <a:pt x="176" y="16"/>
                    </a:lnTo>
                    <a:lnTo>
                      <a:pt x="160" y="24"/>
                    </a:lnTo>
                    <a:lnTo>
                      <a:pt x="152" y="16"/>
                    </a:lnTo>
                    <a:lnTo>
                      <a:pt x="136" y="16"/>
                    </a:lnTo>
                    <a:lnTo>
                      <a:pt x="136" y="32"/>
                    </a:lnTo>
                    <a:lnTo>
                      <a:pt x="120" y="40"/>
                    </a:lnTo>
                    <a:lnTo>
                      <a:pt x="112" y="48"/>
                    </a:lnTo>
                    <a:lnTo>
                      <a:pt x="96" y="56"/>
                    </a:lnTo>
                    <a:lnTo>
                      <a:pt x="104" y="64"/>
                    </a:lnTo>
                    <a:lnTo>
                      <a:pt x="104" y="72"/>
                    </a:lnTo>
                    <a:lnTo>
                      <a:pt x="80" y="96"/>
                    </a:lnTo>
                    <a:lnTo>
                      <a:pt x="64" y="96"/>
                    </a:lnTo>
                    <a:lnTo>
                      <a:pt x="56" y="112"/>
                    </a:lnTo>
                    <a:lnTo>
                      <a:pt x="64" y="120"/>
                    </a:lnTo>
                    <a:lnTo>
                      <a:pt x="64" y="160"/>
                    </a:lnTo>
                    <a:lnTo>
                      <a:pt x="48" y="184"/>
                    </a:lnTo>
                    <a:lnTo>
                      <a:pt x="56" y="200"/>
                    </a:lnTo>
                    <a:lnTo>
                      <a:pt x="48" y="216"/>
                    </a:lnTo>
                    <a:lnTo>
                      <a:pt x="24" y="208"/>
                    </a:lnTo>
                    <a:lnTo>
                      <a:pt x="16" y="224"/>
                    </a:lnTo>
                    <a:lnTo>
                      <a:pt x="16" y="256"/>
                    </a:lnTo>
                    <a:lnTo>
                      <a:pt x="16" y="304"/>
                    </a:lnTo>
                    <a:lnTo>
                      <a:pt x="32" y="320"/>
                    </a:lnTo>
                    <a:lnTo>
                      <a:pt x="32" y="336"/>
                    </a:lnTo>
                    <a:lnTo>
                      <a:pt x="16" y="344"/>
                    </a:lnTo>
                    <a:lnTo>
                      <a:pt x="16" y="352"/>
                    </a:lnTo>
                    <a:lnTo>
                      <a:pt x="24" y="360"/>
                    </a:lnTo>
                    <a:lnTo>
                      <a:pt x="24" y="376"/>
                    </a:lnTo>
                    <a:lnTo>
                      <a:pt x="16" y="384"/>
                    </a:lnTo>
                    <a:lnTo>
                      <a:pt x="8" y="424"/>
                    </a:lnTo>
                    <a:lnTo>
                      <a:pt x="8" y="432"/>
                    </a:lnTo>
                    <a:lnTo>
                      <a:pt x="0" y="448"/>
                    </a:lnTo>
                    <a:lnTo>
                      <a:pt x="16" y="456"/>
                    </a:lnTo>
                    <a:lnTo>
                      <a:pt x="8" y="488"/>
                    </a:lnTo>
                    <a:lnTo>
                      <a:pt x="16" y="496"/>
                    </a:lnTo>
                    <a:lnTo>
                      <a:pt x="24" y="504"/>
                    </a:lnTo>
                    <a:lnTo>
                      <a:pt x="32" y="520"/>
                    </a:lnTo>
                    <a:lnTo>
                      <a:pt x="32" y="536"/>
                    </a:lnTo>
                    <a:lnTo>
                      <a:pt x="32" y="552"/>
                    </a:lnTo>
                    <a:lnTo>
                      <a:pt x="48" y="560"/>
                    </a:lnTo>
                    <a:lnTo>
                      <a:pt x="48" y="552"/>
                    </a:lnTo>
                    <a:lnTo>
                      <a:pt x="56" y="552"/>
                    </a:lnTo>
                    <a:lnTo>
                      <a:pt x="72" y="536"/>
                    </a:lnTo>
                    <a:lnTo>
                      <a:pt x="88" y="536"/>
                    </a:lnTo>
                    <a:lnTo>
                      <a:pt x="96" y="528"/>
                    </a:lnTo>
                    <a:lnTo>
                      <a:pt x="104" y="496"/>
                    </a:lnTo>
                    <a:lnTo>
                      <a:pt x="112" y="480"/>
                    </a:lnTo>
                    <a:lnTo>
                      <a:pt x="104" y="448"/>
                    </a:lnTo>
                    <a:lnTo>
                      <a:pt x="112" y="432"/>
                    </a:lnTo>
                    <a:lnTo>
                      <a:pt x="120" y="440"/>
                    </a:lnTo>
                    <a:lnTo>
                      <a:pt x="120" y="424"/>
                    </a:lnTo>
                    <a:lnTo>
                      <a:pt x="128" y="424"/>
                    </a:lnTo>
                    <a:lnTo>
                      <a:pt x="136" y="424"/>
                    </a:lnTo>
                    <a:lnTo>
                      <a:pt x="152" y="408"/>
                    </a:lnTo>
                    <a:lnTo>
                      <a:pt x="152" y="376"/>
                    </a:lnTo>
                    <a:lnTo>
                      <a:pt x="136" y="360"/>
                    </a:lnTo>
                    <a:lnTo>
                      <a:pt x="120" y="344"/>
                    </a:lnTo>
                    <a:lnTo>
                      <a:pt x="120" y="320"/>
                    </a:lnTo>
                    <a:lnTo>
                      <a:pt x="128" y="312"/>
                    </a:lnTo>
                    <a:lnTo>
                      <a:pt x="120" y="304"/>
                    </a:lnTo>
                    <a:lnTo>
                      <a:pt x="120" y="288"/>
                    </a:lnTo>
                    <a:lnTo>
                      <a:pt x="136" y="280"/>
                    </a:lnTo>
                    <a:lnTo>
                      <a:pt x="136" y="256"/>
                    </a:lnTo>
                    <a:lnTo>
                      <a:pt x="152" y="248"/>
                    </a:lnTo>
                    <a:lnTo>
                      <a:pt x="160" y="232"/>
                    </a:lnTo>
                    <a:lnTo>
                      <a:pt x="176" y="224"/>
                    </a:lnTo>
                    <a:lnTo>
                      <a:pt x="192" y="208"/>
                    </a:lnTo>
                    <a:lnTo>
                      <a:pt x="208" y="184"/>
                    </a:lnTo>
                    <a:lnTo>
                      <a:pt x="200" y="176"/>
                    </a:lnTo>
                    <a:lnTo>
                      <a:pt x="200" y="168"/>
                    </a:lnTo>
                    <a:lnTo>
                      <a:pt x="208" y="152"/>
                    </a:lnTo>
                    <a:lnTo>
                      <a:pt x="208" y="144"/>
                    </a:lnTo>
                    <a:lnTo>
                      <a:pt x="224" y="128"/>
                    </a:lnTo>
                    <a:lnTo>
                      <a:pt x="224" y="120"/>
                    </a:lnTo>
                    <a:lnTo>
                      <a:pt x="240" y="120"/>
                    </a:lnTo>
                    <a:lnTo>
                      <a:pt x="256" y="12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6" name="Freeform 204"/>
              <p:cNvSpPr>
                <a:spLocks/>
              </p:cNvSpPr>
              <p:nvPr/>
            </p:nvSpPr>
            <p:spPr bwMode="gray">
              <a:xfrm>
                <a:off x="3059" y="1519"/>
                <a:ext cx="152" cy="293"/>
              </a:xfrm>
              <a:custGeom>
                <a:avLst/>
                <a:gdLst>
                  <a:gd name="T0" fmla="*/ 56 w 216"/>
                  <a:gd name="T1" fmla="*/ 128 h 416"/>
                  <a:gd name="T2" fmla="*/ 75 w 216"/>
                  <a:gd name="T3" fmla="*/ 101 h 416"/>
                  <a:gd name="T4" fmla="*/ 64 w 216"/>
                  <a:gd name="T5" fmla="*/ 92 h 416"/>
                  <a:gd name="T6" fmla="*/ 67 w 216"/>
                  <a:gd name="T7" fmla="*/ 84 h 416"/>
                  <a:gd name="T8" fmla="*/ 64 w 216"/>
                  <a:gd name="T9" fmla="*/ 73 h 416"/>
                  <a:gd name="T10" fmla="*/ 61 w 216"/>
                  <a:gd name="T11" fmla="*/ 67 h 416"/>
                  <a:gd name="T12" fmla="*/ 64 w 216"/>
                  <a:gd name="T13" fmla="*/ 56 h 416"/>
                  <a:gd name="T14" fmla="*/ 56 w 216"/>
                  <a:gd name="T15" fmla="*/ 36 h 416"/>
                  <a:gd name="T16" fmla="*/ 58 w 216"/>
                  <a:gd name="T17" fmla="*/ 25 h 416"/>
                  <a:gd name="T18" fmla="*/ 53 w 216"/>
                  <a:gd name="T19" fmla="*/ 17 h 416"/>
                  <a:gd name="T20" fmla="*/ 56 w 216"/>
                  <a:gd name="T21" fmla="*/ 3 h 416"/>
                  <a:gd name="T22" fmla="*/ 44 w 216"/>
                  <a:gd name="T23" fmla="*/ 0 h 416"/>
                  <a:gd name="T24" fmla="*/ 36 w 216"/>
                  <a:gd name="T25" fmla="*/ 11 h 416"/>
                  <a:gd name="T26" fmla="*/ 27 w 216"/>
                  <a:gd name="T27" fmla="*/ 14 h 416"/>
                  <a:gd name="T28" fmla="*/ 19 w 216"/>
                  <a:gd name="T29" fmla="*/ 17 h 416"/>
                  <a:gd name="T30" fmla="*/ 6 w 216"/>
                  <a:gd name="T31" fmla="*/ 8 h 416"/>
                  <a:gd name="T32" fmla="*/ 0 w 216"/>
                  <a:gd name="T33" fmla="*/ 11 h 416"/>
                  <a:gd name="T34" fmla="*/ 6 w 216"/>
                  <a:gd name="T35" fmla="*/ 19 h 416"/>
                  <a:gd name="T36" fmla="*/ 19 w 216"/>
                  <a:gd name="T37" fmla="*/ 25 h 416"/>
                  <a:gd name="T38" fmla="*/ 23 w 216"/>
                  <a:gd name="T39" fmla="*/ 34 h 416"/>
                  <a:gd name="T40" fmla="*/ 23 w 216"/>
                  <a:gd name="T41" fmla="*/ 48 h 416"/>
                  <a:gd name="T42" fmla="*/ 27 w 216"/>
                  <a:gd name="T43" fmla="*/ 53 h 416"/>
                  <a:gd name="T44" fmla="*/ 34 w 216"/>
                  <a:gd name="T45" fmla="*/ 61 h 416"/>
                  <a:gd name="T46" fmla="*/ 31 w 216"/>
                  <a:gd name="T47" fmla="*/ 70 h 416"/>
                  <a:gd name="T48" fmla="*/ 25 w 216"/>
                  <a:gd name="T49" fmla="*/ 78 h 416"/>
                  <a:gd name="T50" fmla="*/ 19 w 216"/>
                  <a:gd name="T51" fmla="*/ 84 h 416"/>
                  <a:gd name="T52" fmla="*/ 14 w 216"/>
                  <a:gd name="T53" fmla="*/ 89 h 416"/>
                  <a:gd name="T54" fmla="*/ 11 w 216"/>
                  <a:gd name="T55" fmla="*/ 95 h 416"/>
                  <a:gd name="T56" fmla="*/ 6 w 216"/>
                  <a:gd name="T57" fmla="*/ 101 h 416"/>
                  <a:gd name="T58" fmla="*/ 3 w 216"/>
                  <a:gd name="T59" fmla="*/ 111 h 416"/>
                  <a:gd name="T60" fmla="*/ 6 w 216"/>
                  <a:gd name="T61" fmla="*/ 126 h 416"/>
                  <a:gd name="T62" fmla="*/ 8 w 216"/>
                  <a:gd name="T63" fmla="*/ 137 h 416"/>
                  <a:gd name="T64" fmla="*/ 14 w 216"/>
                  <a:gd name="T65" fmla="*/ 140 h 416"/>
                  <a:gd name="T66" fmla="*/ 23 w 216"/>
                  <a:gd name="T67" fmla="*/ 145 h 416"/>
                  <a:gd name="T68" fmla="*/ 25 w 216"/>
                  <a:gd name="T69" fmla="*/ 142 h 416"/>
                  <a:gd name="T70" fmla="*/ 36 w 216"/>
                  <a:gd name="T71" fmla="*/ 142 h 416"/>
                  <a:gd name="T72" fmla="*/ 42 w 216"/>
                  <a:gd name="T73" fmla="*/ 137 h 416"/>
                  <a:gd name="T74" fmla="*/ 48 w 216"/>
                  <a:gd name="T75" fmla="*/ 137 h 4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
                  <a:gd name="T115" fmla="*/ 0 h 416"/>
                  <a:gd name="T116" fmla="*/ 216 w 216"/>
                  <a:gd name="T117" fmla="*/ 416 h 4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 h="416">
                    <a:moveTo>
                      <a:pt x="152" y="384"/>
                    </a:moveTo>
                    <a:lnTo>
                      <a:pt x="160" y="368"/>
                    </a:lnTo>
                    <a:lnTo>
                      <a:pt x="184" y="336"/>
                    </a:lnTo>
                    <a:lnTo>
                      <a:pt x="216" y="288"/>
                    </a:lnTo>
                    <a:lnTo>
                      <a:pt x="200" y="272"/>
                    </a:lnTo>
                    <a:lnTo>
                      <a:pt x="184" y="264"/>
                    </a:lnTo>
                    <a:lnTo>
                      <a:pt x="184" y="256"/>
                    </a:lnTo>
                    <a:lnTo>
                      <a:pt x="192" y="240"/>
                    </a:lnTo>
                    <a:lnTo>
                      <a:pt x="192" y="224"/>
                    </a:lnTo>
                    <a:lnTo>
                      <a:pt x="184" y="208"/>
                    </a:lnTo>
                    <a:lnTo>
                      <a:pt x="192" y="200"/>
                    </a:lnTo>
                    <a:lnTo>
                      <a:pt x="176" y="192"/>
                    </a:lnTo>
                    <a:lnTo>
                      <a:pt x="184" y="176"/>
                    </a:lnTo>
                    <a:lnTo>
                      <a:pt x="184" y="160"/>
                    </a:lnTo>
                    <a:lnTo>
                      <a:pt x="184" y="136"/>
                    </a:lnTo>
                    <a:lnTo>
                      <a:pt x="160" y="104"/>
                    </a:lnTo>
                    <a:lnTo>
                      <a:pt x="176" y="88"/>
                    </a:lnTo>
                    <a:lnTo>
                      <a:pt x="168" y="72"/>
                    </a:lnTo>
                    <a:lnTo>
                      <a:pt x="152" y="56"/>
                    </a:lnTo>
                    <a:lnTo>
                      <a:pt x="152" y="48"/>
                    </a:lnTo>
                    <a:lnTo>
                      <a:pt x="168" y="32"/>
                    </a:lnTo>
                    <a:lnTo>
                      <a:pt x="160" y="8"/>
                    </a:lnTo>
                    <a:lnTo>
                      <a:pt x="144" y="0"/>
                    </a:lnTo>
                    <a:lnTo>
                      <a:pt x="128" y="0"/>
                    </a:lnTo>
                    <a:lnTo>
                      <a:pt x="104" y="8"/>
                    </a:lnTo>
                    <a:lnTo>
                      <a:pt x="104" y="32"/>
                    </a:lnTo>
                    <a:lnTo>
                      <a:pt x="88" y="48"/>
                    </a:lnTo>
                    <a:lnTo>
                      <a:pt x="80" y="40"/>
                    </a:lnTo>
                    <a:lnTo>
                      <a:pt x="64" y="40"/>
                    </a:lnTo>
                    <a:lnTo>
                      <a:pt x="56" y="48"/>
                    </a:lnTo>
                    <a:lnTo>
                      <a:pt x="40" y="48"/>
                    </a:lnTo>
                    <a:lnTo>
                      <a:pt x="16" y="24"/>
                    </a:lnTo>
                    <a:lnTo>
                      <a:pt x="8" y="24"/>
                    </a:lnTo>
                    <a:lnTo>
                      <a:pt x="0" y="32"/>
                    </a:lnTo>
                    <a:lnTo>
                      <a:pt x="0" y="40"/>
                    </a:lnTo>
                    <a:lnTo>
                      <a:pt x="16" y="56"/>
                    </a:lnTo>
                    <a:lnTo>
                      <a:pt x="32" y="56"/>
                    </a:lnTo>
                    <a:lnTo>
                      <a:pt x="56" y="72"/>
                    </a:lnTo>
                    <a:lnTo>
                      <a:pt x="48" y="88"/>
                    </a:lnTo>
                    <a:lnTo>
                      <a:pt x="64" y="96"/>
                    </a:lnTo>
                    <a:lnTo>
                      <a:pt x="64" y="112"/>
                    </a:lnTo>
                    <a:lnTo>
                      <a:pt x="64" y="136"/>
                    </a:lnTo>
                    <a:lnTo>
                      <a:pt x="64" y="152"/>
                    </a:lnTo>
                    <a:lnTo>
                      <a:pt x="80" y="152"/>
                    </a:lnTo>
                    <a:lnTo>
                      <a:pt x="96" y="168"/>
                    </a:lnTo>
                    <a:lnTo>
                      <a:pt x="96" y="176"/>
                    </a:lnTo>
                    <a:lnTo>
                      <a:pt x="96" y="184"/>
                    </a:lnTo>
                    <a:lnTo>
                      <a:pt x="88" y="200"/>
                    </a:lnTo>
                    <a:lnTo>
                      <a:pt x="80" y="200"/>
                    </a:lnTo>
                    <a:lnTo>
                      <a:pt x="72" y="224"/>
                    </a:lnTo>
                    <a:lnTo>
                      <a:pt x="64" y="240"/>
                    </a:lnTo>
                    <a:lnTo>
                      <a:pt x="56" y="240"/>
                    </a:lnTo>
                    <a:lnTo>
                      <a:pt x="48" y="256"/>
                    </a:lnTo>
                    <a:lnTo>
                      <a:pt x="40" y="256"/>
                    </a:lnTo>
                    <a:lnTo>
                      <a:pt x="32" y="264"/>
                    </a:lnTo>
                    <a:lnTo>
                      <a:pt x="32" y="272"/>
                    </a:lnTo>
                    <a:lnTo>
                      <a:pt x="16" y="280"/>
                    </a:lnTo>
                    <a:lnTo>
                      <a:pt x="16" y="288"/>
                    </a:lnTo>
                    <a:lnTo>
                      <a:pt x="8" y="296"/>
                    </a:lnTo>
                    <a:lnTo>
                      <a:pt x="8" y="320"/>
                    </a:lnTo>
                    <a:lnTo>
                      <a:pt x="16" y="344"/>
                    </a:lnTo>
                    <a:lnTo>
                      <a:pt x="16" y="360"/>
                    </a:lnTo>
                    <a:lnTo>
                      <a:pt x="16" y="392"/>
                    </a:lnTo>
                    <a:lnTo>
                      <a:pt x="24" y="392"/>
                    </a:lnTo>
                    <a:lnTo>
                      <a:pt x="32" y="400"/>
                    </a:lnTo>
                    <a:lnTo>
                      <a:pt x="40" y="400"/>
                    </a:lnTo>
                    <a:lnTo>
                      <a:pt x="48" y="416"/>
                    </a:lnTo>
                    <a:lnTo>
                      <a:pt x="64" y="416"/>
                    </a:lnTo>
                    <a:lnTo>
                      <a:pt x="64" y="408"/>
                    </a:lnTo>
                    <a:lnTo>
                      <a:pt x="72" y="408"/>
                    </a:lnTo>
                    <a:lnTo>
                      <a:pt x="88" y="408"/>
                    </a:lnTo>
                    <a:lnTo>
                      <a:pt x="104" y="408"/>
                    </a:lnTo>
                    <a:lnTo>
                      <a:pt x="104" y="400"/>
                    </a:lnTo>
                    <a:lnTo>
                      <a:pt x="120" y="392"/>
                    </a:lnTo>
                    <a:lnTo>
                      <a:pt x="128" y="392"/>
                    </a:lnTo>
                    <a:lnTo>
                      <a:pt x="136" y="392"/>
                    </a:lnTo>
                    <a:lnTo>
                      <a:pt x="152" y="38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7" name="Freeform 205"/>
              <p:cNvSpPr>
                <a:spLocks/>
              </p:cNvSpPr>
              <p:nvPr/>
            </p:nvSpPr>
            <p:spPr bwMode="gray">
              <a:xfrm>
                <a:off x="1703" y="1069"/>
                <a:ext cx="883" cy="748"/>
              </a:xfrm>
              <a:custGeom>
                <a:avLst/>
                <a:gdLst>
                  <a:gd name="T0" fmla="*/ 178 w 1256"/>
                  <a:gd name="T1" fmla="*/ 353 h 1064"/>
                  <a:gd name="T2" fmla="*/ 159 w 1256"/>
                  <a:gd name="T3" fmla="*/ 320 h 1064"/>
                  <a:gd name="T4" fmla="*/ 153 w 1256"/>
                  <a:gd name="T5" fmla="*/ 303 h 1064"/>
                  <a:gd name="T6" fmla="*/ 144 w 1256"/>
                  <a:gd name="T7" fmla="*/ 267 h 1064"/>
                  <a:gd name="T8" fmla="*/ 148 w 1256"/>
                  <a:gd name="T9" fmla="*/ 250 h 1064"/>
                  <a:gd name="T10" fmla="*/ 148 w 1256"/>
                  <a:gd name="T11" fmla="*/ 245 h 1064"/>
                  <a:gd name="T12" fmla="*/ 148 w 1256"/>
                  <a:gd name="T13" fmla="*/ 226 h 1064"/>
                  <a:gd name="T14" fmla="*/ 153 w 1256"/>
                  <a:gd name="T15" fmla="*/ 214 h 1064"/>
                  <a:gd name="T16" fmla="*/ 128 w 1256"/>
                  <a:gd name="T17" fmla="*/ 205 h 1064"/>
                  <a:gd name="T18" fmla="*/ 122 w 1256"/>
                  <a:gd name="T19" fmla="*/ 172 h 1064"/>
                  <a:gd name="T20" fmla="*/ 92 w 1256"/>
                  <a:gd name="T21" fmla="*/ 139 h 1064"/>
                  <a:gd name="T22" fmla="*/ 61 w 1256"/>
                  <a:gd name="T23" fmla="*/ 136 h 1064"/>
                  <a:gd name="T24" fmla="*/ 47 w 1256"/>
                  <a:gd name="T25" fmla="*/ 142 h 1064"/>
                  <a:gd name="T26" fmla="*/ 19 w 1256"/>
                  <a:gd name="T27" fmla="*/ 128 h 1064"/>
                  <a:gd name="T28" fmla="*/ 31 w 1256"/>
                  <a:gd name="T29" fmla="*/ 125 h 1064"/>
                  <a:gd name="T30" fmla="*/ 27 w 1256"/>
                  <a:gd name="T31" fmla="*/ 120 h 1064"/>
                  <a:gd name="T32" fmla="*/ 3 w 1256"/>
                  <a:gd name="T33" fmla="*/ 105 h 1064"/>
                  <a:gd name="T34" fmla="*/ 47 w 1256"/>
                  <a:gd name="T35" fmla="*/ 94 h 1064"/>
                  <a:gd name="T36" fmla="*/ 41 w 1256"/>
                  <a:gd name="T37" fmla="*/ 81 h 1064"/>
                  <a:gd name="T38" fmla="*/ 70 w 1256"/>
                  <a:gd name="T39" fmla="*/ 58 h 1064"/>
                  <a:gd name="T40" fmla="*/ 94 w 1256"/>
                  <a:gd name="T41" fmla="*/ 44 h 1064"/>
                  <a:gd name="T42" fmla="*/ 125 w 1256"/>
                  <a:gd name="T43" fmla="*/ 36 h 1064"/>
                  <a:gd name="T44" fmla="*/ 148 w 1256"/>
                  <a:gd name="T45" fmla="*/ 41 h 1064"/>
                  <a:gd name="T46" fmla="*/ 169 w 1256"/>
                  <a:gd name="T47" fmla="*/ 31 h 1064"/>
                  <a:gd name="T48" fmla="*/ 205 w 1256"/>
                  <a:gd name="T49" fmla="*/ 36 h 1064"/>
                  <a:gd name="T50" fmla="*/ 217 w 1256"/>
                  <a:gd name="T51" fmla="*/ 27 h 1064"/>
                  <a:gd name="T52" fmla="*/ 198 w 1256"/>
                  <a:gd name="T53" fmla="*/ 22 h 1064"/>
                  <a:gd name="T54" fmla="*/ 203 w 1256"/>
                  <a:gd name="T55" fmla="*/ 11 h 1064"/>
                  <a:gd name="T56" fmla="*/ 239 w 1256"/>
                  <a:gd name="T57" fmla="*/ 17 h 1064"/>
                  <a:gd name="T58" fmla="*/ 239 w 1256"/>
                  <a:gd name="T59" fmla="*/ 6 h 1064"/>
                  <a:gd name="T60" fmla="*/ 264 w 1256"/>
                  <a:gd name="T61" fmla="*/ 0 h 1064"/>
                  <a:gd name="T62" fmla="*/ 314 w 1256"/>
                  <a:gd name="T63" fmla="*/ 3 h 1064"/>
                  <a:gd name="T64" fmla="*/ 286 w 1256"/>
                  <a:gd name="T65" fmla="*/ 14 h 1064"/>
                  <a:gd name="T66" fmla="*/ 272 w 1256"/>
                  <a:gd name="T67" fmla="*/ 22 h 1064"/>
                  <a:gd name="T68" fmla="*/ 342 w 1256"/>
                  <a:gd name="T69" fmla="*/ 19 h 1064"/>
                  <a:gd name="T70" fmla="*/ 364 w 1256"/>
                  <a:gd name="T71" fmla="*/ 31 h 1064"/>
                  <a:gd name="T72" fmla="*/ 281 w 1256"/>
                  <a:gd name="T73" fmla="*/ 44 h 1064"/>
                  <a:gd name="T74" fmla="*/ 330 w 1256"/>
                  <a:gd name="T75" fmla="*/ 47 h 1064"/>
                  <a:gd name="T76" fmla="*/ 361 w 1256"/>
                  <a:gd name="T77" fmla="*/ 41 h 1064"/>
                  <a:gd name="T78" fmla="*/ 361 w 1256"/>
                  <a:gd name="T79" fmla="*/ 61 h 1064"/>
                  <a:gd name="T80" fmla="*/ 397 w 1256"/>
                  <a:gd name="T81" fmla="*/ 41 h 1064"/>
                  <a:gd name="T82" fmla="*/ 408 w 1256"/>
                  <a:gd name="T83" fmla="*/ 67 h 1064"/>
                  <a:gd name="T84" fmla="*/ 381 w 1256"/>
                  <a:gd name="T85" fmla="*/ 67 h 1064"/>
                  <a:gd name="T86" fmla="*/ 378 w 1256"/>
                  <a:gd name="T87" fmla="*/ 84 h 1064"/>
                  <a:gd name="T88" fmla="*/ 381 w 1256"/>
                  <a:gd name="T89" fmla="*/ 92 h 1064"/>
                  <a:gd name="T90" fmla="*/ 375 w 1256"/>
                  <a:gd name="T91" fmla="*/ 111 h 1064"/>
                  <a:gd name="T92" fmla="*/ 387 w 1256"/>
                  <a:gd name="T93" fmla="*/ 128 h 1064"/>
                  <a:gd name="T94" fmla="*/ 375 w 1256"/>
                  <a:gd name="T95" fmla="*/ 139 h 1064"/>
                  <a:gd name="T96" fmla="*/ 375 w 1256"/>
                  <a:gd name="T97" fmla="*/ 150 h 1064"/>
                  <a:gd name="T98" fmla="*/ 381 w 1256"/>
                  <a:gd name="T99" fmla="*/ 167 h 1064"/>
                  <a:gd name="T100" fmla="*/ 356 w 1256"/>
                  <a:gd name="T101" fmla="*/ 175 h 1064"/>
                  <a:gd name="T102" fmla="*/ 328 w 1256"/>
                  <a:gd name="T103" fmla="*/ 178 h 1064"/>
                  <a:gd name="T104" fmla="*/ 344 w 1256"/>
                  <a:gd name="T105" fmla="*/ 192 h 1064"/>
                  <a:gd name="T106" fmla="*/ 364 w 1256"/>
                  <a:gd name="T107" fmla="*/ 214 h 1064"/>
                  <a:gd name="T108" fmla="*/ 322 w 1256"/>
                  <a:gd name="T109" fmla="*/ 200 h 1064"/>
                  <a:gd name="T110" fmla="*/ 322 w 1256"/>
                  <a:gd name="T111" fmla="*/ 219 h 1064"/>
                  <a:gd name="T112" fmla="*/ 339 w 1256"/>
                  <a:gd name="T113" fmla="*/ 219 h 1064"/>
                  <a:gd name="T114" fmla="*/ 342 w 1256"/>
                  <a:gd name="T115" fmla="*/ 236 h 1064"/>
                  <a:gd name="T116" fmla="*/ 300 w 1256"/>
                  <a:gd name="T117" fmla="*/ 247 h 1064"/>
                  <a:gd name="T118" fmla="*/ 267 w 1256"/>
                  <a:gd name="T119" fmla="*/ 267 h 1064"/>
                  <a:gd name="T120" fmla="*/ 233 w 1256"/>
                  <a:gd name="T121" fmla="*/ 284 h 1064"/>
                  <a:gd name="T122" fmla="*/ 226 w 1256"/>
                  <a:gd name="T123" fmla="*/ 311 h 1064"/>
                  <a:gd name="T124" fmla="*/ 217 w 1256"/>
                  <a:gd name="T125" fmla="*/ 350 h 10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56"/>
                  <a:gd name="T190" fmla="*/ 0 h 1064"/>
                  <a:gd name="T191" fmla="*/ 1256 w 1256"/>
                  <a:gd name="T192" fmla="*/ 1064 h 10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56" h="1064">
                    <a:moveTo>
                      <a:pt x="608" y="1064"/>
                    </a:moveTo>
                    <a:lnTo>
                      <a:pt x="600" y="1056"/>
                    </a:lnTo>
                    <a:lnTo>
                      <a:pt x="584" y="1064"/>
                    </a:lnTo>
                    <a:lnTo>
                      <a:pt x="584" y="1056"/>
                    </a:lnTo>
                    <a:lnTo>
                      <a:pt x="584" y="1040"/>
                    </a:lnTo>
                    <a:lnTo>
                      <a:pt x="560" y="1032"/>
                    </a:lnTo>
                    <a:lnTo>
                      <a:pt x="552" y="1016"/>
                    </a:lnTo>
                    <a:lnTo>
                      <a:pt x="528" y="1024"/>
                    </a:lnTo>
                    <a:lnTo>
                      <a:pt x="520" y="1032"/>
                    </a:lnTo>
                    <a:lnTo>
                      <a:pt x="512" y="1032"/>
                    </a:lnTo>
                    <a:lnTo>
                      <a:pt x="512" y="1016"/>
                    </a:lnTo>
                    <a:lnTo>
                      <a:pt x="504" y="1008"/>
                    </a:lnTo>
                    <a:lnTo>
                      <a:pt x="496" y="1000"/>
                    </a:lnTo>
                    <a:lnTo>
                      <a:pt x="488" y="992"/>
                    </a:lnTo>
                    <a:lnTo>
                      <a:pt x="480" y="976"/>
                    </a:lnTo>
                    <a:lnTo>
                      <a:pt x="480" y="968"/>
                    </a:lnTo>
                    <a:lnTo>
                      <a:pt x="464" y="960"/>
                    </a:lnTo>
                    <a:lnTo>
                      <a:pt x="464" y="952"/>
                    </a:lnTo>
                    <a:lnTo>
                      <a:pt x="472" y="944"/>
                    </a:lnTo>
                    <a:lnTo>
                      <a:pt x="464" y="936"/>
                    </a:lnTo>
                    <a:lnTo>
                      <a:pt x="464" y="928"/>
                    </a:lnTo>
                    <a:lnTo>
                      <a:pt x="456" y="920"/>
                    </a:lnTo>
                    <a:lnTo>
                      <a:pt x="456" y="912"/>
                    </a:lnTo>
                    <a:lnTo>
                      <a:pt x="448" y="904"/>
                    </a:lnTo>
                    <a:lnTo>
                      <a:pt x="448" y="888"/>
                    </a:lnTo>
                    <a:lnTo>
                      <a:pt x="464" y="888"/>
                    </a:lnTo>
                    <a:lnTo>
                      <a:pt x="464" y="872"/>
                    </a:lnTo>
                    <a:lnTo>
                      <a:pt x="464" y="864"/>
                    </a:lnTo>
                    <a:lnTo>
                      <a:pt x="472" y="872"/>
                    </a:lnTo>
                    <a:lnTo>
                      <a:pt x="480" y="856"/>
                    </a:lnTo>
                    <a:lnTo>
                      <a:pt x="456" y="848"/>
                    </a:lnTo>
                    <a:lnTo>
                      <a:pt x="448" y="856"/>
                    </a:lnTo>
                    <a:lnTo>
                      <a:pt x="440" y="872"/>
                    </a:lnTo>
                    <a:lnTo>
                      <a:pt x="432" y="872"/>
                    </a:lnTo>
                    <a:lnTo>
                      <a:pt x="432" y="856"/>
                    </a:lnTo>
                    <a:lnTo>
                      <a:pt x="432" y="832"/>
                    </a:lnTo>
                    <a:lnTo>
                      <a:pt x="432" y="824"/>
                    </a:lnTo>
                    <a:lnTo>
                      <a:pt x="416" y="808"/>
                    </a:lnTo>
                    <a:lnTo>
                      <a:pt x="424" y="808"/>
                    </a:lnTo>
                    <a:lnTo>
                      <a:pt x="424" y="792"/>
                    </a:lnTo>
                    <a:lnTo>
                      <a:pt x="408" y="792"/>
                    </a:lnTo>
                    <a:lnTo>
                      <a:pt x="400" y="776"/>
                    </a:lnTo>
                    <a:lnTo>
                      <a:pt x="408" y="768"/>
                    </a:lnTo>
                    <a:lnTo>
                      <a:pt x="416" y="768"/>
                    </a:lnTo>
                    <a:lnTo>
                      <a:pt x="424" y="752"/>
                    </a:lnTo>
                    <a:lnTo>
                      <a:pt x="408" y="752"/>
                    </a:lnTo>
                    <a:lnTo>
                      <a:pt x="400" y="752"/>
                    </a:lnTo>
                    <a:lnTo>
                      <a:pt x="400" y="736"/>
                    </a:lnTo>
                    <a:lnTo>
                      <a:pt x="432" y="728"/>
                    </a:lnTo>
                    <a:lnTo>
                      <a:pt x="440" y="728"/>
                    </a:lnTo>
                    <a:lnTo>
                      <a:pt x="456" y="736"/>
                    </a:lnTo>
                    <a:lnTo>
                      <a:pt x="464" y="728"/>
                    </a:lnTo>
                    <a:lnTo>
                      <a:pt x="456" y="720"/>
                    </a:lnTo>
                    <a:lnTo>
                      <a:pt x="432" y="720"/>
                    </a:lnTo>
                    <a:lnTo>
                      <a:pt x="424" y="720"/>
                    </a:lnTo>
                    <a:lnTo>
                      <a:pt x="408" y="728"/>
                    </a:lnTo>
                    <a:lnTo>
                      <a:pt x="400" y="728"/>
                    </a:lnTo>
                    <a:lnTo>
                      <a:pt x="400" y="720"/>
                    </a:lnTo>
                    <a:lnTo>
                      <a:pt x="416" y="712"/>
                    </a:lnTo>
                    <a:lnTo>
                      <a:pt x="440" y="712"/>
                    </a:lnTo>
                    <a:lnTo>
                      <a:pt x="464" y="720"/>
                    </a:lnTo>
                    <a:lnTo>
                      <a:pt x="464" y="712"/>
                    </a:lnTo>
                    <a:lnTo>
                      <a:pt x="456" y="712"/>
                    </a:lnTo>
                    <a:lnTo>
                      <a:pt x="448" y="704"/>
                    </a:lnTo>
                    <a:lnTo>
                      <a:pt x="432" y="712"/>
                    </a:lnTo>
                    <a:lnTo>
                      <a:pt x="424" y="704"/>
                    </a:lnTo>
                    <a:lnTo>
                      <a:pt x="440" y="696"/>
                    </a:lnTo>
                    <a:lnTo>
                      <a:pt x="456" y="696"/>
                    </a:lnTo>
                    <a:lnTo>
                      <a:pt x="456" y="688"/>
                    </a:lnTo>
                    <a:lnTo>
                      <a:pt x="448" y="688"/>
                    </a:lnTo>
                    <a:lnTo>
                      <a:pt x="456" y="672"/>
                    </a:lnTo>
                    <a:lnTo>
                      <a:pt x="472" y="664"/>
                    </a:lnTo>
                    <a:lnTo>
                      <a:pt x="464" y="656"/>
                    </a:lnTo>
                    <a:lnTo>
                      <a:pt x="472" y="656"/>
                    </a:lnTo>
                    <a:lnTo>
                      <a:pt x="464" y="648"/>
                    </a:lnTo>
                    <a:lnTo>
                      <a:pt x="448" y="648"/>
                    </a:lnTo>
                    <a:lnTo>
                      <a:pt x="424" y="648"/>
                    </a:lnTo>
                    <a:lnTo>
                      <a:pt x="408" y="632"/>
                    </a:lnTo>
                    <a:lnTo>
                      <a:pt x="392" y="632"/>
                    </a:lnTo>
                    <a:lnTo>
                      <a:pt x="384" y="624"/>
                    </a:lnTo>
                    <a:lnTo>
                      <a:pt x="384" y="616"/>
                    </a:lnTo>
                    <a:lnTo>
                      <a:pt x="408" y="624"/>
                    </a:lnTo>
                    <a:lnTo>
                      <a:pt x="424" y="624"/>
                    </a:lnTo>
                    <a:lnTo>
                      <a:pt x="432" y="624"/>
                    </a:lnTo>
                    <a:lnTo>
                      <a:pt x="456" y="640"/>
                    </a:lnTo>
                    <a:lnTo>
                      <a:pt x="464" y="632"/>
                    </a:lnTo>
                    <a:lnTo>
                      <a:pt x="448" y="624"/>
                    </a:lnTo>
                    <a:lnTo>
                      <a:pt x="440" y="616"/>
                    </a:lnTo>
                    <a:lnTo>
                      <a:pt x="448" y="608"/>
                    </a:lnTo>
                    <a:lnTo>
                      <a:pt x="440" y="600"/>
                    </a:lnTo>
                    <a:lnTo>
                      <a:pt x="424" y="592"/>
                    </a:lnTo>
                    <a:lnTo>
                      <a:pt x="432" y="592"/>
                    </a:lnTo>
                    <a:lnTo>
                      <a:pt x="408" y="576"/>
                    </a:lnTo>
                    <a:lnTo>
                      <a:pt x="408" y="568"/>
                    </a:lnTo>
                    <a:lnTo>
                      <a:pt x="400" y="568"/>
                    </a:lnTo>
                    <a:lnTo>
                      <a:pt x="400" y="584"/>
                    </a:lnTo>
                    <a:lnTo>
                      <a:pt x="392" y="584"/>
                    </a:lnTo>
                    <a:lnTo>
                      <a:pt x="392" y="592"/>
                    </a:lnTo>
                    <a:lnTo>
                      <a:pt x="368" y="592"/>
                    </a:lnTo>
                    <a:lnTo>
                      <a:pt x="360" y="584"/>
                    </a:lnTo>
                    <a:lnTo>
                      <a:pt x="376" y="576"/>
                    </a:lnTo>
                    <a:lnTo>
                      <a:pt x="368" y="568"/>
                    </a:lnTo>
                    <a:lnTo>
                      <a:pt x="368" y="560"/>
                    </a:lnTo>
                    <a:lnTo>
                      <a:pt x="368" y="552"/>
                    </a:lnTo>
                    <a:lnTo>
                      <a:pt x="384" y="552"/>
                    </a:lnTo>
                    <a:lnTo>
                      <a:pt x="376" y="536"/>
                    </a:lnTo>
                    <a:lnTo>
                      <a:pt x="360" y="528"/>
                    </a:lnTo>
                    <a:lnTo>
                      <a:pt x="368" y="520"/>
                    </a:lnTo>
                    <a:lnTo>
                      <a:pt x="352" y="504"/>
                    </a:lnTo>
                    <a:lnTo>
                      <a:pt x="352" y="496"/>
                    </a:lnTo>
                    <a:lnTo>
                      <a:pt x="344" y="488"/>
                    </a:lnTo>
                    <a:lnTo>
                      <a:pt x="344" y="472"/>
                    </a:lnTo>
                    <a:lnTo>
                      <a:pt x="352" y="464"/>
                    </a:lnTo>
                    <a:lnTo>
                      <a:pt x="336" y="464"/>
                    </a:lnTo>
                    <a:lnTo>
                      <a:pt x="328" y="456"/>
                    </a:lnTo>
                    <a:lnTo>
                      <a:pt x="304" y="432"/>
                    </a:lnTo>
                    <a:lnTo>
                      <a:pt x="296" y="424"/>
                    </a:lnTo>
                    <a:lnTo>
                      <a:pt x="296" y="416"/>
                    </a:lnTo>
                    <a:lnTo>
                      <a:pt x="280" y="408"/>
                    </a:lnTo>
                    <a:lnTo>
                      <a:pt x="272" y="408"/>
                    </a:lnTo>
                    <a:lnTo>
                      <a:pt x="264" y="400"/>
                    </a:lnTo>
                    <a:lnTo>
                      <a:pt x="256" y="408"/>
                    </a:lnTo>
                    <a:lnTo>
                      <a:pt x="240" y="400"/>
                    </a:lnTo>
                    <a:lnTo>
                      <a:pt x="248" y="400"/>
                    </a:lnTo>
                    <a:lnTo>
                      <a:pt x="224" y="392"/>
                    </a:lnTo>
                    <a:lnTo>
                      <a:pt x="216" y="400"/>
                    </a:lnTo>
                    <a:lnTo>
                      <a:pt x="208" y="392"/>
                    </a:lnTo>
                    <a:lnTo>
                      <a:pt x="200" y="392"/>
                    </a:lnTo>
                    <a:lnTo>
                      <a:pt x="200" y="400"/>
                    </a:lnTo>
                    <a:lnTo>
                      <a:pt x="184" y="400"/>
                    </a:lnTo>
                    <a:lnTo>
                      <a:pt x="184" y="392"/>
                    </a:lnTo>
                    <a:lnTo>
                      <a:pt x="176" y="392"/>
                    </a:lnTo>
                    <a:lnTo>
                      <a:pt x="176" y="400"/>
                    </a:lnTo>
                    <a:lnTo>
                      <a:pt x="160" y="400"/>
                    </a:lnTo>
                    <a:lnTo>
                      <a:pt x="152" y="400"/>
                    </a:lnTo>
                    <a:lnTo>
                      <a:pt x="152" y="392"/>
                    </a:lnTo>
                    <a:lnTo>
                      <a:pt x="144" y="392"/>
                    </a:lnTo>
                    <a:lnTo>
                      <a:pt x="136" y="400"/>
                    </a:lnTo>
                    <a:lnTo>
                      <a:pt x="128" y="392"/>
                    </a:lnTo>
                    <a:lnTo>
                      <a:pt x="120" y="392"/>
                    </a:lnTo>
                    <a:lnTo>
                      <a:pt x="120" y="400"/>
                    </a:lnTo>
                    <a:lnTo>
                      <a:pt x="136" y="400"/>
                    </a:lnTo>
                    <a:lnTo>
                      <a:pt x="136" y="408"/>
                    </a:lnTo>
                    <a:lnTo>
                      <a:pt x="120" y="408"/>
                    </a:lnTo>
                    <a:lnTo>
                      <a:pt x="112" y="400"/>
                    </a:lnTo>
                    <a:lnTo>
                      <a:pt x="88" y="400"/>
                    </a:lnTo>
                    <a:lnTo>
                      <a:pt x="72" y="392"/>
                    </a:lnTo>
                    <a:lnTo>
                      <a:pt x="88" y="384"/>
                    </a:lnTo>
                    <a:lnTo>
                      <a:pt x="104" y="384"/>
                    </a:lnTo>
                    <a:lnTo>
                      <a:pt x="104" y="376"/>
                    </a:lnTo>
                    <a:lnTo>
                      <a:pt x="72" y="376"/>
                    </a:lnTo>
                    <a:lnTo>
                      <a:pt x="72" y="368"/>
                    </a:lnTo>
                    <a:lnTo>
                      <a:pt x="64" y="368"/>
                    </a:lnTo>
                    <a:lnTo>
                      <a:pt x="56" y="368"/>
                    </a:lnTo>
                    <a:lnTo>
                      <a:pt x="48" y="376"/>
                    </a:lnTo>
                    <a:lnTo>
                      <a:pt x="32" y="360"/>
                    </a:lnTo>
                    <a:lnTo>
                      <a:pt x="56" y="360"/>
                    </a:lnTo>
                    <a:lnTo>
                      <a:pt x="72" y="360"/>
                    </a:lnTo>
                    <a:lnTo>
                      <a:pt x="88" y="360"/>
                    </a:lnTo>
                    <a:lnTo>
                      <a:pt x="104" y="360"/>
                    </a:lnTo>
                    <a:lnTo>
                      <a:pt x="112" y="360"/>
                    </a:lnTo>
                    <a:lnTo>
                      <a:pt x="128" y="368"/>
                    </a:lnTo>
                    <a:lnTo>
                      <a:pt x="136" y="360"/>
                    </a:lnTo>
                    <a:lnTo>
                      <a:pt x="112" y="352"/>
                    </a:lnTo>
                    <a:lnTo>
                      <a:pt x="88" y="360"/>
                    </a:lnTo>
                    <a:lnTo>
                      <a:pt x="88" y="352"/>
                    </a:lnTo>
                    <a:lnTo>
                      <a:pt x="112" y="352"/>
                    </a:lnTo>
                    <a:lnTo>
                      <a:pt x="120" y="352"/>
                    </a:lnTo>
                    <a:lnTo>
                      <a:pt x="136" y="352"/>
                    </a:lnTo>
                    <a:lnTo>
                      <a:pt x="144" y="344"/>
                    </a:lnTo>
                    <a:lnTo>
                      <a:pt x="136" y="336"/>
                    </a:lnTo>
                    <a:lnTo>
                      <a:pt x="120" y="336"/>
                    </a:lnTo>
                    <a:lnTo>
                      <a:pt x="112" y="344"/>
                    </a:lnTo>
                    <a:lnTo>
                      <a:pt x="104" y="344"/>
                    </a:lnTo>
                    <a:lnTo>
                      <a:pt x="96" y="344"/>
                    </a:lnTo>
                    <a:lnTo>
                      <a:pt x="80" y="344"/>
                    </a:lnTo>
                    <a:lnTo>
                      <a:pt x="64" y="344"/>
                    </a:lnTo>
                    <a:lnTo>
                      <a:pt x="64" y="336"/>
                    </a:lnTo>
                    <a:lnTo>
                      <a:pt x="56" y="336"/>
                    </a:lnTo>
                    <a:lnTo>
                      <a:pt x="48" y="336"/>
                    </a:lnTo>
                    <a:lnTo>
                      <a:pt x="32" y="336"/>
                    </a:lnTo>
                    <a:lnTo>
                      <a:pt x="32" y="328"/>
                    </a:lnTo>
                    <a:lnTo>
                      <a:pt x="16" y="328"/>
                    </a:lnTo>
                    <a:lnTo>
                      <a:pt x="0" y="320"/>
                    </a:lnTo>
                    <a:lnTo>
                      <a:pt x="8" y="312"/>
                    </a:lnTo>
                    <a:lnTo>
                      <a:pt x="0" y="312"/>
                    </a:lnTo>
                    <a:lnTo>
                      <a:pt x="8" y="304"/>
                    </a:lnTo>
                    <a:lnTo>
                      <a:pt x="16" y="304"/>
                    </a:lnTo>
                    <a:lnTo>
                      <a:pt x="24" y="296"/>
                    </a:lnTo>
                    <a:lnTo>
                      <a:pt x="40" y="296"/>
                    </a:lnTo>
                    <a:lnTo>
                      <a:pt x="48" y="296"/>
                    </a:lnTo>
                    <a:lnTo>
                      <a:pt x="64" y="288"/>
                    </a:lnTo>
                    <a:lnTo>
                      <a:pt x="80" y="288"/>
                    </a:lnTo>
                    <a:lnTo>
                      <a:pt x="88" y="288"/>
                    </a:lnTo>
                    <a:lnTo>
                      <a:pt x="80" y="280"/>
                    </a:lnTo>
                    <a:lnTo>
                      <a:pt x="96" y="280"/>
                    </a:lnTo>
                    <a:lnTo>
                      <a:pt x="104" y="272"/>
                    </a:lnTo>
                    <a:lnTo>
                      <a:pt x="136" y="272"/>
                    </a:lnTo>
                    <a:lnTo>
                      <a:pt x="144" y="280"/>
                    </a:lnTo>
                    <a:lnTo>
                      <a:pt x="176" y="256"/>
                    </a:lnTo>
                    <a:lnTo>
                      <a:pt x="160" y="240"/>
                    </a:lnTo>
                    <a:lnTo>
                      <a:pt x="184" y="240"/>
                    </a:lnTo>
                    <a:lnTo>
                      <a:pt x="176" y="232"/>
                    </a:lnTo>
                    <a:lnTo>
                      <a:pt x="184" y="224"/>
                    </a:lnTo>
                    <a:lnTo>
                      <a:pt x="176" y="224"/>
                    </a:lnTo>
                    <a:lnTo>
                      <a:pt x="168" y="224"/>
                    </a:lnTo>
                    <a:lnTo>
                      <a:pt x="160" y="224"/>
                    </a:lnTo>
                    <a:lnTo>
                      <a:pt x="152" y="232"/>
                    </a:lnTo>
                    <a:lnTo>
                      <a:pt x="120" y="232"/>
                    </a:lnTo>
                    <a:lnTo>
                      <a:pt x="120" y="224"/>
                    </a:lnTo>
                    <a:lnTo>
                      <a:pt x="112" y="216"/>
                    </a:lnTo>
                    <a:lnTo>
                      <a:pt x="112" y="208"/>
                    </a:lnTo>
                    <a:lnTo>
                      <a:pt x="136" y="208"/>
                    </a:lnTo>
                    <a:lnTo>
                      <a:pt x="144" y="200"/>
                    </a:lnTo>
                    <a:lnTo>
                      <a:pt x="152" y="200"/>
                    </a:lnTo>
                    <a:lnTo>
                      <a:pt x="152" y="192"/>
                    </a:lnTo>
                    <a:lnTo>
                      <a:pt x="184" y="168"/>
                    </a:lnTo>
                    <a:lnTo>
                      <a:pt x="192" y="168"/>
                    </a:lnTo>
                    <a:lnTo>
                      <a:pt x="200" y="184"/>
                    </a:lnTo>
                    <a:lnTo>
                      <a:pt x="200" y="168"/>
                    </a:lnTo>
                    <a:lnTo>
                      <a:pt x="216" y="168"/>
                    </a:lnTo>
                    <a:lnTo>
                      <a:pt x="224" y="168"/>
                    </a:lnTo>
                    <a:lnTo>
                      <a:pt x="240" y="168"/>
                    </a:lnTo>
                    <a:lnTo>
                      <a:pt x="240" y="160"/>
                    </a:lnTo>
                    <a:lnTo>
                      <a:pt x="240" y="152"/>
                    </a:lnTo>
                    <a:lnTo>
                      <a:pt x="248" y="144"/>
                    </a:lnTo>
                    <a:lnTo>
                      <a:pt x="232" y="144"/>
                    </a:lnTo>
                    <a:lnTo>
                      <a:pt x="232" y="136"/>
                    </a:lnTo>
                    <a:lnTo>
                      <a:pt x="232" y="128"/>
                    </a:lnTo>
                    <a:lnTo>
                      <a:pt x="248" y="128"/>
                    </a:lnTo>
                    <a:lnTo>
                      <a:pt x="272" y="128"/>
                    </a:lnTo>
                    <a:lnTo>
                      <a:pt x="280" y="128"/>
                    </a:lnTo>
                    <a:lnTo>
                      <a:pt x="280" y="136"/>
                    </a:lnTo>
                    <a:lnTo>
                      <a:pt x="312" y="152"/>
                    </a:lnTo>
                    <a:lnTo>
                      <a:pt x="312" y="144"/>
                    </a:lnTo>
                    <a:lnTo>
                      <a:pt x="296" y="128"/>
                    </a:lnTo>
                    <a:lnTo>
                      <a:pt x="288" y="120"/>
                    </a:lnTo>
                    <a:lnTo>
                      <a:pt x="272" y="112"/>
                    </a:lnTo>
                    <a:lnTo>
                      <a:pt x="312" y="104"/>
                    </a:lnTo>
                    <a:lnTo>
                      <a:pt x="328" y="104"/>
                    </a:lnTo>
                    <a:lnTo>
                      <a:pt x="344" y="104"/>
                    </a:lnTo>
                    <a:lnTo>
                      <a:pt x="360" y="104"/>
                    </a:lnTo>
                    <a:lnTo>
                      <a:pt x="352" y="96"/>
                    </a:lnTo>
                    <a:lnTo>
                      <a:pt x="376" y="96"/>
                    </a:lnTo>
                    <a:lnTo>
                      <a:pt x="384" y="96"/>
                    </a:lnTo>
                    <a:lnTo>
                      <a:pt x="392" y="112"/>
                    </a:lnTo>
                    <a:lnTo>
                      <a:pt x="384" y="144"/>
                    </a:lnTo>
                    <a:lnTo>
                      <a:pt x="392" y="144"/>
                    </a:lnTo>
                    <a:lnTo>
                      <a:pt x="400" y="144"/>
                    </a:lnTo>
                    <a:lnTo>
                      <a:pt x="408" y="120"/>
                    </a:lnTo>
                    <a:lnTo>
                      <a:pt x="400" y="120"/>
                    </a:lnTo>
                    <a:lnTo>
                      <a:pt x="408" y="120"/>
                    </a:lnTo>
                    <a:lnTo>
                      <a:pt x="424" y="120"/>
                    </a:lnTo>
                    <a:lnTo>
                      <a:pt x="472" y="144"/>
                    </a:lnTo>
                    <a:lnTo>
                      <a:pt x="480" y="136"/>
                    </a:lnTo>
                    <a:lnTo>
                      <a:pt x="448" y="120"/>
                    </a:lnTo>
                    <a:lnTo>
                      <a:pt x="472" y="120"/>
                    </a:lnTo>
                    <a:lnTo>
                      <a:pt x="464" y="120"/>
                    </a:lnTo>
                    <a:lnTo>
                      <a:pt x="448" y="104"/>
                    </a:lnTo>
                    <a:lnTo>
                      <a:pt x="448" y="88"/>
                    </a:lnTo>
                    <a:lnTo>
                      <a:pt x="440" y="88"/>
                    </a:lnTo>
                    <a:lnTo>
                      <a:pt x="448" y="80"/>
                    </a:lnTo>
                    <a:lnTo>
                      <a:pt x="472" y="80"/>
                    </a:lnTo>
                    <a:lnTo>
                      <a:pt x="488" y="88"/>
                    </a:lnTo>
                    <a:lnTo>
                      <a:pt x="488" y="96"/>
                    </a:lnTo>
                    <a:lnTo>
                      <a:pt x="504" y="96"/>
                    </a:lnTo>
                    <a:lnTo>
                      <a:pt x="512" y="104"/>
                    </a:lnTo>
                    <a:lnTo>
                      <a:pt x="528" y="104"/>
                    </a:lnTo>
                    <a:lnTo>
                      <a:pt x="536" y="112"/>
                    </a:lnTo>
                    <a:lnTo>
                      <a:pt x="568" y="128"/>
                    </a:lnTo>
                    <a:lnTo>
                      <a:pt x="584" y="128"/>
                    </a:lnTo>
                    <a:lnTo>
                      <a:pt x="568" y="120"/>
                    </a:lnTo>
                    <a:lnTo>
                      <a:pt x="568" y="104"/>
                    </a:lnTo>
                    <a:lnTo>
                      <a:pt x="576" y="96"/>
                    </a:lnTo>
                    <a:lnTo>
                      <a:pt x="592" y="104"/>
                    </a:lnTo>
                    <a:lnTo>
                      <a:pt x="608" y="104"/>
                    </a:lnTo>
                    <a:lnTo>
                      <a:pt x="616" y="96"/>
                    </a:lnTo>
                    <a:lnTo>
                      <a:pt x="584" y="96"/>
                    </a:lnTo>
                    <a:lnTo>
                      <a:pt x="592" y="88"/>
                    </a:lnTo>
                    <a:lnTo>
                      <a:pt x="560" y="72"/>
                    </a:lnTo>
                    <a:lnTo>
                      <a:pt x="544" y="64"/>
                    </a:lnTo>
                    <a:lnTo>
                      <a:pt x="560" y="64"/>
                    </a:lnTo>
                    <a:lnTo>
                      <a:pt x="584" y="64"/>
                    </a:lnTo>
                    <a:lnTo>
                      <a:pt x="616" y="64"/>
                    </a:lnTo>
                    <a:lnTo>
                      <a:pt x="624" y="64"/>
                    </a:lnTo>
                    <a:lnTo>
                      <a:pt x="624" y="80"/>
                    </a:lnTo>
                    <a:lnTo>
                      <a:pt x="632" y="80"/>
                    </a:lnTo>
                    <a:lnTo>
                      <a:pt x="632" y="72"/>
                    </a:lnTo>
                    <a:lnTo>
                      <a:pt x="632" y="64"/>
                    </a:lnTo>
                    <a:lnTo>
                      <a:pt x="648" y="72"/>
                    </a:lnTo>
                    <a:lnTo>
                      <a:pt x="656" y="80"/>
                    </a:lnTo>
                    <a:lnTo>
                      <a:pt x="656" y="88"/>
                    </a:lnTo>
                    <a:lnTo>
                      <a:pt x="664" y="88"/>
                    </a:lnTo>
                    <a:lnTo>
                      <a:pt x="656" y="72"/>
                    </a:lnTo>
                    <a:lnTo>
                      <a:pt x="648" y="64"/>
                    </a:lnTo>
                    <a:lnTo>
                      <a:pt x="608" y="56"/>
                    </a:lnTo>
                    <a:lnTo>
                      <a:pt x="568" y="64"/>
                    </a:lnTo>
                    <a:lnTo>
                      <a:pt x="568" y="56"/>
                    </a:lnTo>
                    <a:lnTo>
                      <a:pt x="584" y="56"/>
                    </a:lnTo>
                    <a:lnTo>
                      <a:pt x="584" y="48"/>
                    </a:lnTo>
                    <a:lnTo>
                      <a:pt x="568" y="48"/>
                    </a:lnTo>
                    <a:lnTo>
                      <a:pt x="552" y="40"/>
                    </a:lnTo>
                    <a:lnTo>
                      <a:pt x="560" y="40"/>
                    </a:lnTo>
                    <a:lnTo>
                      <a:pt x="584" y="40"/>
                    </a:lnTo>
                    <a:lnTo>
                      <a:pt x="592" y="40"/>
                    </a:lnTo>
                    <a:lnTo>
                      <a:pt x="608" y="40"/>
                    </a:lnTo>
                    <a:lnTo>
                      <a:pt x="600" y="40"/>
                    </a:lnTo>
                    <a:lnTo>
                      <a:pt x="584" y="32"/>
                    </a:lnTo>
                    <a:lnTo>
                      <a:pt x="608" y="32"/>
                    </a:lnTo>
                    <a:lnTo>
                      <a:pt x="624" y="32"/>
                    </a:lnTo>
                    <a:lnTo>
                      <a:pt x="632" y="40"/>
                    </a:lnTo>
                    <a:lnTo>
                      <a:pt x="640" y="40"/>
                    </a:lnTo>
                    <a:lnTo>
                      <a:pt x="656" y="48"/>
                    </a:lnTo>
                    <a:lnTo>
                      <a:pt x="672" y="48"/>
                    </a:lnTo>
                    <a:lnTo>
                      <a:pt x="680" y="56"/>
                    </a:lnTo>
                    <a:lnTo>
                      <a:pt x="688" y="64"/>
                    </a:lnTo>
                    <a:lnTo>
                      <a:pt x="696" y="64"/>
                    </a:lnTo>
                    <a:lnTo>
                      <a:pt x="696" y="56"/>
                    </a:lnTo>
                    <a:lnTo>
                      <a:pt x="688" y="48"/>
                    </a:lnTo>
                    <a:lnTo>
                      <a:pt x="696" y="48"/>
                    </a:lnTo>
                    <a:lnTo>
                      <a:pt x="712" y="48"/>
                    </a:lnTo>
                    <a:lnTo>
                      <a:pt x="720" y="40"/>
                    </a:lnTo>
                    <a:lnTo>
                      <a:pt x="696" y="40"/>
                    </a:lnTo>
                    <a:lnTo>
                      <a:pt x="704" y="40"/>
                    </a:lnTo>
                    <a:lnTo>
                      <a:pt x="728" y="40"/>
                    </a:lnTo>
                    <a:lnTo>
                      <a:pt x="728" y="32"/>
                    </a:lnTo>
                    <a:lnTo>
                      <a:pt x="696" y="32"/>
                    </a:lnTo>
                    <a:lnTo>
                      <a:pt x="688" y="32"/>
                    </a:lnTo>
                    <a:lnTo>
                      <a:pt x="696" y="24"/>
                    </a:lnTo>
                    <a:lnTo>
                      <a:pt x="688" y="16"/>
                    </a:lnTo>
                    <a:lnTo>
                      <a:pt x="696" y="16"/>
                    </a:lnTo>
                    <a:lnTo>
                      <a:pt x="704" y="16"/>
                    </a:lnTo>
                    <a:lnTo>
                      <a:pt x="704" y="8"/>
                    </a:lnTo>
                    <a:lnTo>
                      <a:pt x="712" y="8"/>
                    </a:lnTo>
                    <a:lnTo>
                      <a:pt x="728" y="16"/>
                    </a:lnTo>
                    <a:lnTo>
                      <a:pt x="736" y="16"/>
                    </a:lnTo>
                    <a:lnTo>
                      <a:pt x="728" y="8"/>
                    </a:lnTo>
                    <a:lnTo>
                      <a:pt x="736" y="0"/>
                    </a:lnTo>
                    <a:lnTo>
                      <a:pt x="744" y="8"/>
                    </a:lnTo>
                    <a:lnTo>
                      <a:pt x="752" y="0"/>
                    </a:lnTo>
                    <a:lnTo>
                      <a:pt x="760" y="0"/>
                    </a:lnTo>
                    <a:lnTo>
                      <a:pt x="776" y="0"/>
                    </a:lnTo>
                    <a:lnTo>
                      <a:pt x="784" y="0"/>
                    </a:lnTo>
                    <a:lnTo>
                      <a:pt x="808" y="0"/>
                    </a:lnTo>
                    <a:lnTo>
                      <a:pt x="816" y="0"/>
                    </a:lnTo>
                    <a:lnTo>
                      <a:pt x="832" y="0"/>
                    </a:lnTo>
                    <a:lnTo>
                      <a:pt x="840" y="0"/>
                    </a:lnTo>
                    <a:lnTo>
                      <a:pt x="864" y="0"/>
                    </a:lnTo>
                    <a:lnTo>
                      <a:pt x="872" y="0"/>
                    </a:lnTo>
                    <a:lnTo>
                      <a:pt x="880" y="8"/>
                    </a:lnTo>
                    <a:lnTo>
                      <a:pt x="896" y="0"/>
                    </a:lnTo>
                    <a:lnTo>
                      <a:pt x="904" y="8"/>
                    </a:lnTo>
                    <a:lnTo>
                      <a:pt x="888" y="8"/>
                    </a:lnTo>
                    <a:lnTo>
                      <a:pt x="896" y="16"/>
                    </a:lnTo>
                    <a:lnTo>
                      <a:pt x="912" y="16"/>
                    </a:lnTo>
                    <a:lnTo>
                      <a:pt x="912" y="8"/>
                    </a:lnTo>
                    <a:lnTo>
                      <a:pt x="960" y="16"/>
                    </a:lnTo>
                    <a:lnTo>
                      <a:pt x="968" y="24"/>
                    </a:lnTo>
                    <a:lnTo>
                      <a:pt x="944" y="32"/>
                    </a:lnTo>
                    <a:lnTo>
                      <a:pt x="912" y="32"/>
                    </a:lnTo>
                    <a:lnTo>
                      <a:pt x="880" y="32"/>
                    </a:lnTo>
                    <a:lnTo>
                      <a:pt x="848" y="40"/>
                    </a:lnTo>
                    <a:lnTo>
                      <a:pt x="824" y="40"/>
                    </a:lnTo>
                    <a:lnTo>
                      <a:pt x="816" y="40"/>
                    </a:lnTo>
                    <a:lnTo>
                      <a:pt x="800" y="40"/>
                    </a:lnTo>
                    <a:lnTo>
                      <a:pt x="808" y="40"/>
                    </a:lnTo>
                    <a:lnTo>
                      <a:pt x="776" y="48"/>
                    </a:lnTo>
                    <a:lnTo>
                      <a:pt x="752" y="56"/>
                    </a:lnTo>
                    <a:lnTo>
                      <a:pt x="760" y="56"/>
                    </a:lnTo>
                    <a:lnTo>
                      <a:pt x="752" y="64"/>
                    </a:lnTo>
                    <a:lnTo>
                      <a:pt x="760" y="64"/>
                    </a:lnTo>
                    <a:lnTo>
                      <a:pt x="776" y="56"/>
                    </a:lnTo>
                    <a:lnTo>
                      <a:pt x="784" y="56"/>
                    </a:lnTo>
                    <a:lnTo>
                      <a:pt x="784" y="64"/>
                    </a:lnTo>
                    <a:lnTo>
                      <a:pt x="792" y="64"/>
                    </a:lnTo>
                    <a:lnTo>
                      <a:pt x="792" y="56"/>
                    </a:lnTo>
                    <a:lnTo>
                      <a:pt x="832" y="48"/>
                    </a:lnTo>
                    <a:lnTo>
                      <a:pt x="864" y="40"/>
                    </a:lnTo>
                    <a:lnTo>
                      <a:pt x="880" y="40"/>
                    </a:lnTo>
                    <a:lnTo>
                      <a:pt x="904" y="40"/>
                    </a:lnTo>
                    <a:lnTo>
                      <a:pt x="944" y="40"/>
                    </a:lnTo>
                    <a:lnTo>
                      <a:pt x="952" y="40"/>
                    </a:lnTo>
                    <a:lnTo>
                      <a:pt x="976" y="32"/>
                    </a:lnTo>
                    <a:lnTo>
                      <a:pt x="984" y="40"/>
                    </a:lnTo>
                    <a:lnTo>
                      <a:pt x="984" y="56"/>
                    </a:lnTo>
                    <a:lnTo>
                      <a:pt x="976" y="56"/>
                    </a:lnTo>
                    <a:lnTo>
                      <a:pt x="976" y="64"/>
                    </a:lnTo>
                    <a:lnTo>
                      <a:pt x="1000" y="56"/>
                    </a:lnTo>
                    <a:lnTo>
                      <a:pt x="1008" y="56"/>
                    </a:lnTo>
                    <a:lnTo>
                      <a:pt x="1008" y="64"/>
                    </a:lnTo>
                    <a:lnTo>
                      <a:pt x="1024" y="56"/>
                    </a:lnTo>
                    <a:lnTo>
                      <a:pt x="1048" y="64"/>
                    </a:lnTo>
                    <a:lnTo>
                      <a:pt x="1064" y="72"/>
                    </a:lnTo>
                    <a:lnTo>
                      <a:pt x="1056" y="80"/>
                    </a:lnTo>
                    <a:lnTo>
                      <a:pt x="1048" y="80"/>
                    </a:lnTo>
                    <a:lnTo>
                      <a:pt x="1048" y="88"/>
                    </a:lnTo>
                    <a:lnTo>
                      <a:pt x="1024" y="96"/>
                    </a:lnTo>
                    <a:lnTo>
                      <a:pt x="1008" y="96"/>
                    </a:lnTo>
                    <a:lnTo>
                      <a:pt x="992" y="104"/>
                    </a:lnTo>
                    <a:lnTo>
                      <a:pt x="944" y="104"/>
                    </a:lnTo>
                    <a:lnTo>
                      <a:pt x="920" y="104"/>
                    </a:lnTo>
                    <a:lnTo>
                      <a:pt x="880" y="104"/>
                    </a:lnTo>
                    <a:lnTo>
                      <a:pt x="864" y="104"/>
                    </a:lnTo>
                    <a:lnTo>
                      <a:pt x="840" y="104"/>
                    </a:lnTo>
                    <a:lnTo>
                      <a:pt x="856" y="112"/>
                    </a:lnTo>
                    <a:lnTo>
                      <a:pt x="816" y="120"/>
                    </a:lnTo>
                    <a:lnTo>
                      <a:pt x="808" y="128"/>
                    </a:lnTo>
                    <a:lnTo>
                      <a:pt x="816" y="136"/>
                    </a:lnTo>
                    <a:lnTo>
                      <a:pt x="832" y="136"/>
                    </a:lnTo>
                    <a:lnTo>
                      <a:pt x="832" y="128"/>
                    </a:lnTo>
                    <a:lnTo>
                      <a:pt x="872" y="120"/>
                    </a:lnTo>
                    <a:lnTo>
                      <a:pt x="880" y="120"/>
                    </a:lnTo>
                    <a:lnTo>
                      <a:pt x="912" y="112"/>
                    </a:lnTo>
                    <a:lnTo>
                      <a:pt x="920" y="112"/>
                    </a:lnTo>
                    <a:lnTo>
                      <a:pt x="968" y="120"/>
                    </a:lnTo>
                    <a:lnTo>
                      <a:pt x="976" y="120"/>
                    </a:lnTo>
                    <a:lnTo>
                      <a:pt x="976" y="128"/>
                    </a:lnTo>
                    <a:lnTo>
                      <a:pt x="952" y="136"/>
                    </a:lnTo>
                    <a:lnTo>
                      <a:pt x="944" y="136"/>
                    </a:lnTo>
                    <a:lnTo>
                      <a:pt x="928" y="144"/>
                    </a:lnTo>
                    <a:lnTo>
                      <a:pt x="936" y="144"/>
                    </a:lnTo>
                    <a:lnTo>
                      <a:pt x="936" y="152"/>
                    </a:lnTo>
                    <a:lnTo>
                      <a:pt x="952" y="144"/>
                    </a:lnTo>
                    <a:lnTo>
                      <a:pt x="968" y="144"/>
                    </a:lnTo>
                    <a:lnTo>
                      <a:pt x="1000" y="136"/>
                    </a:lnTo>
                    <a:lnTo>
                      <a:pt x="1000" y="120"/>
                    </a:lnTo>
                    <a:lnTo>
                      <a:pt x="1008" y="112"/>
                    </a:lnTo>
                    <a:lnTo>
                      <a:pt x="1040" y="112"/>
                    </a:lnTo>
                    <a:lnTo>
                      <a:pt x="1040" y="120"/>
                    </a:lnTo>
                    <a:lnTo>
                      <a:pt x="1048" y="144"/>
                    </a:lnTo>
                    <a:lnTo>
                      <a:pt x="1032" y="160"/>
                    </a:lnTo>
                    <a:lnTo>
                      <a:pt x="1024" y="160"/>
                    </a:lnTo>
                    <a:lnTo>
                      <a:pt x="1024" y="176"/>
                    </a:lnTo>
                    <a:lnTo>
                      <a:pt x="1008" y="184"/>
                    </a:lnTo>
                    <a:lnTo>
                      <a:pt x="1016" y="184"/>
                    </a:lnTo>
                    <a:lnTo>
                      <a:pt x="1008" y="192"/>
                    </a:lnTo>
                    <a:lnTo>
                      <a:pt x="1008" y="200"/>
                    </a:lnTo>
                    <a:lnTo>
                      <a:pt x="1024" y="192"/>
                    </a:lnTo>
                    <a:lnTo>
                      <a:pt x="1024" y="184"/>
                    </a:lnTo>
                    <a:lnTo>
                      <a:pt x="1040" y="176"/>
                    </a:lnTo>
                    <a:lnTo>
                      <a:pt x="1056" y="160"/>
                    </a:lnTo>
                    <a:lnTo>
                      <a:pt x="1080" y="144"/>
                    </a:lnTo>
                    <a:lnTo>
                      <a:pt x="1088" y="136"/>
                    </a:lnTo>
                    <a:lnTo>
                      <a:pt x="1088" y="144"/>
                    </a:lnTo>
                    <a:lnTo>
                      <a:pt x="1104" y="144"/>
                    </a:lnTo>
                    <a:lnTo>
                      <a:pt x="1112" y="144"/>
                    </a:lnTo>
                    <a:lnTo>
                      <a:pt x="1128" y="144"/>
                    </a:lnTo>
                    <a:lnTo>
                      <a:pt x="1136" y="136"/>
                    </a:lnTo>
                    <a:lnTo>
                      <a:pt x="1144" y="128"/>
                    </a:lnTo>
                    <a:lnTo>
                      <a:pt x="1136" y="120"/>
                    </a:lnTo>
                    <a:lnTo>
                      <a:pt x="1144" y="120"/>
                    </a:lnTo>
                    <a:lnTo>
                      <a:pt x="1152" y="128"/>
                    </a:lnTo>
                    <a:lnTo>
                      <a:pt x="1168" y="120"/>
                    </a:lnTo>
                    <a:lnTo>
                      <a:pt x="1208" y="120"/>
                    </a:lnTo>
                    <a:lnTo>
                      <a:pt x="1256" y="144"/>
                    </a:lnTo>
                    <a:lnTo>
                      <a:pt x="1216" y="168"/>
                    </a:lnTo>
                    <a:lnTo>
                      <a:pt x="1200" y="168"/>
                    </a:lnTo>
                    <a:lnTo>
                      <a:pt x="1192" y="168"/>
                    </a:lnTo>
                    <a:lnTo>
                      <a:pt x="1200" y="176"/>
                    </a:lnTo>
                    <a:lnTo>
                      <a:pt x="1200" y="184"/>
                    </a:lnTo>
                    <a:lnTo>
                      <a:pt x="1184" y="184"/>
                    </a:lnTo>
                    <a:lnTo>
                      <a:pt x="1176" y="192"/>
                    </a:lnTo>
                    <a:lnTo>
                      <a:pt x="1168" y="192"/>
                    </a:lnTo>
                    <a:lnTo>
                      <a:pt x="1152" y="192"/>
                    </a:lnTo>
                    <a:lnTo>
                      <a:pt x="1128" y="184"/>
                    </a:lnTo>
                    <a:lnTo>
                      <a:pt x="1128" y="192"/>
                    </a:lnTo>
                    <a:lnTo>
                      <a:pt x="1120" y="192"/>
                    </a:lnTo>
                    <a:lnTo>
                      <a:pt x="1088" y="192"/>
                    </a:lnTo>
                    <a:lnTo>
                      <a:pt x="1080" y="192"/>
                    </a:lnTo>
                    <a:lnTo>
                      <a:pt x="1072" y="192"/>
                    </a:lnTo>
                    <a:lnTo>
                      <a:pt x="1072" y="200"/>
                    </a:lnTo>
                    <a:lnTo>
                      <a:pt x="1088" y="200"/>
                    </a:lnTo>
                    <a:lnTo>
                      <a:pt x="1096" y="192"/>
                    </a:lnTo>
                    <a:lnTo>
                      <a:pt x="1104" y="192"/>
                    </a:lnTo>
                    <a:lnTo>
                      <a:pt x="1128" y="200"/>
                    </a:lnTo>
                    <a:lnTo>
                      <a:pt x="1136" y="200"/>
                    </a:lnTo>
                    <a:lnTo>
                      <a:pt x="1152" y="192"/>
                    </a:lnTo>
                    <a:lnTo>
                      <a:pt x="1176" y="200"/>
                    </a:lnTo>
                    <a:lnTo>
                      <a:pt x="1152" y="216"/>
                    </a:lnTo>
                    <a:lnTo>
                      <a:pt x="1144" y="216"/>
                    </a:lnTo>
                    <a:lnTo>
                      <a:pt x="1128" y="216"/>
                    </a:lnTo>
                    <a:lnTo>
                      <a:pt x="1096" y="216"/>
                    </a:lnTo>
                    <a:lnTo>
                      <a:pt x="1088" y="224"/>
                    </a:lnTo>
                    <a:lnTo>
                      <a:pt x="1088" y="240"/>
                    </a:lnTo>
                    <a:lnTo>
                      <a:pt x="1096" y="240"/>
                    </a:lnTo>
                    <a:lnTo>
                      <a:pt x="1104" y="232"/>
                    </a:lnTo>
                    <a:lnTo>
                      <a:pt x="1104" y="224"/>
                    </a:lnTo>
                    <a:lnTo>
                      <a:pt x="1096" y="224"/>
                    </a:lnTo>
                    <a:lnTo>
                      <a:pt x="1104" y="216"/>
                    </a:lnTo>
                    <a:lnTo>
                      <a:pt x="1120" y="224"/>
                    </a:lnTo>
                    <a:lnTo>
                      <a:pt x="1136" y="224"/>
                    </a:lnTo>
                    <a:lnTo>
                      <a:pt x="1144" y="224"/>
                    </a:lnTo>
                    <a:lnTo>
                      <a:pt x="1136" y="240"/>
                    </a:lnTo>
                    <a:lnTo>
                      <a:pt x="1104" y="240"/>
                    </a:lnTo>
                    <a:lnTo>
                      <a:pt x="1096" y="264"/>
                    </a:lnTo>
                    <a:lnTo>
                      <a:pt x="1112" y="264"/>
                    </a:lnTo>
                    <a:lnTo>
                      <a:pt x="1104" y="272"/>
                    </a:lnTo>
                    <a:lnTo>
                      <a:pt x="1096" y="280"/>
                    </a:lnTo>
                    <a:lnTo>
                      <a:pt x="1080" y="280"/>
                    </a:lnTo>
                    <a:lnTo>
                      <a:pt x="1064" y="296"/>
                    </a:lnTo>
                    <a:lnTo>
                      <a:pt x="1072" y="296"/>
                    </a:lnTo>
                    <a:lnTo>
                      <a:pt x="1056" y="328"/>
                    </a:lnTo>
                    <a:lnTo>
                      <a:pt x="1056" y="336"/>
                    </a:lnTo>
                    <a:lnTo>
                      <a:pt x="1064" y="336"/>
                    </a:lnTo>
                    <a:lnTo>
                      <a:pt x="1072" y="328"/>
                    </a:lnTo>
                    <a:lnTo>
                      <a:pt x="1080" y="320"/>
                    </a:lnTo>
                    <a:lnTo>
                      <a:pt x="1112" y="336"/>
                    </a:lnTo>
                    <a:lnTo>
                      <a:pt x="1112" y="344"/>
                    </a:lnTo>
                    <a:lnTo>
                      <a:pt x="1096" y="336"/>
                    </a:lnTo>
                    <a:lnTo>
                      <a:pt x="1088" y="336"/>
                    </a:lnTo>
                    <a:lnTo>
                      <a:pt x="1080" y="336"/>
                    </a:lnTo>
                    <a:lnTo>
                      <a:pt x="1088" y="344"/>
                    </a:lnTo>
                    <a:lnTo>
                      <a:pt x="1112" y="352"/>
                    </a:lnTo>
                    <a:lnTo>
                      <a:pt x="1128" y="352"/>
                    </a:lnTo>
                    <a:lnTo>
                      <a:pt x="1136" y="360"/>
                    </a:lnTo>
                    <a:lnTo>
                      <a:pt x="1128" y="368"/>
                    </a:lnTo>
                    <a:lnTo>
                      <a:pt x="1112" y="368"/>
                    </a:lnTo>
                    <a:lnTo>
                      <a:pt x="1080" y="368"/>
                    </a:lnTo>
                    <a:lnTo>
                      <a:pt x="1072" y="368"/>
                    </a:lnTo>
                    <a:lnTo>
                      <a:pt x="1056" y="368"/>
                    </a:lnTo>
                    <a:lnTo>
                      <a:pt x="1048" y="376"/>
                    </a:lnTo>
                    <a:lnTo>
                      <a:pt x="1056" y="384"/>
                    </a:lnTo>
                    <a:lnTo>
                      <a:pt x="1056" y="392"/>
                    </a:lnTo>
                    <a:lnTo>
                      <a:pt x="1064" y="392"/>
                    </a:lnTo>
                    <a:lnTo>
                      <a:pt x="1080" y="392"/>
                    </a:lnTo>
                    <a:lnTo>
                      <a:pt x="1096" y="392"/>
                    </a:lnTo>
                    <a:lnTo>
                      <a:pt x="1096" y="400"/>
                    </a:lnTo>
                    <a:lnTo>
                      <a:pt x="1080" y="400"/>
                    </a:lnTo>
                    <a:lnTo>
                      <a:pt x="1056" y="400"/>
                    </a:lnTo>
                    <a:lnTo>
                      <a:pt x="1064" y="400"/>
                    </a:lnTo>
                    <a:lnTo>
                      <a:pt x="1088" y="408"/>
                    </a:lnTo>
                    <a:lnTo>
                      <a:pt x="1112" y="416"/>
                    </a:lnTo>
                    <a:lnTo>
                      <a:pt x="1112" y="424"/>
                    </a:lnTo>
                    <a:lnTo>
                      <a:pt x="1096" y="432"/>
                    </a:lnTo>
                    <a:lnTo>
                      <a:pt x="1088" y="424"/>
                    </a:lnTo>
                    <a:lnTo>
                      <a:pt x="1072" y="424"/>
                    </a:lnTo>
                    <a:lnTo>
                      <a:pt x="1064" y="416"/>
                    </a:lnTo>
                    <a:lnTo>
                      <a:pt x="1056" y="416"/>
                    </a:lnTo>
                    <a:lnTo>
                      <a:pt x="1080" y="432"/>
                    </a:lnTo>
                    <a:lnTo>
                      <a:pt x="1056" y="432"/>
                    </a:lnTo>
                    <a:lnTo>
                      <a:pt x="1048" y="440"/>
                    </a:lnTo>
                    <a:lnTo>
                      <a:pt x="1056" y="440"/>
                    </a:lnTo>
                    <a:lnTo>
                      <a:pt x="1072" y="440"/>
                    </a:lnTo>
                    <a:lnTo>
                      <a:pt x="1080" y="448"/>
                    </a:lnTo>
                    <a:lnTo>
                      <a:pt x="1072" y="456"/>
                    </a:lnTo>
                    <a:lnTo>
                      <a:pt x="1096" y="464"/>
                    </a:lnTo>
                    <a:lnTo>
                      <a:pt x="1104" y="456"/>
                    </a:lnTo>
                    <a:lnTo>
                      <a:pt x="1112" y="464"/>
                    </a:lnTo>
                    <a:lnTo>
                      <a:pt x="1104" y="472"/>
                    </a:lnTo>
                    <a:lnTo>
                      <a:pt x="1096" y="480"/>
                    </a:lnTo>
                    <a:lnTo>
                      <a:pt x="1080" y="464"/>
                    </a:lnTo>
                    <a:lnTo>
                      <a:pt x="1056" y="464"/>
                    </a:lnTo>
                    <a:lnTo>
                      <a:pt x="1048" y="472"/>
                    </a:lnTo>
                    <a:lnTo>
                      <a:pt x="1056" y="488"/>
                    </a:lnTo>
                    <a:lnTo>
                      <a:pt x="1064" y="504"/>
                    </a:lnTo>
                    <a:lnTo>
                      <a:pt x="1064" y="496"/>
                    </a:lnTo>
                    <a:lnTo>
                      <a:pt x="1088" y="496"/>
                    </a:lnTo>
                    <a:lnTo>
                      <a:pt x="1088" y="504"/>
                    </a:lnTo>
                    <a:lnTo>
                      <a:pt x="1064" y="512"/>
                    </a:lnTo>
                    <a:lnTo>
                      <a:pt x="1040" y="520"/>
                    </a:lnTo>
                    <a:lnTo>
                      <a:pt x="1024" y="504"/>
                    </a:lnTo>
                    <a:lnTo>
                      <a:pt x="1016" y="504"/>
                    </a:lnTo>
                    <a:lnTo>
                      <a:pt x="1040" y="504"/>
                    </a:lnTo>
                    <a:lnTo>
                      <a:pt x="1016" y="496"/>
                    </a:lnTo>
                    <a:lnTo>
                      <a:pt x="1000" y="496"/>
                    </a:lnTo>
                    <a:lnTo>
                      <a:pt x="984" y="488"/>
                    </a:lnTo>
                    <a:lnTo>
                      <a:pt x="976" y="488"/>
                    </a:lnTo>
                    <a:lnTo>
                      <a:pt x="992" y="504"/>
                    </a:lnTo>
                    <a:lnTo>
                      <a:pt x="984" y="512"/>
                    </a:lnTo>
                    <a:lnTo>
                      <a:pt x="976" y="520"/>
                    </a:lnTo>
                    <a:lnTo>
                      <a:pt x="952" y="512"/>
                    </a:lnTo>
                    <a:lnTo>
                      <a:pt x="944" y="512"/>
                    </a:lnTo>
                    <a:lnTo>
                      <a:pt x="960" y="520"/>
                    </a:lnTo>
                    <a:lnTo>
                      <a:pt x="936" y="520"/>
                    </a:lnTo>
                    <a:lnTo>
                      <a:pt x="944" y="528"/>
                    </a:lnTo>
                    <a:lnTo>
                      <a:pt x="960" y="528"/>
                    </a:lnTo>
                    <a:lnTo>
                      <a:pt x="976" y="520"/>
                    </a:lnTo>
                    <a:lnTo>
                      <a:pt x="984" y="528"/>
                    </a:lnTo>
                    <a:lnTo>
                      <a:pt x="984" y="536"/>
                    </a:lnTo>
                    <a:lnTo>
                      <a:pt x="960" y="536"/>
                    </a:lnTo>
                    <a:lnTo>
                      <a:pt x="960" y="544"/>
                    </a:lnTo>
                    <a:lnTo>
                      <a:pt x="984" y="536"/>
                    </a:lnTo>
                    <a:lnTo>
                      <a:pt x="992" y="552"/>
                    </a:lnTo>
                    <a:lnTo>
                      <a:pt x="976" y="552"/>
                    </a:lnTo>
                    <a:lnTo>
                      <a:pt x="984" y="560"/>
                    </a:lnTo>
                    <a:lnTo>
                      <a:pt x="1008" y="552"/>
                    </a:lnTo>
                    <a:lnTo>
                      <a:pt x="1024" y="568"/>
                    </a:lnTo>
                    <a:lnTo>
                      <a:pt x="1040" y="568"/>
                    </a:lnTo>
                    <a:lnTo>
                      <a:pt x="1048" y="584"/>
                    </a:lnTo>
                    <a:lnTo>
                      <a:pt x="1056" y="592"/>
                    </a:lnTo>
                    <a:lnTo>
                      <a:pt x="1064" y="592"/>
                    </a:lnTo>
                    <a:lnTo>
                      <a:pt x="1064" y="624"/>
                    </a:lnTo>
                    <a:lnTo>
                      <a:pt x="1056" y="624"/>
                    </a:lnTo>
                    <a:lnTo>
                      <a:pt x="1048" y="616"/>
                    </a:lnTo>
                    <a:lnTo>
                      <a:pt x="1040" y="624"/>
                    </a:lnTo>
                    <a:lnTo>
                      <a:pt x="1040" y="632"/>
                    </a:lnTo>
                    <a:lnTo>
                      <a:pt x="1016" y="624"/>
                    </a:lnTo>
                    <a:lnTo>
                      <a:pt x="1000" y="600"/>
                    </a:lnTo>
                    <a:lnTo>
                      <a:pt x="1000" y="592"/>
                    </a:lnTo>
                    <a:lnTo>
                      <a:pt x="976" y="584"/>
                    </a:lnTo>
                    <a:lnTo>
                      <a:pt x="952" y="584"/>
                    </a:lnTo>
                    <a:lnTo>
                      <a:pt x="936" y="568"/>
                    </a:lnTo>
                    <a:lnTo>
                      <a:pt x="920" y="568"/>
                    </a:lnTo>
                    <a:lnTo>
                      <a:pt x="912" y="568"/>
                    </a:lnTo>
                    <a:lnTo>
                      <a:pt x="928" y="576"/>
                    </a:lnTo>
                    <a:lnTo>
                      <a:pt x="928" y="584"/>
                    </a:lnTo>
                    <a:lnTo>
                      <a:pt x="944" y="592"/>
                    </a:lnTo>
                    <a:lnTo>
                      <a:pt x="976" y="592"/>
                    </a:lnTo>
                    <a:lnTo>
                      <a:pt x="976" y="600"/>
                    </a:lnTo>
                    <a:lnTo>
                      <a:pt x="952" y="608"/>
                    </a:lnTo>
                    <a:lnTo>
                      <a:pt x="920" y="608"/>
                    </a:lnTo>
                    <a:lnTo>
                      <a:pt x="928" y="616"/>
                    </a:lnTo>
                    <a:lnTo>
                      <a:pt x="920" y="624"/>
                    </a:lnTo>
                    <a:lnTo>
                      <a:pt x="904" y="624"/>
                    </a:lnTo>
                    <a:lnTo>
                      <a:pt x="904" y="632"/>
                    </a:lnTo>
                    <a:lnTo>
                      <a:pt x="928" y="632"/>
                    </a:lnTo>
                    <a:lnTo>
                      <a:pt x="944" y="632"/>
                    </a:lnTo>
                    <a:lnTo>
                      <a:pt x="944" y="624"/>
                    </a:lnTo>
                    <a:lnTo>
                      <a:pt x="960" y="624"/>
                    </a:lnTo>
                    <a:lnTo>
                      <a:pt x="960" y="640"/>
                    </a:lnTo>
                    <a:lnTo>
                      <a:pt x="936" y="640"/>
                    </a:lnTo>
                    <a:lnTo>
                      <a:pt x="920" y="640"/>
                    </a:lnTo>
                    <a:lnTo>
                      <a:pt x="928" y="648"/>
                    </a:lnTo>
                    <a:lnTo>
                      <a:pt x="944" y="648"/>
                    </a:lnTo>
                    <a:lnTo>
                      <a:pt x="960" y="640"/>
                    </a:lnTo>
                    <a:lnTo>
                      <a:pt x="968" y="640"/>
                    </a:lnTo>
                    <a:lnTo>
                      <a:pt x="976" y="632"/>
                    </a:lnTo>
                    <a:lnTo>
                      <a:pt x="992" y="632"/>
                    </a:lnTo>
                    <a:lnTo>
                      <a:pt x="992" y="640"/>
                    </a:lnTo>
                    <a:lnTo>
                      <a:pt x="1032" y="640"/>
                    </a:lnTo>
                    <a:lnTo>
                      <a:pt x="1040" y="640"/>
                    </a:lnTo>
                    <a:lnTo>
                      <a:pt x="1048" y="640"/>
                    </a:lnTo>
                    <a:lnTo>
                      <a:pt x="1048" y="648"/>
                    </a:lnTo>
                    <a:lnTo>
                      <a:pt x="1016" y="656"/>
                    </a:lnTo>
                    <a:lnTo>
                      <a:pt x="1008" y="656"/>
                    </a:lnTo>
                    <a:lnTo>
                      <a:pt x="1000" y="672"/>
                    </a:lnTo>
                    <a:lnTo>
                      <a:pt x="992" y="672"/>
                    </a:lnTo>
                    <a:lnTo>
                      <a:pt x="984" y="680"/>
                    </a:lnTo>
                    <a:lnTo>
                      <a:pt x="976" y="680"/>
                    </a:lnTo>
                    <a:lnTo>
                      <a:pt x="968" y="688"/>
                    </a:lnTo>
                    <a:lnTo>
                      <a:pt x="952" y="688"/>
                    </a:lnTo>
                    <a:lnTo>
                      <a:pt x="936" y="696"/>
                    </a:lnTo>
                    <a:lnTo>
                      <a:pt x="928" y="696"/>
                    </a:lnTo>
                    <a:lnTo>
                      <a:pt x="904" y="704"/>
                    </a:lnTo>
                    <a:lnTo>
                      <a:pt x="896" y="704"/>
                    </a:lnTo>
                    <a:lnTo>
                      <a:pt x="888" y="704"/>
                    </a:lnTo>
                    <a:lnTo>
                      <a:pt x="880" y="704"/>
                    </a:lnTo>
                    <a:lnTo>
                      <a:pt x="872" y="704"/>
                    </a:lnTo>
                    <a:lnTo>
                      <a:pt x="864" y="712"/>
                    </a:lnTo>
                    <a:lnTo>
                      <a:pt x="856" y="712"/>
                    </a:lnTo>
                    <a:lnTo>
                      <a:pt x="840" y="696"/>
                    </a:lnTo>
                    <a:lnTo>
                      <a:pt x="832" y="696"/>
                    </a:lnTo>
                    <a:lnTo>
                      <a:pt x="832" y="704"/>
                    </a:lnTo>
                    <a:lnTo>
                      <a:pt x="848" y="712"/>
                    </a:lnTo>
                    <a:lnTo>
                      <a:pt x="840" y="720"/>
                    </a:lnTo>
                    <a:lnTo>
                      <a:pt x="824" y="720"/>
                    </a:lnTo>
                    <a:lnTo>
                      <a:pt x="816" y="736"/>
                    </a:lnTo>
                    <a:lnTo>
                      <a:pt x="808" y="752"/>
                    </a:lnTo>
                    <a:lnTo>
                      <a:pt x="792" y="776"/>
                    </a:lnTo>
                    <a:lnTo>
                      <a:pt x="768" y="768"/>
                    </a:lnTo>
                    <a:lnTo>
                      <a:pt x="768" y="784"/>
                    </a:lnTo>
                    <a:lnTo>
                      <a:pt x="752" y="792"/>
                    </a:lnTo>
                    <a:lnTo>
                      <a:pt x="744" y="792"/>
                    </a:lnTo>
                    <a:lnTo>
                      <a:pt x="736" y="792"/>
                    </a:lnTo>
                    <a:lnTo>
                      <a:pt x="728" y="784"/>
                    </a:lnTo>
                    <a:lnTo>
                      <a:pt x="728" y="768"/>
                    </a:lnTo>
                    <a:lnTo>
                      <a:pt x="720" y="768"/>
                    </a:lnTo>
                    <a:lnTo>
                      <a:pt x="720" y="776"/>
                    </a:lnTo>
                    <a:lnTo>
                      <a:pt x="712" y="808"/>
                    </a:lnTo>
                    <a:lnTo>
                      <a:pt x="672" y="808"/>
                    </a:lnTo>
                    <a:lnTo>
                      <a:pt x="672" y="816"/>
                    </a:lnTo>
                    <a:lnTo>
                      <a:pt x="680" y="824"/>
                    </a:lnTo>
                    <a:lnTo>
                      <a:pt x="680" y="832"/>
                    </a:lnTo>
                    <a:lnTo>
                      <a:pt x="664" y="832"/>
                    </a:lnTo>
                    <a:lnTo>
                      <a:pt x="656" y="848"/>
                    </a:lnTo>
                    <a:lnTo>
                      <a:pt x="664" y="856"/>
                    </a:lnTo>
                    <a:lnTo>
                      <a:pt x="664" y="864"/>
                    </a:lnTo>
                    <a:lnTo>
                      <a:pt x="648" y="864"/>
                    </a:lnTo>
                    <a:lnTo>
                      <a:pt x="648" y="880"/>
                    </a:lnTo>
                    <a:lnTo>
                      <a:pt x="664" y="880"/>
                    </a:lnTo>
                    <a:lnTo>
                      <a:pt x="664" y="904"/>
                    </a:lnTo>
                    <a:lnTo>
                      <a:pt x="648" y="896"/>
                    </a:lnTo>
                    <a:lnTo>
                      <a:pt x="656" y="912"/>
                    </a:lnTo>
                    <a:lnTo>
                      <a:pt x="656" y="920"/>
                    </a:lnTo>
                    <a:lnTo>
                      <a:pt x="648" y="920"/>
                    </a:lnTo>
                    <a:lnTo>
                      <a:pt x="648" y="936"/>
                    </a:lnTo>
                    <a:lnTo>
                      <a:pt x="632" y="936"/>
                    </a:lnTo>
                    <a:lnTo>
                      <a:pt x="632" y="944"/>
                    </a:lnTo>
                    <a:lnTo>
                      <a:pt x="632" y="952"/>
                    </a:lnTo>
                    <a:lnTo>
                      <a:pt x="632" y="968"/>
                    </a:lnTo>
                    <a:lnTo>
                      <a:pt x="640" y="992"/>
                    </a:lnTo>
                    <a:lnTo>
                      <a:pt x="632" y="1000"/>
                    </a:lnTo>
                    <a:lnTo>
                      <a:pt x="624" y="1008"/>
                    </a:lnTo>
                    <a:lnTo>
                      <a:pt x="624" y="1016"/>
                    </a:lnTo>
                    <a:lnTo>
                      <a:pt x="616" y="1024"/>
                    </a:lnTo>
                    <a:lnTo>
                      <a:pt x="616" y="1032"/>
                    </a:lnTo>
                    <a:lnTo>
                      <a:pt x="608" y="1040"/>
                    </a:lnTo>
                    <a:lnTo>
                      <a:pt x="616" y="1048"/>
                    </a:lnTo>
                    <a:lnTo>
                      <a:pt x="608" y="10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8" name="Freeform 206"/>
              <p:cNvSpPr>
                <a:spLocks/>
              </p:cNvSpPr>
              <p:nvPr/>
            </p:nvSpPr>
            <p:spPr bwMode="gray">
              <a:xfrm>
                <a:off x="1967" y="1513"/>
                <a:ext cx="40" cy="29"/>
              </a:xfrm>
              <a:custGeom>
                <a:avLst/>
                <a:gdLst>
                  <a:gd name="T0" fmla="*/ 3 w 56"/>
                  <a:gd name="T1" fmla="*/ 0 h 40"/>
                  <a:gd name="T2" fmla="*/ 3 w 56"/>
                  <a:gd name="T3" fmla="*/ 3 h 40"/>
                  <a:gd name="T4" fmla="*/ 9 w 56"/>
                  <a:gd name="T5" fmla="*/ 3 h 40"/>
                  <a:gd name="T6" fmla="*/ 15 w 56"/>
                  <a:gd name="T7" fmla="*/ 7 h 40"/>
                  <a:gd name="T8" fmla="*/ 21 w 56"/>
                  <a:gd name="T9" fmla="*/ 9 h 40"/>
                  <a:gd name="T10" fmla="*/ 21 w 56"/>
                  <a:gd name="T11" fmla="*/ 12 h 40"/>
                  <a:gd name="T12" fmla="*/ 15 w 56"/>
                  <a:gd name="T13" fmla="*/ 15 h 40"/>
                  <a:gd name="T14" fmla="*/ 11 w 56"/>
                  <a:gd name="T15" fmla="*/ 15 h 40"/>
                  <a:gd name="T16" fmla="*/ 6 w 56"/>
                  <a:gd name="T17" fmla="*/ 12 h 40"/>
                  <a:gd name="T18" fmla="*/ 0 w 56"/>
                  <a:gd name="T19" fmla="*/ 12 h 40"/>
                  <a:gd name="T20" fmla="*/ 0 w 56"/>
                  <a:gd name="T21" fmla="*/ 9 h 40"/>
                  <a:gd name="T22" fmla="*/ 0 w 56"/>
                  <a:gd name="T23" fmla="*/ 7 h 40"/>
                  <a:gd name="T24" fmla="*/ 3 w 56"/>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40"/>
                  <a:gd name="T41" fmla="*/ 56 w 56"/>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40">
                    <a:moveTo>
                      <a:pt x="8" y="0"/>
                    </a:moveTo>
                    <a:lnTo>
                      <a:pt x="8" y="8"/>
                    </a:lnTo>
                    <a:lnTo>
                      <a:pt x="24" y="8"/>
                    </a:lnTo>
                    <a:lnTo>
                      <a:pt x="40" y="16"/>
                    </a:lnTo>
                    <a:lnTo>
                      <a:pt x="56" y="24"/>
                    </a:lnTo>
                    <a:lnTo>
                      <a:pt x="56" y="32"/>
                    </a:lnTo>
                    <a:lnTo>
                      <a:pt x="40" y="40"/>
                    </a:lnTo>
                    <a:lnTo>
                      <a:pt x="32" y="40"/>
                    </a:lnTo>
                    <a:lnTo>
                      <a:pt x="16" y="32"/>
                    </a:lnTo>
                    <a:lnTo>
                      <a:pt x="0" y="32"/>
                    </a:lnTo>
                    <a:lnTo>
                      <a:pt x="0" y="24"/>
                    </a:lnTo>
                    <a:lnTo>
                      <a:pt x="0" y="16"/>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29" name="Freeform 207"/>
              <p:cNvSpPr>
                <a:spLocks/>
              </p:cNvSpPr>
              <p:nvPr/>
            </p:nvSpPr>
            <p:spPr bwMode="gray">
              <a:xfrm>
                <a:off x="2063" y="1120"/>
                <a:ext cx="45" cy="28"/>
              </a:xfrm>
              <a:custGeom>
                <a:avLst/>
                <a:gdLst>
                  <a:gd name="T0" fmla="*/ 0 w 64"/>
                  <a:gd name="T1" fmla="*/ 0 h 40"/>
                  <a:gd name="T2" fmla="*/ 3 w 64"/>
                  <a:gd name="T3" fmla="*/ 6 h 40"/>
                  <a:gd name="T4" fmla="*/ 11 w 64"/>
                  <a:gd name="T5" fmla="*/ 10 h 40"/>
                  <a:gd name="T6" fmla="*/ 14 w 64"/>
                  <a:gd name="T7" fmla="*/ 10 h 40"/>
                  <a:gd name="T8" fmla="*/ 14 w 64"/>
                  <a:gd name="T9" fmla="*/ 14 h 40"/>
                  <a:gd name="T10" fmla="*/ 17 w 64"/>
                  <a:gd name="T11" fmla="*/ 14 h 40"/>
                  <a:gd name="T12" fmla="*/ 17 w 64"/>
                  <a:gd name="T13" fmla="*/ 8 h 40"/>
                  <a:gd name="T14" fmla="*/ 23 w 64"/>
                  <a:gd name="T15" fmla="*/ 8 h 40"/>
                  <a:gd name="T16" fmla="*/ 8 w 64"/>
                  <a:gd name="T17" fmla="*/ 0 h 40"/>
                  <a:gd name="T18" fmla="*/ 0 w 64"/>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40"/>
                  <a:gd name="T32" fmla="*/ 64 w 64"/>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40">
                    <a:moveTo>
                      <a:pt x="0" y="0"/>
                    </a:moveTo>
                    <a:lnTo>
                      <a:pt x="8" y="16"/>
                    </a:lnTo>
                    <a:lnTo>
                      <a:pt x="32" y="32"/>
                    </a:lnTo>
                    <a:lnTo>
                      <a:pt x="40" y="32"/>
                    </a:lnTo>
                    <a:lnTo>
                      <a:pt x="40" y="40"/>
                    </a:lnTo>
                    <a:lnTo>
                      <a:pt x="48" y="40"/>
                    </a:lnTo>
                    <a:lnTo>
                      <a:pt x="48" y="24"/>
                    </a:lnTo>
                    <a:lnTo>
                      <a:pt x="64" y="24"/>
                    </a:lnTo>
                    <a:lnTo>
                      <a:pt x="24"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0" name="Freeform 208"/>
              <p:cNvSpPr>
                <a:spLocks/>
              </p:cNvSpPr>
              <p:nvPr/>
            </p:nvSpPr>
            <p:spPr bwMode="gray">
              <a:xfrm>
                <a:off x="2412" y="1446"/>
                <a:ext cx="34" cy="22"/>
              </a:xfrm>
              <a:custGeom>
                <a:avLst/>
                <a:gdLst>
                  <a:gd name="T0" fmla="*/ 0 w 48"/>
                  <a:gd name="T1" fmla="*/ 3 h 32"/>
                  <a:gd name="T2" fmla="*/ 0 w 48"/>
                  <a:gd name="T3" fmla="*/ 0 h 32"/>
                  <a:gd name="T4" fmla="*/ 9 w 48"/>
                  <a:gd name="T5" fmla="*/ 0 h 32"/>
                  <a:gd name="T6" fmla="*/ 14 w 48"/>
                  <a:gd name="T7" fmla="*/ 3 h 32"/>
                  <a:gd name="T8" fmla="*/ 17 w 48"/>
                  <a:gd name="T9" fmla="*/ 6 h 32"/>
                  <a:gd name="T10" fmla="*/ 17 w 48"/>
                  <a:gd name="T11" fmla="*/ 8 h 32"/>
                  <a:gd name="T12" fmla="*/ 14 w 48"/>
                  <a:gd name="T13" fmla="*/ 10 h 32"/>
                  <a:gd name="T14" fmla="*/ 6 w 48"/>
                  <a:gd name="T15" fmla="*/ 8 h 32"/>
                  <a:gd name="T16" fmla="*/ 0 w 48"/>
                  <a:gd name="T17" fmla="*/ 3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2"/>
                  <a:gd name="T29" fmla="*/ 48 w 48"/>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2">
                    <a:moveTo>
                      <a:pt x="0" y="8"/>
                    </a:moveTo>
                    <a:lnTo>
                      <a:pt x="0" y="0"/>
                    </a:lnTo>
                    <a:lnTo>
                      <a:pt x="24" y="0"/>
                    </a:lnTo>
                    <a:lnTo>
                      <a:pt x="40" y="8"/>
                    </a:lnTo>
                    <a:lnTo>
                      <a:pt x="48" y="16"/>
                    </a:lnTo>
                    <a:lnTo>
                      <a:pt x="48" y="24"/>
                    </a:lnTo>
                    <a:lnTo>
                      <a:pt x="40" y="32"/>
                    </a:lnTo>
                    <a:lnTo>
                      <a:pt x="16" y="24"/>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1" name="Freeform 209"/>
              <p:cNvSpPr>
                <a:spLocks/>
              </p:cNvSpPr>
              <p:nvPr/>
            </p:nvSpPr>
            <p:spPr bwMode="gray">
              <a:xfrm>
                <a:off x="2671" y="1857"/>
                <a:ext cx="112" cy="208"/>
              </a:xfrm>
              <a:custGeom>
                <a:avLst/>
                <a:gdLst>
                  <a:gd name="T0" fmla="*/ 3 w 160"/>
                  <a:gd name="T1" fmla="*/ 22 h 296"/>
                  <a:gd name="T2" fmla="*/ 3 w 160"/>
                  <a:gd name="T3" fmla="*/ 31 h 296"/>
                  <a:gd name="T4" fmla="*/ 6 w 160"/>
                  <a:gd name="T5" fmla="*/ 25 h 296"/>
                  <a:gd name="T6" fmla="*/ 8 w 160"/>
                  <a:gd name="T7" fmla="*/ 27 h 296"/>
                  <a:gd name="T8" fmla="*/ 6 w 160"/>
                  <a:gd name="T9" fmla="*/ 33 h 296"/>
                  <a:gd name="T10" fmla="*/ 6 w 160"/>
                  <a:gd name="T11" fmla="*/ 41 h 296"/>
                  <a:gd name="T12" fmla="*/ 8 w 160"/>
                  <a:gd name="T13" fmla="*/ 36 h 296"/>
                  <a:gd name="T14" fmla="*/ 10 w 160"/>
                  <a:gd name="T15" fmla="*/ 36 h 296"/>
                  <a:gd name="T16" fmla="*/ 10 w 160"/>
                  <a:gd name="T17" fmla="*/ 41 h 296"/>
                  <a:gd name="T18" fmla="*/ 8 w 160"/>
                  <a:gd name="T19" fmla="*/ 50 h 296"/>
                  <a:gd name="T20" fmla="*/ 17 w 160"/>
                  <a:gd name="T21" fmla="*/ 50 h 296"/>
                  <a:gd name="T22" fmla="*/ 19 w 160"/>
                  <a:gd name="T23" fmla="*/ 53 h 296"/>
                  <a:gd name="T24" fmla="*/ 22 w 160"/>
                  <a:gd name="T25" fmla="*/ 58 h 296"/>
                  <a:gd name="T26" fmla="*/ 25 w 160"/>
                  <a:gd name="T27" fmla="*/ 64 h 296"/>
                  <a:gd name="T28" fmla="*/ 19 w 160"/>
                  <a:gd name="T29" fmla="*/ 67 h 296"/>
                  <a:gd name="T30" fmla="*/ 14 w 160"/>
                  <a:gd name="T31" fmla="*/ 72 h 296"/>
                  <a:gd name="T32" fmla="*/ 14 w 160"/>
                  <a:gd name="T33" fmla="*/ 81 h 296"/>
                  <a:gd name="T34" fmla="*/ 8 w 160"/>
                  <a:gd name="T35" fmla="*/ 84 h 296"/>
                  <a:gd name="T36" fmla="*/ 17 w 160"/>
                  <a:gd name="T37" fmla="*/ 86 h 296"/>
                  <a:gd name="T38" fmla="*/ 22 w 160"/>
                  <a:gd name="T39" fmla="*/ 89 h 296"/>
                  <a:gd name="T40" fmla="*/ 25 w 160"/>
                  <a:gd name="T41" fmla="*/ 86 h 296"/>
                  <a:gd name="T42" fmla="*/ 22 w 160"/>
                  <a:gd name="T43" fmla="*/ 92 h 296"/>
                  <a:gd name="T44" fmla="*/ 17 w 160"/>
                  <a:gd name="T45" fmla="*/ 94 h 296"/>
                  <a:gd name="T46" fmla="*/ 10 w 160"/>
                  <a:gd name="T47" fmla="*/ 97 h 296"/>
                  <a:gd name="T48" fmla="*/ 10 w 160"/>
                  <a:gd name="T49" fmla="*/ 103 h 296"/>
                  <a:gd name="T50" fmla="*/ 22 w 160"/>
                  <a:gd name="T51" fmla="*/ 100 h 296"/>
                  <a:gd name="T52" fmla="*/ 27 w 160"/>
                  <a:gd name="T53" fmla="*/ 97 h 296"/>
                  <a:gd name="T54" fmla="*/ 41 w 160"/>
                  <a:gd name="T55" fmla="*/ 94 h 296"/>
                  <a:gd name="T56" fmla="*/ 52 w 160"/>
                  <a:gd name="T57" fmla="*/ 92 h 296"/>
                  <a:gd name="T58" fmla="*/ 50 w 160"/>
                  <a:gd name="T59" fmla="*/ 89 h 296"/>
                  <a:gd name="T60" fmla="*/ 47 w 160"/>
                  <a:gd name="T61" fmla="*/ 86 h 296"/>
                  <a:gd name="T62" fmla="*/ 52 w 160"/>
                  <a:gd name="T63" fmla="*/ 84 h 296"/>
                  <a:gd name="T64" fmla="*/ 55 w 160"/>
                  <a:gd name="T65" fmla="*/ 72 h 296"/>
                  <a:gd name="T66" fmla="*/ 44 w 160"/>
                  <a:gd name="T67" fmla="*/ 72 h 296"/>
                  <a:gd name="T68" fmla="*/ 44 w 160"/>
                  <a:gd name="T69" fmla="*/ 56 h 296"/>
                  <a:gd name="T70" fmla="*/ 36 w 160"/>
                  <a:gd name="T71" fmla="*/ 50 h 296"/>
                  <a:gd name="T72" fmla="*/ 30 w 160"/>
                  <a:gd name="T73" fmla="*/ 33 h 296"/>
                  <a:gd name="T74" fmla="*/ 25 w 160"/>
                  <a:gd name="T75" fmla="*/ 33 h 296"/>
                  <a:gd name="T76" fmla="*/ 25 w 160"/>
                  <a:gd name="T77" fmla="*/ 31 h 296"/>
                  <a:gd name="T78" fmla="*/ 30 w 160"/>
                  <a:gd name="T79" fmla="*/ 14 h 296"/>
                  <a:gd name="T80" fmla="*/ 25 w 160"/>
                  <a:gd name="T81" fmla="*/ 11 h 296"/>
                  <a:gd name="T82" fmla="*/ 19 w 160"/>
                  <a:gd name="T83" fmla="*/ 6 h 296"/>
                  <a:gd name="T84" fmla="*/ 25 w 160"/>
                  <a:gd name="T85" fmla="*/ 0 h 296"/>
                  <a:gd name="T86" fmla="*/ 10 w 160"/>
                  <a:gd name="T87" fmla="*/ 0 h 296"/>
                  <a:gd name="T88" fmla="*/ 8 w 160"/>
                  <a:gd name="T89" fmla="*/ 8 h 296"/>
                  <a:gd name="T90" fmla="*/ 3 w 160"/>
                  <a:gd name="T91" fmla="*/ 14 h 296"/>
                  <a:gd name="T92" fmla="*/ 6 w 160"/>
                  <a:gd name="T93" fmla="*/ 19 h 2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0"/>
                  <a:gd name="T142" fmla="*/ 0 h 296"/>
                  <a:gd name="T143" fmla="*/ 160 w 160"/>
                  <a:gd name="T144" fmla="*/ 296 h 2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0" h="296">
                    <a:moveTo>
                      <a:pt x="16" y="56"/>
                    </a:moveTo>
                    <a:lnTo>
                      <a:pt x="8" y="64"/>
                    </a:lnTo>
                    <a:lnTo>
                      <a:pt x="0" y="72"/>
                    </a:lnTo>
                    <a:lnTo>
                      <a:pt x="8" y="88"/>
                    </a:lnTo>
                    <a:lnTo>
                      <a:pt x="8" y="80"/>
                    </a:lnTo>
                    <a:lnTo>
                      <a:pt x="16" y="72"/>
                    </a:lnTo>
                    <a:lnTo>
                      <a:pt x="24" y="72"/>
                    </a:lnTo>
                    <a:lnTo>
                      <a:pt x="24" y="80"/>
                    </a:lnTo>
                    <a:lnTo>
                      <a:pt x="16" y="88"/>
                    </a:lnTo>
                    <a:lnTo>
                      <a:pt x="16" y="96"/>
                    </a:lnTo>
                    <a:lnTo>
                      <a:pt x="16" y="112"/>
                    </a:lnTo>
                    <a:lnTo>
                      <a:pt x="16" y="120"/>
                    </a:lnTo>
                    <a:lnTo>
                      <a:pt x="16" y="112"/>
                    </a:lnTo>
                    <a:lnTo>
                      <a:pt x="24" y="104"/>
                    </a:lnTo>
                    <a:lnTo>
                      <a:pt x="32" y="96"/>
                    </a:lnTo>
                    <a:lnTo>
                      <a:pt x="32" y="104"/>
                    </a:lnTo>
                    <a:lnTo>
                      <a:pt x="32" y="112"/>
                    </a:lnTo>
                    <a:lnTo>
                      <a:pt x="32" y="120"/>
                    </a:lnTo>
                    <a:lnTo>
                      <a:pt x="24" y="128"/>
                    </a:lnTo>
                    <a:lnTo>
                      <a:pt x="24" y="144"/>
                    </a:lnTo>
                    <a:lnTo>
                      <a:pt x="32" y="144"/>
                    </a:lnTo>
                    <a:lnTo>
                      <a:pt x="48" y="144"/>
                    </a:lnTo>
                    <a:lnTo>
                      <a:pt x="64" y="136"/>
                    </a:lnTo>
                    <a:lnTo>
                      <a:pt x="56" y="152"/>
                    </a:lnTo>
                    <a:lnTo>
                      <a:pt x="64" y="160"/>
                    </a:lnTo>
                    <a:lnTo>
                      <a:pt x="64" y="168"/>
                    </a:lnTo>
                    <a:lnTo>
                      <a:pt x="72" y="168"/>
                    </a:lnTo>
                    <a:lnTo>
                      <a:pt x="72" y="184"/>
                    </a:lnTo>
                    <a:lnTo>
                      <a:pt x="64" y="184"/>
                    </a:lnTo>
                    <a:lnTo>
                      <a:pt x="56" y="192"/>
                    </a:lnTo>
                    <a:lnTo>
                      <a:pt x="40" y="192"/>
                    </a:lnTo>
                    <a:lnTo>
                      <a:pt x="40" y="208"/>
                    </a:lnTo>
                    <a:lnTo>
                      <a:pt x="48" y="208"/>
                    </a:lnTo>
                    <a:lnTo>
                      <a:pt x="40" y="232"/>
                    </a:lnTo>
                    <a:lnTo>
                      <a:pt x="32" y="232"/>
                    </a:lnTo>
                    <a:lnTo>
                      <a:pt x="24" y="240"/>
                    </a:lnTo>
                    <a:lnTo>
                      <a:pt x="24" y="248"/>
                    </a:lnTo>
                    <a:lnTo>
                      <a:pt x="48" y="248"/>
                    </a:lnTo>
                    <a:lnTo>
                      <a:pt x="56" y="256"/>
                    </a:lnTo>
                    <a:lnTo>
                      <a:pt x="64" y="256"/>
                    </a:lnTo>
                    <a:lnTo>
                      <a:pt x="64" y="248"/>
                    </a:lnTo>
                    <a:lnTo>
                      <a:pt x="72" y="248"/>
                    </a:lnTo>
                    <a:lnTo>
                      <a:pt x="72" y="256"/>
                    </a:lnTo>
                    <a:lnTo>
                      <a:pt x="64" y="264"/>
                    </a:lnTo>
                    <a:lnTo>
                      <a:pt x="48" y="264"/>
                    </a:lnTo>
                    <a:lnTo>
                      <a:pt x="48" y="272"/>
                    </a:lnTo>
                    <a:lnTo>
                      <a:pt x="40" y="272"/>
                    </a:lnTo>
                    <a:lnTo>
                      <a:pt x="32" y="280"/>
                    </a:lnTo>
                    <a:lnTo>
                      <a:pt x="24" y="296"/>
                    </a:lnTo>
                    <a:lnTo>
                      <a:pt x="32" y="296"/>
                    </a:lnTo>
                    <a:lnTo>
                      <a:pt x="40" y="288"/>
                    </a:lnTo>
                    <a:lnTo>
                      <a:pt x="64" y="288"/>
                    </a:lnTo>
                    <a:lnTo>
                      <a:pt x="64" y="280"/>
                    </a:lnTo>
                    <a:lnTo>
                      <a:pt x="80" y="280"/>
                    </a:lnTo>
                    <a:lnTo>
                      <a:pt x="112" y="272"/>
                    </a:lnTo>
                    <a:lnTo>
                      <a:pt x="120" y="272"/>
                    </a:lnTo>
                    <a:lnTo>
                      <a:pt x="136" y="272"/>
                    </a:lnTo>
                    <a:lnTo>
                      <a:pt x="152" y="264"/>
                    </a:lnTo>
                    <a:lnTo>
                      <a:pt x="152" y="256"/>
                    </a:lnTo>
                    <a:lnTo>
                      <a:pt x="144" y="256"/>
                    </a:lnTo>
                    <a:lnTo>
                      <a:pt x="136" y="256"/>
                    </a:lnTo>
                    <a:lnTo>
                      <a:pt x="136" y="248"/>
                    </a:lnTo>
                    <a:lnTo>
                      <a:pt x="144" y="248"/>
                    </a:lnTo>
                    <a:lnTo>
                      <a:pt x="152" y="240"/>
                    </a:lnTo>
                    <a:lnTo>
                      <a:pt x="160" y="224"/>
                    </a:lnTo>
                    <a:lnTo>
                      <a:pt x="160" y="208"/>
                    </a:lnTo>
                    <a:lnTo>
                      <a:pt x="136" y="208"/>
                    </a:lnTo>
                    <a:lnTo>
                      <a:pt x="128" y="208"/>
                    </a:lnTo>
                    <a:lnTo>
                      <a:pt x="128" y="168"/>
                    </a:lnTo>
                    <a:lnTo>
                      <a:pt x="128" y="160"/>
                    </a:lnTo>
                    <a:lnTo>
                      <a:pt x="112" y="144"/>
                    </a:lnTo>
                    <a:lnTo>
                      <a:pt x="104" y="144"/>
                    </a:lnTo>
                    <a:lnTo>
                      <a:pt x="104" y="120"/>
                    </a:lnTo>
                    <a:lnTo>
                      <a:pt x="88" y="96"/>
                    </a:lnTo>
                    <a:lnTo>
                      <a:pt x="80" y="96"/>
                    </a:lnTo>
                    <a:lnTo>
                      <a:pt x="72" y="96"/>
                    </a:lnTo>
                    <a:lnTo>
                      <a:pt x="64" y="96"/>
                    </a:lnTo>
                    <a:lnTo>
                      <a:pt x="72" y="88"/>
                    </a:lnTo>
                    <a:lnTo>
                      <a:pt x="72" y="72"/>
                    </a:lnTo>
                    <a:lnTo>
                      <a:pt x="88" y="40"/>
                    </a:lnTo>
                    <a:lnTo>
                      <a:pt x="88" y="32"/>
                    </a:lnTo>
                    <a:lnTo>
                      <a:pt x="72" y="32"/>
                    </a:lnTo>
                    <a:lnTo>
                      <a:pt x="48" y="32"/>
                    </a:lnTo>
                    <a:lnTo>
                      <a:pt x="56" y="16"/>
                    </a:lnTo>
                    <a:lnTo>
                      <a:pt x="64" y="8"/>
                    </a:lnTo>
                    <a:lnTo>
                      <a:pt x="72" y="0"/>
                    </a:lnTo>
                    <a:lnTo>
                      <a:pt x="56" y="0"/>
                    </a:lnTo>
                    <a:lnTo>
                      <a:pt x="32" y="0"/>
                    </a:lnTo>
                    <a:lnTo>
                      <a:pt x="24" y="8"/>
                    </a:lnTo>
                    <a:lnTo>
                      <a:pt x="24" y="24"/>
                    </a:lnTo>
                    <a:lnTo>
                      <a:pt x="8" y="32"/>
                    </a:lnTo>
                    <a:lnTo>
                      <a:pt x="8" y="40"/>
                    </a:lnTo>
                    <a:lnTo>
                      <a:pt x="16" y="48"/>
                    </a:lnTo>
                    <a:lnTo>
                      <a:pt x="16" y="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2" name="Freeform 210"/>
              <p:cNvSpPr>
                <a:spLocks/>
              </p:cNvSpPr>
              <p:nvPr/>
            </p:nvSpPr>
            <p:spPr bwMode="gray">
              <a:xfrm>
                <a:off x="2412" y="1603"/>
                <a:ext cx="158" cy="107"/>
              </a:xfrm>
              <a:custGeom>
                <a:avLst/>
                <a:gdLst>
                  <a:gd name="T0" fmla="*/ 56 w 224"/>
                  <a:gd name="T1" fmla="*/ 44 h 152"/>
                  <a:gd name="T2" fmla="*/ 67 w 224"/>
                  <a:gd name="T3" fmla="*/ 39 h 152"/>
                  <a:gd name="T4" fmla="*/ 75 w 224"/>
                  <a:gd name="T5" fmla="*/ 31 h 152"/>
                  <a:gd name="T6" fmla="*/ 75 w 224"/>
                  <a:gd name="T7" fmla="*/ 17 h 152"/>
                  <a:gd name="T8" fmla="*/ 73 w 224"/>
                  <a:gd name="T9" fmla="*/ 14 h 152"/>
                  <a:gd name="T10" fmla="*/ 70 w 224"/>
                  <a:gd name="T11" fmla="*/ 8 h 152"/>
                  <a:gd name="T12" fmla="*/ 73 w 224"/>
                  <a:gd name="T13" fmla="*/ 6 h 152"/>
                  <a:gd name="T14" fmla="*/ 65 w 224"/>
                  <a:gd name="T15" fmla="*/ 3 h 152"/>
                  <a:gd name="T16" fmla="*/ 56 w 224"/>
                  <a:gd name="T17" fmla="*/ 0 h 152"/>
                  <a:gd name="T18" fmla="*/ 51 w 224"/>
                  <a:gd name="T19" fmla="*/ 8 h 152"/>
                  <a:gd name="T20" fmla="*/ 44 w 224"/>
                  <a:gd name="T21" fmla="*/ 8 h 152"/>
                  <a:gd name="T22" fmla="*/ 42 w 224"/>
                  <a:gd name="T23" fmla="*/ 11 h 152"/>
                  <a:gd name="T24" fmla="*/ 34 w 224"/>
                  <a:gd name="T25" fmla="*/ 8 h 152"/>
                  <a:gd name="T26" fmla="*/ 31 w 224"/>
                  <a:gd name="T27" fmla="*/ 11 h 152"/>
                  <a:gd name="T28" fmla="*/ 31 w 224"/>
                  <a:gd name="T29" fmla="*/ 14 h 152"/>
                  <a:gd name="T30" fmla="*/ 25 w 224"/>
                  <a:gd name="T31" fmla="*/ 17 h 152"/>
                  <a:gd name="T32" fmla="*/ 23 w 224"/>
                  <a:gd name="T33" fmla="*/ 19 h 152"/>
                  <a:gd name="T34" fmla="*/ 20 w 224"/>
                  <a:gd name="T35" fmla="*/ 8 h 152"/>
                  <a:gd name="T36" fmla="*/ 8 w 224"/>
                  <a:gd name="T37" fmla="*/ 3 h 152"/>
                  <a:gd name="T38" fmla="*/ 14 w 224"/>
                  <a:gd name="T39" fmla="*/ 11 h 152"/>
                  <a:gd name="T40" fmla="*/ 8 w 224"/>
                  <a:gd name="T41" fmla="*/ 8 h 152"/>
                  <a:gd name="T42" fmla="*/ 0 w 224"/>
                  <a:gd name="T43" fmla="*/ 17 h 152"/>
                  <a:gd name="T44" fmla="*/ 6 w 224"/>
                  <a:gd name="T45" fmla="*/ 17 h 152"/>
                  <a:gd name="T46" fmla="*/ 17 w 224"/>
                  <a:gd name="T47" fmla="*/ 19 h 152"/>
                  <a:gd name="T48" fmla="*/ 20 w 224"/>
                  <a:gd name="T49" fmla="*/ 25 h 152"/>
                  <a:gd name="T50" fmla="*/ 14 w 224"/>
                  <a:gd name="T51" fmla="*/ 27 h 152"/>
                  <a:gd name="T52" fmla="*/ 6 w 224"/>
                  <a:gd name="T53" fmla="*/ 27 h 152"/>
                  <a:gd name="T54" fmla="*/ 11 w 224"/>
                  <a:gd name="T55" fmla="*/ 31 h 152"/>
                  <a:gd name="T56" fmla="*/ 14 w 224"/>
                  <a:gd name="T57" fmla="*/ 34 h 152"/>
                  <a:gd name="T58" fmla="*/ 17 w 224"/>
                  <a:gd name="T59" fmla="*/ 42 h 152"/>
                  <a:gd name="T60" fmla="*/ 11 w 224"/>
                  <a:gd name="T61" fmla="*/ 44 h 152"/>
                  <a:gd name="T62" fmla="*/ 23 w 224"/>
                  <a:gd name="T63" fmla="*/ 48 h 152"/>
                  <a:gd name="T64" fmla="*/ 44 w 224"/>
                  <a:gd name="T65" fmla="*/ 53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152"/>
                  <a:gd name="T101" fmla="*/ 224 w 224"/>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152">
                    <a:moveTo>
                      <a:pt x="144" y="136"/>
                    </a:moveTo>
                    <a:lnTo>
                      <a:pt x="160" y="128"/>
                    </a:lnTo>
                    <a:lnTo>
                      <a:pt x="176" y="112"/>
                    </a:lnTo>
                    <a:lnTo>
                      <a:pt x="192" y="112"/>
                    </a:lnTo>
                    <a:lnTo>
                      <a:pt x="200" y="96"/>
                    </a:lnTo>
                    <a:lnTo>
                      <a:pt x="216" y="88"/>
                    </a:lnTo>
                    <a:lnTo>
                      <a:pt x="224" y="64"/>
                    </a:lnTo>
                    <a:lnTo>
                      <a:pt x="216" y="48"/>
                    </a:lnTo>
                    <a:lnTo>
                      <a:pt x="208" y="48"/>
                    </a:lnTo>
                    <a:lnTo>
                      <a:pt x="208" y="40"/>
                    </a:lnTo>
                    <a:lnTo>
                      <a:pt x="200" y="40"/>
                    </a:lnTo>
                    <a:lnTo>
                      <a:pt x="200" y="24"/>
                    </a:lnTo>
                    <a:lnTo>
                      <a:pt x="200" y="16"/>
                    </a:lnTo>
                    <a:lnTo>
                      <a:pt x="208" y="16"/>
                    </a:lnTo>
                    <a:lnTo>
                      <a:pt x="200" y="8"/>
                    </a:lnTo>
                    <a:lnTo>
                      <a:pt x="184" y="8"/>
                    </a:lnTo>
                    <a:lnTo>
                      <a:pt x="184" y="0"/>
                    </a:lnTo>
                    <a:lnTo>
                      <a:pt x="160" y="0"/>
                    </a:lnTo>
                    <a:lnTo>
                      <a:pt x="168" y="16"/>
                    </a:lnTo>
                    <a:lnTo>
                      <a:pt x="144" y="24"/>
                    </a:lnTo>
                    <a:lnTo>
                      <a:pt x="136" y="16"/>
                    </a:lnTo>
                    <a:lnTo>
                      <a:pt x="128" y="24"/>
                    </a:lnTo>
                    <a:lnTo>
                      <a:pt x="128" y="32"/>
                    </a:lnTo>
                    <a:lnTo>
                      <a:pt x="120" y="32"/>
                    </a:lnTo>
                    <a:lnTo>
                      <a:pt x="120" y="24"/>
                    </a:lnTo>
                    <a:lnTo>
                      <a:pt x="96" y="24"/>
                    </a:lnTo>
                    <a:lnTo>
                      <a:pt x="96" y="40"/>
                    </a:lnTo>
                    <a:lnTo>
                      <a:pt x="88" y="32"/>
                    </a:lnTo>
                    <a:lnTo>
                      <a:pt x="80" y="32"/>
                    </a:lnTo>
                    <a:lnTo>
                      <a:pt x="88" y="40"/>
                    </a:lnTo>
                    <a:lnTo>
                      <a:pt x="80" y="48"/>
                    </a:lnTo>
                    <a:lnTo>
                      <a:pt x="72" y="48"/>
                    </a:lnTo>
                    <a:lnTo>
                      <a:pt x="72" y="56"/>
                    </a:lnTo>
                    <a:lnTo>
                      <a:pt x="64" y="56"/>
                    </a:lnTo>
                    <a:lnTo>
                      <a:pt x="56" y="32"/>
                    </a:lnTo>
                    <a:lnTo>
                      <a:pt x="56" y="24"/>
                    </a:lnTo>
                    <a:lnTo>
                      <a:pt x="40" y="8"/>
                    </a:lnTo>
                    <a:lnTo>
                      <a:pt x="24" y="8"/>
                    </a:lnTo>
                    <a:lnTo>
                      <a:pt x="32" y="16"/>
                    </a:lnTo>
                    <a:lnTo>
                      <a:pt x="40" y="32"/>
                    </a:lnTo>
                    <a:lnTo>
                      <a:pt x="24" y="32"/>
                    </a:lnTo>
                    <a:lnTo>
                      <a:pt x="24" y="24"/>
                    </a:lnTo>
                    <a:lnTo>
                      <a:pt x="16" y="24"/>
                    </a:lnTo>
                    <a:lnTo>
                      <a:pt x="0" y="48"/>
                    </a:lnTo>
                    <a:lnTo>
                      <a:pt x="0" y="56"/>
                    </a:lnTo>
                    <a:lnTo>
                      <a:pt x="16" y="48"/>
                    </a:lnTo>
                    <a:lnTo>
                      <a:pt x="40" y="48"/>
                    </a:lnTo>
                    <a:lnTo>
                      <a:pt x="48" y="56"/>
                    </a:lnTo>
                    <a:lnTo>
                      <a:pt x="40" y="64"/>
                    </a:lnTo>
                    <a:lnTo>
                      <a:pt x="56" y="72"/>
                    </a:lnTo>
                    <a:lnTo>
                      <a:pt x="56" y="80"/>
                    </a:lnTo>
                    <a:lnTo>
                      <a:pt x="40" y="80"/>
                    </a:lnTo>
                    <a:lnTo>
                      <a:pt x="24" y="80"/>
                    </a:lnTo>
                    <a:lnTo>
                      <a:pt x="16" y="80"/>
                    </a:lnTo>
                    <a:lnTo>
                      <a:pt x="8" y="88"/>
                    </a:lnTo>
                    <a:lnTo>
                      <a:pt x="32" y="88"/>
                    </a:lnTo>
                    <a:lnTo>
                      <a:pt x="40" y="88"/>
                    </a:lnTo>
                    <a:lnTo>
                      <a:pt x="40" y="96"/>
                    </a:lnTo>
                    <a:lnTo>
                      <a:pt x="48" y="112"/>
                    </a:lnTo>
                    <a:lnTo>
                      <a:pt x="48" y="120"/>
                    </a:lnTo>
                    <a:lnTo>
                      <a:pt x="32" y="120"/>
                    </a:lnTo>
                    <a:lnTo>
                      <a:pt x="32" y="128"/>
                    </a:lnTo>
                    <a:lnTo>
                      <a:pt x="48" y="136"/>
                    </a:lnTo>
                    <a:lnTo>
                      <a:pt x="64" y="136"/>
                    </a:lnTo>
                    <a:lnTo>
                      <a:pt x="88" y="152"/>
                    </a:lnTo>
                    <a:lnTo>
                      <a:pt x="128" y="152"/>
                    </a:lnTo>
                    <a:lnTo>
                      <a:pt x="144" y="13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3" name="Freeform 211"/>
              <p:cNvSpPr>
                <a:spLocks/>
              </p:cNvSpPr>
              <p:nvPr/>
            </p:nvSpPr>
            <p:spPr bwMode="gray">
              <a:xfrm>
                <a:off x="2615" y="1941"/>
                <a:ext cx="73" cy="96"/>
              </a:xfrm>
              <a:custGeom>
                <a:avLst/>
                <a:gdLst>
                  <a:gd name="T0" fmla="*/ 0 w 104"/>
                  <a:gd name="T1" fmla="*/ 40 h 136"/>
                  <a:gd name="T2" fmla="*/ 0 w 104"/>
                  <a:gd name="T3" fmla="*/ 42 h 136"/>
                  <a:gd name="T4" fmla="*/ 3 w 104"/>
                  <a:gd name="T5" fmla="*/ 45 h 136"/>
                  <a:gd name="T6" fmla="*/ 6 w 104"/>
                  <a:gd name="T7" fmla="*/ 48 h 136"/>
                  <a:gd name="T8" fmla="*/ 8 w 104"/>
                  <a:gd name="T9" fmla="*/ 45 h 136"/>
                  <a:gd name="T10" fmla="*/ 14 w 104"/>
                  <a:gd name="T11" fmla="*/ 42 h 136"/>
                  <a:gd name="T12" fmla="*/ 22 w 104"/>
                  <a:gd name="T13" fmla="*/ 40 h 136"/>
                  <a:gd name="T14" fmla="*/ 27 w 104"/>
                  <a:gd name="T15" fmla="*/ 40 h 136"/>
                  <a:gd name="T16" fmla="*/ 27 w 104"/>
                  <a:gd name="T17" fmla="*/ 31 h 136"/>
                  <a:gd name="T18" fmla="*/ 31 w 104"/>
                  <a:gd name="T19" fmla="*/ 25 h 136"/>
                  <a:gd name="T20" fmla="*/ 27 w 104"/>
                  <a:gd name="T21" fmla="*/ 23 h 136"/>
                  <a:gd name="T22" fmla="*/ 27 w 104"/>
                  <a:gd name="T23" fmla="*/ 17 h 136"/>
                  <a:gd name="T24" fmla="*/ 33 w 104"/>
                  <a:gd name="T25" fmla="*/ 14 h 136"/>
                  <a:gd name="T26" fmla="*/ 36 w 104"/>
                  <a:gd name="T27" fmla="*/ 8 h 136"/>
                  <a:gd name="T28" fmla="*/ 33 w 104"/>
                  <a:gd name="T29" fmla="*/ 8 h 136"/>
                  <a:gd name="T30" fmla="*/ 31 w 104"/>
                  <a:gd name="T31" fmla="*/ 3 h 136"/>
                  <a:gd name="T32" fmla="*/ 25 w 104"/>
                  <a:gd name="T33" fmla="*/ 3 h 136"/>
                  <a:gd name="T34" fmla="*/ 25 w 104"/>
                  <a:gd name="T35" fmla="*/ 0 h 136"/>
                  <a:gd name="T36" fmla="*/ 19 w 104"/>
                  <a:gd name="T37" fmla="*/ 0 h 136"/>
                  <a:gd name="T38" fmla="*/ 14 w 104"/>
                  <a:gd name="T39" fmla="*/ 3 h 136"/>
                  <a:gd name="T40" fmla="*/ 11 w 104"/>
                  <a:gd name="T41" fmla="*/ 3 h 136"/>
                  <a:gd name="T42" fmla="*/ 11 w 104"/>
                  <a:gd name="T43" fmla="*/ 8 h 136"/>
                  <a:gd name="T44" fmla="*/ 11 w 104"/>
                  <a:gd name="T45" fmla="*/ 11 h 136"/>
                  <a:gd name="T46" fmla="*/ 8 w 104"/>
                  <a:gd name="T47" fmla="*/ 14 h 136"/>
                  <a:gd name="T48" fmla="*/ 6 w 104"/>
                  <a:gd name="T49" fmla="*/ 14 h 136"/>
                  <a:gd name="T50" fmla="*/ 3 w 104"/>
                  <a:gd name="T51" fmla="*/ 14 h 136"/>
                  <a:gd name="T52" fmla="*/ 0 w 104"/>
                  <a:gd name="T53" fmla="*/ 17 h 136"/>
                  <a:gd name="T54" fmla="*/ 3 w 104"/>
                  <a:gd name="T55" fmla="*/ 20 h 136"/>
                  <a:gd name="T56" fmla="*/ 3 w 104"/>
                  <a:gd name="T57" fmla="*/ 23 h 136"/>
                  <a:gd name="T58" fmla="*/ 0 w 104"/>
                  <a:gd name="T59" fmla="*/ 25 h 136"/>
                  <a:gd name="T60" fmla="*/ 3 w 104"/>
                  <a:gd name="T61" fmla="*/ 25 h 136"/>
                  <a:gd name="T62" fmla="*/ 6 w 104"/>
                  <a:gd name="T63" fmla="*/ 25 h 136"/>
                  <a:gd name="T64" fmla="*/ 8 w 104"/>
                  <a:gd name="T65" fmla="*/ 25 h 136"/>
                  <a:gd name="T66" fmla="*/ 6 w 104"/>
                  <a:gd name="T67" fmla="*/ 28 h 136"/>
                  <a:gd name="T68" fmla="*/ 6 w 104"/>
                  <a:gd name="T69" fmla="*/ 34 h 136"/>
                  <a:gd name="T70" fmla="*/ 8 w 104"/>
                  <a:gd name="T71" fmla="*/ 34 h 136"/>
                  <a:gd name="T72" fmla="*/ 0 w 104"/>
                  <a:gd name="T73" fmla="*/ 37 h 136"/>
                  <a:gd name="T74" fmla="*/ 0 w 104"/>
                  <a:gd name="T75" fmla="*/ 40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
                  <a:gd name="T115" fmla="*/ 0 h 136"/>
                  <a:gd name="T116" fmla="*/ 104 w 104"/>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 h="136">
                    <a:moveTo>
                      <a:pt x="0" y="112"/>
                    </a:moveTo>
                    <a:lnTo>
                      <a:pt x="0" y="120"/>
                    </a:lnTo>
                    <a:lnTo>
                      <a:pt x="8" y="128"/>
                    </a:lnTo>
                    <a:lnTo>
                      <a:pt x="16" y="136"/>
                    </a:lnTo>
                    <a:lnTo>
                      <a:pt x="24" y="128"/>
                    </a:lnTo>
                    <a:lnTo>
                      <a:pt x="40" y="120"/>
                    </a:lnTo>
                    <a:lnTo>
                      <a:pt x="64" y="112"/>
                    </a:lnTo>
                    <a:lnTo>
                      <a:pt x="80" y="112"/>
                    </a:lnTo>
                    <a:lnTo>
                      <a:pt x="80" y="88"/>
                    </a:lnTo>
                    <a:lnTo>
                      <a:pt x="88" y="72"/>
                    </a:lnTo>
                    <a:lnTo>
                      <a:pt x="80" y="64"/>
                    </a:lnTo>
                    <a:lnTo>
                      <a:pt x="80" y="48"/>
                    </a:lnTo>
                    <a:lnTo>
                      <a:pt x="96" y="40"/>
                    </a:lnTo>
                    <a:lnTo>
                      <a:pt x="104" y="24"/>
                    </a:lnTo>
                    <a:lnTo>
                      <a:pt x="96" y="24"/>
                    </a:lnTo>
                    <a:lnTo>
                      <a:pt x="88" y="8"/>
                    </a:lnTo>
                    <a:lnTo>
                      <a:pt x="72" y="8"/>
                    </a:lnTo>
                    <a:lnTo>
                      <a:pt x="72" y="0"/>
                    </a:lnTo>
                    <a:lnTo>
                      <a:pt x="56" y="0"/>
                    </a:lnTo>
                    <a:lnTo>
                      <a:pt x="40" y="8"/>
                    </a:lnTo>
                    <a:lnTo>
                      <a:pt x="32" y="8"/>
                    </a:lnTo>
                    <a:lnTo>
                      <a:pt x="32" y="24"/>
                    </a:lnTo>
                    <a:lnTo>
                      <a:pt x="32" y="32"/>
                    </a:lnTo>
                    <a:lnTo>
                      <a:pt x="24" y="40"/>
                    </a:lnTo>
                    <a:lnTo>
                      <a:pt x="16" y="40"/>
                    </a:lnTo>
                    <a:lnTo>
                      <a:pt x="8" y="40"/>
                    </a:lnTo>
                    <a:lnTo>
                      <a:pt x="0" y="48"/>
                    </a:lnTo>
                    <a:lnTo>
                      <a:pt x="8" y="56"/>
                    </a:lnTo>
                    <a:lnTo>
                      <a:pt x="8" y="64"/>
                    </a:lnTo>
                    <a:lnTo>
                      <a:pt x="0" y="72"/>
                    </a:lnTo>
                    <a:lnTo>
                      <a:pt x="8" y="72"/>
                    </a:lnTo>
                    <a:lnTo>
                      <a:pt x="16" y="72"/>
                    </a:lnTo>
                    <a:lnTo>
                      <a:pt x="24" y="72"/>
                    </a:lnTo>
                    <a:lnTo>
                      <a:pt x="16" y="80"/>
                    </a:lnTo>
                    <a:lnTo>
                      <a:pt x="16" y="96"/>
                    </a:lnTo>
                    <a:lnTo>
                      <a:pt x="24" y="96"/>
                    </a:lnTo>
                    <a:lnTo>
                      <a:pt x="0" y="104"/>
                    </a:lnTo>
                    <a:lnTo>
                      <a:pt x="0" y="11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4" name="Freeform 212"/>
              <p:cNvSpPr>
                <a:spLocks/>
              </p:cNvSpPr>
              <p:nvPr/>
            </p:nvSpPr>
            <p:spPr bwMode="gray">
              <a:xfrm>
                <a:off x="1703" y="1069"/>
                <a:ext cx="883" cy="748"/>
              </a:xfrm>
              <a:custGeom>
                <a:avLst/>
                <a:gdLst>
                  <a:gd name="T0" fmla="*/ 328 w 1256"/>
                  <a:gd name="T1" fmla="*/ 226 h 1064"/>
                  <a:gd name="T2" fmla="*/ 320 w 1256"/>
                  <a:gd name="T3" fmla="*/ 217 h 1064"/>
                  <a:gd name="T4" fmla="*/ 326 w 1256"/>
                  <a:gd name="T5" fmla="*/ 198 h 1064"/>
                  <a:gd name="T6" fmla="*/ 370 w 1256"/>
                  <a:gd name="T7" fmla="*/ 205 h 1064"/>
                  <a:gd name="T8" fmla="*/ 334 w 1256"/>
                  <a:gd name="T9" fmla="*/ 186 h 1064"/>
                  <a:gd name="T10" fmla="*/ 342 w 1256"/>
                  <a:gd name="T11" fmla="*/ 178 h 1064"/>
                  <a:gd name="T12" fmla="*/ 378 w 1256"/>
                  <a:gd name="T13" fmla="*/ 175 h 1064"/>
                  <a:gd name="T14" fmla="*/ 384 w 1256"/>
                  <a:gd name="T15" fmla="*/ 159 h 1064"/>
                  <a:gd name="T16" fmla="*/ 373 w 1256"/>
                  <a:gd name="T17" fmla="*/ 147 h 1064"/>
                  <a:gd name="T18" fmla="*/ 375 w 1256"/>
                  <a:gd name="T19" fmla="*/ 136 h 1064"/>
                  <a:gd name="T20" fmla="*/ 392 w 1256"/>
                  <a:gd name="T21" fmla="*/ 122 h 1064"/>
                  <a:gd name="T22" fmla="*/ 367 w 1256"/>
                  <a:gd name="T23" fmla="*/ 117 h 1064"/>
                  <a:gd name="T24" fmla="*/ 397 w 1256"/>
                  <a:gd name="T25" fmla="*/ 77 h 1064"/>
                  <a:gd name="T26" fmla="*/ 392 w 1256"/>
                  <a:gd name="T27" fmla="*/ 75 h 1064"/>
                  <a:gd name="T28" fmla="*/ 373 w 1256"/>
                  <a:gd name="T29" fmla="*/ 67 h 1064"/>
                  <a:gd name="T30" fmla="*/ 417 w 1256"/>
                  <a:gd name="T31" fmla="*/ 61 h 1064"/>
                  <a:gd name="T32" fmla="*/ 395 w 1256"/>
                  <a:gd name="T33" fmla="*/ 47 h 1064"/>
                  <a:gd name="T34" fmla="*/ 350 w 1256"/>
                  <a:gd name="T35" fmla="*/ 70 h 1064"/>
                  <a:gd name="T36" fmla="*/ 347 w 1256"/>
                  <a:gd name="T37" fmla="*/ 41 h 1064"/>
                  <a:gd name="T38" fmla="*/ 337 w 1256"/>
                  <a:gd name="T39" fmla="*/ 41 h 1064"/>
                  <a:gd name="T40" fmla="*/ 292 w 1256"/>
                  <a:gd name="T41" fmla="*/ 36 h 1064"/>
                  <a:gd name="T42" fmla="*/ 370 w 1256"/>
                  <a:gd name="T43" fmla="*/ 25 h 1064"/>
                  <a:gd name="T44" fmla="*/ 330 w 1256"/>
                  <a:gd name="T45" fmla="*/ 14 h 1064"/>
                  <a:gd name="T46" fmla="*/ 264 w 1256"/>
                  <a:gd name="T47" fmla="*/ 22 h 1064"/>
                  <a:gd name="T48" fmla="*/ 317 w 1256"/>
                  <a:gd name="T49" fmla="*/ 11 h 1064"/>
                  <a:gd name="T50" fmla="*/ 303 w 1256"/>
                  <a:gd name="T51" fmla="*/ 0 h 1064"/>
                  <a:gd name="T52" fmla="*/ 255 w 1256"/>
                  <a:gd name="T53" fmla="*/ 0 h 1064"/>
                  <a:gd name="T54" fmla="*/ 242 w 1256"/>
                  <a:gd name="T55" fmla="*/ 11 h 1064"/>
                  <a:gd name="T56" fmla="*/ 239 w 1256"/>
                  <a:gd name="T57" fmla="*/ 22 h 1064"/>
                  <a:gd name="T58" fmla="*/ 205 w 1256"/>
                  <a:gd name="T59" fmla="*/ 14 h 1064"/>
                  <a:gd name="T60" fmla="*/ 228 w 1256"/>
                  <a:gd name="T61" fmla="*/ 25 h 1064"/>
                  <a:gd name="T62" fmla="*/ 203 w 1256"/>
                  <a:gd name="T63" fmla="*/ 22 h 1064"/>
                  <a:gd name="T64" fmla="*/ 198 w 1256"/>
                  <a:gd name="T65" fmla="*/ 41 h 1064"/>
                  <a:gd name="T66" fmla="*/ 153 w 1256"/>
                  <a:gd name="T67" fmla="*/ 31 h 1064"/>
                  <a:gd name="T68" fmla="*/ 142 w 1256"/>
                  <a:gd name="T69" fmla="*/ 41 h 1064"/>
                  <a:gd name="T70" fmla="*/ 108 w 1256"/>
                  <a:gd name="T71" fmla="*/ 36 h 1064"/>
                  <a:gd name="T72" fmla="*/ 81 w 1256"/>
                  <a:gd name="T73" fmla="*/ 47 h 1064"/>
                  <a:gd name="T74" fmla="*/ 64 w 1256"/>
                  <a:gd name="T75" fmla="*/ 58 h 1064"/>
                  <a:gd name="T76" fmla="*/ 58 w 1256"/>
                  <a:gd name="T77" fmla="*/ 77 h 1064"/>
                  <a:gd name="T78" fmla="*/ 27 w 1256"/>
                  <a:gd name="T79" fmla="*/ 97 h 1064"/>
                  <a:gd name="T80" fmla="*/ 0 w 1256"/>
                  <a:gd name="T81" fmla="*/ 111 h 1064"/>
                  <a:gd name="T82" fmla="*/ 39 w 1256"/>
                  <a:gd name="T83" fmla="*/ 120 h 1064"/>
                  <a:gd name="T84" fmla="*/ 44 w 1256"/>
                  <a:gd name="T85" fmla="*/ 128 h 1064"/>
                  <a:gd name="T86" fmla="*/ 25 w 1256"/>
                  <a:gd name="T87" fmla="*/ 131 h 1064"/>
                  <a:gd name="T88" fmla="*/ 41 w 1256"/>
                  <a:gd name="T89" fmla="*/ 136 h 1064"/>
                  <a:gd name="T90" fmla="*/ 70 w 1256"/>
                  <a:gd name="T91" fmla="*/ 139 h 1064"/>
                  <a:gd name="T92" fmla="*/ 103 w 1256"/>
                  <a:gd name="T93" fmla="*/ 144 h 1064"/>
                  <a:gd name="T94" fmla="*/ 125 w 1256"/>
                  <a:gd name="T95" fmla="*/ 183 h 1064"/>
                  <a:gd name="T96" fmla="*/ 139 w 1256"/>
                  <a:gd name="T97" fmla="*/ 203 h 1064"/>
                  <a:gd name="T98" fmla="*/ 159 w 1256"/>
                  <a:gd name="T99" fmla="*/ 222 h 1064"/>
                  <a:gd name="T100" fmla="*/ 164 w 1256"/>
                  <a:gd name="T101" fmla="*/ 228 h 1064"/>
                  <a:gd name="T102" fmla="*/ 159 w 1256"/>
                  <a:gd name="T103" fmla="*/ 247 h 1064"/>
                  <a:gd name="T104" fmla="*/ 161 w 1256"/>
                  <a:gd name="T105" fmla="*/ 253 h 1064"/>
                  <a:gd name="T106" fmla="*/ 142 w 1256"/>
                  <a:gd name="T107" fmla="*/ 276 h 1064"/>
                  <a:gd name="T108" fmla="*/ 167 w 1256"/>
                  <a:gd name="T109" fmla="*/ 297 h 1064"/>
                  <a:gd name="T110" fmla="*/ 164 w 1256"/>
                  <a:gd name="T111" fmla="*/ 328 h 1064"/>
                  <a:gd name="T112" fmla="*/ 183 w 1256"/>
                  <a:gd name="T113" fmla="*/ 356 h 1064"/>
                  <a:gd name="T114" fmla="*/ 214 w 1256"/>
                  <a:gd name="T115" fmla="*/ 356 h 1064"/>
                  <a:gd name="T116" fmla="*/ 228 w 1256"/>
                  <a:gd name="T117" fmla="*/ 320 h 1064"/>
                  <a:gd name="T118" fmla="*/ 236 w 1256"/>
                  <a:gd name="T119" fmla="*/ 289 h 1064"/>
                  <a:gd name="T120" fmla="*/ 262 w 1256"/>
                  <a:gd name="T121" fmla="*/ 276 h 1064"/>
                  <a:gd name="T122" fmla="*/ 292 w 1256"/>
                  <a:gd name="T123" fmla="*/ 242 h 1064"/>
                  <a:gd name="T124" fmla="*/ 337 w 1256"/>
                  <a:gd name="T125" fmla="*/ 239 h 10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56"/>
                  <a:gd name="T190" fmla="*/ 0 h 1064"/>
                  <a:gd name="T191" fmla="*/ 1256 w 1256"/>
                  <a:gd name="T192" fmla="*/ 1064 h 10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56" h="1064">
                    <a:moveTo>
                      <a:pt x="1016" y="656"/>
                    </a:moveTo>
                    <a:lnTo>
                      <a:pt x="1048" y="648"/>
                    </a:lnTo>
                    <a:lnTo>
                      <a:pt x="1048" y="640"/>
                    </a:lnTo>
                    <a:lnTo>
                      <a:pt x="1040" y="640"/>
                    </a:lnTo>
                    <a:lnTo>
                      <a:pt x="1032" y="640"/>
                    </a:lnTo>
                    <a:lnTo>
                      <a:pt x="992" y="640"/>
                    </a:lnTo>
                    <a:lnTo>
                      <a:pt x="992" y="632"/>
                    </a:lnTo>
                    <a:lnTo>
                      <a:pt x="976" y="632"/>
                    </a:lnTo>
                    <a:lnTo>
                      <a:pt x="968" y="640"/>
                    </a:lnTo>
                    <a:lnTo>
                      <a:pt x="960" y="640"/>
                    </a:lnTo>
                    <a:lnTo>
                      <a:pt x="944" y="648"/>
                    </a:lnTo>
                    <a:lnTo>
                      <a:pt x="928" y="648"/>
                    </a:lnTo>
                    <a:lnTo>
                      <a:pt x="920" y="640"/>
                    </a:lnTo>
                    <a:lnTo>
                      <a:pt x="936" y="640"/>
                    </a:lnTo>
                    <a:lnTo>
                      <a:pt x="960" y="640"/>
                    </a:lnTo>
                    <a:lnTo>
                      <a:pt x="960" y="624"/>
                    </a:lnTo>
                    <a:lnTo>
                      <a:pt x="944" y="624"/>
                    </a:lnTo>
                    <a:lnTo>
                      <a:pt x="944" y="632"/>
                    </a:lnTo>
                    <a:lnTo>
                      <a:pt x="928" y="632"/>
                    </a:lnTo>
                    <a:lnTo>
                      <a:pt x="904" y="632"/>
                    </a:lnTo>
                    <a:lnTo>
                      <a:pt x="904" y="624"/>
                    </a:lnTo>
                    <a:lnTo>
                      <a:pt x="920" y="624"/>
                    </a:lnTo>
                    <a:lnTo>
                      <a:pt x="928" y="616"/>
                    </a:lnTo>
                    <a:lnTo>
                      <a:pt x="920" y="608"/>
                    </a:lnTo>
                    <a:lnTo>
                      <a:pt x="952" y="608"/>
                    </a:lnTo>
                    <a:lnTo>
                      <a:pt x="976" y="600"/>
                    </a:lnTo>
                    <a:lnTo>
                      <a:pt x="976" y="592"/>
                    </a:lnTo>
                    <a:lnTo>
                      <a:pt x="944" y="592"/>
                    </a:lnTo>
                    <a:lnTo>
                      <a:pt x="928" y="584"/>
                    </a:lnTo>
                    <a:lnTo>
                      <a:pt x="928" y="576"/>
                    </a:lnTo>
                    <a:lnTo>
                      <a:pt x="912" y="568"/>
                    </a:lnTo>
                    <a:lnTo>
                      <a:pt x="920" y="568"/>
                    </a:lnTo>
                    <a:lnTo>
                      <a:pt x="936" y="568"/>
                    </a:lnTo>
                    <a:lnTo>
                      <a:pt x="952" y="584"/>
                    </a:lnTo>
                    <a:lnTo>
                      <a:pt x="976" y="584"/>
                    </a:lnTo>
                    <a:lnTo>
                      <a:pt x="1000" y="592"/>
                    </a:lnTo>
                    <a:lnTo>
                      <a:pt x="1000" y="600"/>
                    </a:lnTo>
                    <a:lnTo>
                      <a:pt x="1016" y="624"/>
                    </a:lnTo>
                    <a:lnTo>
                      <a:pt x="1040" y="632"/>
                    </a:lnTo>
                    <a:lnTo>
                      <a:pt x="1040" y="624"/>
                    </a:lnTo>
                    <a:lnTo>
                      <a:pt x="1048" y="616"/>
                    </a:lnTo>
                    <a:lnTo>
                      <a:pt x="1056" y="624"/>
                    </a:lnTo>
                    <a:lnTo>
                      <a:pt x="1064" y="624"/>
                    </a:lnTo>
                    <a:lnTo>
                      <a:pt x="1064" y="592"/>
                    </a:lnTo>
                    <a:lnTo>
                      <a:pt x="1056" y="592"/>
                    </a:lnTo>
                    <a:lnTo>
                      <a:pt x="1048" y="584"/>
                    </a:lnTo>
                    <a:lnTo>
                      <a:pt x="1040" y="568"/>
                    </a:lnTo>
                    <a:lnTo>
                      <a:pt x="1024" y="568"/>
                    </a:lnTo>
                    <a:lnTo>
                      <a:pt x="1008" y="552"/>
                    </a:lnTo>
                    <a:lnTo>
                      <a:pt x="984" y="560"/>
                    </a:lnTo>
                    <a:lnTo>
                      <a:pt x="976" y="552"/>
                    </a:lnTo>
                    <a:lnTo>
                      <a:pt x="992" y="552"/>
                    </a:lnTo>
                    <a:lnTo>
                      <a:pt x="984" y="536"/>
                    </a:lnTo>
                    <a:lnTo>
                      <a:pt x="960" y="544"/>
                    </a:lnTo>
                    <a:lnTo>
                      <a:pt x="960" y="536"/>
                    </a:lnTo>
                    <a:lnTo>
                      <a:pt x="984" y="536"/>
                    </a:lnTo>
                    <a:lnTo>
                      <a:pt x="984" y="528"/>
                    </a:lnTo>
                    <a:lnTo>
                      <a:pt x="976" y="520"/>
                    </a:lnTo>
                    <a:lnTo>
                      <a:pt x="960" y="528"/>
                    </a:lnTo>
                    <a:lnTo>
                      <a:pt x="944" y="528"/>
                    </a:lnTo>
                    <a:lnTo>
                      <a:pt x="936" y="520"/>
                    </a:lnTo>
                    <a:lnTo>
                      <a:pt x="960" y="520"/>
                    </a:lnTo>
                    <a:lnTo>
                      <a:pt x="944" y="512"/>
                    </a:lnTo>
                    <a:lnTo>
                      <a:pt x="952" y="512"/>
                    </a:lnTo>
                    <a:lnTo>
                      <a:pt x="976" y="520"/>
                    </a:lnTo>
                    <a:lnTo>
                      <a:pt x="984" y="512"/>
                    </a:lnTo>
                    <a:lnTo>
                      <a:pt x="992" y="504"/>
                    </a:lnTo>
                    <a:lnTo>
                      <a:pt x="976" y="488"/>
                    </a:lnTo>
                    <a:lnTo>
                      <a:pt x="984" y="488"/>
                    </a:lnTo>
                    <a:lnTo>
                      <a:pt x="1000" y="496"/>
                    </a:lnTo>
                    <a:lnTo>
                      <a:pt x="1016" y="496"/>
                    </a:lnTo>
                    <a:lnTo>
                      <a:pt x="1040" y="504"/>
                    </a:lnTo>
                    <a:lnTo>
                      <a:pt x="1016" y="504"/>
                    </a:lnTo>
                    <a:lnTo>
                      <a:pt x="1024" y="504"/>
                    </a:lnTo>
                    <a:lnTo>
                      <a:pt x="1040" y="520"/>
                    </a:lnTo>
                    <a:lnTo>
                      <a:pt x="1064" y="512"/>
                    </a:lnTo>
                    <a:lnTo>
                      <a:pt x="1088" y="504"/>
                    </a:lnTo>
                    <a:lnTo>
                      <a:pt x="1088" y="496"/>
                    </a:lnTo>
                    <a:lnTo>
                      <a:pt x="1064" y="496"/>
                    </a:lnTo>
                    <a:lnTo>
                      <a:pt x="1064" y="504"/>
                    </a:lnTo>
                    <a:lnTo>
                      <a:pt x="1056" y="488"/>
                    </a:lnTo>
                    <a:lnTo>
                      <a:pt x="1048" y="472"/>
                    </a:lnTo>
                    <a:lnTo>
                      <a:pt x="1056" y="464"/>
                    </a:lnTo>
                    <a:lnTo>
                      <a:pt x="1080" y="464"/>
                    </a:lnTo>
                    <a:lnTo>
                      <a:pt x="1096" y="480"/>
                    </a:lnTo>
                    <a:lnTo>
                      <a:pt x="1104" y="472"/>
                    </a:lnTo>
                    <a:lnTo>
                      <a:pt x="1112" y="464"/>
                    </a:lnTo>
                    <a:lnTo>
                      <a:pt x="1104" y="456"/>
                    </a:lnTo>
                    <a:lnTo>
                      <a:pt x="1096" y="464"/>
                    </a:lnTo>
                    <a:lnTo>
                      <a:pt x="1072" y="456"/>
                    </a:lnTo>
                    <a:lnTo>
                      <a:pt x="1080" y="448"/>
                    </a:lnTo>
                    <a:lnTo>
                      <a:pt x="1072" y="440"/>
                    </a:lnTo>
                    <a:lnTo>
                      <a:pt x="1056" y="440"/>
                    </a:lnTo>
                    <a:lnTo>
                      <a:pt x="1048" y="440"/>
                    </a:lnTo>
                    <a:lnTo>
                      <a:pt x="1056" y="432"/>
                    </a:lnTo>
                    <a:lnTo>
                      <a:pt x="1080" y="432"/>
                    </a:lnTo>
                    <a:lnTo>
                      <a:pt x="1056" y="416"/>
                    </a:lnTo>
                    <a:lnTo>
                      <a:pt x="1064" y="416"/>
                    </a:lnTo>
                    <a:lnTo>
                      <a:pt x="1072" y="424"/>
                    </a:lnTo>
                    <a:lnTo>
                      <a:pt x="1088" y="424"/>
                    </a:lnTo>
                    <a:lnTo>
                      <a:pt x="1096" y="432"/>
                    </a:lnTo>
                    <a:lnTo>
                      <a:pt x="1112" y="424"/>
                    </a:lnTo>
                    <a:lnTo>
                      <a:pt x="1112" y="416"/>
                    </a:lnTo>
                    <a:lnTo>
                      <a:pt x="1088" y="408"/>
                    </a:lnTo>
                    <a:lnTo>
                      <a:pt x="1064" y="400"/>
                    </a:lnTo>
                    <a:lnTo>
                      <a:pt x="1056" y="400"/>
                    </a:lnTo>
                    <a:lnTo>
                      <a:pt x="1080" y="400"/>
                    </a:lnTo>
                    <a:lnTo>
                      <a:pt x="1096" y="400"/>
                    </a:lnTo>
                    <a:lnTo>
                      <a:pt x="1096" y="392"/>
                    </a:lnTo>
                    <a:lnTo>
                      <a:pt x="1080" y="392"/>
                    </a:lnTo>
                    <a:lnTo>
                      <a:pt x="1064" y="392"/>
                    </a:lnTo>
                    <a:lnTo>
                      <a:pt x="1056" y="392"/>
                    </a:lnTo>
                    <a:lnTo>
                      <a:pt x="1056" y="384"/>
                    </a:lnTo>
                    <a:lnTo>
                      <a:pt x="1048" y="376"/>
                    </a:lnTo>
                    <a:lnTo>
                      <a:pt x="1056" y="368"/>
                    </a:lnTo>
                    <a:lnTo>
                      <a:pt x="1072" y="368"/>
                    </a:lnTo>
                    <a:lnTo>
                      <a:pt x="1080" y="368"/>
                    </a:lnTo>
                    <a:lnTo>
                      <a:pt x="1112" y="368"/>
                    </a:lnTo>
                    <a:lnTo>
                      <a:pt x="1128" y="368"/>
                    </a:lnTo>
                    <a:lnTo>
                      <a:pt x="1136" y="360"/>
                    </a:lnTo>
                    <a:lnTo>
                      <a:pt x="1128" y="352"/>
                    </a:lnTo>
                    <a:lnTo>
                      <a:pt x="1112" y="352"/>
                    </a:lnTo>
                    <a:lnTo>
                      <a:pt x="1088" y="344"/>
                    </a:lnTo>
                    <a:lnTo>
                      <a:pt x="1080" y="336"/>
                    </a:lnTo>
                    <a:lnTo>
                      <a:pt x="1088" y="336"/>
                    </a:lnTo>
                    <a:lnTo>
                      <a:pt x="1096" y="336"/>
                    </a:lnTo>
                    <a:lnTo>
                      <a:pt x="1112" y="344"/>
                    </a:lnTo>
                    <a:lnTo>
                      <a:pt x="1112" y="336"/>
                    </a:lnTo>
                    <a:lnTo>
                      <a:pt x="1080" y="320"/>
                    </a:lnTo>
                    <a:lnTo>
                      <a:pt x="1072" y="328"/>
                    </a:lnTo>
                    <a:lnTo>
                      <a:pt x="1064" y="336"/>
                    </a:lnTo>
                    <a:lnTo>
                      <a:pt x="1056" y="336"/>
                    </a:lnTo>
                    <a:lnTo>
                      <a:pt x="1056" y="328"/>
                    </a:lnTo>
                    <a:lnTo>
                      <a:pt x="1072" y="296"/>
                    </a:lnTo>
                    <a:lnTo>
                      <a:pt x="1064" y="296"/>
                    </a:lnTo>
                    <a:lnTo>
                      <a:pt x="1080" y="280"/>
                    </a:lnTo>
                    <a:lnTo>
                      <a:pt x="1096" y="280"/>
                    </a:lnTo>
                    <a:lnTo>
                      <a:pt x="1104" y="272"/>
                    </a:lnTo>
                    <a:lnTo>
                      <a:pt x="1112" y="264"/>
                    </a:lnTo>
                    <a:lnTo>
                      <a:pt x="1096" y="264"/>
                    </a:lnTo>
                    <a:lnTo>
                      <a:pt x="1104" y="240"/>
                    </a:lnTo>
                    <a:lnTo>
                      <a:pt x="1136" y="240"/>
                    </a:lnTo>
                    <a:lnTo>
                      <a:pt x="1144" y="224"/>
                    </a:lnTo>
                    <a:lnTo>
                      <a:pt x="1136" y="224"/>
                    </a:lnTo>
                    <a:lnTo>
                      <a:pt x="1120" y="224"/>
                    </a:lnTo>
                    <a:lnTo>
                      <a:pt x="1104" y="216"/>
                    </a:lnTo>
                    <a:lnTo>
                      <a:pt x="1096" y="224"/>
                    </a:lnTo>
                    <a:lnTo>
                      <a:pt x="1104" y="224"/>
                    </a:lnTo>
                    <a:lnTo>
                      <a:pt x="1104" y="232"/>
                    </a:lnTo>
                    <a:lnTo>
                      <a:pt x="1096" y="240"/>
                    </a:lnTo>
                    <a:lnTo>
                      <a:pt x="1088" y="240"/>
                    </a:lnTo>
                    <a:lnTo>
                      <a:pt x="1088" y="224"/>
                    </a:lnTo>
                    <a:lnTo>
                      <a:pt x="1096" y="216"/>
                    </a:lnTo>
                    <a:lnTo>
                      <a:pt x="1128" y="216"/>
                    </a:lnTo>
                    <a:lnTo>
                      <a:pt x="1144" y="216"/>
                    </a:lnTo>
                    <a:lnTo>
                      <a:pt x="1152" y="216"/>
                    </a:lnTo>
                    <a:lnTo>
                      <a:pt x="1176" y="200"/>
                    </a:lnTo>
                    <a:lnTo>
                      <a:pt x="1152" y="192"/>
                    </a:lnTo>
                    <a:lnTo>
                      <a:pt x="1136" y="200"/>
                    </a:lnTo>
                    <a:lnTo>
                      <a:pt x="1128" y="200"/>
                    </a:lnTo>
                    <a:lnTo>
                      <a:pt x="1104" y="192"/>
                    </a:lnTo>
                    <a:lnTo>
                      <a:pt x="1096" y="192"/>
                    </a:lnTo>
                    <a:lnTo>
                      <a:pt x="1088" y="200"/>
                    </a:lnTo>
                    <a:lnTo>
                      <a:pt x="1072" y="200"/>
                    </a:lnTo>
                    <a:lnTo>
                      <a:pt x="1072" y="192"/>
                    </a:lnTo>
                    <a:lnTo>
                      <a:pt x="1080" y="192"/>
                    </a:lnTo>
                    <a:lnTo>
                      <a:pt x="1088" y="192"/>
                    </a:lnTo>
                    <a:lnTo>
                      <a:pt x="1120" y="192"/>
                    </a:lnTo>
                    <a:lnTo>
                      <a:pt x="1128" y="192"/>
                    </a:lnTo>
                    <a:lnTo>
                      <a:pt x="1128" y="184"/>
                    </a:lnTo>
                    <a:lnTo>
                      <a:pt x="1152" y="192"/>
                    </a:lnTo>
                    <a:lnTo>
                      <a:pt x="1168" y="192"/>
                    </a:lnTo>
                    <a:lnTo>
                      <a:pt x="1176" y="192"/>
                    </a:lnTo>
                    <a:lnTo>
                      <a:pt x="1184" y="184"/>
                    </a:lnTo>
                    <a:lnTo>
                      <a:pt x="1200" y="184"/>
                    </a:lnTo>
                    <a:lnTo>
                      <a:pt x="1200" y="176"/>
                    </a:lnTo>
                    <a:lnTo>
                      <a:pt x="1192" y="168"/>
                    </a:lnTo>
                    <a:lnTo>
                      <a:pt x="1200" y="168"/>
                    </a:lnTo>
                    <a:lnTo>
                      <a:pt x="1216" y="168"/>
                    </a:lnTo>
                    <a:lnTo>
                      <a:pt x="1256" y="144"/>
                    </a:lnTo>
                    <a:lnTo>
                      <a:pt x="1208" y="120"/>
                    </a:lnTo>
                    <a:lnTo>
                      <a:pt x="1168" y="120"/>
                    </a:lnTo>
                    <a:lnTo>
                      <a:pt x="1152" y="128"/>
                    </a:lnTo>
                    <a:lnTo>
                      <a:pt x="1144" y="120"/>
                    </a:lnTo>
                    <a:lnTo>
                      <a:pt x="1136" y="120"/>
                    </a:lnTo>
                    <a:lnTo>
                      <a:pt x="1144" y="128"/>
                    </a:lnTo>
                    <a:lnTo>
                      <a:pt x="1136" y="136"/>
                    </a:lnTo>
                    <a:lnTo>
                      <a:pt x="1128" y="144"/>
                    </a:lnTo>
                    <a:lnTo>
                      <a:pt x="1112" y="144"/>
                    </a:lnTo>
                    <a:lnTo>
                      <a:pt x="1104" y="144"/>
                    </a:lnTo>
                    <a:lnTo>
                      <a:pt x="1088" y="144"/>
                    </a:lnTo>
                    <a:lnTo>
                      <a:pt x="1088" y="136"/>
                    </a:lnTo>
                    <a:lnTo>
                      <a:pt x="1080" y="144"/>
                    </a:lnTo>
                    <a:lnTo>
                      <a:pt x="1056" y="160"/>
                    </a:lnTo>
                    <a:lnTo>
                      <a:pt x="1040" y="176"/>
                    </a:lnTo>
                    <a:lnTo>
                      <a:pt x="1024" y="184"/>
                    </a:lnTo>
                    <a:lnTo>
                      <a:pt x="1024" y="192"/>
                    </a:lnTo>
                    <a:lnTo>
                      <a:pt x="1008" y="200"/>
                    </a:lnTo>
                    <a:lnTo>
                      <a:pt x="1008" y="192"/>
                    </a:lnTo>
                    <a:lnTo>
                      <a:pt x="1016" y="184"/>
                    </a:lnTo>
                    <a:lnTo>
                      <a:pt x="1008" y="184"/>
                    </a:lnTo>
                    <a:lnTo>
                      <a:pt x="1024" y="176"/>
                    </a:lnTo>
                    <a:lnTo>
                      <a:pt x="1024" y="160"/>
                    </a:lnTo>
                    <a:lnTo>
                      <a:pt x="1032" y="160"/>
                    </a:lnTo>
                    <a:lnTo>
                      <a:pt x="1048" y="144"/>
                    </a:lnTo>
                    <a:lnTo>
                      <a:pt x="1040" y="120"/>
                    </a:lnTo>
                    <a:lnTo>
                      <a:pt x="1040" y="112"/>
                    </a:lnTo>
                    <a:lnTo>
                      <a:pt x="1008" y="112"/>
                    </a:lnTo>
                    <a:lnTo>
                      <a:pt x="1000" y="120"/>
                    </a:lnTo>
                    <a:lnTo>
                      <a:pt x="1000" y="136"/>
                    </a:lnTo>
                    <a:lnTo>
                      <a:pt x="968" y="144"/>
                    </a:lnTo>
                    <a:lnTo>
                      <a:pt x="952" y="144"/>
                    </a:lnTo>
                    <a:lnTo>
                      <a:pt x="936" y="152"/>
                    </a:lnTo>
                    <a:lnTo>
                      <a:pt x="936" y="144"/>
                    </a:lnTo>
                    <a:lnTo>
                      <a:pt x="928" y="144"/>
                    </a:lnTo>
                    <a:lnTo>
                      <a:pt x="944" y="136"/>
                    </a:lnTo>
                    <a:lnTo>
                      <a:pt x="952" y="136"/>
                    </a:lnTo>
                    <a:lnTo>
                      <a:pt x="976" y="128"/>
                    </a:lnTo>
                    <a:lnTo>
                      <a:pt x="976" y="120"/>
                    </a:lnTo>
                    <a:lnTo>
                      <a:pt x="968" y="120"/>
                    </a:lnTo>
                    <a:lnTo>
                      <a:pt x="920" y="112"/>
                    </a:lnTo>
                    <a:lnTo>
                      <a:pt x="912" y="112"/>
                    </a:lnTo>
                    <a:lnTo>
                      <a:pt x="880" y="120"/>
                    </a:lnTo>
                    <a:lnTo>
                      <a:pt x="872" y="120"/>
                    </a:lnTo>
                    <a:lnTo>
                      <a:pt x="832" y="128"/>
                    </a:lnTo>
                    <a:lnTo>
                      <a:pt x="832" y="136"/>
                    </a:lnTo>
                    <a:lnTo>
                      <a:pt x="816" y="136"/>
                    </a:lnTo>
                    <a:lnTo>
                      <a:pt x="808" y="128"/>
                    </a:lnTo>
                    <a:lnTo>
                      <a:pt x="816" y="120"/>
                    </a:lnTo>
                    <a:lnTo>
                      <a:pt x="856" y="112"/>
                    </a:lnTo>
                    <a:lnTo>
                      <a:pt x="840" y="104"/>
                    </a:lnTo>
                    <a:lnTo>
                      <a:pt x="864" y="104"/>
                    </a:lnTo>
                    <a:lnTo>
                      <a:pt x="880" y="104"/>
                    </a:lnTo>
                    <a:lnTo>
                      <a:pt x="920" y="104"/>
                    </a:lnTo>
                    <a:lnTo>
                      <a:pt x="944" y="104"/>
                    </a:lnTo>
                    <a:lnTo>
                      <a:pt x="992" y="104"/>
                    </a:lnTo>
                    <a:lnTo>
                      <a:pt x="1008" y="96"/>
                    </a:lnTo>
                    <a:lnTo>
                      <a:pt x="1024" y="96"/>
                    </a:lnTo>
                    <a:lnTo>
                      <a:pt x="1048" y="88"/>
                    </a:lnTo>
                    <a:lnTo>
                      <a:pt x="1048" y="80"/>
                    </a:lnTo>
                    <a:lnTo>
                      <a:pt x="1056" y="80"/>
                    </a:lnTo>
                    <a:lnTo>
                      <a:pt x="1064" y="72"/>
                    </a:lnTo>
                    <a:lnTo>
                      <a:pt x="1048" y="64"/>
                    </a:lnTo>
                    <a:lnTo>
                      <a:pt x="1024" y="56"/>
                    </a:lnTo>
                    <a:lnTo>
                      <a:pt x="1008" y="64"/>
                    </a:lnTo>
                    <a:lnTo>
                      <a:pt x="1008" y="56"/>
                    </a:lnTo>
                    <a:lnTo>
                      <a:pt x="1000" y="56"/>
                    </a:lnTo>
                    <a:lnTo>
                      <a:pt x="976" y="64"/>
                    </a:lnTo>
                    <a:lnTo>
                      <a:pt x="976" y="56"/>
                    </a:lnTo>
                    <a:lnTo>
                      <a:pt x="984" y="56"/>
                    </a:lnTo>
                    <a:lnTo>
                      <a:pt x="984" y="40"/>
                    </a:lnTo>
                    <a:lnTo>
                      <a:pt x="976" y="32"/>
                    </a:lnTo>
                    <a:lnTo>
                      <a:pt x="952" y="40"/>
                    </a:lnTo>
                    <a:lnTo>
                      <a:pt x="944" y="40"/>
                    </a:lnTo>
                    <a:lnTo>
                      <a:pt x="904" y="40"/>
                    </a:lnTo>
                    <a:lnTo>
                      <a:pt x="880" y="40"/>
                    </a:lnTo>
                    <a:lnTo>
                      <a:pt x="864" y="40"/>
                    </a:lnTo>
                    <a:lnTo>
                      <a:pt x="832" y="48"/>
                    </a:lnTo>
                    <a:lnTo>
                      <a:pt x="792" y="56"/>
                    </a:lnTo>
                    <a:lnTo>
                      <a:pt x="792" y="64"/>
                    </a:lnTo>
                    <a:lnTo>
                      <a:pt x="784" y="64"/>
                    </a:lnTo>
                    <a:lnTo>
                      <a:pt x="784" y="56"/>
                    </a:lnTo>
                    <a:lnTo>
                      <a:pt x="776" y="56"/>
                    </a:lnTo>
                    <a:lnTo>
                      <a:pt x="760" y="64"/>
                    </a:lnTo>
                    <a:lnTo>
                      <a:pt x="752" y="64"/>
                    </a:lnTo>
                    <a:lnTo>
                      <a:pt x="760" y="56"/>
                    </a:lnTo>
                    <a:lnTo>
                      <a:pt x="752" y="56"/>
                    </a:lnTo>
                    <a:lnTo>
                      <a:pt x="776" y="48"/>
                    </a:lnTo>
                    <a:lnTo>
                      <a:pt x="808" y="40"/>
                    </a:lnTo>
                    <a:lnTo>
                      <a:pt x="800" y="40"/>
                    </a:lnTo>
                    <a:lnTo>
                      <a:pt x="816" y="40"/>
                    </a:lnTo>
                    <a:lnTo>
                      <a:pt x="824" y="40"/>
                    </a:lnTo>
                    <a:lnTo>
                      <a:pt x="848" y="40"/>
                    </a:lnTo>
                    <a:lnTo>
                      <a:pt x="880" y="32"/>
                    </a:lnTo>
                    <a:lnTo>
                      <a:pt x="912" y="32"/>
                    </a:lnTo>
                    <a:lnTo>
                      <a:pt x="944" y="32"/>
                    </a:lnTo>
                    <a:lnTo>
                      <a:pt x="968" y="24"/>
                    </a:lnTo>
                    <a:lnTo>
                      <a:pt x="960" y="16"/>
                    </a:lnTo>
                    <a:lnTo>
                      <a:pt x="912" y="8"/>
                    </a:lnTo>
                    <a:lnTo>
                      <a:pt x="912" y="16"/>
                    </a:lnTo>
                    <a:lnTo>
                      <a:pt x="896" y="16"/>
                    </a:lnTo>
                    <a:lnTo>
                      <a:pt x="888" y="8"/>
                    </a:lnTo>
                    <a:lnTo>
                      <a:pt x="904" y="8"/>
                    </a:lnTo>
                    <a:lnTo>
                      <a:pt x="896" y="0"/>
                    </a:lnTo>
                    <a:lnTo>
                      <a:pt x="880" y="8"/>
                    </a:lnTo>
                    <a:lnTo>
                      <a:pt x="872" y="0"/>
                    </a:lnTo>
                    <a:lnTo>
                      <a:pt x="864" y="0"/>
                    </a:lnTo>
                    <a:lnTo>
                      <a:pt x="840" y="0"/>
                    </a:lnTo>
                    <a:lnTo>
                      <a:pt x="832" y="0"/>
                    </a:lnTo>
                    <a:lnTo>
                      <a:pt x="816" y="0"/>
                    </a:lnTo>
                    <a:lnTo>
                      <a:pt x="808" y="0"/>
                    </a:lnTo>
                    <a:lnTo>
                      <a:pt x="784" y="0"/>
                    </a:lnTo>
                    <a:lnTo>
                      <a:pt x="776" y="0"/>
                    </a:lnTo>
                    <a:lnTo>
                      <a:pt x="760" y="0"/>
                    </a:lnTo>
                    <a:lnTo>
                      <a:pt x="752" y="0"/>
                    </a:lnTo>
                    <a:lnTo>
                      <a:pt x="744" y="8"/>
                    </a:lnTo>
                    <a:lnTo>
                      <a:pt x="736" y="0"/>
                    </a:lnTo>
                    <a:lnTo>
                      <a:pt x="728" y="8"/>
                    </a:lnTo>
                    <a:lnTo>
                      <a:pt x="736" y="16"/>
                    </a:lnTo>
                    <a:lnTo>
                      <a:pt x="728" y="16"/>
                    </a:lnTo>
                    <a:lnTo>
                      <a:pt x="712" y="8"/>
                    </a:lnTo>
                    <a:lnTo>
                      <a:pt x="704" y="8"/>
                    </a:lnTo>
                    <a:lnTo>
                      <a:pt x="704" y="16"/>
                    </a:lnTo>
                    <a:lnTo>
                      <a:pt x="696" y="16"/>
                    </a:lnTo>
                    <a:lnTo>
                      <a:pt x="688" y="16"/>
                    </a:lnTo>
                    <a:lnTo>
                      <a:pt x="696" y="24"/>
                    </a:lnTo>
                    <a:lnTo>
                      <a:pt x="688" y="32"/>
                    </a:lnTo>
                    <a:lnTo>
                      <a:pt x="696" y="32"/>
                    </a:lnTo>
                    <a:lnTo>
                      <a:pt x="728" y="32"/>
                    </a:lnTo>
                    <a:lnTo>
                      <a:pt x="728" y="40"/>
                    </a:lnTo>
                    <a:lnTo>
                      <a:pt x="704" y="40"/>
                    </a:lnTo>
                    <a:lnTo>
                      <a:pt x="696" y="40"/>
                    </a:lnTo>
                    <a:lnTo>
                      <a:pt x="720" y="40"/>
                    </a:lnTo>
                    <a:lnTo>
                      <a:pt x="712" y="48"/>
                    </a:lnTo>
                    <a:lnTo>
                      <a:pt x="696" y="48"/>
                    </a:lnTo>
                    <a:lnTo>
                      <a:pt x="688" y="48"/>
                    </a:lnTo>
                    <a:lnTo>
                      <a:pt x="696" y="56"/>
                    </a:lnTo>
                    <a:lnTo>
                      <a:pt x="696" y="64"/>
                    </a:lnTo>
                    <a:lnTo>
                      <a:pt x="688" y="64"/>
                    </a:lnTo>
                    <a:lnTo>
                      <a:pt x="680" y="56"/>
                    </a:lnTo>
                    <a:lnTo>
                      <a:pt x="672" y="48"/>
                    </a:lnTo>
                    <a:lnTo>
                      <a:pt x="656" y="48"/>
                    </a:lnTo>
                    <a:lnTo>
                      <a:pt x="640" y="40"/>
                    </a:lnTo>
                    <a:lnTo>
                      <a:pt x="632" y="40"/>
                    </a:lnTo>
                    <a:lnTo>
                      <a:pt x="624" y="32"/>
                    </a:lnTo>
                    <a:lnTo>
                      <a:pt x="608" y="32"/>
                    </a:lnTo>
                    <a:lnTo>
                      <a:pt x="584" y="32"/>
                    </a:lnTo>
                    <a:lnTo>
                      <a:pt x="600" y="40"/>
                    </a:lnTo>
                    <a:lnTo>
                      <a:pt x="608" y="40"/>
                    </a:lnTo>
                    <a:lnTo>
                      <a:pt x="592" y="40"/>
                    </a:lnTo>
                    <a:lnTo>
                      <a:pt x="584" y="40"/>
                    </a:lnTo>
                    <a:lnTo>
                      <a:pt x="560" y="40"/>
                    </a:lnTo>
                    <a:lnTo>
                      <a:pt x="552" y="40"/>
                    </a:lnTo>
                    <a:lnTo>
                      <a:pt x="568" y="48"/>
                    </a:lnTo>
                    <a:lnTo>
                      <a:pt x="584" y="48"/>
                    </a:lnTo>
                    <a:lnTo>
                      <a:pt x="584" y="56"/>
                    </a:lnTo>
                    <a:lnTo>
                      <a:pt x="568" y="56"/>
                    </a:lnTo>
                    <a:lnTo>
                      <a:pt x="568" y="64"/>
                    </a:lnTo>
                    <a:lnTo>
                      <a:pt x="608" y="56"/>
                    </a:lnTo>
                    <a:lnTo>
                      <a:pt x="648" y="64"/>
                    </a:lnTo>
                    <a:lnTo>
                      <a:pt x="656" y="72"/>
                    </a:lnTo>
                    <a:lnTo>
                      <a:pt x="664" y="88"/>
                    </a:lnTo>
                    <a:lnTo>
                      <a:pt x="656" y="88"/>
                    </a:lnTo>
                    <a:lnTo>
                      <a:pt x="656" y="80"/>
                    </a:lnTo>
                    <a:lnTo>
                      <a:pt x="648" y="72"/>
                    </a:lnTo>
                    <a:lnTo>
                      <a:pt x="632" y="64"/>
                    </a:lnTo>
                    <a:lnTo>
                      <a:pt x="632" y="72"/>
                    </a:lnTo>
                    <a:lnTo>
                      <a:pt x="632" y="80"/>
                    </a:lnTo>
                    <a:lnTo>
                      <a:pt x="624" y="80"/>
                    </a:lnTo>
                    <a:lnTo>
                      <a:pt x="624" y="64"/>
                    </a:lnTo>
                    <a:lnTo>
                      <a:pt x="616" y="64"/>
                    </a:lnTo>
                    <a:lnTo>
                      <a:pt x="584" y="64"/>
                    </a:lnTo>
                    <a:lnTo>
                      <a:pt x="560" y="64"/>
                    </a:lnTo>
                    <a:lnTo>
                      <a:pt x="544" y="64"/>
                    </a:lnTo>
                    <a:lnTo>
                      <a:pt x="560" y="72"/>
                    </a:lnTo>
                    <a:lnTo>
                      <a:pt x="592" y="88"/>
                    </a:lnTo>
                    <a:lnTo>
                      <a:pt x="584" y="96"/>
                    </a:lnTo>
                    <a:lnTo>
                      <a:pt x="616" y="96"/>
                    </a:lnTo>
                    <a:lnTo>
                      <a:pt x="608" y="104"/>
                    </a:lnTo>
                    <a:lnTo>
                      <a:pt x="592" y="104"/>
                    </a:lnTo>
                    <a:lnTo>
                      <a:pt x="576" y="96"/>
                    </a:lnTo>
                    <a:lnTo>
                      <a:pt x="568" y="104"/>
                    </a:lnTo>
                    <a:lnTo>
                      <a:pt x="568" y="120"/>
                    </a:lnTo>
                    <a:lnTo>
                      <a:pt x="584" y="128"/>
                    </a:lnTo>
                    <a:lnTo>
                      <a:pt x="568" y="128"/>
                    </a:lnTo>
                    <a:lnTo>
                      <a:pt x="536" y="112"/>
                    </a:lnTo>
                    <a:lnTo>
                      <a:pt x="528" y="104"/>
                    </a:lnTo>
                    <a:lnTo>
                      <a:pt x="512" y="104"/>
                    </a:lnTo>
                    <a:lnTo>
                      <a:pt x="504" y="96"/>
                    </a:lnTo>
                    <a:lnTo>
                      <a:pt x="488" y="96"/>
                    </a:lnTo>
                    <a:lnTo>
                      <a:pt x="488" y="88"/>
                    </a:lnTo>
                    <a:lnTo>
                      <a:pt x="472" y="80"/>
                    </a:lnTo>
                    <a:lnTo>
                      <a:pt x="448" y="80"/>
                    </a:lnTo>
                    <a:lnTo>
                      <a:pt x="440" y="88"/>
                    </a:lnTo>
                    <a:lnTo>
                      <a:pt x="448" y="88"/>
                    </a:lnTo>
                    <a:lnTo>
                      <a:pt x="448" y="104"/>
                    </a:lnTo>
                    <a:lnTo>
                      <a:pt x="464" y="120"/>
                    </a:lnTo>
                    <a:lnTo>
                      <a:pt x="472" y="120"/>
                    </a:lnTo>
                    <a:lnTo>
                      <a:pt x="448" y="120"/>
                    </a:lnTo>
                    <a:lnTo>
                      <a:pt x="480" y="136"/>
                    </a:lnTo>
                    <a:lnTo>
                      <a:pt x="472" y="144"/>
                    </a:lnTo>
                    <a:lnTo>
                      <a:pt x="424" y="120"/>
                    </a:lnTo>
                    <a:lnTo>
                      <a:pt x="408" y="120"/>
                    </a:lnTo>
                    <a:lnTo>
                      <a:pt x="400" y="120"/>
                    </a:lnTo>
                    <a:lnTo>
                      <a:pt x="408" y="120"/>
                    </a:lnTo>
                    <a:lnTo>
                      <a:pt x="400" y="144"/>
                    </a:lnTo>
                    <a:lnTo>
                      <a:pt x="392" y="144"/>
                    </a:lnTo>
                    <a:lnTo>
                      <a:pt x="384" y="144"/>
                    </a:lnTo>
                    <a:lnTo>
                      <a:pt x="392" y="112"/>
                    </a:lnTo>
                    <a:lnTo>
                      <a:pt x="384" y="96"/>
                    </a:lnTo>
                    <a:lnTo>
                      <a:pt x="376" y="96"/>
                    </a:lnTo>
                    <a:lnTo>
                      <a:pt x="352" y="96"/>
                    </a:lnTo>
                    <a:lnTo>
                      <a:pt x="360" y="104"/>
                    </a:lnTo>
                    <a:lnTo>
                      <a:pt x="344" y="104"/>
                    </a:lnTo>
                    <a:lnTo>
                      <a:pt x="328" y="104"/>
                    </a:lnTo>
                    <a:lnTo>
                      <a:pt x="312" y="104"/>
                    </a:lnTo>
                    <a:lnTo>
                      <a:pt x="272" y="112"/>
                    </a:lnTo>
                    <a:lnTo>
                      <a:pt x="288" y="120"/>
                    </a:lnTo>
                    <a:lnTo>
                      <a:pt x="296" y="128"/>
                    </a:lnTo>
                    <a:lnTo>
                      <a:pt x="312" y="144"/>
                    </a:lnTo>
                    <a:lnTo>
                      <a:pt x="312" y="152"/>
                    </a:lnTo>
                    <a:lnTo>
                      <a:pt x="280" y="136"/>
                    </a:lnTo>
                    <a:lnTo>
                      <a:pt x="280" y="128"/>
                    </a:lnTo>
                    <a:lnTo>
                      <a:pt x="272" y="128"/>
                    </a:lnTo>
                    <a:lnTo>
                      <a:pt x="248" y="128"/>
                    </a:lnTo>
                    <a:lnTo>
                      <a:pt x="232" y="128"/>
                    </a:lnTo>
                    <a:lnTo>
                      <a:pt x="232" y="136"/>
                    </a:lnTo>
                    <a:lnTo>
                      <a:pt x="232" y="144"/>
                    </a:lnTo>
                    <a:lnTo>
                      <a:pt x="248" y="144"/>
                    </a:lnTo>
                    <a:lnTo>
                      <a:pt x="240" y="152"/>
                    </a:lnTo>
                    <a:lnTo>
                      <a:pt x="240" y="160"/>
                    </a:lnTo>
                    <a:lnTo>
                      <a:pt x="240" y="168"/>
                    </a:lnTo>
                    <a:lnTo>
                      <a:pt x="224" y="168"/>
                    </a:lnTo>
                    <a:lnTo>
                      <a:pt x="216" y="168"/>
                    </a:lnTo>
                    <a:lnTo>
                      <a:pt x="200" y="168"/>
                    </a:lnTo>
                    <a:lnTo>
                      <a:pt x="200" y="184"/>
                    </a:lnTo>
                    <a:lnTo>
                      <a:pt x="192" y="168"/>
                    </a:lnTo>
                    <a:lnTo>
                      <a:pt x="184" y="168"/>
                    </a:lnTo>
                    <a:lnTo>
                      <a:pt x="152" y="192"/>
                    </a:lnTo>
                    <a:lnTo>
                      <a:pt x="152" y="200"/>
                    </a:lnTo>
                    <a:lnTo>
                      <a:pt x="144" y="200"/>
                    </a:lnTo>
                    <a:lnTo>
                      <a:pt x="136" y="208"/>
                    </a:lnTo>
                    <a:lnTo>
                      <a:pt x="112" y="208"/>
                    </a:lnTo>
                    <a:lnTo>
                      <a:pt x="112" y="216"/>
                    </a:lnTo>
                    <a:lnTo>
                      <a:pt x="120" y="224"/>
                    </a:lnTo>
                    <a:lnTo>
                      <a:pt x="120" y="232"/>
                    </a:lnTo>
                    <a:lnTo>
                      <a:pt x="152" y="232"/>
                    </a:lnTo>
                    <a:lnTo>
                      <a:pt x="160" y="224"/>
                    </a:lnTo>
                    <a:lnTo>
                      <a:pt x="168" y="224"/>
                    </a:lnTo>
                    <a:lnTo>
                      <a:pt x="176" y="224"/>
                    </a:lnTo>
                    <a:lnTo>
                      <a:pt x="184" y="224"/>
                    </a:lnTo>
                    <a:lnTo>
                      <a:pt x="176" y="232"/>
                    </a:lnTo>
                    <a:lnTo>
                      <a:pt x="184" y="240"/>
                    </a:lnTo>
                    <a:lnTo>
                      <a:pt x="160" y="240"/>
                    </a:lnTo>
                    <a:lnTo>
                      <a:pt x="176" y="256"/>
                    </a:lnTo>
                    <a:lnTo>
                      <a:pt x="144" y="280"/>
                    </a:lnTo>
                    <a:lnTo>
                      <a:pt x="136" y="272"/>
                    </a:lnTo>
                    <a:lnTo>
                      <a:pt x="104" y="272"/>
                    </a:lnTo>
                    <a:lnTo>
                      <a:pt x="96" y="280"/>
                    </a:lnTo>
                    <a:lnTo>
                      <a:pt x="80" y="280"/>
                    </a:lnTo>
                    <a:lnTo>
                      <a:pt x="88" y="288"/>
                    </a:lnTo>
                    <a:lnTo>
                      <a:pt x="80" y="288"/>
                    </a:lnTo>
                    <a:lnTo>
                      <a:pt x="64" y="288"/>
                    </a:lnTo>
                    <a:lnTo>
                      <a:pt x="48" y="296"/>
                    </a:lnTo>
                    <a:lnTo>
                      <a:pt x="40" y="296"/>
                    </a:lnTo>
                    <a:lnTo>
                      <a:pt x="24" y="296"/>
                    </a:lnTo>
                    <a:lnTo>
                      <a:pt x="16" y="304"/>
                    </a:lnTo>
                    <a:lnTo>
                      <a:pt x="8" y="304"/>
                    </a:lnTo>
                    <a:lnTo>
                      <a:pt x="0" y="312"/>
                    </a:lnTo>
                    <a:lnTo>
                      <a:pt x="8" y="312"/>
                    </a:lnTo>
                    <a:lnTo>
                      <a:pt x="0" y="320"/>
                    </a:lnTo>
                    <a:lnTo>
                      <a:pt x="16" y="328"/>
                    </a:lnTo>
                    <a:lnTo>
                      <a:pt x="32" y="328"/>
                    </a:lnTo>
                    <a:lnTo>
                      <a:pt x="32" y="336"/>
                    </a:lnTo>
                    <a:lnTo>
                      <a:pt x="48" y="336"/>
                    </a:lnTo>
                    <a:lnTo>
                      <a:pt x="56" y="336"/>
                    </a:lnTo>
                    <a:lnTo>
                      <a:pt x="64" y="336"/>
                    </a:lnTo>
                    <a:lnTo>
                      <a:pt x="64" y="344"/>
                    </a:lnTo>
                    <a:lnTo>
                      <a:pt x="80" y="344"/>
                    </a:lnTo>
                    <a:lnTo>
                      <a:pt x="96" y="344"/>
                    </a:lnTo>
                    <a:lnTo>
                      <a:pt x="104" y="344"/>
                    </a:lnTo>
                    <a:lnTo>
                      <a:pt x="112" y="344"/>
                    </a:lnTo>
                    <a:lnTo>
                      <a:pt x="120" y="336"/>
                    </a:lnTo>
                    <a:lnTo>
                      <a:pt x="136" y="336"/>
                    </a:lnTo>
                    <a:lnTo>
                      <a:pt x="144" y="344"/>
                    </a:lnTo>
                    <a:lnTo>
                      <a:pt x="136" y="352"/>
                    </a:lnTo>
                    <a:lnTo>
                      <a:pt x="120" y="352"/>
                    </a:lnTo>
                    <a:lnTo>
                      <a:pt x="112" y="352"/>
                    </a:lnTo>
                    <a:lnTo>
                      <a:pt x="88" y="352"/>
                    </a:lnTo>
                    <a:lnTo>
                      <a:pt x="88" y="360"/>
                    </a:lnTo>
                    <a:lnTo>
                      <a:pt x="112" y="352"/>
                    </a:lnTo>
                    <a:lnTo>
                      <a:pt x="136" y="360"/>
                    </a:lnTo>
                    <a:lnTo>
                      <a:pt x="128" y="368"/>
                    </a:lnTo>
                    <a:lnTo>
                      <a:pt x="112" y="360"/>
                    </a:lnTo>
                    <a:lnTo>
                      <a:pt x="104" y="360"/>
                    </a:lnTo>
                    <a:lnTo>
                      <a:pt x="88" y="360"/>
                    </a:lnTo>
                    <a:lnTo>
                      <a:pt x="72" y="360"/>
                    </a:lnTo>
                    <a:lnTo>
                      <a:pt x="56" y="360"/>
                    </a:lnTo>
                    <a:lnTo>
                      <a:pt x="32" y="360"/>
                    </a:lnTo>
                    <a:lnTo>
                      <a:pt x="48" y="376"/>
                    </a:lnTo>
                    <a:lnTo>
                      <a:pt x="56" y="368"/>
                    </a:lnTo>
                    <a:lnTo>
                      <a:pt x="64" y="368"/>
                    </a:lnTo>
                    <a:lnTo>
                      <a:pt x="72" y="368"/>
                    </a:lnTo>
                    <a:lnTo>
                      <a:pt x="72" y="376"/>
                    </a:lnTo>
                    <a:lnTo>
                      <a:pt x="104" y="376"/>
                    </a:lnTo>
                    <a:lnTo>
                      <a:pt x="104" y="384"/>
                    </a:lnTo>
                    <a:lnTo>
                      <a:pt x="88" y="384"/>
                    </a:lnTo>
                    <a:lnTo>
                      <a:pt x="72" y="392"/>
                    </a:lnTo>
                    <a:lnTo>
                      <a:pt x="88" y="400"/>
                    </a:lnTo>
                    <a:lnTo>
                      <a:pt x="112" y="400"/>
                    </a:lnTo>
                    <a:lnTo>
                      <a:pt x="120" y="408"/>
                    </a:lnTo>
                    <a:lnTo>
                      <a:pt x="136" y="408"/>
                    </a:lnTo>
                    <a:lnTo>
                      <a:pt x="136" y="400"/>
                    </a:lnTo>
                    <a:lnTo>
                      <a:pt x="120" y="400"/>
                    </a:lnTo>
                    <a:lnTo>
                      <a:pt x="120" y="392"/>
                    </a:lnTo>
                    <a:lnTo>
                      <a:pt x="128" y="392"/>
                    </a:lnTo>
                    <a:lnTo>
                      <a:pt x="136" y="400"/>
                    </a:lnTo>
                    <a:lnTo>
                      <a:pt x="144" y="392"/>
                    </a:lnTo>
                    <a:lnTo>
                      <a:pt x="152" y="392"/>
                    </a:lnTo>
                    <a:lnTo>
                      <a:pt x="152" y="400"/>
                    </a:lnTo>
                    <a:lnTo>
                      <a:pt x="160" y="400"/>
                    </a:lnTo>
                    <a:lnTo>
                      <a:pt x="176" y="400"/>
                    </a:lnTo>
                    <a:lnTo>
                      <a:pt x="176" y="392"/>
                    </a:lnTo>
                    <a:lnTo>
                      <a:pt x="184" y="392"/>
                    </a:lnTo>
                    <a:lnTo>
                      <a:pt x="184" y="400"/>
                    </a:lnTo>
                    <a:lnTo>
                      <a:pt x="200" y="400"/>
                    </a:lnTo>
                    <a:lnTo>
                      <a:pt x="200" y="392"/>
                    </a:lnTo>
                    <a:lnTo>
                      <a:pt x="208" y="392"/>
                    </a:lnTo>
                    <a:lnTo>
                      <a:pt x="216" y="400"/>
                    </a:lnTo>
                    <a:lnTo>
                      <a:pt x="224" y="392"/>
                    </a:lnTo>
                    <a:lnTo>
                      <a:pt x="248" y="400"/>
                    </a:lnTo>
                    <a:lnTo>
                      <a:pt x="240" y="400"/>
                    </a:lnTo>
                    <a:lnTo>
                      <a:pt x="256" y="408"/>
                    </a:lnTo>
                    <a:lnTo>
                      <a:pt x="264" y="400"/>
                    </a:lnTo>
                    <a:lnTo>
                      <a:pt x="272" y="408"/>
                    </a:lnTo>
                    <a:lnTo>
                      <a:pt x="280" y="408"/>
                    </a:lnTo>
                    <a:lnTo>
                      <a:pt x="296" y="416"/>
                    </a:lnTo>
                    <a:lnTo>
                      <a:pt x="296" y="424"/>
                    </a:lnTo>
                    <a:lnTo>
                      <a:pt x="304" y="432"/>
                    </a:lnTo>
                    <a:lnTo>
                      <a:pt x="328" y="456"/>
                    </a:lnTo>
                    <a:lnTo>
                      <a:pt x="336" y="464"/>
                    </a:lnTo>
                    <a:lnTo>
                      <a:pt x="352" y="464"/>
                    </a:lnTo>
                    <a:lnTo>
                      <a:pt x="344" y="472"/>
                    </a:lnTo>
                    <a:lnTo>
                      <a:pt x="344" y="488"/>
                    </a:lnTo>
                    <a:lnTo>
                      <a:pt x="352" y="496"/>
                    </a:lnTo>
                    <a:lnTo>
                      <a:pt x="352" y="504"/>
                    </a:lnTo>
                    <a:lnTo>
                      <a:pt x="368" y="520"/>
                    </a:lnTo>
                    <a:lnTo>
                      <a:pt x="360" y="528"/>
                    </a:lnTo>
                    <a:lnTo>
                      <a:pt x="376" y="536"/>
                    </a:lnTo>
                    <a:lnTo>
                      <a:pt x="384" y="552"/>
                    </a:lnTo>
                    <a:lnTo>
                      <a:pt x="368" y="552"/>
                    </a:lnTo>
                    <a:lnTo>
                      <a:pt x="368" y="560"/>
                    </a:lnTo>
                    <a:lnTo>
                      <a:pt x="368" y="568"/>
                    </a:lnTo>
                    <a:lnTo>
                      <a:pt x="376" y="576"/>
                    </a:lnTo>
                    <a:lnTo>
                      <a:pt x="360" y="584"/>
                    </a:lnTo>
                    <a:lnTo>
                      <a:pt x="368" y="592"/>
                    </a:lnTo>
                    <a:lnTo>
                      <a:pt x="392" y="592"/>
                    </a:lnTo>
                    <a:lnTo>
                      <a:pt x="392" y="584"/>
                    </a:lnTo>
                    <a:lnTo>
                      <a:pt x="400" y="584"/>
                    </a:lnTo>
                    <a:lnTo>
                      <a:pt x="400" y="568"/>
                    </a:lnTo>
                    <a:lnTo>
                      <a:pt x="408" y="568"/>
                    </a:lnTo>
                    <a:lnTo>
                      <a:pt x="408" y="576"/>
                    </a:lnTo>
                    <a:lnTo>
                      <a:pt x="432" y="592"/>
                    </a:lnTo>
                    <a:lnTo>
                      <a:pt x="424" y="592"/>
                    </a:lnTo>
                    <a:lnTo>
                      <a:pt x="440" y="600"/>
                    </a:lnTo>
                    <a:lnTo>
                      <a:pt x="448" y="608"/>
                    </a:lnTo>
                    <a:lnTo>
                      <a:pt x="440" y="616"/>
                    </a:lnTo>
                    <a:lnTo>
                      <a:pt x="448" y="624"/>
                    </a:lnTo>
                    <a:lnTo>
                      <a:pt x="464" y="632"/>
                    </a:lnTo>
                    <a:lnTo>
                      <a:pt x="456" y="640"/>
                    </a:lnTo>
                    <a:lnTo>
                      <a:pt x="432" y="624"/>
                    </a:lnTo>
                    <a:lnTo>
                      <a:pt x="424" y="624"/>
                    </a:lnTo>
                    <a:lnTo>
                      <a:pt x="408" y="624"/>
                    </a:lnTo>
                    <a:lnTo>
                      <a:pt x="384" y="616"/>
                    </a:lnTo>
                    <a:lnTo>
                      <a:pt x="384" y="624"/>
                    </a:lnTo>
                    <a:lnTo>
                      <a:pt x="392" y="632"/>
                    </a:lnTo>
                    <a:lnTo>
                      <a:pt x="408" y="632"/>
                    </a:lnTo>
                    <a:lnTo>
                      <a:pt x="424" y="648"/>
                    </a:lnTo>
                    <a:lnTo>
                      <a:pt x="448" y="648"/>
                    </a:lnTo>
                    <a:lnTo>
                      <a:pt x="464" y="648"/>
                    </a:lnTo>
                    <a:lnTo>
                      <a:pt x="472" y="656"/>
                    </a:lnTo>
                    <a:lnTo>
                      <a:pt x="464" y="656"/>
                    </a:lnTo>
                    <a:lnTo>
                      <a:pt x="472" y="664"/>
                    </a:lnTo>
                    <a:lnTo>
                      <a:pt x="456" y="672"/>
                    </a:lnTo>
                    <a:lnTo>
                      <a:pt x="448" y="688"/>
                    </a:lnTo>
                    <a:lnTo>
                      <a:pt x="456" y="688"/>
                    </a:lnTo>
                    <a:lnTo>
                      <a:pt x="456" y="696"/>
                    </a:lnTo>
                    <a:lnTo>
                      <a:pt x="440" y="696"/>
                    </a:lnTo>
                    <a:lnTo>
                      <a:pt x="424" y="704"/>
                    </a:lnTo>
                    <a:lnTo>
                      <a:pt x="432" y="712"/>
                    </a:lnTo>
                    <a:lnTo>
                      <a:pt x="448" y="704"/>
                    </a:lnTo>
                    <a:lnTo>
                      <a:pt x="456" y="712"/>
                    </a:lnTo>
                    <a:lnTo>
                      <a:pt x="464" y="712"/>
                    </a:lnTo>
                    <a:lnTo>
                      <a:pt x="464" y="720"/>
                    </a:lnTo>
                    <a:lnTo>
                      <a:pt x="440" y="712"/>
                    </a:lnTo>
                    <a:lnTo>
                      <a:pt x="416" y="712"/>
                    </a:lnTo>
                    <a:lnTo>
                      <a:pt x="400" y="720"/>
                    </a:lnTo>
                    <a:lnTo>
                      <a:pt x="400" y="728"/>
                    </a:lnTo>
                    <a:lnTo>
                      <a:pt x="408" y="728"/>
                    </a:lnTo>
                    <a:lnTo>
                      <a:pt x="424" y="720"/>
                    </a:lnTo>
                    <a:lnTo>
                      <a:pt x="432" y="720"/>
                    </a:lnTo>
                    <a:lnTo>
                      <a:pt x="456" y="720"/>
                    </a:lnTo>
                    <a:lnTo>
                      <a:pt x="464" y="728"/>
                    </a:lnTo>
                    <a:lnTo>
                      <a:pt x="456" y="736"/>
                    </a:lnTo>
                    <a:lnTo>
                      <a:pt x="440" y="728"/>
                    </a:lnTo>
                    <a:lnTo>
                      <a:pt x="432" y="728"/>
                    </a:lnTo>
                    <a:lnTo>
                      <a:pt x="400" y="736"/>
                    </a:lnTo>
                    <a:lnTo>
                      <a:pt x="400" y="752"/>
                    </a:lnTo>
                    <a:lnTo>
                      <a:pt x="408" y="752"/>
                    </a:lnTo>
                    <a:lnTo>
                      <a:pt x="424" y="752"/>
                    </a:lnTo>
                    <a:lnTo>
                      <a:pt x="416" y="768"/>
                    </a:lnTo>
                    <a:lnTo>
                      <a:pt x="408" y="768"/>
                    </a:lnTo>
                    <a:lnTo>
                      <a:pt x="400" y="776"/>
                    </a:lnTo>
                    <a:lnTo>
                      <a:pt x="408" y="792"/>
                    </a:lnTo>
                    <a:lnTo>
                      <a:pt x="424" y="792"/>
                    </a:lnTo>
                    <a:lnTo>
                      <a:pt x="424" y="808"/>
                    </a:lnTo>
                    <a:lnTo>
                      <a:pt x="416" y="808"/>
                    </a:lnTo>
                    <a:lnTo>
                      <a:pt x="432" y="824"/>
                    </a:lnTo>
                    <a:lnTo>
                      <a:pt x="432" y="832"/>
                    </a:lnTo>
                    <a:lnTo>
                      <a:pt x="432" y="856"/>
                    </a:lnTo>
                    <a:lnTo>
                      <a:pt x="432" y="872"/>
                    </a:lnTo>
                    <a:lnTo>
                      <a:pt x="440" y="872"/>
                    </a:lnTo>
                    <a:lnTo>
                      <a:pt x="448" y="856"/>
                    </a:lnTo>
                    <a:lnTo>
                      <a:pt x="456" y="848"/>
                    </a:lnTo>
                    <a:lnTo>
                      <a:pt x="480" y="856"/>
                    </a:lnTo>
                    <a:lnTo>
                      <a:pt x="472" y="872"/>
                    </a:lnTo>
                    <a:lnTo>
                      <a:pt x="464" y="864"/>
                    </a:lnTo>
                    <a:lnTo>
                      <a:pt x="464" y="872"/>
                    </a:lnTo>
                    <a:lnTo>
                      <a:pt x="464" y="888"/>
                    </a:lnTo>
                    <a:lnTo>
                      <a:pt x="448" y="888"/>
                    </a:lnTo>
                    <a:lnTo>
                      <a:pt x="448" y="904"/>
                    </a:lnTo>
                    <a:lnTo>
                      <a:pt x="456" y="912"/>
                    </a:lnTo>
                    <a:lnTo>
                      <a:pt x="456" y="920"/>
                    </a:lnTo>
                    <a:lnTo>
                      <a:pt x="464" y="928"/>
                    </a:lnTo>
                    <a:lnTo>
                      <a:pt x="464" y="936"/>
                    </a:lnTo>
                    <a:lnTo>
                      <a:pt x="472" y="944"/>
                    </a:lnTo>
                    <a:lnTo>
                      <a:pt x="464" y="952"/>
                    </a:lnTo>
                    <a:lnTo>
                      <a:pt x="464" y="960"/>
                    </a:lnTo>
                    <a:lnTo>
                      <a:pt x="480" y="968"/>
                    </a:lnTo>
                    <a:lnTo>
                      <a:pt x="480" y="976"/>
                    </a:lnTo>
                    <a:lnTo>
                      <a:pt x="488" y="992"/>
                    </a:lnTo>
                    <a:lnTo>
                      <a:pt x="496" y="1000"/>
                    </a:lnTo>
                    <a:lnTo>
                      <a:pt x="504" y="1008"/>
                    </a:lnTo>
                    <a:lnTo>
                      <a:pt x="512" y="1016"/>
                    </a:lnTo>
                    <a:lnTo>
                      <a:pt x="512" y="1032"/>
                    </a:lnTo>
                    <a:lnTo>
                      <a:pt x="520" y="1032"/>
                    </a:lnTo>
                    <a:lnTo>
                      <a:pt x="528" y="1024"/>
                    </a:lnTo>
                    <a:lnTo>
                      <a:pt x="552" y="1016"/>
                    </a:lnTo>
                    <a:lnTo>
                      <a:pt x="560" y="1032"/>
                    </a:lnTo>
                    <a:lnTo>
                      <a:pt x="584" y="1040"/>
                    </a:lnTo>
                    <a:lnTo>
                      <a:pt x="584" y="1056"/>
                    </a:lnTo>
                    <a:lnTo>
                      <a:pt x="584" y="1064"/>
                    </a:lnTo>
                    <a:lnTo>
                      <a:pt x="600" y="1056"/>
                    </a:lnTo>
                    <a:lnTo>
                      <a:pt x="608" y="1064"/>
                    </a:lnTo>
                    <a:lnTo>
                      <a:pt x="616" y="1048"/>
                    </a:lnTo>
                    <a:lnTo>
                      <a:pt x="608" y="1040"/>
                    </a:lnTo>
                    <a:lnTo>
                      <a:pt x="616" y="1032"/>
                    </a:lnTo>
                    <a:lnTo>
                      <a:pt x="616" y="1024"/>
                    </a:lnTo>
                    <a:lnTo>
                      <a:pt x="624" y="1016"/>
                    </a:lnTo>
                    <a:lnTo>
                      <a:pt x="624" y="1008"/>
                    </a:lnTo>
                    <a:lnTo>
                      <a:pt x="632" y="1000"/>
                    </a:lnTo>
                    <a:lnTo>
                      <a:pt x="640" y="992"/>
                    </a:lnTo>
                    <a:lnTo>
                      <a:pt x="632" y="968"/>
                    </a:lnTo>
                    <a:lnTo>
                      <a:pt x="632" y="952"/>
                    </a:lnTo>
                    <a:lnTo>
                      <a:pt x="632" y="944"/>
                    </a:lnTo>
                    <a:lnTo>
                      <a:pt x="632" y="936"/>
                    </a:lnTo>
                    <a:lnTo>
                      <a:pt x="648" y="936"/>
                    </a:lnTo>
                    <a:lnTo>
                      <a:pt x="648" y="920"/>
                    </a:lnTo>
                    <a:lnTo>
                      <a:pt x="656" y="920"/>
                    </a:lnTo>
                    <a:lnTo>
                      <a:pt x="656" y="912"/>
                    </a:lnTo>
                    <a:lnTo>
                      <a:pt x="648" y="896"/>
                    </a:lnTo>
                    <a:lnTo>
                      <a:pt x="664" y="904"/>
                    </a:lnTo>
                    <a:lnTo>
                      <a:pt x="664" y="880"/>
                    </a:lnTo>
                    <a:lnTo>
                      <a:pt x="648" y="880"/>
                    </a:lnTo>
                    <a:lnTo>
                      <a:pt x="648" y="864"/>
                    </a:lnTo>
                    <a:lnTo>
                      <a:pt x="664" y="864"/>
                    </a:lnTo>
                    <a:lnTo>
                      <a:pt x="664" y="856"/>
                    </a:lnTo>
                    <a:lnTo>
                      <a:pt x="656" y="848"/>
                    </a:lnTo>
                    <a:lnTo>
                      <a:pt x="664" y="832"/>
                    </a:lnTo>
                    <a:lnTo>
                      <a:pt x="680" y="832"/>
                    </a:lnTo>
                    <a:lnTo>
                      <a:pt x="680" y="824"/>
                    </a:lnTo>
                    <a:lnTo>
                      <a:pt x="672" y="816"/>
                    </a:lnTo>
                    <a:lnTo>
                      <a:pt x="672" y="808"/>
                    </a:lnTo>
                    <a:lnTo>
                      <a:pt x="712" y="808"/>
                    </a:lnTo>
                    <a:lnTo>
                      <a:pt x="720" y="776"/>
                    </a:lnTo>
                    <a:lnTo>
                      <a:pt x="720" y="768"/>
                    </a:lnTo>
                    <a:lnTo>
                      <a:pt x="728" y="768"/>
                    </a:lnTo>
                    <a:lnTo>
                      <a:pt x="728" y="784"/>
                    </a:lnTo>
                    <a:lnTo>
                      <a:pt x="736" y="792"/>
                    </a:lnTo>
                    <a:lnTo>
                      <a:pt x="744" y="792"/>
                    </a:lnTo>
                    <a:lnTo>
                      <a:pt x="752" y="792"/>
                    </a:lnTo>
                    <a:lnTo>
                      <a:pt x="768" y="784"/>
                    </a:lnTo>
                    <a:lnTo>
                      <a:pt x="768" y="768"/>
                    </a:lnTo>
                    <a:lnTo>
                      <a:pt x="792" y="776"/>
                    </a:lnTo>
                    <a:lnTo>
                      <a:pt x="808" y="752"/>
                    </a:lnTo>
                    <a:lnTo>
                      <a:pt x="816" y="736"/>
                    </a:lnTo>
                    <a:lnTo>
                      <a:pt x="824" y="720"/>
                    </a:lnTo>
                    <a:lnTo>
                      <a:pt x="840" y="720"/>
                    </a:lnTo>
                    <a:lnTo>
                      <a:pt x="848" y="712"/>
                    </a:lnTo>
                    <a:lnTo>
                      <a:pt x="832" y="704"/>
                    </a:lnTo>
                    <a:lnTo>
                      <a:pt x="832" y="696"/>
                    </a:lnTo>
                    <a:lnTo>
                      <a:pt x="840" y="696"/>
                    </a:lnTo>
                    <a:lnTo>
                      <a:pt x="856" y="712"/>
                    </a:lnTo>
                    <a:lnTo>
                      <a:pt x="864" y="712"/>
                    </a:lnTo>
                    <a:lnTo>
                      <a:pt x="872" y="704"/>
                    </a:lnTo>
                    <a:lnTo>
                      <a:pt x="880" y="704"/>
                    </a:lnTo>
                    <a:lnTo>
                      <a:pt x="888" y="704"/>
                    </a:lnTo>
                    <a:lnTo>
                      <a:pt x="896" y="704"/>
                    </a:lnTo>
                    <a:lnTo>
                      <a:pt x="904" y="704"/>
                    </a:lnTo>
                    <a:lnTo>
                      <a:pt x="928" y="696"/>
                    </a:lnTo>
                    <a:lnTo>
                      <a:pt x="936" y="696"/>
                    </a:lnTo>
                    <a:lnTo>
                      <a:pt x="952" y="688"/>
                    </a:lnTo>
                    <a:lnTo>
                      <a:pt x="968" y="688"/>
                    </a:lnTo>
                    <a:lnTo>
                      <a:pt x="976" y="680"/>
                    </a:lnTo>
                    <a:lnTo>
                      <a:pt x="984" y="680"/>
                    </a:lnTo>
                    <a:lnTo>
                      <a:pt x="992" y="672"/>
                    </a:lnTo>
                    <a:lnTo>
                      <a:pt x="1000" y="672"/>
                    </a:lnTo>
                    <a:lnTo>
                      <a:pt x="1008" y="656"/>
                    </a:lnTo>
                    <a:lnTo>
                      <a:pt x="1016" y="6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5" name="Freeform 213"/>
              <p:cNvSpPr>
                <a:spLocks/>
              </p:cNvSpPr>
              <p:nvPr/>
            </p:nvSpPr>
            <p:spPr bwMode="gray">
              <a:xfrm>
                <a:off x="1967" y="1513"/>
                <a:ext cx="40" cy="29"/>
              </a:xfrm>
              <a:custGeom>
                <a:avLst/>
                <a:gdLst>
                  <a:gd name="T0" fmla="*/ 0 w 56"/>
                  <a:gd name="T1" fmla="*/ 12 h 40"/>
                  <a:gd name="T2" fmla="*/ 6 w 56"/>
                  <a:gd name="T3" fmla="*/ 12 h 40"/>
                  <a:gd name="T4" fmla="*/ 11 w 56"/>
                  <a:gd name="T5" fmla="*/ 15 h 40"/>
                  <a:gd name="T6" fmla="*/ 15 w 56"/>
                  <a:gd name="T7" fmla="*/ 15 h 40"/>
                  <a:gd name="T8" fmla="*/ 21 w 56"/>
                  <a:gd name="T9" fmla="*/ 12 h 40"/>
                  <a:gd name="T10" fmla="*/ 21 w 56"/>
                  <a:gd name="T11" fmla="*/ 9 h 40"/>
                  <a:gd name="T12" fmla="*/ 15 w 56"/>
                  <a:gd name="T13" fmla="*/ 7 h 40"/>
                  <a:gd name="T14" fmla="*/ 9 w 56"/>
                  <a:gd name="T15" fmla="*/ 3 h 40"/>
                  <a:gd name="T16" fmla="*/ 3 w 56"/>
                  <a:gd name="T17" fmla="*/ 3 h 40"/>
                  <a:gd name="T18" fmla="*/ 3 w 56"/>
                  <a:gd name="T19" fmla="*/ 0 h 40"/>
                  <a:gd name="T20" fmla="*/ 0 w 56"/>
                  <a:gd name="T21" fmla="*/ 7 h 40"/>
                  <a:gd name="T22" fmla="*/ 0 w 56"/>
                  <a:gd name="T23" fmla="*/ 9 h 40"/>
                  <a:gd name="T24" fmla="*/ 0 w 56"/>
                  <a:gd name="T25" fmla="*/ 12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40"/>
                  <a:gd name="T41" fmla="*/ 56 w 56"/>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40">
                    <a:moveTo>
                      <a:pt x="0" y="32"/>
                    </a:moveTo>
                    <a:lnTo>
                      <a:pt x="16" y="32"/>
                    </a:lnTo>
                    <a:lnTo>
                      <a:pt x="32" y="40"/>
                    </a:lnTo>
                    <a:lnTo>
                      <a:pt x="40" y="40"/>
                    </a:lnTo>
                    <a:lnTo>
                      <a:pt x="56" y="32"/>
                    </a:lnTo>
                    <a:lnTo>
                      <a:pt x="56" y="24"/>
                    </a:lnTo>
                    <a:lnTo>
                      <a:pt x="40" y="16"/>
                    </a:lnTo>
                    <a:lnTo>
                      <a:pt x="24" y="8"/>
                    </a:lnTo>
                    <a:lnTo>
                      <a:pt x="8" y="8"/>
                    </a:lnTo>
                    <a:lnTo>
                      <a:pt x="8" y="0"/>
                    </a:lnTo>
                    <a:lnTo>
                      <a:pt x="0" y="16"/>
                    </a:lnTo>
                    <a:lnTo>
                      <a:pt x="0" y="24"/>
                    </a:lnTo>
                    <a:lnTo>
                      <a:pt x="0"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6" name="Freeform 214"/>
              <p:cNvSpPr>
                <a:spLocks/>
              </p:cNvSpPr>
              <p:nvPr/>
            </p:nvSpPr>
            <p:spPr bwMode="gray">
              <a:xfrm>
                <a:off x="2063" y="1120"/>
                <a:ext cx="45" cy="28"/>
              </a:xfrm>
              <a:custGeom>
                <a:avLst/>
                <a:gdLst>
                  <a:gd name="T0" fmla="*/ 8 w 64"/>
                  <a:gd name="T1" fmla="*/ 0 h 40"/>
                  <a:gd name="T2" fmla="*/ 0 w 64"/>
                  <a:gd name="T3" fmla="*/ 0 h 40"/>
                  <a:gd name="T4" fmla="*/ 3 w 64"/>
                  <a:gd name="T5" fmla="*/ 6 h 40"/>
                  <a:gd name="T6" fmla="*/ 11 w 64"/>
                  <a:gd name="T7" fmla="*/ 10 h 40"/>
                  <a:gd name="T8" fmla="*/ 14 w 64"/>
                  <a:gd name="T9" fmla="*/ 10 h 40"/>
                  <a:gd name="T10" fmla="*/ 14 w 64"/>
                  <a:gd name="T11" fmla="*/ 14 h 40"/>
                  <a:gd name="T12" fmla="*/ 17 w 64"/>
                  <a:gd name="T13" fmla="*/ 14 h 40"/>
                  <a:gd name="T14" fmla="*/ 17 w 64"/>
                  <a:gd name="T15" fmla="*/ 8 h 40"/>
                  <a:gd name="T16" fmla="*/ 23 w 64"/>
                  <a:gd name="T17" fmla="*/ 8 h 40"/>
                  <a:gd name="T18" fmla="*/ 8 w 64"/>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40"/>
                  <a:gd name="T32" fmla="*/ 64 w 64"/>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40">
                    <a:moveTo>
                      <a:pt x="24" y="0"/>
                    </a:moveTo>
                    <a:lnTo>
                      <a:pt x="0" y="0"/>
                    </a:lnTo>
                    <a:lnTo>
                      <a:pt x="8" y="16"/>
                    </a:lnTo>
                    <a:lnTo>
                      <a:pt x="32" y="32"/>
                    </a:lnTo>
                    <a:lnTo>
                      <a:pt x="40" y="32"/>
                    </a:lnTo>
                    <a:lnTo>
                      <a:pt x="40" y="40"/>
                    </a:lnTo>
                    <a:lnTo>
                      <a:pt x="48" y="40"/>
                    </a:lnTo>
                    <a:lnTo>
                      <a:pt x="48" y="24"/>
                    </a:lnTo>
                    <a:lnTo>
                      <a:pt x="64" y="24"/>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7" name="Freeform 215"/>
              <p:cNvSpPr>
                <a:spLocks/>
              </p:cNvSpPr>
              <p:nvPr/>
            </p:nvSpPr>
            <p:spPr bwMode="gray">
              <a:xfrm>
                <a:off x="2412" y="1446"/>
                <a:ext cx="34" cy="22"/>
              </a:xfrm>
              <a:custGeom>
                <a:avLst/>
                <a:gdLst>
                  <a:gd name="T0" fmla="*/ 17 w 48"/>
                  <a:gd name="T1" fmla="*/ 6 h 32"/>
                  <a:gd name="T2" fmla="*/ 14 w 48"/>
                  <a:gd name="T3" fmla="*/ 3 h 32"/>
                  <a:gd name="T4" fmla="*/ 9 w 48"/>
                  <a:gd name="T5" fmla="*/ 0 h 32"/>
                  <a:gd name="T6" fmla="*/ 0 w 48"/>
                  <a:gd name="T7" fmla="*/ 0 h 32"/>
                  <a:gd name="T8" fmla="*/ 0 w 48"/>
                  <a:gd name="T9" fmla="*/ 3 h 32"/>
                  <a:gd name="T10" fmla="*/ 6 w 48"/>
                  <a:gd name="T11" fmla="*/ 8 h 32"/>
                  <a:gd name="T12" fmla="*/ 14 w 48"/>
                  <a:gd name="T13" fmla="*/ 10 h 32"/>
                  <a:gd name="T14" fmla="*/ 17 w 48"/>
                  <a:gd name="T15" fmla="*/ 8 h 32"/>
                  <a:gd name="T16" fmla="*/ 17 w 48"/>
                  <a:gd name="T17" fmla="*/ 8 h 32"/>
                  <a:gd name="T18" fmla="*/ 17 w 48"/>
                  <a:gd name="T19" fmla="*/ 6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32"/>
                  <a:gd name="T32" fmla="*/ 48 w 48"/>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32">
                    <a:moveTo>
                      <a:pt x="48" y="16"/>
                    </a:moveTo>
                    <a:lnTo>
                      <a:pt x="40" y="8"/>
                    </a:lnTo>
                    <a:lnTo>
                      <a:pt x="24" y="0"/>
                    </a:lnTo>
                    <a:lnTo>
                      <a:pt x="0" y="0"/>
                    </a:lnTo>
                    <a:lnTo>
                      <a:pt x="0" y="8"/>
                    </a:lnTo>
                    <a:lnTo>
                      <a:pt x="16" y="24"/>
                    </a:lnTo>
                    <a:lnTo>
                      <a:pt x="40" y="32"/>
                    </a:lnTo>
                    <a:lnTo>
                      <a:pt x="48" y="24"/>
                    </a:lnTo>
                    <a:lnTo>
                      <a:pt x="4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8" name="Freeform 216"/>
              <p:cNvSpPr>
                <a:spLocks/>
              </p:cNvSpPr>
              <p:nvPr/>
            </p:nvSpPr>
            <p:spPr bwMode="gray">
              <a:xfrm>
                <a:off x="2671" y="1857"/>
                <a:ext cx="62" cy="101"/>
              </a:xfrm>
              <a:custGeom>
                <a:avLst/>
                <a:gdLst>
                  <a:gd name="T0" fmla="*/ 25 w 88"/>
                  <a:gd name="T1" fmla="*/ 33 h 144"/>
                  <a:gd name="T2" fmla="*/ 23 w 88"/>
                  <a:gd name="T3" fmla="*/ 33 h 144"/>
                  <a:gd name="T4" fmla="*/ 25 w 88"/>
                  <a:gd name="T5" fmla="*/ 30 h 144"/>
                  <a:gd name="T6" fmla="*/ 25 w 88"/>
                  <a:gd name="T7" fmla="*/ 25 h 144"/>
                  <a:gd name="T8" fmla="*/ 31 w 88"/>
                  <a:gd name="T9" fmla="*/ 14 h 144"/>
                  <a:gd name="T10" fmla="*/ 31 w 88"/>
                  <a:gd name="T11" fmla="*/ 11 h 144"/>
                  <a:gd name="T12" fmla="*/ 25 w 88"/>
                  <a:gd name="T13" fmla="*/ 11 h 144"/>
                  <a:gd name="T14" fmla="*/ 17 w 88"/>
                  <a:gd name="T15" fmla="*/ 11 h 144"/>
                  <a:gd name="T16" fmla="*/ 19 w 88"/>
                  <a:gd name="T17" fmla="*/ 6 h 144"/>
                  <a:gd name="T18" fmla="*/ 23 w 88"/>
                  <a:gd name="T19" fmla="*/ 3 h 144"/>
                  <a:gd name="T20" fmla="*/ 25 w 88"/>
                  <a:gd name="T21" fmla="*/ 0 h 144"/>
                  <a:gd name="T22" fmla="*/ 19 w 88"/>
                  <a:gd name="T23" fmla="*/ 0 h 144"/>
                  <a:gd name="T24" fmla="*/ 11 w 88"/>
                  <a:gd name="T25" fmla="*/ 0 h 144"/>
                  <a:gd name="T26" fmla="*/ 8 w 88"/>
                  <a:gd name="T27" fmla="*/ 3 h 144"/>
                  <a:gd name="T28" fmla="*/ 8 w 88"/>
                  <a:gd name="T29" fmla="*/ 8 h 144"/>
                  <a:gd name="T30" fmla="*/ 3 w 88"/>
                  <a:gd name="T31" fmla="*/ 11 h 144"/>
                  <a:gd name="T32" fmla="*/ 3 w 88"/>
                  <a:gd name="T33" fmla="*/ 14 h 144"/>
                  <a:gd name="T34" fmla="*/ 6 w 88"/>
                  <a:gd name="T35" fmla="*/ 17 h 144"/>
                  <a:gd name="T36" fmla="*/ 6 w 88"/>
                  <a:gd name="T37" fmla="*/ 19 h 144"/>
                  <a:gd name="T38" fmla="*/ 3 w 88"/>
                  <a:gd name="T39" fmla="*/ 22 h 144"/>
                  <a:gd name="T40" fmla="*/ 0 w 88"/>
                  <a:gd name="T41" fmla="*/ 25 h 144"/>
                  <a:gd name="T42" fmla="*/ 3 w 88"/>
                  <a:gd name="T43" fmla="*/ 30 h 144"/>
                  <a:gd name="T44" fmla="*/ 3 w 88"/>
                  <a:gd name="T45" fmla="*/ 27 h 144"/>
                  <a:gd name="T46" fmla="*/ 6 w 88"/>
                  <a:gd name="T47" fmla="*/ 25 h 144"/>
                  <a:gd name="T48" fmla="*/ 8 w 88"/>
                  <a:gd name="T49" fmla="*/ 25 h 144"/>
                  <a:gd name="T50" fmla="*/ 8 w 88"/>
                  <a:gd name="T51" fmla="*/ 27 h 144"/>
                  <a:gd name="T52" fmla="*/ 6 w 88"/>
                  <a:gd name="T53" fmla="*/ 30 h 144"/>
                  <a:gd name="T54" fmla="*/ 6 w 88"/>
                  <a:gd name="T55" fmla="*/ 33 h 144"/>
                  <a:gd name="T56" fmla="*/ 6 w 88"/>
                  <a:gd name="T57" fmla="*/ 39 h 144"/>
                  <a:gd name="T58" fmla="*/ 6 w 88"/>
                  <a:gd name="T59" fmla="*/ 41 h 144"/>
                  <a:gd name="T60" fmla="*/ 6 w 88"/>
                  <a:gd name="T61" fmla="*/ 39 h 144"/>
                  <a:gd name="T62" fmla="*/ 8 w 88"/>
                  <a:gd name="T63" fmla="*/ 36 h 144"/>
                  <a:gd name="T64" fmla="*/ 11 w 88"/>
                  <a:gd name="T65" fmla="*/ 33 h 144"/>
                  <a:gd name="T66" fmla="*/ 11 w 88"/>
                  <a:gd name="T67" fmla="*/ 36 h 144"/>
                  <a:gd name="T68" fmla="*/ 11 w 88"/>
                  <a:gd name="T69" fmla="*/ 39 h 144"/>
                  <a:gd name="T70" fmla="*/ 11 w 88"/>
                  <a:gd name="T71" fmla="*/ 41 h 144"/>
                  <a:gd name="T72" fmla="*/ 8 w 88"/>
                  <a:gd name="T73" fmla="*/ 44 h 144"/>
                  <a:gd name="T74" fmla="*/ 8 w 88"/>
                  <a:gd name="T75" fmla="*/ 50 h 144"/>
                  <a:gd name="T76" fmla="*/ 11 w 88"/>
                  <a:gd name="T77" fmla="*/ 50 h 144"/>
                  <a:gd name="T78" fmla="*/ 17 w 88"/>
                  <a:gd name="T79" fmla="*/ 50 h 144"/>
                  <a:gd name="T80" fmla="*/ 23 w 88"/>
                  <a:gd name="T81" fmla="*/ 47 h 144"/>
                  <a:gd name="T82" fmla="*/ 25 w 88"/>
                  <a:gd name="T83" fmla="*/ 33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
                  <a:gd name="T127" fmla="*/ 0 h 144"/>
                  <a:gd name="T128" fmla="*/ 88 w 88"/>
                  <a:gd name="T129" fmla="*/ 144 h 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 h="144">
                    <a:moveTo>
                      <a:pt x="72" y="96"/>
                    </a:moveTo>
                    <a:lnTo>
                      <a:pt x="64" y="96"/>
                    </a:lnTo>
                    <a:lnTo>
                      <a:pt x="72" y="88"/>
                    </a:lnTo>
                    <a:lnTo>
                      <a:pt x="72" y="72"/>
                    </a:lnTo>
                    <a:lnTo>
                      <a:pt x="88" y="40"/>
                    </a:lnTo>
                    <a:lnTo>
                      <a:pt x="88" y="32"/>
                    </a:lnTo>
                    <a:lnTo>
                      <a:pt x="72" y="32"/>
                    </a:lnTo>
                    <a:lnTo>
                      <a:pt x="48" y="32"/>
                    </a:lnTo>
                    <a:lnTo>
                      <a:pt x="56" y="16"/>
                    </a:lnTo>
                    <a:lnTo>
                      <a:pt x="64" y="8"/>
                    </a:lnTo>
                    <a:lnTo>
                      <a:pt x="72" y="0"/>
                    </a:lnTo>
                    <a:lnTo>
                      <a:pt x="56" y="0"/>
                    </a:lnTo>
                    <a:lnTo>
                      <a:pt x="32" y="0"/>
                    </a:lnTo>
                    <a:lnTo>
                      <a:pt x="24" y="8"/>
                    </a:lnTo>
                    <a:lnTo>
                      <a:pt x="24" y="24"/>
                    </a:lnTo>
                    <a:lnTo>
                      <a:pt x="8" y="32"/>
                    </a:lnTo>
                    <a:lnTo>
                      <a:pt x="8" y="40"/>
                    </a:lnTo>
                    <a:lnTo>
                      <a:pt x="16" y="48"/>
                    </a:lnTo>
                    <a:lnTo>
                      <a:pt x="16" y="56"/>
                    </a:lnTo>
                    <a:lnTo>
                      <a:pt x="8" y="64"/>
                    </a:lnTo>
                    <a:lnTo>
                      <a:pt x="0" y="72"/>
                    </a:lnTo>
                    <a:lnTo>
                      <a:pt x="8" y="88"/>
                    </a:lnTo>
                    <a:lnTo>
                      <a:pt x="8" y="80"/>
                    </a:lnTo>
                    <a:lnTo>
                      <a:pt x="16" y="72"/>
                    </a:lnTo>
                    <a:lnTo>
                      <a:pt x="24" y="72"/>
                    </a:lnTo>
                    <a:lnTo>
                      <a:pt x="24" y="80"/>
                    </a:lnTo>
                    <a:lnTo>
                      <a:pt x="16" y="88"/>
                    </a:lnTo>
                    <a:lnTo>
                      <a:pt x="16" y="96"/>
                    </a:lnTo>
                    <a:lnTo>
                      <a:pt x="16" y="112"/>
                    </a:lnTo>
                    <a:lnTo>
                      <a:pt x="16" y="120"/>
                    </a:lnTo>
                    <a:lnTo>
                      <a:pt x="16" y="112"/>
                    </a:lnTo>
                    <a:lnTo>
                      <a:pt x="24" y="104"/>
                    </a:lnTo>
                    <a:lnTo>
                      <a:pt x="32" y="96"/>
                    </a:lnTo>
                    <a:lnTo>
                      <a:pt x="32" y="104"/>
                    </a:lnTo>
                    <a:lnTo>
                      <a:pt x="32" y="112"/>
                    </a:lnTo>
                    <a:lnTo>
                      <a:pt x="32" y="120"/>
                    </a:lnTo>
                    <a:lnTo>
                      <a:pt x="24" y="128"/>
                    </a:lnTo>
                    <a:lnTo>
                      <a:pt x="24" y="144"/>
                    </a:lnTo>
                    <a:lnTo>
                      <a:pt x="32" y="144"/>
                    </a:lnTo>
                    <a:lnTo>
                      <a:pt x="48" y="144"/>
                    </a:lnTo>
                    <a:lnTo>
                      <a:pt x="64" y="136"/>
                    </a:lnTo>
                    <a:lnTo>
                      <a:pt x="72"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39" name="Freeform 217"/>
              <p:cNvSpPr>
                <a:spLocks/>
              </p:cNvSpPr>
              <p:nvPr/>
            </p:nvSpPr>
            <p:spPr bwMode="gray">
              <a:xfrm>
                <a:off x="4742" y="1935"/>
                <a:ext cx="11" cy="12"/>
              </a:xfrm>
              <a:custGeom>
                <a:avLst/>
                <a:gdLst>
                  <a:gd name="T0" fmla="*/ 0 w 16"/>
                  <a:gd name="T1" fmla="*/ 4 h 16"/>
                  <a:gd name="T2" fmla="*/ 3 w 16"/>
                  <a:gd name="T3" fmla="*/ 0 h 16"/>
                  <a:gd name="T4" fmla="*/ 6 w 16"/>
                  <a:gd name="T5" fmla="*/ 0 h 16"/>
                  <a:gd name="T6" fmla="*/ 6 w 16"/>
                  <a:gd name="T7" fmla="*/ 4 h 16"/>
                  <a:gd name="T8" fmla="*/ 3 w 16"/>
                  <a:gd name="T9" fmla="*/ 7 h 16"/>
                  <a:gd name="T10" fmla="*/ 0 w 16"/>
                  <a:gd name="T11" fmla="*/ 4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0"/>
                    </a:lnTo>
                    <a:lnTo>
                      <a:pt x="16" y="8"/>
                    </a:lnTo>
                    <a:lnTo>
                      <a:pt x="8" y="16"/>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0" name="Freeform 218"/>
              <p:cNvSpPr>
                <a:spLocks/>
              </p:cNvSpPr>
              <p:nvPr/>
            </p:nvSpPr>
            <p:spPr bwMode="gray">
              <a:xfrm>
                <a:off x="4730" y="1941"/>
                <a:ext cx="12" cy="1"/>
              </a:xfrm>
              <a:custGeom>
                <a:avLst/>
                <a:gdLst>
                  <a:gd name="T0" fmla="*/ 7 w 16"/>
                  <a:gd name="T1" fmla="*/ 0 h 1"/>
                  <a:gd name="T2" fmla="*/ 4 w 16"/>
                  <a:gd name="T3" fmla="*/ 0 h 1"/>
                  <a:gd name="T4" fmla="*/ 0 w 16"/>
                  <a:gd name="T5" fmla="*/ 0 h 1"/>
                  <a:gd name="T6" fmla="*/ 4 w 16"/>
                  <a:gd name="T7" fmla="*/ 0 h 1"/>
                  <a:gd name="T8" fmla="*/ 7 w 16"/>
                  <a:gd name="T9" fmla="*/ 0 h 1"/>
                  <a:gd name="T10" fmla="*/ 0 60000 65536"/>
                  <a:gd name="T11" fmla="*/ 0 60000 65536"/>
                  <a:gd name="T12" fmla="*/ 0 60000 65536"/>
                  <a:gd name="T13" fmla="*/ 0 60000 65536"/>
                  <a:gd name="T14" fmla="*/ 0 60000 65536"/>
                  <a:gd name="T15" fmla="*/ 0 w 16"/>
                  <a:gd name="T16" fmla="*/ 0 h 1"/>
                  <a:gd name="T17" fmla="*/ 16 w 16"/>
                  <a:gd name="T18" fmla="*/ 1 h 1"/>
                </a:gdLst>
                <a:ahLst/>
                <a:cxnLst>
                  <a:cxn ang="T10">
                    <a:pos x="T0" y="T1"/>
                  </a:cxn>
                  <a:cxn ang="T11">
                    <a:pos x="T2" y="T3"/>
                  </a:cxn>
                  <a:cxn ang="T12">
                    <a:pos x="T4" y="T5"/>
                  </a:cxn>
                  <a:cxn ang="T13">
                    <a:pos x="T6" y="T7"/>
                  </a:cxn>
                  <a:cxn ang="T14">
                    <a:pos x="T8" y="T9"/>
                  </a:cxn>
                </a:cxnLst>
                <a:rect l="T15" t="T16" r="T17" b="T18"/>
                <a:pathLst>
                  <a:path w="16" h="1">
                    <a:moveTo>
                      <a:pt x="16" y="0"/>
                    </a:moveTo>
                    <a:lnTo>
                      <a:pt x="8" y="0"/>
                    </a:lnTo>
                    <a:lnTo>
                      <a:pt x="0" y="0"/>
                    </a:lnTo>
                    <a:lnTo>
                      <a:pt x="8"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1" name="Freeform 219"/>
              <p:cNvSpPr>
                <a:spLocks/>
              </p:cNvSpPr>
              <p:nvPr/>
            </p:nvSpPr>
            <p:spPr bwMode="gray">
              <a:xfrm>
                <a:off x="4803" y="1958"/>
                <a:ext cx="46" cy="186"/>
              </a:xfrm>
              <a:custGeom>
                <a:avLst/>
                <a:gdLst>
                  <a:gd name="T0" fmla="*/ 9 w 64"/>
                  <a:gd name="T1" fmla="*/ 0 h 264"/>
                  <a:gd name="T2" fmla="*/ 6 w 64"/>
                  <a:gd name="T3" fmla="*/ 0 h 264"/>
                  <a:gd name="T4" fmla="*/ 6 w 64"/>
                  <a:gd name="T5" fmla="*/ 8 h 264"/>
                  <a:gd name="T6" fmla="*/ 3 w 64"/>
                  <a:gd name="T7" fmla="*/ 8 h 264"/>
                  <a:gd name="T8" fmla="*/ 0 w 64"/>
                  <a:gd name="T9" fmla="*/ 11 h 264"/>
                  <a:gd name="T10" fmla="*/ 3 w 64"/>
                  <a:gd name="T11" fmla="*/ 14 h 264"/>
                  <a:gd name="T12" fmla="*/ 0 w 64"/>
                  <a:gd name="T13" fmla="*/ 23 h 264"/>
                  <a:gd name="T14" fmla="*/ 3 w 64"/>
                  <a:gd name="T15" fmla="*/ 23 h 264"/>
                  <a:gd name="T16" fmla="*/ 0 w 64"/>
                  <a:gd name="T17" fmla="*/ 25 h 264"/>
                  <a:gd name="T18" fmla="*/ 3 w 64"/>
                  <a:gd name="T19" fmla="*/ 34 h 264"/>
                  <a:gd name="T20" fmla="*/ 3 w 64"/>
                  <a:gd name="T21" fmla="*/ 36 h 264"/>
                  <a:gd name="T22" fmla="*/ 3 w 64"/>
                  <a:gd name="T23" fmla="*/ 48 h 264"/>
                  <a:gd name="T24" fmla="*/ 6 w 64"/>
                  <a:gd name="T25" fmla="*/ 53 h 264"/>
                  <a:gd name="T26" fmla="*/ 3 w 64"/>
                  <a:gd name="T27" fmla="*/ 58 h 264"/>
                  <a:gd name="T28" fmla="*/ 3 w 64"/>
                  <a:gd name="T29" fmla="*/ 65 h 264"/>
                  <a:gd name="T30" fmla="*/ 3 w 64"/>
                  <a:gd name="T31" fmla="*/ 70 h 264"/>
                  <a:gd name="T32" fmla="*/ 3 w 64"/>
                  <a:gd name="T33" fmla="*/ 75 h 264"/>
                  <a:gd name="T34" fmla="*/ 3 w 64"/>
                  <a:gd name="T35" fmla="*/ 81 h 264"/>
                  <a:gd name="T36" fmla="*/ 3 w 64"/>
                  <a:gd name="T37" fmla="*/ 92 h 264"/>
                  <a:gd name="T38" fmla="*/ 3 w 64"/>
                  <a:gd name="T39" fmla="*/ 89 h 264"/>
                  <a:gd name="T40" fmla="*/ 6 w 64"/>
                  <a:gd name="T41" fmla="*/ 87 h 264"/>
                  <a:gd name="T42" fmla="*/ 9 w 64"/>
                  <a:gd name="T43" fmla="*/ 87 h 264"/>
                  <a:gd name="T44" fmla="*/ 12 w 64"/>
                  <a:gd name="T45" fmla="*/ 89 h 264"/>
                  <a:gd name="T46" fmla="*/ 15 w 64"/>
                  <a:gd name="T47" fmla="*/ 89 h 264"/>
                  <a:gd name="T48" fmla="*/ 15 w 64"/>
                  <a:gd name="T49" fmla="*/ 84 h 264"/>
                  <a:gd name="T50" fmla="*/ 12 w 64"/>
                  <a:gd name="T51" fmla="*/ 81 h 264"/>
                  <a:gd name="T52" fmla="*/ 9 w 64"/>
                  <a:gd name="T53" fmla="*/ 78 h 264"/>
                  <a:gd name="T54" fmla="*/ 9 w 64"/>
                  <a:gd name="T55" fmla="*/ 70 h 264"/>
                  <a:gd name="T56" fmla="*/ 9 w 64"/>
                  <a:gd name="T57" fmla="*/ 67 h 264"/>
                  <a:gd name="T58" fmla="*/ 12 w 64"/>
                  <a:gd name="T59" fmla="*/ 65 h 264"/>
                  <a:gd name="T60" fmla="*/ 12 w 64"/>
                  <a:gd name="T61" fmla="*/ 56 h 264"/>
                  <a:gd name="T62" fmla="*/ 18 w 64"/>
                  <a:gd name="T63" fmla="*/ 56 h 264"/>
                  <a:gd name="T64" fmla="*/ 21 w 64"/>
                  <a:gd name="T65" fmla="*/ 61 h 264"/>
                  <a:gd name="T66" fmla="*/ 24 w 64"/>
                  <a:gd name="T67" fmla="*/ 61 h 264"/>
                  <a:gd name="T68" fmla="*/ 24 w 64"/>
                  <a:gd name="T69" fmla="*/ 56 h 264"/>
                  <a:gd name="T70" fmla="*/ 18 w 64"/>
                  <a:gd name="T71" fmla="*/ 53 h 264"/>
                  <a:gd name="T72" fmla="*/ 18 w 64"/>
                  <a:gd name="T73" fmla="*/ 44 h 264"/>
                  <a:gd name="T74" fmla="*/ 15 w 64"/>
                  <a:gd name="T75" fmla="*/ 36 h 264"/>
                  <a:gd name="T76" fmla="*/ 12 w 64"/>
                  <a:gd name="T77" fmla="*/ 25 h 264"/>
                  <a:gd name="T78" fmla="*/ 12 w 64"/>
                  <a:gd name="T79" fmla="*/ 17 h 264"/>
                  <a:gd name="T80" fmla="*/ 12 w 64"/>
                  <a:gd name="T81" fmla="*/ 11 h 264"/>
                  <a:gd name="T82" fmla="*/ 12 w 64"/>
                  <a:gd name="T83" fmla="*/ 3 h 264"/>
                  <a:gd name="T84" fmla="*/ 9 w 64"/>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
                  <a:gd name="T130" fmla="*/ 0 h 264"/>
                  <a:gd name="T131" fmla="*/ 64 w 64"/>
                  <a:gd name="T132" fmla="*/ 264 h 2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 h="264">
                    <a:moveTo>
                      <a:pt x="24" y="0"/>
                    </a:moveTo>
                    <a:lnTo>
                      <a:pt x="16" y="0"/>
                    </a:lnTo>
                    <a:lnTo>
                      <a:pt x="16" y="24"/>
                    </a:lnTo>
                    <a:lnTo>
                      <a:pt x="8" y="24"/>
                    </a:lnTo>
                    <a:lnTo>
                      <a:pt x="0" y="32"/>
                    </a:lnTo>
                    <a:lnTo>
                      <a:pt x="8" y="40"/>
                    </a:lnTo>
                    <a:lnTo>
                      <a:pt x="0" y="64"/>
                    </a:lnTo>
                    <a:lnTo>
                      <a:pt x="8" y="64"/>
                    </a:lnTo>
                    <a:lnTo>
                      <a:pt x="0" y="72"/>
                    </a:lnTo>
                    <a:lnTo>
                      <a:pt x="8" y="96"/>
                    </a:lnTo>
                    <a:lnTo>
                      <a:pt x="8" y="104"/>
                    </a:lnTo>
                    <a:lnTo>
                      <a:pt x="8" y="136"/>
                    </a:lnTo>
                    <a:lnTo>
                      <a:pt x="16" y="152"/>
                    </a:lnTo>
                    <a:lnTo>
                      <a:pt x="8" y="168"/>
                    </a:lnTo>
                    <a:lnTo>
                      <a:pt x="8" y="184"/>
                    </a:lnTo>
                    <a:lnTo>
                      <a:pt x="8" y="200"/>
                    </a:lnTo>
                    <a:lnTo>
                      <a:pt x="8" y="216"/>
                    </a:lnTo>
                    <a:lnTo>
                      <a:pt x="8" y="232"/>
                    </a:lnTo>
                    <a:lnTo>
                      <a:pt x="8" y="264"/>
                    </a:lnTo>
                    <a:lnTo>
                      <a:pt x="8" y="256"/>
                    </a:lnTo>
                    <a:lnTo>
                      <a:pt x="16" y="248"/>
                    </a:lnTo>
                    <a:lnTo>
                      <a:pt x="24" y="248"/>
                    </a:lnTo>
                    <a:lnTo>
                      <a:pt x="32" y="256"/>
                    </a:lnTo>
                    <a:lnTo>
                      <a:pt x="40" y="256"/>
                    </a:lnTo>
                    <a:lnTo>
                      <a:pt x="40" y="240"/>
                    </a:lnTo>
                    <a:lnTo>
                      <a:pt x="32" y="232"/>
                    </a:lnTo>
                    <a:lnTo>
                      <a:pt x="24" y="224"/>
                    </a:lnTo>
                    <a:lnTo>
                      <a:pt x="24" y="200"/>
                    </a:lnTo>
                    <a:lnTo>
                      <a:pt x="24" y="192"/>
                    </a:lnTo>
                    <a:lnTo>
                      <a:pt x="32" y="184"/>
                    </a:lnTo>
                    <a:lnTo>
                      <a:pt x="32" y="160"/>
                    </a:lnTo>
                    <a:lnTo>
                      <a:pt x="48" y="160"/>
                    </a:lnTo>
                    <a:lnTo>
                      <a:pt x="56" y="176"/>
                    </a:lnTo>
                    <a:lnTo>
                      <a:pt x="64" y="176"/>
                    </a:lnTo>
                    <a:lnTo>
                      <a:pt x="64" y="160"/>
                    </a:lnTo>
                    <a:lnTo>
                      <a:pt x="48" y="152"/>
                    </a:lnTo>
                    <a:lnTo>
                      <a:pt x="48" y="128"/>
                    </a:lnTo>
                    <a:lnTo>
                      <a:pt x="40" y="104"/>
                    </a:lnTo>
                    <a:lnTo>
                      <a:pt x="32" y="72"/>
                    </a:lnTo>
                    <a:lnTo>
                      <a:pt x="32" y="48"/>
                    </a:lnTo>
                    <a:lnTo>
                      <a:pt x="32" y="32"/>
                    </a:lnTo>
                    <a:lnTo>
                      <a:pt x="32" y="8"/>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2" name="Freeform 220"/>
              <p:cNvSpPr>
                <a:spLocks/>
              </p:cNvSpPr>
              <p:nvPr/>
            </p:nvSpPr>
            <p:spPr bwMode="gray">
              <a:xfrm>
                <a:off x="4742" y="1935"/>
                <a:ext cx="11" cy="12"/>
              </a:xfrm>
              <a:custGeom>
                <a:avLst/>
                <a:gdLst>
                  <a:gd name="T0" fmla="*/ 3 w 16"/>
                  <a:gd name="T1" fmla="*/ 0 h 16"/>
                  <a:gd name="T2" fmla="*/ 0 w 16"/>
                  <a:gd name="T3" fmla="*/ 4 h 16"/>
                  <a:gd name="T4" fmla="*/ 3 w 16"/>
                  <a:gd name="T5" fmla="*/ 7 h 16"/>
                  <a:gd name="T6" fmla="*/ 6 w 16"/>
                  <a:gd name="T7" fmla="*/ 4 h 16"/>
                  <a:gd name="T8" fmla="*/ 6 w 16"/>
                  <a:gd name="T9" fmla="*/ 0 h 16"/>
                  <a:gd name="T10" fmla="*/ 3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0" y="8"/>
                    </a:lnTo>
                    <a:lnTo>
                      <a:pt x="8" y="16"/>
                    </a:lnTo>
                    <a:lnTo>
                      <a:pt x="16" y="8"/>
                    </a:lnTo>
                    <a:lnTo>
                      <a:pt x="16"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3" name="Freeform 221"/>
              <p:cNvSpPr>
                <a:spLocks/>
              </p:cNvSpPr>
              <p:nvPr/>
            </p:nvSpPr>
            <p:spPr bwMode="gray">
              <a:xfrm>
                <a:off x="5332" y="1474"/>
                <a:ext cx="57" cy="23"/>
              </a:xfrm>
              <a:custGeom>
                <a:avLst/>
                <a:gdLst>
                  <a:gd name="T0" fmla="*/ 3 w 80"/>
                  <a:gd name="T1" fmla="*/ 0 h 32"/>
                  <a:gd name="T2" fmla="*/ 9 w 80"/>
                  <a:gd name="T3" fmla="*/ 3 h 32"/>
                  <a:gd name="T4" fmla="*/ 17 w 80"/>
                  <a:gd name="T5" fmla="*/ 3 h 32"/>
                  <a:gd name="T6" fmla="*/ 24 w 80"/>
                  <a:gd name="T7" fmla="*/ 3 h 32"/>
                  <a:gd name="T8" fmla="*/ 26 w 80"/>
                  <a:gd name="T9" fmla="*/ 3 h 32"/>
                  <a:gd name="T10" fmla="*/ 29 w 80"/>
                  <a:gd name="T11" fmla="*/ 3 h 32"/>
                  <a:gd name="T12" fmla="*/ 29 w 80"/>
                  <a:gd name="T13" fmla="*/ 6 h 32"/>
                  <a:gd name="T14" fmla="*/ 29 w 80"/>
                  <a:gd name="T15" fmla="*/ 9 h 32"/>
                  <a:gd name="T16" fmla="*/ 24 w 80"/>
                  <a:gd name="T17" fmla="*/ 12 h 32"/>
                  <a:gd name="T18" fmla="*/ 11 w 80"/>
                  <a:gd name="T19" fmla="*/ 9 h 32"/>
                  <a:gd name="T20" fmla="*/ 6 w 80"/>
                  <a:gd name="T21" fmla="*/ 9 h 32"/>
                  <a:gd name="T22" fmla="*/ 0 w 80"/>
                  <a:gd name="T23" fmla="*/ 3 h 32"/>
                  <a:gd name="T24" fmla="*/ 3 w 8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32"/>
                  <a:gd name="T41" fmla="*/ 80 w 8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32">
                    <a:moveTo>
                      <a:pt x="8" y="0"/>
                    </a:moveTo>
                    <a:lnTo>
                      <a:pt x="24" y="8"/>
                    </a:lnTo>
                    <a:lnTo>
                      <a:pt x="48" y="8"/>
                    </a:lnTo>
                    <a:lnTo>
                      <a:pt x="64" y="8"/>
                    </a:lnTo>
                    <a:lnTo>
                      <a:pt x="72" y="8"/>
                    </a:lnTo>
                    <a:lnTo>
                      <a:pt x="80" y="8"/>
                    </a:lnTo>
                    <a:lnTo>
                      <a:pt x="80" y="16"/>
                    </a:lnTo>
                    <a:lnTo>
                      <a:pt x="80" y="24"/>
                    </a:lnTo>
                    <a:lnTo>
                      <a:pt x="64" y="32"/>
                    </a:lnTo>
                    <a:lnTo>
                      <a:pt x="32" y="24"/>
                    </a:lnTo>
                    <a:lnTo>
                      <a:pt x="16" y="24"/>
                    </a:lnTo>
                    <a:lnTo>
                      <a:pt x="0" y="8"/>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4" name="Freeform 222"/>
              <p:cNvSpPr>
                <a:spLocks/>
              </p:cNvSpPr>
              <p:nvPr/>
            </p:nvSpPr>
            <p:spPr bwMode="gray">
              <a:xfrm>
                <a:off x="4787" y="1412"/>
                <a:ext cx="45" cy="17"/>
              </a:xfrm>
              <a:custGeom>
                <a:avLst/>
                <a:gdLst>
                  <a:gd name="T0" fmla="*/ 6 w 64"/>
                  <a:gd name="T1" fmla="*/ 0 h 24"/>
                  <a:gd name="T2" fmla="*/ 14 w 64"/>
                  <a:gd name="T3" fmla="*/ 0 h 24"/>
                  <a:gd name="T4" fmla="*/ 19 w 64"/>
                  <a:gd name="T5" fmla="*/ 3 h 24"/>
                  <a:gd name="T6" fmla="*/ 23 w 64"/>
                  <a:gd name="T7" fmla="*/ 6 h 24"/>
                  <a:gd name="T8" fmla="*/ 23 w 64"/>
                  <a:gd name="T9" fmla="*/ 9 h 24"/>
                  <a:gd name="T10" fmla="*/ 11 w 64"/>
                  <a:gd name="T11" fmla="*/ 9 h 24"/>
                  <a:gd name="T12" fmla="*/ 6 w 64"/>
                  <a:gd name="T13" fmla="*/ 9 h 24"/>
                  <a:gd name="T14" fmla="*/ 6 w 64"/>
                  <a:gd name="T15" fmla="*/ 6 h 24"/>
                  <a:gd name="T16" fmla="*/ 0 w 64"/>
                  <a:gd name="T17" fmla="*/ 6 h 24"/>
                  <a:gd name="T18" fmla="*/ 3 w 64"/>
                  <a:gd name="T19" fmla="*/ 3 h 24"/>
                  <a:gd name="T20" fmla="*/ 6 w 6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4"/>
                  <a:gd name="T35" fmla="*/ 64 w 6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4">
                    <a:moveTo>
                      <a:pt x="16" y="0"/>
                    </a:moveTo>
                    <a:lnTo>
                      <a:pt x="40" y="0"/>
                    </a:lnTo>
                    <a:lnTo>
                      <a:pt x="56" y="8"/>
                    </a:lnTo>
                    <a:lnTo>
                      <a:pt x="64" y="16"/>
                    </a:lnTo>
                    <a:lnTo>
                      <a:pt x="64" y="24"/>
                    </a:lnTo>
                    <a:lnTo>
                      <a:pt x="32" y="24"/>
                    </a:lnTo>
                    <a:lnTo>
                      <a:pt x="16" y="24"/>
                    </a:lnTo>
                    <a:lnTo>
                      <a:pt x="16" y="16"/>
                    </a:lnTo>
                    <a:lnTo>
                      <a:pt x="0" y="16"/>
                    </a:lnTo>
                    <a:lnTo>
                      <a:pt x="8" y="8"/>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5" name="Freeform 223"/>
              <p:cNvSpPr>
                <a:spLocks/>
              </p:cNvSpPr>
              <p:nvPr/>
            </p:nvSpPr>
            <p:spPr bwMode="gray">
              <a:xfrm>
                <a:off x="4730" y="1345"/>
                <a:ext cx="124" cy="45"/>
              </a:xfrm>
              <a:custGeom>
                <a:avLst/>
                <a:gdLst>
                  <a:gd name="T0" fmla="*/ 14 w 176"/>
                  <a:gd name="T1" fmla="*/ 0 h 64"/>
                  <a:gd name="T2" fmla="*/ 8 w 176"/>
                  <a:gd name="T3" fmla="*/ 3 h 64"/>
                  <a:gd name="T4" fmla="*/ 6 w 176"/>
                  <a:gd name="T5" fmla="*/ 3 h 64"/>
                  <a:gd name="T6" fmla="*/ 6 w 176"/>
                  <a:gd name="T7" fmla="*/ 6 h 64"/>
                  <a:gd name="T8" fmla="*/ 3 w 176"/>
                  <a:gd name="T9" fmla="*/ 6 h 64"/>
                  <a:gd name="T10" fmla="*/ 3 w 176"/>
                  <a:gd name="T11" fmla="*/ 11 h 64"/>
                  <a:gd name="T12" fmla="*/ 0 w 176"/>
                  <a:gd name="T13" fmla="*/ 11 h 64"/>
                  <a:gd name="T14" fmla="*/ 6 w 176"/>
                  <a:gd name="T15" fmla="*/ 17 h 64"/>
                  <a:gd name="T16" fmla="*/ 8 w 176"/>
                  <a:gd name="T17" fmla="*/ 17 h 64"/>
                  <a:gd name="T18" fmla="*/ 8 w 176"/>
                  <a:gd name="T19" fmla="*/ 19 h 64"/>
                  <a:gd name="T20" fmla="*/ 19 w 176"/>
                  <a:gd name="T21" fmla="*/ 23 h 64"/>
                  <a:gd name="T22" fmla="*/ 19 w 176"/>
                  <a:gd name="T23" fmla="*/ 19 h 64"/>
                  <a:gd name="T24" fmla="*/ 19 w 176"/>
                  <a:gd name="T25" fmla="*/ 17 h 64"/>
                  <a:gd name="T26" fmla="*/ 23 w 176"/>
                  <a:gd name="T27" fmla="*/ 17 h 64"/>
                  <a:gd name="T28" fmla="*/ 25 w 176"/>
                  <a:gd name="T29" fmla="*/ 17 h 64"/>
                  <a:gd name="T30" fmla="*/ 31 w 176"/>
                  <a:gd name="T31" fmla="*/ 17 h 64"/>
                  <a:gd name="T32" fmla="*/ 36 w 176"/>
                  <a:gd name="T33" fmla="*/ 14 h 64"/>
                  <a:gd name="T34" fmla="*/ 39 w 176"/>
                  <a:gd name="T35" fmla="*/ 14 h 64"/>
                  <a:gd name="T36" fmla="*/ 39 w 176"/>
                  <a:gd name="T37" fmla="*/ 17 h 64"/>
                  <a:gd name="T38" fmla="*/ 44 w 176"/>
                  <a:gd name="T39" fmla="*/ 19 h 64"/>
                  <a:gd name="T40" fmla="*/ 50 w 176"/>
                  <a:gd name="T41" fmla="*/ 17 h 64"/>
                  <a:gd name="T42" fmla="*/ 44 w 176"/>
                  <a:gd name="T43" fmla="*/ 14 h 64"/>
                  <a:gd name="T44" fmla="*/ 39 w 176"/>
                  <a:gd name="T45" fmla="*/ 14 h 64"/>
                  <a:gd name="T46" fmla="*/ 39 w 176"/>
                  <a:gd name="T47" fmla="*/ 8 h 64"/>
                  <a:gd name="T48" fmla="*/ 42 w 176"/>
                  <a:gd name="T49" fmla="*/ 6 h 64"/>
                  <a:gd name="T50" fmla="*/ 44 w 176"/>
                  <a:gd name="T51" fmla="*/ 6 h 64"/>
                  <a:gd name="T52" fmla="*/ 44 w 176"/>
                  <a:gd name="T53" fmla="*/ 8 h 64"/>
                  <a:gd name="T54" fmla="*/ 42 w 176"/>
                  <a:gd name="T55" fmla="*/ 8 h 64"/>
                  <a:gd name="T56" fmla="*/ 42 w 176"/>
                  <a:gd name="T57" fmla="*/ 11 h 64"/>
                  <a:gd name="T58" fmla="*/ 48 w 176"/>
                  <a:gd name="T59" fmla="*/ 14 h 64"/>
                  <a:gd name="T60" fmla="*/ 50 w 176"/>
                  <a:gd name="T61" fmla="*/ 14 h 64"/>
                  <a:gd name="T62" fmla="*/ 53 w 176"/>
                  <a:gd name="T63" fmla="*/ 14 h 64"/>
                  <a:gd name="T64" fmla="*/ 58 w 176"/>
                  <a:gd name="T65" fmla="*/ 11 h 64"/>
                  <a:gd name="T66" fmla="*/ 56 w 176"/>
                  <a:gd name="T67" fmla="*/ 8 h 64"/>
                  <a:gd name="T68" fmla="*/ 61 w 176"/>
                  <a:gd name="T69" fmla="*/ 8 h 64"/>
                  <a:gd name="T70" fmla="*/ 61 w 176"/>
                  <a:gd name="T71" fmla="*/ 6 h 64"/>
                  <a:gd name="T72" fmla="*/ 56 w 176"/>
                  <a:gd name="T73" fmla="*/ 6 h 64"/>
                  <a:gd name="T74" fmla="*/ 50 w 176"/>
                  <a:gd name="T75" fmla="*/ 3 h 64"/>
                  <a:gd name="T76" fmla="*/ 48 w 176"/>
                  <a:gd name="T77" fmla="*/ 6 h 64"/>
                  <a:gd name="T78" fmla="*/ 42 w 176"/>
                  <a:gd name="T79" fmla="*/ 6 h 64"/>
                  <a:gd name="T80" fmla="*/ 39 w 176"/>
                  <a:gd name="T81" fmla="*/ 3 h 64"/>
                  <a:gd name="T82" fmla="*/ 39 w 176"/>
                  <a:gd name="T83" fmla="*/ 0 h 64"/>
                  <a:gd name="T84" fmla="*/ 36 w 176"/>
                  <a:gd name="T85" fmla="*/ 0 h 64"/>
                  <a:gd name="T86" fmla="*/ 34 w 176"/>
                  <a:gd name="T87" fmla="*/ 0 h 64"/>
                  <a:gd name="T88" fmla="*/ 31 w 176"/>
                  <a:gd name="T89" fmla="*/ 3 h 64"/>
                  <a:gd name="T90" fmla="*/ 31 w 176"/>
                  <a:gd name="T91" fmla="*/ 8 h 64"/>
                  <a:gd name="T92" fmla="*/ 27 w 176"/>
                  <a:gd name="T93" fmla="*/ 8 h 64"/>
                  <a:gd name="T94" fmla="*/ 25 w 176"/>
                  <a:gd name="T95" fmla="*/ 6 h 64"/>
                  <a:gd name="T96" fmla="*/ 19 w 176"/>
                  <a:gd name="T97" fmla="*/ 6 h 64"/>
                  <a:gd name="T98" fmla="*/ 19 w 176"/>
                  <a:gd name="T99" fmla="*/ 3 h 64"/>
                  <a:gd name="T100" fmla="*/ 23 w 176"/>
                  <a:gd name="T101" fmla="*/ 3 h 64"/>
                  <a:gd name="T102" fmla="*/ 14 w 176"/>
                  <a:gd name="T103" fmla="*/ 0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
                  <a:gd name="T157" fmla="*/ 0 h 64"/>
                  <a:gd name="T158" fmla="*/ 176 w 176"/>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 h="64">
                    <a:moveTo>
                      <a:pt x="40" y="0"/>
                    </a:moveTo>
                    <a:lnTo>
                      <a:pt x="24" y="8"/>
                    </a:lnTo>
                    <a:lnTo>
                      <a:pt x="16" y="8"/>
                    </a:lnTo>
                    <a:lnTo>
                      <a:pt x="16" y="16"/>
                    </a:lnTo>
                    <a:lnTo>
                      <a:pt x="8" y="16"/>
                    </a:lnTo>
                    <a:lnTo>
                      <a:pt x="8" y="32"/>
                    </a:lnTo>
                    <a:lnTo>
                      <a:pt x="0" y="32"/>
                    </a:lnTo>
                    <a:lnTo>
                      <a:pt x="16" y="48"/>
                    </a:lnTo>
                    <a:lnTo>
                      <a:pt x="24" y="48"/>
                    </a:lnTo>
                    <a:lnTo>
                      <a:pt x="24" y="56"/>
                    </a:lnTo>
                    <a:lnTo>
                      <a:pt x="56" y="64"/>
                    </a:lnTo>
                    <a:lnTo>
                      <a:pt x="56" y="56"/>
                    </a:lnTo>
                    <a:lnTo>
                      <a:pt x="56" y="48"/>
                    </a:lnTo>
                    <a:lnTo>
                      <a:pt x="64" y="48"/>
                    </a:lnTo>
                    <a:lnTo>
                      <a:pt x="72" y="48"/>
                    </a:lnTo>
                    <a:lnTo>
                      <a:pt x="88" y="48"/>
                    </a:lnTo>
                    <a:lnTo>
                      <a:pt x="104" y="40"/>
                    </a:lnTo>
                    <a:lnTo>
                      <a:pt x="112" y="40"/>
                    </a:lnTo>
                    <a:lnTo>
                      <a:pt x="112" y="48"/>
                    </a:lnTo>
                    <a:lnTo>
                      <a:pt x="128" y="56"/>
                    </a:lnTo>
                    <a:lnTo>
                      <a:pt x="144" y="48"/>
                    </a:lnTo>
                    <a:lnTo>
                      <a:pt x="128" y="40"/>
                    </a:lnTo>
                    <a:lnTo>
                      <a:pt x="112" y="40"/>
                    </a:lnTo>
                    <a:lnTo>
                      <a:pt x="112" y="24"/>
                    </a:lnTo>
                    <a:lnTo>
                      <a:pt x="120" y="16"/>
                    </a:lnTo>
                    <a:lnTo>
                      <a:pt x="128" y="16"/>
                    </a:lnTo>
                    <a:lnTo>
                      <a:pt x="128" y="24"/>
                    </a:lnTo>
                    <a:lnTo>
                      <a:pt x="120" y="24"/>
                    </a:lnTo>
                    <a:lnTo>
                      <a:pt x="120" y="32"/>
                    </a:lnTo>
                    <a:lnTo>
                      <a:pt x="136" y="40"/>
                    </a:lnTo>
                    <a:lnTo>
                      <a:pt x="144" y="40"/>
                    </a:lnTo>
                    <a:lnTo>
                      <a:pt x="152" y="40"/>
                    </a:lnTo>
                    <a:lnTo>
                      <a:pt x="168" y="32"/>
                    </a:lnTo>
                    <a:lnTo>
                      <a:pt x="160" y="24"/>
                    </a:lnTo>
                    <a:lnTo>
                      <a:pt x="176" y="24"/>
                    </a:lnTo>
                    <a:lnTo>
                      <a:pt x="176" y="16"/>
                    </a:lnTo>
                    <a:lnTo>
                      <a:pt x="160" y="16"/>
                    </a:lnTo>
                    <a:lnTo>
                      <a:pt x="144" y="8"/>
                    </a:lnTo>
                    <a:lnTo>
                      <a:pt x="136" y="16"/>
                    </a:lnTo>
                    <a:lnTo>
                      <a:pt x="120" y="16"/>
                    </a:lnTo>
                    <a:lnTo>
                      <a:pt x="112" y="8"/>
                    </a:lnTo>
                    <a:lnTo>
                      <a:pt x="112" y="0"/>
                    </a:lnTo>
                    <a:lnTo>
                      <a:pt x="104" y="0"/>
                    </a:lnTo>
                    <a:lnTo>
                      <a:pt x="96" y="0"/>
                    </a:lnTo>
                    <a:lnTo>
                      <a:pt x="88" y="8"/>
                    </a:lnTo>
                    <a:lnTo>
                      <a:pt x="88" y="24"/>
                    </a:lnTo>
                    <a:lnTo>
                      <a:pt x="80" y="24"/>
                    </a:lnTo>
                    <a:lnTo>
                      <a:pt x="72" y="16"/>
                    </a:lnTo>
                    <a:lnTo>
                      <a:pt x="56" y="16"/>
                    </a:lnTo>
                    <a:lnTo>
                      <a:pt x="56" y="8"/>
                    </a:lnTo>
                    <a:lnTo>
                      <a:pt x="64" y="8"/>
                    </a:lnTo>
                    <a:lnTo>
                      <a:pt x="4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6" name="Freeform 224"/>
              <p:cNvSpPr>
                <a:spLocks/>
              </p:cNvSpPr>
              <p:nvPr/>
            </p:nvSpPr>
            <p:spPr bwMode="gray">
              <a:xfrm>
                <a:off x="4871" y="1362"/>
                <a:ext cx="68" cy="22"/>
              </a:xfrm>
              <a:custGeom>
                <a:avLst/>
                <a:gdLst>
                  <a:gd name="T0" fmla="*/ 0 w 96"/>
                  <a:gd name="T1" fmla="*/ 0 h 32"/>
                  <a:gd name="T2" fmla="*/ 3 w 96"/>
                  <a:gd name="T3" fmla="*/ 0 h 32"/>
                  <a:gd name="T4" fmla="*/ 6 w 96"/>
                  <a:gd name="T5" fmla="*/ 0 h 32"/>
                  <a:gd name="T6" fmla="*/ 17 w 96"/>
                  <a:gd name="T7" fmla="*/ 0 h 32"/>
                  <a:gd name="T8" fmla="*/ 17 w 96"/>
                  <a:gd name="T9" fmla="*/ 3 h 32"/>
                  <a:gd name="T10" fmla="*/ 26 w 96"/>
                  <a:gd name="T11" fmla="*/ 3 h 32"/>
                  <a:gd name="T12" fmla="*/ 31 w 96"/>
                  <a:gd name="T13" fmla="*/ 6 h 32"/>
                  <a:gd name="T14" fmla="*/ 34 w 96"/>
                  <a:gd name="T15" fmla="*/ 6 h 32"/>
                  <a:gd name="T16" fmla="*/ 31 w 96"/>
                  <a:gd name="T17" fmla="*/ 8 h 32"/>
                  <a:gd name="T18" fmla="*/ 26 w 96"/>
                  <a:gd name="T19" fmla="*/ 10 h 32"/>
                  <a:gd name="T20" fmla="*/ 17 w 96"/>
                  <a:gd name="T21" fmla="*/ 10 h 32"/>
                  <a:gd name="T22" fmla="*/ 11 w 96"/>
                  <a:gd name="T23" fmla="*/ 6 h 32"/>
                  <a:gd name="T24" fmla="*/ 6 w 96"/>
                  <a:gd name="T25" fmla="*/ 6 h 32"/>
                  <a:gd name="T26" fmla="*/ 6 w 96"/>
                  <a:gd name="T27" fmla="*/ 3 h 32"/>
                  <a:gd name="T28" fmla="*/ 3 w 96"/>
                  <a:gd name="T29" fmla="*/ 0 h 32"/>
                  <a:gd name="T30" fmla="*/ 0 w 96"/>
                  <a:gd name="T31" fmla="*/ 0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32"/>
                  <a:gd name="T50" fmla="*/ 96 w 96"/>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32">
                    <a:moveTo>
                      <a:pt x="0" y="0"/>
                    </a:moveTo>
                    <a:lnTo>
                      <a:pt x="8" y="0"/>
                    </a:lnTo>
                    <a:lnTo>
                      <a:pt x="16" y="0"/>
                    </a:lnTo>
                    <a:lnTo>
                      <a:pt x="48" y="0"/>
                    </a:lnTo>
                    <a:lnTo>
                      <a:pt x="48" y="8"/>
                    </a:lnTo>
                    <a:lnTo>
                      <a:pt x="72" y="8"/>
                    </a:lnTo>
                    <a:lnTo>
                      <a:pt x="88" y="16"/>
                    </a:lnTo>
                    <a:lnTo>
                      <a:pt x="96" y="16"/>
                    </a:lnTo>
                    <a:lnTo>
                      <a:pt x="88" y="24"/>
                    </a:lnTo>
                    <a:lnTo>
                      <a:pt x="72" y="32"/>
                    </a:lnTo>
                    <a:lnTo>
                      <a:pt x="48" y="32"/>
                    </a:lnTo>
                    <a:lnTo>
                      <a:pt x="32" y="16"/>
                    </a:lnTo>
                    <a:lnTo>
                      <a:pt x="16" y="16"/>
                    </a:lnTo>
                    <a:lnTo>
                      <a:pt x="16" y="8"/>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7" name="Freeform 225"/>
              <p:cNvSpPr>
                <a:spLocks/>
              </p:cNvSpPr>
              <p:nvPr/>
            </p:nvSpPr>
            <p:spPr bwMode="gray">
              <a:xfrm>
                <a:off x="4190" y="1249"/>
                <a:ext cx="85" cy="51"/>
              </a:xfrm>
              <a:custGeom>
                <a:avLst/>
                <a:gdLst>
                  <a:gd name="T0" fmla="*/ 43 w 120"/>
                  <a:gd name="T1" fmla="*/ 17 h 72"/>
                  <a:gd name="T2" fmla="*/ 43 w 120"/>
                  <a:gd name="T3" fmla="*/ 14 h 72"/>
                  <a:gd name="T4" fmla="*/ 40 w 120"/>
                  <a:gd name="T5" fmla="*/ 11 h 72"/>
                  <a:gd name="T6" fmla="*/ 40 w 120"/>
                  <a:gd name="T7" fmla="*/ 8 h 72"/>
                  <a:gd name="T8" fmla="*/ 34 w 120"/>
                  <a:gd name="T9" fmla="*/ 6 h 72"/>
                  <a:gd name="T10" fmla="*/ 34 w 120"/>
                  <a:gd name="T11" fmla="*/ 3 h 72"/>
                  <a:gd name="T12" fmla="*/ 31 w 120"/>
                  <a:gd name="T13" fmla="*/ 3 h 72"/>
                  <a:gd name="T14" fmla="*/ 28 w 120"/>
                  <a:gd name="T15" fmla="*/ 6 h 72"/>
                  <a:gd name="T16" fmla="*/ 26 w 120"/>
                  <a:gd name="T17" fmla="*/ 6 h 72"/>
                  <a:gd name="T18" fmla="*/ 26 w 120"/>
                  <a:gd name="T19" fmla="*/ 3 h 72"/>
                  <a:gd name="T20" fmla="*/ 28 w 120"/>
                  <a:gd name="T21" fmla="*/ 3 h 72"/>
                  <a:gd name="T22" fmla="*/ 28 w 120"/>
                  <a:gd name="T23" fmla="*/ 0 h 72"/>
                  <a:gd name="T24" fmla="*/ 23 w 120"/>
                  <a:gd name="T25" fmla="*/ 0 h 72"/>
                  <a:gd name="T26" fmla="*/ 23 w 120"/>
                  <a:gd name="T27" fmla="*/ 3 h 72"/>
                  <a:gd name="T28" fmla="*/ 20 w 120"/>
                  <a:gd name="T29" fmla="*/ 3 h 72"/>
                  <a:gd name="T30" fmla="*/ 20 w 120"/>
                  <a:gd name="T31" fmla="*/ 0 h 72"/>
                  <a:gd name="T32" fmla="*/ 17 w 120"/>
                  <a:gd name="T33" fmla="*/ 0 h 72"/>
                  <a:gd name="T34" fmla="*/ 17 w 120"/>
                  <a:gd name="T35" fmla="*/ 3 h 72"/>
                  <a:gd name="T36" fmla="*/ 14 w 120"/>
                  <a:gd name="T37" fmla="*/ 3 h 72"/>
                  <a:gd name="T38" fmla="*/ 11 w 120"/>
                  <a:gd name="T39" fmla="*/ 6 h 72"/>
                  <a:gd name="T40" fmla="*/ 14 w 120"/>
                  <a:gd name="T41" fmla="*/ 6 h 72"/>
                  <a:gd name="T42" fmla="*/ 11 w 120"/>
                  <a:gd name="T43" fmla="*/ 8 h 72"/>
                  <a:gd name="T44" fmla="*/ 11 w 120"/>
                  <a:gd name="T45" fmla="*/ 11 h 72"/>
                  <a:gd name="T46" fmla="*/ 6 w 120"/>
                  <a:gd name="T47" fmla="*/ 11 h 72"/>
                  <a:gd name="T48" fmla="*/ 6 w 120"/>
                  <a:gd name="T49" fmla="*/ 14 h 72"/>
                  <a:gd name="T50" fmla="*/ 6 w 120"/>
                  <a:gd name="T51" fmla="*/ 17 h 72"/>
                  <a:gd name="T52" fmla="*/ 0 w 120"/>
                  <a:gd name="T53" fmla="*/ 20 h 72"/>
                  <a:gd name="T54" fmla="*/ 0 w 120"/>
                  <a:gd name="T55" fmla="*/ 23 h 72"/>
                  <a:gd name="T56" fmla="*/ 3 w 120"/>
                  <a:gd name="T57" fmla="*/ 26 h 72"/>
                  <a:gd name="T58" fmla="*/ 9 w 120"/>
                  <a:gd name="T59" fmla="*/ 23 h 72"/>
                  <a:gd name="T60" fmla="*/ 14 w 120"/>
                  <a:gd name="T61" fmla="*/ 20 h 72"/>
                  <a:gd name="T62" fmla="*/ 20 w 120"/>
                  <a:gd name="T63" fmla="*/ 20 h 72"/>
                  <a:gd name="T64" fmla="*/ 23 w 120"/>
                  <a:gd name="T65" fmla="*/ 20 h 72"/>
                  <a:gd name="T66" fmla="*/ 26 w 120"/>
                  <a:gd name="T67" fmla="*/ 23 h 72"/>
                  <a:gd name="T68" fmla="*/ 28 w 120"/>
                  <a:gd name="T69" fmla="*/ 20 h 72"/>
                  <a:gd name="T70" fmla="*/ 34 w 120"/>
                  <a:gd name="T71" fmla="*/ 20 h 72"/>
                  <a:gd name="T72" fmla="*/ 43 w 120"/>
                  <a:gd name="T73" fmla="*/ 17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72"/>
                  <a:gd name="T113" fmla="*/ 120 w 120"/>
                  <a:gd name="T114" fmla="*/ 72 h 7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72">
                    <a:moveTo>
                      <a:pt x="120" y="48"/>
                    </a:moveTo>
                    <a:lnTo>
                      <a:pt x="120" y="40"/>
                    </a:lnTo>
                    <a:lnTo>
                      <a:pt x="112" y="32"/>
                    </a:lnTo>
                    <a:lnTo>
                      <a:pt x="112" y="24"/>
                    </a:lnTo>
                    <a:lnTo>
                      <a:pt x="96" y="16"/>
                    </a:lnTo>
                    <a:lnTo>
                      <a:pt x="96" y="8"/>
                    </a:lnTo>
                    <a:lnTo>
                      <a:pt x="88" y="8"/>
                    </a:lnTo>
                    <a:lnTo>
                      <a:pt x="80" y="16"/>
                    </a:lnTo>
                    <a:lnTo>
                      <a:pt x="72" y="16"/>
                    </a:lnTo>
                    <a:lnTo>
                      <a:pt x="72" y="8"/>
                    </a:lnTo>
                    <a:lnTo>
                      <a:pt x="80" y="8"/>
                    </a:lnTo>
                    <a:lnTo>
                      <a:pt x="80" y="0"/>
                    </a:lnTo>
                    <a:lnTo>
                      <a:pt x="64" y="0"/>
                    </a:lnTo>
                    <a:lnTo>
                      <a:pt x="64" y="8"/>
                    </a:lnTo>
                    <a:lnTo>
                      <a:pt x="56" y="8"/>
                    </a:lnTo>
                    <a:lnTo>
                      <a:pt x="56" y="0"/>
                    </a:lnTo>
                    <a:lnTo>
                      <a:pt x="48" y="0"/>
                    </a:lnTo>
                    <a:lnTo>
                      <a:pt x="48" y="8"/>
                    </a:lnTo>
                    <a:lnTo>
                      <a:pt x="40" y="8"/>
                    </a:lnTo>
                    <a:lnTo>
                      <a:pt x="32" y="16"/>
                    </a:lnTo>
                    <a:lnTo>
                      <a:pt x="40" y="16"/>
                    </a:lnTo>
                    <a:lnTo>
                      <a:pt x="32" y="24"/>
                    </a:lnTo>
                    <a:lnTo>
                      <a:pt x="32" y="32"/>
                    </a:lnTo>
                    <a:lnTo>
                      <a:pt x="16" y="32"/>
                    </a:lnTo>
                    <a:lnTo>
                      <a:pt x="16" y="40"/>
                    </a:lnTo>
                    <a:lnTo>
                      <a:pt x="16" y="48"/>
                    </a:lnTo>
                    <a:lnTo>
                      <a:pt x="0" y="56"/>
                    </a:lnTo>
                    <a:lnTo>
                      <a:pt x="0" y="64"/>
                    </a:lnTo>
                    <a:lnTo>
                      <a:pt x="8" y="72"/>
                    </a:lnTo>
                    <a:lnTo>
                      <a:pt x="24" y="64"/>
                    </a:lnTo>
                    <a:lnTo>
                      <a:pt x="40" y="56"/>
                    </a:lnTo>
                    <a:lnTo>
                      <a:pt x="56" y="56"/>
                    </a:lnTo>
                    <a:lnTo>
                      <a:pt x="64" y="56"/>
                    </a:lnTo>
                    <a:lnTo>
                      <a:pt x="72" y="64"/>
                    </a:lnTo>
                    <a:lnTo>
                      <a:pt x="80" y="56"/>
                    </a:lnTo>
                    <a:lnTo>
                      <a:pt x="96" y="56"/>
                    </a:lnTo>
                    <a:lnTo>
                      <a:pt x="120"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8" name="Freeform 226"/>
              <p:cNvSpPr>
                <a:spLocks/>
              </p:cNvSpPr>
              <p:nvPr/>
            </p:nvSpPr>
            <p:spPr bwMode="gray">
              <a:xfrm>
                <a:off x="4100" y="1221"/>
                <a:ext cx="101" cy="51"/>
              </a:xfrm>
              <a:custGeom>
                <a:avLst/>
                <a:gdLst>
                  <a:gd name="T0" fmla="*/ 41 w 144"/>
                  <a:gd name="T1" fmla="*/ 3 h 72"/>
                  <a:gd name="T2" fmla="*/ 44 w 144"/>
                  <a:gd name="T3" fmla="*/ 3 h 72"/>
                  <a:gd name="T4" fmla="*/ 50 w 144"/>
                  <a:gd name="T5" fmla="*/ 8 h 72"/>
                  <a:gd name="T6" fmla="*/ 47 w 144"/>
                  <a:gd name="T7" fmla="*/ 14 h 72"/>
                  <a:gd name="T8" fmla="*/ 44 w 144"/>
                  <a:gd name="T9" fmla="*/ 17 h 72"/>
                  <a:gd name="T10" fmla="*/ 41 w 144"/>
                  <a:gd name="T11" fmla="*/ 17 h 72"/>
                  <a:gd name="T12" fmla="*/ 47 w 144"/>
                  <a:gd name="T13" fmla="*/ 23 h 72"/>
                  <a:gd name="T14" fmla="*/ 33 w 144"/>
                  <a:gd name="T15" fmla="*/ 26 h 72"/>
                  <a:gd name="T16" fmla="*/ 30 w 144"/>
                  <a:gd name="T17" fmla="*/ 26 h 72"/>
                  <a:gd name="T18" fmla="*/ 30 w 144"/>
                  <a:gd name="T19" fmla="*/ 23 h 72"/>
                  <a:gd name="T20" fmla="*/ 17 w 144"/>
                  <a:gd name="T21" fmla="*/ 20 h 72"/>
                  <a:gd name="T22" fmla="*/ 14 w 144"/>
                  <a:gd name="T23" fmla="*/ 20 h 72"/>
                  <a:gd name="T24" fmla="*/ 8 w 144"/>
                  <a:gd name="T25" fmla="*/ 20 h 72"/>
                  <a:gd name="T26" fmla="*/ 8 w 144"/>
                  <a:gd name="T27" fmla="*/ 17 h 72"/>
                  <a:gd name="T28" fmla="*/ 8 w 144"/>
                  <a:gd name="T29" fmla="*/ 14 h 72"/>
                  <a:gd name="T30" fmla="*/ 6 w 144"/>
                  <a:gd name="T31" fmla="*/ 14 h 72"/>
                  <a:gd name="T32" fmla="*/ 0 w 144"/>
                  <a:gd name="T33" fmla="*/ 11 h 72"/>
                  <a:gd name="T34" fmla="*/ 3 w 144"/>
                  <a:gd name="T35" fmla="*/ 11 h 72"/>
                  <a:gd name="T36" fmla="*/ 6 w 144"/>
                  <a:gd name="T37" fmla="*/ 8 h 72"/>
                  <a:gd name="T38" fmla="*/ 8 w 144"/>
                  <a:gd name="T39" fmla="*/ 8 h 72"/>
                  <a:gd name="T40" fmla="*/ 8 w 144"/>
                  <a:gd name="T41" fmla="*/ 6 h 72"/>
                  <a:gd name="T42" fmla="*/ 11 w 144"/>
                  <a:gd name="T43" fmla="*/ 3 h 72"/>
                  <a:gd name="T44" fmla="*/ 14 w 144"/>
                  <a:gd name="T45" fmla="*/ 3 h 72"/>
                  <a:gd name="T46" fmla="*/ 22 w 144"/>
                  <a:gd name="T47" fmla="*/ 3 h 72"/>
                  <a:gd name="T48" fmla="*/ 30 w 144"/>
                  <a:gd name="T49" fmla="*/ 0 h 72"/>
                  <a:gd name="T50" fmla="*/ 36 w 144"/>
                  <a:gd name="T51" fmla="*/ 3 h 72"/>
                  <a:gd name="T52" fmla="*/ 30 w 144"/>
                  <a:gd name="T53" fmla="*/ 6 h 72"/>
                  <a:gd name="T54" fmla="*/ 33 w 144"/>
                  <a:gd name="T55" fmla="*/ 6 h 72"/>
                  <a:gd name="T56" fmla="*/ 36 w 144"/>
                  <a:gd name="T57" fmla="*/ 6 h 72"/>
                  <a:gd name="T58" fmla="*/ 41 w 144"/>
                  <a:gd name="T59" fmla="*/ 3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4"/>
                  <a:gd name="T91" fmla="*/ 0 h 72"/>
                  <a:gd name="T92" fmla="*/ 144 w 144"/>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4" h="72">
                    <a:moveTo>
                      <a:pt x="120" y="8"/>
                    </a:moveTo>
                    <a:lnTo>
                      <a:pt x="128" y="8"/>
                    </a:lnTo>
                    <a:lnTo>
                      <a:pt x="144" y="24"/>
                    </a:lnTo>
                    <a:lnTo>
                      <a:pt x="136" y="40"/>
                    </a:lnTo>
                    <a:lnTo>
                      <a:pt x="128" y="48"/>
                    </a:lnTo>
                    <a:lnTo>
                      <a:pt x="120" y="48"/>
                    </a:lnTo>
                    <a:lnTo>
                      <a:pt x="136" y="64"/>
                    </a:lnTo>
                    <a:lnTo>
                      <a:pt x="96" y="72"/>
                    </a:lnTo>
                    <a:lnTo>
                      <a:pt x="88" y="72"/>
                    </a:lnTo>
                    <a:lnTo>
                      <a:pt x="88" y="64"/>
                    </a:lnTo>
                    <a:lnTo>
                      <a:pt x="48" y="56"/>
                    </a:lnTo>
                    <a:lnTo>
                      <a:pt x="40" y="56"/>
                    </a:lnTo>
                    <a:lnTo>
                      <a:pt x="24" y="56"/>
                    </a:lnTo>
                    <a:lnTo>
                      <a:pt x="24" y="48"/>
                    </a:lnTo>
                    <a:lnTo>
                      <a:pt x="24" y="40"/>
                    </a:lnTo>
                    <a:lnTo>
                      <a:pt x="16" y="40"/>
                    </a:lnTo>
                    <a:lnTo>
                      <a:pt x="0" y="32"/>
                    </a:lnTo>
                    <a:lnTo>
                      <a:pt x="8" y="32"/>
                    </a:lnTo>
                    <a:lnTo>
                      <a:pt x="16" y="24"/>
                    </a:lnTo>
                    <a:lnTo>
                      <a:pt x="24" y="24"/>
                    </a:lnTo>
                    <a:lnTo>
                      <a:pt x="24" y="16"/>
                    </a:lnTo>
                    <a:lnTo>
                      <a:pt x="32" y="8"/>
                    </a:lnTo>
                    <a:lnTo>
                      <a:pt x="40" y="8"/>
                    </a:lnTo>
                    <a:lnTo>
                      <a:pt x="64" y="8"/>
                    </a:lnTo>
                    <a:lnTo>
                      <a:pt x="88" y="0"/>
                    </a:lnTo>
                    <a:lnTo>
                      <a:pt x="104" y="8"/>
                    </a:lnTo>
                    <a:lnTo>
                      <a:pt x="88" y="16"/>
                    </a:lnTo>
                    <a:lnTo>
                      <a:pt x="96" y="16"/>
                    </a:lnTo>
                    <a:lnTo>
                      <a:pt x="104" y="16"/>
                    </a:lnTo>
                    <a:lnTo>
                      <a:pt x="12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49" name="Freeform 227"/>
              <p:cNvSpPr>
                <a:spLocks/>
              </p:cNvSpPr>
              <p:nvPr/>
            </p:nvSpPr>
            <p:spPr bwMode="gray">
              <a:xfrm>
                <a:off x="4072" y="1182"/>
                <a:ext cx="96" cy="45"/>
              </a:xfrm>
              <a:custGeom>
                <a:avLst/>
                <a:gdLst>
                  <a:gd name="T0" fmla="*/ 48 w 136"/>
                  <a:gd name="T1" fmla="*/ 11 h 64"/>
                  <a:gd name="T2" fmla="*/ 42 w 136"/>
                  <a:gd name="T3" fmla="*/ 14 h 64"/>
                  <a:gd name="T4" fmla="*/ 42 w 136"/>
                  <a:gd name="T5" fmla="*/ 17 h 64"/>
                  <a:gd name="T6" fmla="*/ 45 w 136"/>
                  <a:gd name="T7" fmla="*/ 19 h 64"/>
                  <a:gd name="T8" fmla="*/ 31 w 136"/>
                  <a:gd name="T9" fmla="*/ 19 h 64"/>
                  <a:gd name="T10" fmla="*/ 25 w 136"/>
                  <a:gd name="T11" fmla="*/ 19 h 64"/>
                  <a:gd name="T12" fmla="*/ 23 w 136"/>
                  <a:gd name="T13" fmla="*/ 23 h 64"/>
                  <a:gd name="T14" fmla="*/ 14 w 136"/>
                  <a:gd name="T15" fmla="*/ 23 h 64"/>
                  <a:gd name="T16" fmla="*/ 8 w 136"/>
                  <a:gd name="T17" fmla="*/ 19 h 64"/>
                  <a:gd name="T18" fmla="*/ 3 w 136"/>
                  <a:gd name="T19" fmla="*/ 19 h 64"/>
                  <a:gd name="T20" fmla="*/ 0 w 136"/>
                  <a:gd name="T21" fmla="*/ 17 h 64"/>
                  <a:gd name="T22" fmla="*/ 3 w 136"/>
                  <a:gd name="T23" fmla="*/ 14 h 64"/>
                  <a:gd name="T24" fmla="*/ 8 w 136"/>
                  <a:gd name="T25" fmla="*/ 14 h 64"/>
                  <a:gd name="T26" fmla="*/ 11 w 136"/>
                  <a:gd name="T27" fmla="*/ 14 h 64"/>
                  <a:gd name="T28" fmla="*/ 8 w 136"/>
                  <a:gd name="T29" fmla="*/ 11 h 64"/>
                  <a:gd name="T30" fmla="*/ 14 w 136"/>
                  <a:gd name="T31" fmla="*/ 8 h 64"/>
                  <a:gd name="T32" fmla="*/ 28 w 136"/>
                  <a:gd name="T33" fmla="*/ 3 h 64"/>
                  <a:gd name="T34" fmla="*/ 28 w 136"/>
                  <a:gd name="T35" fmla="*/ 0 h 64"/>
                  <a:gd name="T36" fmla="*/ 34 w 136"/>
                  <a:gd name="T37" fmla="*/ 0 h 64"/>
                  <a:gd name="T38" fmla="*/ 37 w 136"/>
                  <a:gd name="T39" fmla="*/ 3 h 64"/>
                  <a:gd name="T40" fmla="*/ 40 w 136"/>
                  <a:gd name="T41" fmla="*/ 6 h 64"/>
                  <a:gd name="T42" fmla="*/ 48 w 136"/>
                  <a:gd name="T43" fmla="*/ 8 h 64"/>
                  <a:gd name="T44" fmla="*/ 48 w 136"/>
                  <a:gd name="T45" fmla="*/ 11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6"/>
                  <a:gd name="T70" fmla="*/ 0 h 64"/>
                  <a:gd name="T71" fmla="*/ 136 w 136"/>
                  <a:gd name="T72" fmla="*/ 64 h 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6" h="64">
                    <a:moveTo>
                      <a:pt x="136" y="32"/>
                    </a:moveTo>
                    <a:lnTo>
                      <a:pt x="120" y="40"/>
                    </a:lnTo>
                    <a:lnTo>
                      <a:pt x="120" y="48"/>
                    </a:lnTo>
                    <a:lnTo>
                      <a:pt x="128" y="56"/>
                    </a:lnTo>
                    <a:lnTo>
                      <a:pt x="88" y="56"/>
                    </a:lnTo>
                    <a:lnTo>
                      <a:pt x="72" y="56"/>
                    </a:lnTo>
                    <a:lnTo>
                      <a:pt x="64" y="64"/>
                    </a:lnTo>
                    <a:lnTo>
                      <a:pt x="40" y="64"/>
                    </a:lnTo>
                    <a:lnTo>
                      <a:pt x="24" y="56"/>
                    </a:lnTo>
                    <a:lnTo>
                      <a:pt x="8" y="56"/>
                    </a:lnTo>
                    <a:lnTo>
                      <a:pt x="0" y="48"/>
                    </a:lnTo>
                    <a:lnTo>
                      <a:pt x="8" y="40"/>
                    </a:lnTo>
                    <a:lnTo>
                      <a:pt x="24" y="40"/>
                    </a:lnTo>
                    <a:lnTo>
                      <a:pt x="32" y="40"/>
                    </a:lnTo>
                    <a:lnTo>
                      <a:pt x="24" y="32"/>
                    </a:lnTo>
                    <a:lnTo>
                      <a:pt x="40" y="24"/>
                    </a:lnTo>
                    <a:lnTo>
                      <a:pt x="80" y="8"/>
                    </a:lnTo>
                    <a:lnTo>
                      <a:pt x="80" y="0"/>
                    </a:lnTo>
                    <a:lnTo>
                      <a:pt x="96" y="0"/>
                    </a:lnTo>
                    <a:lnTo>
                      <a:pt x="104" y="8"/>
                    </a:lnTo>
                    <a:lnTo>
                      <a:pt x="112" y="16"/>
                    </a:lnTo>
                    <a:lnTo>
                      <a:pt x="136" y="24"/>
                    </a:lnTo>
                    <a:lnTo>
                      <a:pt x="136"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0" name="Freeform 228"/>
              <p:cNvSpPr>
                <a:spLocks/>
              </p:cNvSpPr>
              <p:nvPr/>
            </p:nvSpPr>
            <p:spPr bwMode="gray">
              <a:xfrm>
                <a:off x="4066" y="1227"/>
                <a:ext cx="40" cy="16"/>
              </a:xfrm>
              <a:custGeom>
                <a:avLst/>
                <a:gdLst>
                  <a:gd name="T0" fmla="*/ 21 w 56"/>
                  <a:gd name="T1" fmla="*/ 2 h 24"/>
                  <a:gd name="T2" fmla="*/ 17 w 56"/>
                  <a:gd name="T3" fmla="*/ 2 h 24"/>
                  <a:gd name="T4" fmla="*/ 15 w 56"/>
                  <a:gd name="T5" fmla="*/ 2 h 24"/>
                  <a:gd name="T6" fmla="*/ 9 w 56"/>
                  <a:gd name="T7" fmla="*/ 0 h 24"/>
                  <a:gd name="T8" fmla="*/ 0 w 56"/>
                  <a:gd name="T9" fmla="*/ 0 h 24"/>
                  <a:gd name="T10" fmla="*/ 3 w 56"/>
                  <a:gd name="T11" fmla="*/ 0 h 24"/>
                  <a:gd name="T12" fmla="*/ 6 w 56"/>
                  <a:gd name="T13" fmla="*/ 2 h 24"/>
                  <a:gd name="T14" fmla="*/ 6 w 56"/>
                  <a:gd name="T15" fmla="*/ 5 h 24"/>
                  <a:gd name="T16" fmla="*/ 9 w 56"/>
                  <a:gd name="T17" fmla="*/ 5 h 24"/>
                  <a:gd name="T18" fmla="*/ 11 w 56"/>
                  <a:gd name="T19" fmla="*/ 5 h 24"/>
                  <a:gd name="T20" fmla="*/ 9 w 56"/>
                  <a:gd name="T21" fmla="*/ 5 h 24"/>
                  <a:gd name="T22" fmla="*/ 11 w 56"/>
                  <a:gd name="T23" fmla="*/ 7 h 24"/>
                  <a:gd name="T24" fmla="*/ 15 w 56"/>
                  <a:gd name="T25" fmla="*/ 5 h 24"/>
                  <a:gd name="T26" fmla="*/ 21 w 56"/>
                  <a:gd name="T27" fmla="*/ 2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4"/>
                  <a:gd name="T44" fmla="*/ 56 w 56"/>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4">
                    <a:moveTo>
                      <a:pt x="56" y="8"/>
                    </a:moveTo>
                    <a:lnTo>
                      <a:pt x="48" y="8"/>
                    </a:lnTo>
                    <a:lnTo>
                      <a:pt x="40" y="8"/>
                    </a:lnTo>
                    <a:lnTo>
                      <a:pt x="24" y="0"/>
                    </a:lnTo>
                    <a:lnTo>
                      <a:pt x="0" y="0"/>
                    </a:lnTo>
                    <a:lnTo>
                      <a:pt x="8" y="0"/>
                    </a:lnTo>
                    <a:lnTo>
                      <a:pt x="16" y="8"/>
                    </a:lnTo>
                    <a:lnTo>
                      <a:pt x="16" y="16"/>
                    </a:lnTo>
                    <a:lnTo>
                      <a:pt x="24" y="16"/>
                    </a:lnTo>
                    <a:lnTo>
                      <a:pt x="32" y="16"/>
                    </a:lnTo>
                    <a:lnTo>
                      <a:pt x="24" y="16"/>
                    </a:lnTo>
                    <a:lnTo>
                      <a:pt x="32" y="24"/>
                    </a:lnTo>
                    <a:lnTo>
                      <a:pt x="40" y="16"/>
                    </a:lnTo>
                    <a:lnTo>
                      <a:pt x="5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1" name="Freeform 229"/>
              <p:cNvSpPr>
                <a:spLocks/>
              </p:cNvSpPr>
              <p:nvPr/>
            </p:nvSpPr>
            <p:spPr bwMode="gray">
              <a:xfrm>
                <a:off x="3656" y="1176"/>
                <a:ext cx="39" cy="22"/>
              </a:xfrm>
              <a:custGeom>
                <a:avLst/>
                <a:gdLst>
                  <a:gd name="T0" fmla="*/ 10 w 56"/>
                  <a:gd name="T1" fmla="*/ 0 h 32"/>
                  <a:gd name="T2" fmla="*/ 10 w 56"/>
                  <a:gd name="T3" fmla="*/ 3 h 32"/>
                  <a:gd name="T4" fmla="*/ 6 w 56"/>
                  <a:gd name="T5" fmla="*/ 3 h 32"/>
                  <a:gd name="T6" fmla="*/ 3 w 56"/>
                  <a:gd name="T7" fmla="*/ 6 h 32"/>
                  <a:gd name="T8" fmla="*/ 0 w 56"/>
                  <a:gd name="T9" fmla="*/ 8 h 32"/>
                  <a:gd name="T10" fmla="*/ 3 w 56"/>
                  <a:gd name="T11" fmla="*/ 8 h 32"/>
                  <a:gd name="T12" fmla="*/ 6 w 56"/>
                  <a:gd name="T13" fmla="*/ 10 h 32"/>
                  <a:gd name="T14" fmla="*/ 8 w 56"/>
                  <a:gd name="T15" fmla="*/ 10 h 32"/>
                  <a:gd name="T16" fmla="*/ 10 w 56"/>
                  <a:gd name="T17" fmla="*/ 8 h 32"/>
                  <a:gd name="T18" fmla="*/ 19 w 56"/>
                  <a:gd name="T19" fmla="*/ 8 h 32"/>
                  <a:gd name="T20" fmla="*/ 19 w 56"/>
                  <a:gd name="T21" fmla="*/ 6 h 32"/>
                  <a:gd name="T22" fmla="*/ 14 w 56"/>
                  <a:gd name="T23" fmla="*/ 3 h 32"/>
                  <a:gd name="T24" fmla="*/ 16 w 56"/>
                  <a:gd name="T25" fmla="*/ 0 h 32"/>
                  <a:gd name="T26" fmla="*/ 10 w 56"/>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32"/>
                  <a:gd name="T44" fmla="*/ 56 w 56"/>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32">
                    <a:moveTo>
                      <a:pt x="32" y="0"/>
                    </a:moveTo>
                    <a:lnTo>
                      <a:pt x="32" y="8"/>
                    </a:lnTo>
                    <a:lnTo>
                      <a:pt x="16" y="8"/>
                    </a:lnTo>
                    <a:lnTo>
                      <a:pt x="8" y="16"/>
                    </a:lnTo>
                    <a:lnTo>
                      <a:pt x="0" y="24"/>
                    </a:lnTo>
                    <a:lnTo>
                      <a:pt x="8" y="24"/>
                    </a:lnTo>
                    <a:lnTo>
                      <a:pt x="16" y="32"/>
                    </a:lnTo>
                    <a:lnTo>
                      <a:pt x="24" y="32"/>
                    </a:lnTo>
                    <a:lnTo>
                      <a:pt x="32" y="24"/>
                    </a:lnTo>
                    <a:lnTo>
                      <a:pt x="56" y="24"/>
                    </a:lnTo>
                    <a:lnTo>
                      <a:pt x="56" y="16"/>
                    </a:lnTo>
                    <a:lnTo>
                      <a:pt x="40" y="8"/>
                    </a:lnTo>
                    <a:lnTo>
                      <a:pt x="48" y="0"/>
                    </a:lnTo>
                    <a:lnTo>
                      <a:pt x="32"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2" name="Freeform 230"/>
              <p:cNvSpPr>
                <a:spLocks/>
              </p:cNvSpPr>
              <p:nvPr/>
            </p:nvSpPr>
            <p:spPr bwMode="gray">
              <a:xfrm>
                <a:off x="3611" y="1198"/>
                <a:ext cx="39" cy="17"/>
              </a:xfrm>
              <a:custGeom>
                <a:avLst/>
                <a:gdLst>
                  <a:gd name="T0" fmla="*/ 19 w 56"/>
                  <a:gd name="T1" fmla="*/ 0 h 24"/>
                  <a:gd name="T2" fmla="*/ 14 w 56"/>
                  <a:gd name="T3" fmla="*/ 3 h 24"/>
                  <a:gd name="T4" fmla="*/ 16 w 56"/>
                  <a:gd name="T5" fmla="*/ 6 h 24"/>
                  <a:gd name="T6" fmla="*/ 14 w 56"/>
                  <a:gd name="T7" fmla="*/ 9 h 24"/>
                  <a:gd name="T8" fmla="*/ 3 w 56"/>
                  <a:gd name="T9" fmla="*/ 6 h 24"/>
                  <a:gd name="T10" fmla="*/ 0 w 56"/>
                  <a:gd name="T11" fmla="*/ 6 h 24"/>
                  <a:gd name="T12" fmla="*/ 0 w 56"/>
                  <a:gd name="T13" fmla="*/ 3 h 24"/>
                  <a:gd name="T14" fmla="*/ 3 w 56"/>
                  <a:gd name="T15" fmla="*/ 3 h 24"/>
                  <a:gd name="T16" fmla="*/ 3 w 56"/>
                  <a:gd name="T17" fmla="*/ 0 h 24"/>
                  <a:gd name="T18" fmla="*/ 14 w 56"/>
                  <a:gd name="T19" fmla="*/ 0 h 24"/>
                  <a:gd name="T20" fmla="*/ 16 w 56"/>
                  <a:gd name="T21" fmla="*/ 0 h 24"/>
                  <a:gd name="T22" fmla="*/ 19 w 56"/>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24"/>
                  <a:gd name="T38" fmla="*/ 56 w 5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24">
                    <a:moveTo>
                      <a:pt x="56" y="0"/>
                    </a:moveTo>
                    <a:lnTo>
                      <a:pt x="40" y="8"/>
                    </a:lnTo>
                    <a:lnTo>
                      <a:pt x="48" y="16"/>
                    </a:lnTo>
                    <a:lnTo>
                      <a:pt x="40" y="24"/>
                    </a:lnTo>
                    <a:lnTo>
                      <a:pt x="8" y="16"/>
                    </a:lnTo>
                    <a:lnTo>
                      <a:pt x="0" y="16"/>
                    </a:lnTo>
                    <a:lnTo>
                      <a:pt x="0" y="8"/>
                    </a:lnTo>
                    <a:lnTo>
                      <a:pt x="8" y="8"/>
                    </a:lnTo>
                    <a:lnTo>
                      <a:pt x="8" y="0"/>
                    </a:lnTo>
                    <a:lnTo>
                      <a:pt x="40" y="0"/>
                    </a:lnTo>
                    <a:lnTo>
                      <a:pt x="48" y="0"/>
                    </a:lnTo>
                    <a:lnTo>
                      <a:pt x="5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3" name="Freeform 231"/>
              <p:cNvSpPr>
                <a:spLocks/>
              </p:cNvSpPr>
              <p:nvPr/>
            </p:nvSpPr>
            <p:spPr bwMode="gray">
              <a:xfrm>
                <a:off x="3571" y="1170"/>
                <a:ext cx="23" cy="6"/>
              </a:xfrm>
              <a:custGeom>
                <a:avLst/>
                <a:gdLst>
                  <a:gd name="T0" fmla="*/ 6 w 32"/>
                  <a:gd name="T1" fmla="*/ 0 h 8"/>
                  <a:gd name="T2" fmla="*/ 12 w 32"/>
                  <a:gd name="T3" fmla="*/ 0 h 8"/>
                  <a:gd name="T4" fmla="*/ 6 w 32"/>
                  <a:gd name="T5" fmla="*/ 4 h 8"/>
                  <a:gd name="T6" fmla="*/ 0 w 32"/>
                  <a:gd name="T7" fmla="*/ 4 h 8"/>
                  <a:gd name="T8" fmla="*/ 0 w 32"/>
                  <a:gd name="T9" fmla="*/ 0 h 8"/>
                  <a:gd name="T10" fmla="*/ 6 w 32"/>
                  <a:gd name="T11" fmla="*/ 0 h 8"/>
                  <a:gd name="T12" fmla="*/ 0 60000 65536"/>
                  <a:gd name="T13" fmla="*/ 0 60000 65536"/>
                  <a:gd name="T14" fmla="*/ 0 60000 65536"/>
                  <a:gd name="T15" fmla="*/ 0 60000 65536"/>
                  <a:gd name="T16" fmla="*/ 0 60000 65536"/>
                  <a:gd name="T17" fmla="*/ 0 60000 65536"/>
                  <a:gd name="T18" fmla="*/ 0 w 32"/>
                  <a:gd name="T19" fmla="*/ 0 h 8"/>
                  <a:gd name="T20" fmla="*/ 32 w 32"/>
                  <a:gd name="T21" fmla="*/ 8 h 8"/>
                </a:gdLst>
                <a:ahLst/>
                <a:cxnLst>
                  <a:cxn ang="T12">
                    <a:pos x="T0" y="T1"/>
                  </a:cxn>
                  <a:cxn ang="T13">
                    <a:pos x="T2" y="T3"/>
                  </a:cxn>
                  <a:cxn ang="T14">
                    <a:pos x="T4" y="T5"/>
                  </a:cxn>
                  <a:cxn ang="T15">
                    <a:pos x="T6" y="T7"/>
                  </a:cxn>
                  <a:cxn ang="T16">
                    <a:pos x="T8" y="T9"/>
                  </a:cxn>
                  <a:cxn ang="T17">
                    <a:pos x="T10" y="T11"/>
                  </a:cxn>
                </a:cxnLst>
                <a:rect l="T18" t="T19" r="T20" b="T21"/>
                <a:pathLst>
                  <a:path w="32" h="8">
                    <a:moveTo>
                      <a:pt x="16" y="0"/>
                    </a:moveTo>
                    <a:lnTo>
                      <a:pt x="32" y="0"/>
                    </a:lnTo>
                    <a:lnTo>
                      <a:pt x="16" y="8"/>
                    </a:lnTo>
                    <a:lnTo>
                      <a:pt x="0" y="8"/>
                    </a:lnTo>
                    <a:lnTo>
                      <a:pt x="0"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4" name="Freeform 232"/>
              <p:cNvSpPr>
                <a:spLocks/>
              </p:cNvSpPr>
              <p:nvPr/>
            </p:nvSpPr>
            <p:spPr bwMode="gray">
              <a:xfrm>
                <a:off x="3554" y="1176"/>
                <a:ext cx="28" cy="6"/>
              </a:xfrm>
              <a:custGeom>
                <a:avLst/>
                <a:gdLst>
                  <a:gd name="T0" fmla="*/ 6 w 40"/>
                  <a:gd name="T1" fmla="*/ 0 h 8"/>
                  <a:gd name="T2" fmla="*/ 10 w 40"/>
                  <a:gd name="T3" fmla="*/ 0 h 8"/>
                  <a:gd name="T4" fmla="*/ 14 w 40"/>
                  <a:gd name="T5" fmla="*/ 0 h 8"/>
                  <a:gd name="T6" fmla="*/ 14 w 40"/>
                  <a:gd name="T7" fmla="*/ 4 h 8"/>
                  <a:gd name="T8" fmla="*/ 8 w 40"/>
                  <a:gd name="T9" fmla="*/ 4 h 8"/>
                  <a:gd name="T10" fmla="*/ 0 w 40"/>
                  <a:gd name="T11" fmla="*/ 4 h 8"/>
                  <a:gd name="T12" fmla="*/ 3 w 40"/>
                  <a:gd name="T13" fmla="*/ 4 h 8"/>
                  <a:gd name="T14" fmla="*/ 6 w 40"/>
                  <a:gd name="T15" fmla="*/ 4 h 8"/>
                  <a:gd name="T16" fmla="*/ 6 w 40"/>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8"/>
                  <a:gd name="T29" fmla="*/ 40 w 4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8">
                    <a:moveTo>
                      <a:pt x="16" y="0"/>
                    </a:moveTo>
                    <a:lnTo>
                      <a:pt x="32" y="0"/>
                    </a:lnTo>
                    <a:lnTo>
                      <a:pt x="40" y="0"/>
                    </a:lnTo>
                    <a:lnTo>
                      <a:pt x="40" y="8"/>
                    </a:lnTo>
                    <a:lnTo>
                      <a:pt x="24" y="8"/>
                    </a:lnTo>
                    <a:lnTo>
                      <a:pt x="0" y="8"/>
                    </a:lnTo>
                    <a:lnTo>
                      <a:pt x="8" y="8"/>
                    </a:lnTo>
                    <a:lnTo>
                      <a:pt x="16" y="8"/>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5" name="Freeform 233"/>
              <p:cNvSpPr>
                <a:spLocks/>
              </p:cNvSpPr>
              <p:nvPr/>
            </p:nvSpPr>
            <p:spPr bwMode="gray">
              <a:xfrm>
                <a:off x="3566" y="1187"/>
                <a:ext cx="22" cy="11"/>
              </a:xfrm>
              <a:custGeom>
                <a:avLst/>
                <a:gdLst>
                  <a:gd name="T0" fmla="*/ 0 w 32"/>
                  <a:gd name="T1" fmla="*/ 0 h 16"/>
                  <a:gd name="T2" fmla="*/ 6 w 32"/>
                  <a:gd name="T3" fmla="*/ 0 h 16"/>
                  <a:gd name="T4" fmla="*/ 8 w 32"/>
                  <a:gd name="T5" fmla="*/ 3 h 16"/>
                  <a:gd name="T6" fmla="*/ 10 w 32"/>
                  <a:gd name="T7" fmla="*/ 3 h 16"/>
                  <a:gd name="T8" fmla="*/ 10 w 32"/>
                  <a:gd name="T9" fmla="*/ 6 h 16"/>
                  <a:gd name="T10" fmla="*/ 8 w 32"/>
                  <a:gd name="T11" fmla="*/ 6 h 16"/>
                  <a:gd name="T12" fmla="*/ 3 w 32"/>
                  <a:gd name="T13" fmla="*/ 3 h 16"/>
                  <a:gd name="T14" fmla="*/ 0 w 3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16"/>
                  <a:gd name="T26" fmla="*/ 32 w 3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16">
                    <a:moveTo>
                      <a:pt x="0" y="0"/>
                    </a:moveTo>
                    <a:lnTo>
                      <a:pt x="16" y="0"/>
                    </a:lnTo>
                    <a:lnTo>
                      <a:pt x="24" y="8"/>
                    </a:lnTo>
                    <a:lnTo>
                      <a:pt x="32" y="8"/>
                    </a:lnTo>
                    <a:lnTo>
                      <a:pt x="32" y="16"/>
                    </a:lnTo>
                    <a:lnTo>
                      <a:pt x="24" y="16"/>
                    </a:lnTo>
                    <a:lnTo>
                      <a:pt x="8"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6" name="Freeform 234"/>
              <p:cNvSpPr>
                <a:spLocks/>
              </p:cNvSpPr>
              <p:nvPr/>
            </p:nvSpPr>
            <p:spPr bwMode="gray">
              <a:xfrm>
                <a:off x="3537" y="1187"/>
                <a:ext cx="51" cy="17"/>
              </a:xfrm>
              <a:custGeom>
                <a:avLst/>
                <a:gdLst>
                  <a:gd name="T0" fmla="*/ 3 w 72"/>
                  <a:gd name="T1" fmla="*/ 0 h 24"/>
                  <a:gd name="T2" fmla="*/ 8 w 72"/>
                  <a:gd name="T3" fmla="*/ 3 h 24"/>
                  <a:gd name="T4" fmla="*/ 11 w 72"/>
                  <a:gd name="T5" fmla="*/ 3 h 24"/>
                  <a:gd name="T6" fmla="*/ 14 w 72"/>
                  <a:gd name="T7" fmla="*/ 3 h 24"/>
                  <a:gd name="T8" fmla="*/ 20 w 72"/>
                  <a:gd name="T9" fmla="*/ 6 h 24"/>
                  <a:gd name="T10" fmla="*/ 26 w 72"/>
                  <a:gd name="T11" fmla="*/ 6 h 24"/>
                  <a:gd name="T12" fmla="*/ 23 w 72"/>
                  <a:gd name="T13" fmla="*/ 9 h 24"/>
                  <a:gd name="T14" fmla="*/ 20 w 72"/>
                  <a:gd name="T15" fmla="*/ 9 h 24"/>
                  <a:gd name="T16" fmla="*/ 17 w 72"/>
                  <a:gd name="T17" fmla="*/ 6 h 24"/>
                  <a:gd name="T18" fmla="*/ 11 w 72"/>
                  <a:gd name="T19" fmla="*/ 6 h 24"/>
                  <a:gd name="T20" fmla="*/ 8 w 72"/>
                  <a:gd name="T21" fmla="*/ 6 h 24"/>
                  <a:gd name="T22" fmla="*/ 8 w 72"/>
                  <a:gd name="T23" fmla="*/ 3 h 24"/>
                  <a:gd name="T24" fmla="*/ 3 w 72"/>
                  <a:gd name="T25" fmla="*/ 3 h 24"/>
                  <a:gd name="T26" fmla="*/ 0 w 72"/>
                  <a:gd name="T27" fmla="*/ 0 h 24"/>
                  <a:gd name="T28" fmla="*/ 3 w 72"/>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24"/>
                  <a:gd name="T47" fmla="*/ 72 w 72"/>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24">
                    <a:moveTo>
                      <a:pt x="8" y="0"/>
                    </a:moveTo>
                    <a:lnTo>
                      <a:pt x="24" y="8"/>
                    </a:lnTo>
                    <a:lnTo>
                      <a:pt x="32" y="8"/>
                    </a:lnTo>
                    <a:lnTo>
                      <a:pt x="40" y="8"/>
                    </a:lnTo>
                    <a:lnTo>
                      <a:pt x="56" y="16"/>
                    </a:lnTo>
                    <a:lnTo>
                      <a:pt x="72" y="16"/>
                    </a:lnTo>
                    <a:lnTo>
                      <a:pt x="64" y="24"/>
                    </a:lnTo>
                    <a:lnTo>
                      <a:pt x="56" y="24"/>
                    </a:lnTo>
                    <a:lnTo>
                      <a:pt x="48" y="16"/>
                    </a:lnTo>
                    <a:lnTo>
                      <a:pt x="32" y="16"/>
                    </a:lnTo>
                    <a:lnTo>
                      <a:pt x="24" y="16"/>
                    </a:lnTo>
                    <a:lnTo>
                      <a:pt x="24" y="8"/>
                    </a:lnTo>
                    <a:lnTo>
                      <a:pt x="8" y="8"/>
                    </a:lnTo>
                    <a:lnTo>
                      <a:pt x="0"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7" name="Freeform 235"/>
              <p:cNvSpPr>
                <a:spLocks/>
              </p:cNvSpPr>
              <p:nvPr/>
            </p:nvSpPr>
            <p:spPr bwMode="gray">
              <a:xfrm>
                <a:off x="3532" y="1193"/>
                <a:ext cx="17" cy="5"/>
              </a:xfrm>
              <a:custGeom>
                <a:avLst/>
                <a:gdLst>
                  <a:gd name="T0" fmla="*/ 9 w 24"/>
                  <a:gd name="T1" fmla="*/ 2 h 8"/>
                  <a:gd name="T2" fmla="*/ 6 w 24"/>
                  <a:gd name="T3" fmla="*/ 2 h 8"/>
                  <a:gd name="T4" fmla="*/ 3 w 24"/>
                  <a:gd name="T5" fmla="*/ 2 h 8"/>
                  <a:gd name="T6" fmla="*/ 0 w 24"/>
                  <a:gd name="T7" fmla="*/ 0 h 8"/>
                  <a:gd name="T8" fmla="*/ 6 w 24"/>
                  <a:gd name="T9" fmla="*/ 0 h 8"/>
                  <a:gd name="T10" fmla="*/ 9 w 24"/>
                  <a:gd name="T11" fmla="*/ 2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24" y="8"/>
                    </a:moveTo>
                    <a:lnTo>
                      <a:pt x="16" y="8"/>
                    </a:lnTo>
                    <a:lnTo>
                      <a:pt x="8" y="8"/>
                    </a:lnTo>
                    <a:lnTo>
                      <a:pt x="0" y="0"/>
                    </a:lnTo>
                    <a:lnTo>
                      <a:pt x="16" y="0"/>
                    </a:lnTo>
                    <a:lnTo>
                      <a:pt x="2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8" name="Freeform 236"/>
              <p:cNvSpPr>
                <a:spLocks/>
              </p:cNvSpPr>
              <p:nvPr/>
            </p:nvSpPr>
            <p:spPr bwMode="gray">
              <a:xfrm>
                <a:off x="3582" y="1210"/>
                <a:ext cx="23" cy="17"/>
              </a:xfrm>
              <a:custGeom>
                <a:avLst/>
                <a:gdLst>
                  <a:gd name="T0" fmla="*/ 3 w 32"/>
                  <a:gd name="T1" fmla="*/ 0 h 24"/>
                  <a:gd name="T2" fmla="*/ 0 w 32"/>
                  <a:gd name="T3" fmla="*/ 0 h 24"/>
                  <a:gd name="T4" fmla="*/ 0 w 32"/>
                  <a:gd name="T5" fmla="*/ 3 h 24"/>
                  <a:gd name="T6" fmla="*/ 0 w 32"/>
                  <a:gd name="T7" fmla="*/ 6 h 24"/>
                  <a:gd name="T8" fmla="*/ 3 w 32"/>
                  <a:gd name="T9" fmla="*/ 9 h 24"/>
                  <a:gd name="T10" fmla="*/ 3 w 32"/>
                  <a:gd name="T11" fmla="*/ 6 h 24"/>
                  <a:gd name="T12" fmla="*/ 9 w 32"/>
                  <a:gd name="T13" fmla="*/ 3 h 24"/>
                  <a:gd name="T14" fmla="*/ 12 w 32"/>
                  <a:gd name="T15" fmla="*/ 3 h 24"/>
                  <a:gd name="T16" fmla="*/ 9 w 32"/>
                  <a:gd name="T17" fmla="*/ 3 h 24"/>
                  <a:gd name="T18" fmla="*/ 3 w 32"/>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
                  <a:gd name="T32" fmla="*/ 32 w 32"/>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
                    <a:moveTo>
                      <a:pt x="8" y="0"/>
                    </a:moveTo>
                    <a:lnTo>
                      <a:pt x="0" y="0"/>
                    </a:lnTo>
                    <a:lnTo>
                      <a:pt x="0" y="8"/>
                    </a:lnTo>
                    <a:lnTo>
                      <a:pt x="0" y="16"/>
                    </a:lnTo>
                    <a:lnTo>
                      <a:pt x="8" y="24"/>
                    </a:lnTo>
                    <a:lnTo>
                      <a:pt x="8" y="16"/>
                    </a:lnTo>
                    <a:lnTo>
                      <a:pt x="24" y="8"/>
                    </a:lnTo>
                    <a:lnTo>
                      <a:pt x="32" y="8"/>
                    </a:lnTo>
                    <a:lnTo>
                      <a:pt x="24" y="8"/>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59" name="Freeform 237"/>
              <p:cNvSpPr>
                <a:spLocks/>
              </p:cNvSpPr>
              <p:nvPr/>
            </p:nvSpPr>
            <p:spPr bwMode="gray">
              <a:xfrm>
                <a:off x="3599" y="1227"/>
                <a:ext cx="17" cy="5"/>
              </a:xfrm>
              <a:custGeom>
                <a:avLst/>
                <a:gdLst>
                  <a:gd name="T0" fmla="*/ 6 w 24"/>
                  <a:gd name="T1" fmla="*/ 0 h 8"/>
                  <a:gd name="T2" fmla="*/ 0 w 24"/>
                  <a:gd name="T3" fmla="*/ 0 h 8"/>
                  <a:gd name="T4" fmla="*/ 3 w 24"/>
                  <a:gd name="T5" fmla="*/ 2 h 8"/>
                  <a:gd name="T6" fmla="*/ 6 w 24"/>
                  <a:gd name="T7" fmla="*/ 2 h 8"/>
                  <a:gd name="T8" fmla="*/ 9 w 24"/>
                  <a:gd name="T9" fmla="*/ 2 h 8"/>
                  <a:gd name="T10" fmla="*/ 9 w 24"/>
                  <a:gd name="T11" fmla="*/ 0 h 8"/>
                  <a:gd name="T12" fmla="*/ 6 w 24"/>
                  <a:gd name="T13" fmla="*/ 0 h 8"/>
                  <a:gd name="T14" fmla="*/ 0 60000 65536"/>
                  <a:gd name="T15" fmla="*/ 0 60000 65536"/>
                  <a:gd name="T16" fmla="*/ 0 60000 65536"/>
                  <a:gd name="T17" fmla="*/ 0 60000 65536"/>
                  <a:gd name="T18" fmla="*/ 0 60000 65536"/>
                  <a:gd name="T19" fmla="*/ 0 60000 65536"/>
                  <a:gd name="T20" fmla="*/ 0 60000 65536"/>
                  <a:gd name="T21" fmla="*/ 0 w 24"/>
                  <a:gd name="T22" fmla="*/ 0 h 8"/>
                  <a:gd name="T23" fmla="*/ 24 w 2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8">
                    <a:moveTo>
                      <a:pt x="16" y="0"/>
                    </a:moveTo>
                    <a:lnTo>
                      <a:pt x="0" y="0"/>
                    </a:lnTo>
                    <a:lnTo>
                      <a:pt x="8" y="8"/>
                    </a:lnTo>
                    <a:lnTo>
                      <a:pt x="16" y="8"/>
                    </a:lnTo>
                    <a:lnTo>
                      <a:pt x="24" y="8"/>
                    </a:lnTo>
                    <a:lnTo>
                      <a:pt x="24"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0" name="Freeform 238"/>
              <p:cNvSpPr>
                <a:spLocks/>
              </p:cNvSpPr>
              <p:nvPr/>
            </p:nvSpPr>
            <p:spPr bwMode="gray">
              <a:xfrm>
                <a:off x="3560" y="1215"/>
                <a:ext cx="11" cy="12"/>
              </a:xfrm>
              <a:custGeom>
                <a:avLst/>
                <a:gdLst>
                  <a:gd name="T0" fmla="*/ 6 w 16"/>
                  <a:gd name="T1" fmla="*/ 0 h 16"/>
                  <a:gd name="T2" fmla="*/ 6 w 16"/>
                  <a:gd name="T3" fmla="*/ 4 h 16"/>
                  <a:gd name="T4" fmla="*/ 0 w 16"/>
                  <a:gd name="T5" fmla="*/ 7 h 16"/>
                  <a:gd name="T6" fmla="*/ 0 w 16"/>
                  <a:gd name="T7" fmla="*/ 4 h 16"/>
                  <a:gd name="T8" fmla="*/ 0 w 16"/>
                  <a:gd name="T9" fmla="*/ 0 h 16"/>
                  <a:gd name="T10" fmla="*/ 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0" y="16"/>
                    </a:lnTo>
                    <a:lnTo>
                      <a:pt x="0" y="8"/>
                    </a:lnTo>
                    <a:lnTo>
                      <a:pt x="0"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1" name="Freeform 239"/>
              <p:cNvSpPr>
                <a:spLocks/>
              </p:cNvSpPr>
              <p:nvPr/>
            </p:nvSpPr>
            <p:spPr bwMode="gray">
              <a:xfrm>
                <a:off x="3504" y="1215"/>
                <a:ext cx="22" cy="6"/>
              </a:xfrm>
              <a:custGeom>
                <a:avLst/>
                <a:gdLst>
                  <a:gd name="T0" fmla="*/ 6 w 32"/>
                  <a:gd name="T1" fmla="*/ 0 h 8"/>
                  <a:gd name="T2" fmla="*/ 8 w 32"/>
                  <a:gd name="T3" fmla="*/ 0 h 8"/>
                  <a:gd name="T4" fmla="*/ 10 w 32"/>
                  <a:gd name="T5" fmla="*/ 0 h 8"/>
                  <a:gd name="T6" fmla="*/ 10 w 32"/>
                  <a:gd name="T7" fmla="*/ 4 h 8"/>
                  <a:gd name="T8" fmla="*/ 6 w 32"/>
                  <a:gd name="T9" fmla="*/ 4 h 8"/>
                  <a:gd name="T10" fmla="*/ 0 w 32"/>
                  <a:gd name="T11" fmla="*/ 4 h 8"/>
                  <a:gd name="T12" fmla="*/ 6 w 32"/>
                  <a:gd name="T13" fmla="*/ 0 h 8"/>
                  <a:gd name="T14" fmla="*/ 0 60000 65536"/>
                  <a:gd name="T15" fmla="*/ 0 60000 65536"/>
                  <a:gd name="T16" fmla="*/ 0 60000 65536"/>
                  <a:gd name="T17" fmla="*/ 0 60000 65536"/>
                  <a:gd name="T18" fmla="*/ 0 60000 65536"/>
                  <a:gd name="T19" fmla="*/ 0 60000 65536"/>
                  <a:gd name="T20" fmla="*/ 0 60000 65536"/>
                  <a:gd name="T21" fmla="*/ 0 w 32"/>
                  <a:gd name="T22" fmla="*/ 0 h 8"/>
                  <a:gd name="T23" fmla="*/ 32 w 3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8">
                    <a:moveTo>
                      <a:pt x="16" y="0"/>
                    </a:moveTo>
                    <a:lnTo>
                      <a:pt x="24" y="0"/>
                    </a:lnTo>
                    <a:lnTo>
                      <a:pt x="32" y="0"/>
                    </a:lnTo>
                    <a:lnTo>
                      <a:pt x="32" y="8"/>
                    </a:lnTo>
                    <a:lnTo>
                      <a:pt x="16" y="8"/>
                    </a:lnTo>
                    <a:lnTo>
                      <a:pt x="0" y="8"/>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2" name="Freeform 240"/>
              <p:cNvSpPr>
                <a:spLocks/>
              </p:cNvSpPr>
              <p:nvPr/>
            </p:nvSpPr>
            <p:spPr bwMode="gray">
              <a:xfrm>
                <a:off x="3425" y="1193"/>
                <a:ext cx="67" cy="39"/>
              </a:xfrm>
              <a:custGeom>
                <a:avLst/>
                <a:gdLst>
                  <a:gd name="T0" fmla="*/ 30 w 96"/>
                  <a:gd name="T1" fmla="*/ 0 h 56"/>
                  <a:gd name="T2" fmla="*/ 27 w 96"/>
                  <a:gd name="T3" fmla="*/ 3 h 56"/>
                  <a:gd name="T4" fmla="*/ 33 w 96"/>
                  <a:gd name="T5" fmla="*/ 3 h 56"/>
                  <a:gd name="T6" fmla="*/ 33 w 96"/>
                  <a:gd name="T7" fmla="*/ 6 h 56"/>
                  <a:gd name="T8" fmla="*/ 33 w 96"/>
                  <a:gd name="T9" fmla="*/ 8 h 56"/>
                  <a:gd name="T10" fmla="*/ 27 w 96"/>
                  <a:gd name="T11" fmla="*/ 8 h 56"/>
                  <a:gd name="T12" fmla="*/ 24 w 96"/>
                  <a:gd name="T13" fmla="*/ 8 h 56"/>
                  <a:gd name="T14" fmla="*/ 27 w 96"/>
                  <a:gd name="T15" fmla="*/ 10 h 56"/>
                  <a:gd name="T16" fmla="*/ 24 w 96"/>
                  <a:gd name="T17" fmla="*/ 10 h 56"/>
                  <a:gd name="T18" fmla="*/ 17 w 96"/>
                  <a:gd name="T19" fmla="*/ 10 h 56"/>
                  <a:gd name="T20" fmla="*/ 17 w 96"/>
                  <a:gd name="T21" fmla="*/ 14 h 56"/>
                  <a:gd name="T22" fmla="*/ 14 w 96"/>
                  <a:gd name="T23" fmla="*/ 14 h 56"/>
                  <a:gd name="T24" fmla="*/ 8 w 96"/>
                  <a:gd name="T25" fmla="*/ 19 h 56"/>
                  <a:gd name="T26" fmla="*/ 6 w 96"/>
                  <a:gd name="T27" fmla="*/ 16 h 56"/>
                  <a:gd name="T28" fmla="*/ 8 w 96"/>
                  <a:gd name="T29" fmla="*/ 16 h 56"/>
                  <a:gd name="T30" fmla="*/ 8 w 96"/>
                  <a:gd name="T31" fmla="*/ 14 h 56"/>
                  <a:gd name="T32" fmla="*/ 3 w 96"/>
                  <a:gd name="T33" fmla="*/ 14 h 56"/>
                  <a:gd name="T34" fmla="*/ 0 w 96"/>
                  <a:gd name="T35" fmla="*/ 14 h 56"/>
                  <a:gd name="T36" fmla="*/ 3 w 96"/>
                  <a:gd name="T37" fmla="*/ 10 h 56"/>
                  <a:gd name="T38" fmla="*/ 6 w 96"/>
                  <a:gd name="T39" fmla="*/ 10 h 56"/>
                  <a:gd name="T40" fmla="*/ 0 w 96"/>
                  <a:gd name="T41" fmla="*/ 6 h 56"/>
                  <a:gd name="T42" fmla="*/ 17 w 96"/>
                  <a:gd name="T43" fmla="*/ 6 h 56"/>
                  <a:gd name="T44" fmla="*/ 19 w 96"/>
                  <a:gd name="T45" fmla="*/ 3 h 56"/>
                  <a:gd name="T46" fmla="*/ 22 w 96"/>
                  <a:gd name="T47" fmla="*/ 3 h 56"/>
                  <a:gd name="T48" fmla="*/ 24 w 96"/>
                  <a:gd name="T49" fmla="*/ 3 h 56"/>
                  <a:gd name="T50" fmla="*/ 22 w 96"/>
                  <a:gd name="T51" fmla="*/ 0 h 56"/>
                  <a:gd name="T52" fmla="*/ 30 w 96"/>
                  <a:gd name="T53" fmla="*/ 0 h 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6"/>
                  <a:gd name="T82" fmla="*/ 0 h 56"/>
                  <a:gd name="T83" fmla="*/ 96 w 96"/>
                  <a:gd name="T84" fmla="*/ 56 h 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6" h="56">
                    <a:moveTo>
                      <a:pt x="88" y="0"/>
                    </a:moveTo>
                    <a:lnTo>
                      <a:pt x="80" y="8"/>
                    </a:lnTo>
                    <a:lnTo>
                      <a:pt x="96" y="8"/>
                    </a:lnTo>
                    <a:lnTo>
                      <a:pt x="96" y="16"/>
                    </a:lnTo>
                    <a:lnTo>
                      <a:pt x="96" y="24"/>
                    </a:lnTo>
                    <a:lnTo>
                      <a:pt x="80" y="24"/>
                    </a:lnTo>
                    <a:lnTo>
                      <a:pt x="72" y="24"/>
                    </a:lnTo>
                    <a:lnTo>
                      <a:pt x="80" y="32"/>
                    </a:lnTo>
                    <a:lnTo>
                      <a:pt x="72" y="32"/>
                    </a:lnTo>
                    <a:lnTo>
                      <a:pt x="48" y="32"/>
                    </a:lnTo>
                    <a:lnTo>
                      <a:pt x="48" y="40"/>
                    </a:lnTo>
                    <a:lnTo>
                      <a:pt x="40" y="40"/>
                    </a:lnTo>
                    <a:lnTo>
                      <a:pt x="24" y="56"/>
                    </a:lnTo>
                    <a:lnTo>
                      <a:pt x="16" y="48"/>
                    </a:lnTo>
                    <a:lnTo>
                      <a:pt x="24" y="48"/>
                    </a:lnTo>
                    <a:lnTo>
                      <a:pt x="24" y="40"/>
                    </a:lnTo>
                    <a:lnTo>
                      <a:pt x="8" y="40"/>
                    </a:lnTo>
                    <a:lnTo>
                      <a:pt x="0" y="40"/>
                    </a:lnTo>
                    <a:lnTo>
                      <a:pt x="8" y="32"/>
                    </a:lnTo>
                    <a:lnTo>
                      <a:pt x="16" y="32"/>
                    </a:lnTo>
                    <a:lnTo>
                      <a:pt x="0" y="16"/>
                    </a:lnTo>
                    <a:lnTo>
                      <a:pt x="48" y="16"/>
                    </a:lnTo>
                    <a:lnTo>
                      <a:pt x="56" y="8"/>
                    </a:lnTo>
                    <a:lnTo>
                      <a:pt x="64" y="8"/>
                    </a:lnTo>
                    <a:lnTo>
                      <a:pt x="72" y="8"/>
                    </a:lnTo>
                    <a:lnTo>
                      <a:pt x="64" y="0"/>
                    </a:lnTo>
                    <a:lnTo>
                      <a:pt x="8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3" name="Freeform 241"/>
              <p:cNvSpPr>
                <a:spLocks/>
              </p:cNvSpPr>
              <p:nvPr/>
            </p:nvSpPr>
            <p:spPr bwMode="gray">
              <a:xfrm>
                <a:off x="3391" y="1193"/>
                <a:ext cx="68" cy="17"/>
              </a:xfrm>
              <a:custGeom>
                <a:avLst/>
                <a:gdLst>
                  <a:gd name="T0" fmla="*/ 34 w 96"/>
                  <a:gd name="T1" fmla="*/ 3 h 24"/>
                  <a:gd name="T2" fmla="*/ 31 w 96"/>
                  <a:gd name="T3" fmla="*/ 3 h 24"/>
                  <a:gd name="T4" fmla="*/ 26 w 96"/>
                  <a:gd name="T5" fmla="*/ 0 h 24"/>
                  <a:gd name="T6" fmla="*/ 14 w 96"/>
                  <a:gd name="T7" fmla="*/ 0 h 24"/>
                  <a:gd name="T8" fmla="*/ 11 w 96"/>
                  <a:gd name="T9" fmla="*/ 3 h 24"/>
                  <a:gd name="T10" fmla="*/ 0 w 96"/>
                  <a:gd name="T11" fmla="*/ 3 h 24"/>
                  <a:gd name="T12" fmla="*/ 0 w 96"/>
                  <a:gd name="T13" fmla="*/ 6 h 24"/>
                  <a:gd name="T14" fmla="*/ 0 w 96"/>
                  <a:gd name="T15" fmla="*/ 9 h 24"/>
                  <a:gd name="T16" fmla="*/ 3 w 96"/>
                  <a:gd name="T17" fmla="*/ 9 h 24"/>
                  <a:gd name="T18" fmla="*/ 9 w 96"/>
                  <a:gd name="T19" fmla="*/ 9 h 24"/>
                  <a:gd name="T20" fmla="*/ 11 w 96"/>
                  <a:gd name="T21" fmla="*/ 9 h 24"/>
                  <a:gd name="T22" fmla="*/ 14 w 96"/>
                  <a:gd name="T23" fmla="*/ 9 h 24"/>
                  <a:gd name="T24" fmla="*/ 11 w 96"/>
                  <a:gd name="T25" fmla="*/ 9 h 24"/>
                  <a:gd name="T26" fmla="*/ 11 w 96"/>
                  <a:gd name="T27" fmla="*/ 6 h 24"/>
                  <a:gd name="T28" fmla="*/ 17 w 96"/>
                  <a:gd name="T29" fmla="*/ 3 h 24"/>
                  <a:gd name="T30" fmla="*/ 26 w 96"/>
                  <a:gd name="T31" fmla="*/ 3 h 24"/>
                  <a:gd name="T32" fmla="*/ 28 w 96"/>
                  <a:gd name="T33" fmla="*/ 6 h 24"/>
                  <a:gd name="T34" fmla="*/ 34 w 96"/>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24"/>
                  <a:gd name="T56" fmla="*/ 96 w 96"/>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24">
                    <a:moveTo>
                      <a:pt x="96" y="8"/>
                    </a:moveTo>
                    <a:lnTo>
                      <a:pt x="88" y="8"/>
                    </a:lnTo>
                    <a:lnTo>
                      <a:pt x="72" y="0"/>
                    </a:lnTo>
                    <a:lnTo>
                      <a:pt x="40" y="0"/>
                    </a:lnTo>
                    <a:lnTo>
                      <a:pt x="32" y="8"/>
                    </a:lnTo>
                    <a:lnTo>
                      <a:pt x="0" y="8"/>
                    </a:lnTo>
                    <a:lnTo>
                      <a:pt x="0" y="16"/>
                    </a:lnTo>
                    <a:lnTo>
                      <a:pt x="0" y="24"/>
                    </a:lnTo>
                    <a:lnTo>
                      <a:pt x="8" y="24"/>
                    </a:lnTo>
                    <a:lnTo>
                      <a:pt x="24" y="24"/>
                    </a:lnTo>
                    <a:lnTo>
                      <a:pt x="32" y="24"/>
                    </a:lnTo>
                    <a:lnTo>
                      <a:pt x="40" y="24"/>
                    </a:lnTo>
                    <a:lnTo>
                      <a:pt x="32" y="24"/>
                    </a:lnTo>
                    <a:lnTo>
                      <a:pt x="32" y="16"/>
                    </a:lnTo>
                    <a:lnTo>
                      <a:pt x="48" y="8"/>
                    </a:lnTo>
                    <a:lnTo>
                      <a:pt x="72" y="8"/>
                    </a:lnTo>
                    <a:lnTo>
                      <a:pt x="80" y="16"/>
                    </a:lnTo>
                    <a:lnTo>
                      <a:pt x="9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4" name="Freeform 242"/>
              <p:cNvSpPr>
                <a:spLocks/>
              </p:cNvSpPr>
              <p:nvPr/>
            </p:nvSpPr>
            <p:spPr bwMode="gray">
              <a:xfrm>
                <a:off x="3526" y="1322"/>
                <a:ext cx="225" cy="107"/>
              </a:xfrm>
              <a:custGeom>
                <a:avLst/>
                <a:gdLst>
                  <a:gd name="T0" fmla="*/ 108 w 320"/>
                  <a:gd name="T1" fmla="*/ 3 h 152"/>
                  <a:gd name="T2" fmla="*/ 108 w 320"/>
                  <a:gd name="T3" fmla="*/ 8 h 152"/>
                  <a:gd name="T4" fmla="*/ 101 w 320"/>
                  <a:gd name="T5" fmla="*/ 11 h 152"/>
                  <a:gd name="T6" fmla="*/ 84 w 320"/>
                  <a:gd name="T7" fmla="*/ 17 h 152"/>
                  <a:gd name="T8" fmla="*/ 72 w 320"/>
                  <a:gd name="T9" fmla="*/ 17 h 152"/>
                  <a:gd name="T10" fmla="*/ 64 w 320"/>
                  <a:gd name="T11" fmla="*/ 19 h 152"/>
                  <a:gd name="T12" fmla="*/ 58 w 320"/>
                  <a:gd name="T13" fmla="*/ 25 h 152"/>
                  <a:gd name="T14" fmla="*/ 50 w 320"/>
                  <a:gd name="T15" fmla="*/ 31 h 152"/>
                  <a:gd name="T16" fmla="*/ 44 w 320"/>
                  <a:gd name="T17" fmla="*/ 34 h 152"/>
                  <a:gd name="T18" fmla="*/ 39 w 320"/>
                  <a:gd name="T19" fmla="*/ 36 h 152"/>
                  <a:gd name="T20" fmla="*/ 36 w 320"/>
                  <a:gd name="T21" fmla="*/ 39 h 152"/>
                  <a:gd name="T22" fmla="*/ 31 w 320"/>
                  <a:gd name="T23" fmla="*/ 42 h 152"/>
                  <a:gd name="T24" fmla="*/ 23 w 320"/>
                  <a:gd name="T25" fmla="*/ 53 h 152"/>
                  <a:gd name="T26" fmla="*/ 14 w 320"/>
                  <a:gd name="T27" fmla="*/ 50 h 152"/>
                  <a:gd name="T28" fmla="*/ 6 w 320"/>
                  <a:gd name="T29" fmla="*/ 50 h 152"/>
                  <a:gd name="T30" fmla="*/ 14 w 320"/>
                  <a:gd name="T31" fmla="*/ 48 h 152"/>
                  <a:gd name="T32" fmla="*/ 6 w 320"/>
                  <a:gd name="T33" fmla="*/ 48 h 152"/>
                  <a:gd name="T34" fmla="*/ 3 w 320"/>
                  <a:gd name="T35" fmla="*/ 44 h 152"/>
                  <a:gd name="T36" fmla="*/ 8 w 320"/>
                  <a:gd name="T37" fmla="*/ 42 h 152"/>
                  <a:gd name="T38" fmla="*/ 14 w 320"/>
                  <a:gd name="T39" fmla="*/ 42 h 152"/>
                  <a:gd name="T40" fmla="*/ 14 w 320"/>
                  <a:gd name="T41" fmla="*/ 36 h 152"/>
                  <a:gd name="T42" fmla="*/ 17 w 320"/>
                  <a:gd name="T43" fmla="*/ 34 h 152"/>
                  <a:gd name="T44" fmla="*/ 19 w 320"/>
                  <a:gd name="T45" fmla="*/ 31 h 152"/>
                  <a:gd name="T46" fmla="*/ 14 w 320"/>
                  <a:gd name="T47" fmla="*/ 25 h 152"/>
                  <a:gd name="T48" fmla="*/ 19 w 320"/>
                  <a:gd name="T49" fmla="*/ 25 h 152"/>
                  <a:gd name="T50" fmla="*/ 31 w 320"/>
                  <a:gd name="T51" fmla="*/ 23 h 152"/>
                  <a:gd name="T52" fmla="*/ 36 w 320"/>
                  <a:gd name="T53" fmla="*/ 17 h 152"/>
                  <a:gd name="T54" fmla="*/ 48 w 320"/>
                  <a:gd name="T55" fmla="*/ 14 h 152"/>
                  <a:gd name="T56" fmla="*/ 56 w 320"/>
                  <a:gd name="T57" fmla="*/ 14 h 152"/>
                  <a:gd name="T58" fmla="*/ 61 w 320"/>
                  <a:gd name="T59" fmla="*/ 11 h 152"/>
                  <a:gd name="T60" fmla="*/ 89 w 320"/>
                  <a:gd name="T61" fmla="*/ 6 h 152"/>
                  <a:gd name="T62" fmla="*/ 94 w 320"/>
                  <a:gd name="T63" fmla="*/ 3 h 1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0"/>
                  <a:gd name="T97" fmla="*/ 0 h 152"/>
                  <a:gd name="T98" fmla="*/ 320 w 320"/>
                  <a:gd name="T99" fmla="*/ 152 h 1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0" h="152">
                    <a:moveTo>
                      <a:pt x="288" y="0"/>
                    </a:moveTo>
                    <a:lnTo>
                      <a:pt x="312" y="8"/>
                    </a:lnTo>
                    <a:lnTo>
                      <a:pt x="320" y="16"/>
                    </a:lnTo>
                    <a:lnTo>
                      <a:pt x="312" y="24"/>
                    </a:lnTo>
                    <a:lnTo>
                      <a:pt x="312" y="32"/>
                    </a:lnTo>
                    <a:lnTo>
                      <a:pt x="288" y="32"/>
                    </a:lnTo>
                    <a:lnTo>
                      <a:pt x="264" y="40"/>
                    </a:lnTo>
                    <a:lnTo>
                      <a:pt x="240" y="48"/>
                    </a:lnTo>
                    <a:lnTo>
                      <a:pt x="224" y="48"/>
                    </a:lnTo>
                    <a:lnTo>
                      <a:pt x="208" y="48"/>
                    </a:lnTo>
                    <a:lnTo>
                      <a:pt x="200" y="56"/>
                    </a:lnTo>
                    <a:lnTo>
                      <a:pt x="184" y="56"/>
                    </a:lnTo>
                    <a:lnTo>
                      <a:pt x="176" y="64"/>
                    </a:lnTo>
                    <a:lnTo>
                      <a:pt x="168" y="72"/>
                    </a:lnTo>
                    <a:lnTo>
                      <a:pt x="144" y="80"/>
                    </a:lnTo>
                    <a:lnTo>
                      <a:pt x="144" y="88"/>
                    </a:lnTo>
                    <a:lnTo>
                      <a:pt x="136" y="88"/>
                    </a:lnTo>
                    <a:lnTo>
                      <a:pt x="128" y="96"/>
                    </a:lnTo>
                    <a:lnTo>
                      <a:pt x="112" y="96"/>
                    </a:lnTo>
                    <a:lnTo>
                      <a:pt x="112" y="104"/>
                    </a:lnTo>
                    <a:lnTo>
                      <a:pt x="104" y="104"/>
                    </a:lnTo>
                    <a:lnTo>
                      <a:pt x="104" y="112"/>
                    </a:lnTo>
                    <a:lnTo>
                      <a:pt x="96" y="120"/>
                    </a:lnTo>
                    <a:lnTo>
                      <a:pt x="88" y="120"/>
                    </a:lnTo>
                    <a:lnTo>
                      <a:pt x="80" y="128"/>
                    </a:lnTo>
                    <a:lnTo>
                      <a:pt x="64" y="152"/>
                    </a:lnTo>
                    <a:lnTo>
                      <a:pt x="48" y="152"/>
                    </a:lnTo>
                    <a:lnTo>
                      <a:pt x="40" y="144"/>
                    </a:lnTo>
                    <a:lnTo>
                      <a:pt x="16" y="152"/>
                    </a:lnTo>
                    <a:lnTo>
                      <a:pt x="16" y="144"/>
                    </a:lnTo>
                    <a:lnTo>
                      <a:pt x="24" y="136"/>
                    </a:lnTo>
                    <a:lnTo>
                      <a:pt x="40" y="136"/>
                    </a:lnTo>
                    <a:lnTo>
                      <a:pt x="32" y="136"/>
                    </a:lnTo>
                    <a:lnTo>
                      <a:pt x="16" y="136"/>
                    </a:lnTo>
                    <a:lnTo>
                      <a:pt x="0" y="128"/>
                    </a:lnTo>
                    <a:lnTo>
                      <a:pt x="8" y="128"/>
                    </a:lnTo>
                    <a:lnTo>
                      <a:pt x="16" y="128"/>
                    </a:lnTo>
                    <a:lnTo>
                      <a:pt x="24" y="120"/>
                    </a:lnTo>
                    <a:lnTo>
                      <a:pt x="24" y="112"/>
                    </a:lnTo>
                    <a:lnTo>
                      <a:pt x="40" y="120"/>
                    </a:lnTo>
                    <a:lnTo>
                      <a:pt x="48" y="112"/>
                    </a:lnTo>
                    <a:lnTo>
                      <a:pt x="40" y="104"/>
                    </a:lnTo>
                    <a:lnTo>
                      <a:pt x="56" y="96"/>
                    </a:lnTo>
                    <a:lnTo>
                      <a:pt x="48" y="96"/>
                    </a:lnTo>
                    <a:lnTo>
                      <a:pt x="48" y="88"/>
                    </a:lnTo>
                    <a:lnTo>
                      <a:pt x="56" y="88"/>
                    </a:lnTo>
                    <a:lnTo>
                      <a:pt x="48" y="80"/>
                    </a:lnTo>
                    <a:lnTo>
                      <a:pt x="40" y="72"/>
                    </a:lnTo>
                    <a:lnTo>
                      <a:pt x="48" y="72"/>
                    </a:lnTo>
                    <a:lnTo>
                      <a:pt x="56" y="72"/>
                    </a:lnTo>
                    <a:lnTo>
                      <a:pt x="72" y="64"/>
                    </a:lnTo>
                    <a:lnTo>
                      <a:pt x="88" y="64"/>
                    </a:lnTo>
                    <a:lnTo>
                      <a:pt x="96" y="48"/>
                    </a:lnTo>
                    <a:lnTo>
                      <a:pt x="104" y="48"/>
                    </a:lnTo>
                    <a:lnTo>
                      <a:pt x="120" y="48"/>
                    </a:lnTo>
                    <a:lnTo>
                      <a:pt x="136" y="40"/>
                    </a:lnTo>
                    <a:lnTo>
                      <a:pt x="144" y="40"/>
                    </a:lnTo>
                    <a:lnTo>
                      <a:pt x="160" y="40"/>
                    </a:lnTo>
                    <a:lnTo>
                      <a:pt x="152" y="32"/>
                    </a:lnTo>
                    <a:lnTo>
                      <a:pt x="176" y="32"/>
                    </a:lnTo>
                    <a:lnTo>
                      <a:pt x="200" y="24"/>
                    </a:lnTo>
                    <a:lnTo>
                      <a:pt x="256" y="16"/>
                    </a:lnTo>
                    <a:lnTo>
                      <a:pt x="256" y="8"/>
                    </a:lnTo>
                    <a:lnTo>
                      <a:pt x="272" y="8"/>
                    </a:lnTo>
                    <a:lnTo>
                      <a:pt x="28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5" name="Freeform 243"/>
              <p:cNvSpPr>
                <a:spLocks/>
              </p:cNvSpPr>
              <p:nvPr/>
            </p:nvSpPr>
            <p:spPr bwMode="gray">
              <a:xfrm>
                <a:off x="3498" y="1429"/>
                <a:ext cx="84" cy="79"/>
              </a:xfrm>
              <a:custGeom>
                <a:avLst/>
                <a:gdLst>
                  <a:gd name="T0" fmla="*/ 33 w 120"/>
                  <a:gd name="T1" fmla="*/ 3 h 112"/>
                  <a:gd name="T2" fmla="*/ 27 w 120"/>
                  <a:gd name="T3" fmla="*/ 0 h 112"/>
                  <a:gd name="T4" fmla="*/ 14 w 120"/>
                  <a:gd name="T5" fmla="*/ 0 h 112"/>
                  <a:gd name="T6" fmla="*/ 11 w 120"/>
                  <a:gd name="T7" fmla="*/ 6 h 112"/>
                  <a:gd name="T8" fmla="*/ 8 w 120"/>
                  <a:gd name="T9" fmla="*/ 6 h 112"/>
                  <a:gd name="T10" fmla="*/ 6 w 120"/>
                  <a:gd name="T11" fmla="*/ 8 h 112"/>
                  <a:gd name="T12" fmla="*/ 8 w 120"/>
                  <a:gd name="T13" fmla="*/ 11 h 112"/>
                  <a:gd name="T14" fmla="*/ 8 w 120"/>
                  <a:gd name="T15" fmla="*/ 14 h 112"/>
                  <a:gd name="T16" fmla="*/ 6 w 120"/>
                  <a:gd name="T17" fmla="*/ 17 h 112"/>
                  <a:gd name="T18" fmla="*/ 0 w 120"/>
                  <a:gd name="T19" fmla="*/ 17 h 112"/>
                  <a:gd name="T20" fmla="*/ 0 w 120"/>
                  <a:gd name="T21" fmla="*/ 23 h 112"/>
                  <a:gd name="T22" fmla="*/ 0 w 120"/>
                  <a:gd name="T23" fmla="*/ 25 h 112"/>
                  <a:gd name="T24" fmla="*/ 3 w 120"/>
                  <a:gd name="T25" fmla="*/ 28 h 112"/>
                  <a:gd name="T26" fmla="*/ 6 w 120"/>
                  <a:gd name="T27" fmla="*/ 25 h 112"/>
                  <a:gd name="T28" fmla="*/ 8 w 120"/>
                  <a:gd name="T29" fmla="*/ 28 h 112"/>
                  <a:gd name="T30" fmla="*/ 11 w 120"/>
                  <a:gd name="T31" fmla="*/ 28 h 112"/>
                  <a:gd name="T32" fmla="*/ 17 w 120"/>
                  <a:gd name="T33" fmla="*/ 28 h 112"/>
                  <a:gd name="T34" fmla="*/ 14 w 120"/>
                  <a:gd name="T35" fmla="*/ 34 h 112"/>
                  <a:gd name="T36" fmla="*/ 14 w 120"/>
                  <a:gd name="T37" fmla="*/ 36 h 112"/>
                  <a:gd name="T38" fmla="*/ 19 w 120"/>
                  <a:gd name="T39" fmla="*/ 36 h 112"/>
                  <a:gd name="T40" fmla="*/ 27 w 120"/>
                  <a:gd name="T41" fmla="*/ 40 h 112"/>
                  <a:gd name="T42" fmla="*/ 33 w 120"/>
                  <a:gd name="T43" fmla="*/ 40 h 112"/>
                  <a:gd name="T44" fmla="*/ 39 w 120"/>
                  <a:gd name="T45" fmla="*/ 36 h 112"/>
                  <a:gd name="T46" fmla="*/ 41 w 120"/>
                  <a:gd name="T47" fmla="*/ 34 h 112"/>
                  <a:gd name="T48" fmla="*/ 27 w 120"/>
                  <a:gd name="T49" fmla="*/ 28 h 112"/>
                  <a:gd name="T50" fmla="*/ 25 w 120"/>
                  <a:gd name="T51" fmla="*/ 23 h 112"/>
                  <a:gd name="T52" fmla="*/ 27 w 120"/>
                  <a:gd name="T53" fmla="*/ 11 h 112"/>
                  <a:gd name="T54" fmla="*/ 30 w 120"/>
                  <a:gd name="T55" fmla="*/ 11 h 112"/>
                  <a:gd name="T56" fmla="*/ 33 w 120"/>
                  <a:gd name="T57" fmla="*/ 3 h 1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12"/>
                  <a:gd name="T89" fmla="*/ 120 w 120"/>
                  <a:gd name="T90" fmla="*/ 112 h 1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12">
                    <a:moveTo>
                      <a:pt x="96" y="8"/>
                    </a:moveTo>
                    <a:lnTo>
                      <a:pt x="80" y="0"/>
                    </a:lnTo>
                    <a:lnTo>
                      <a:pt x="40" y="0"/>
                    </a:lnTo>
                    <a:lnTo>
                      <a:pt x="32" y="16"/>
                    </a:lnTo>
                    <a:lnTo>
                      <a:pt x="24" y="16"/>
                    </a:lnTo>
                    <a:lnTo>
                      <a:pt x="16" y="24"/>
                    </a:lnTo>
                    <a:lnTo>
                      <a:pt x="24" y="32"/>
                    </a:lnTo>
                    <a:lnTo>
                      <a:pt x="24" y="40"/>
                    </a:lnTo>
                    <a:lnTo>
                      <a:pt x="16" y="48"/>
                    </a:lnTo>
                    <a:lnTo>
                      <a:pt x="0" y="48"/>
                    </a:lnTo>
                    <a:lnTo>
                      <a:pt x="0" y="64"/>
                    </a:lnTo>
                    <a:lnTo>
                      <a:pt x="0" y="72"/>
                    </a:lnTo>
                    <a:lnTo>
                      <a:pt x="8" y="80"/>
                    </a:lnTo>
                    <a:lnTo>
                      <a:pt x="16" y="72"/>
                    </a:lnTo>
                    <a:lnTo>
                      <a:pt x="24" y="80"/>
                    </a:lnTo>
                    <a:lnTo>
                      <a:pt x="32" y="80"/>
                    </a:lnTo>
                    <a:lnTo>
                      <a:pt x="48" y="80"/>
                    </a:lnTo>
                    <a:lnTo>
                      <a:pt x="40" y="96"/>
                    </a:lnTo>
                    <a:lnTo>
                      <a:pt x="40" y="104"/>
                    </a:lnTo>
                    <a:lnTo>
                      <a:pt x="56" y="104"/>
                    </a:lnTo>
                    <a:lnTo>
                      <a:pt x="80" y="112"/>
                    </a:lnTo>
                    <a:lnTo>
                      <a:pt x="96" y="112"/>
                    </a:lnTo>
                    <a:lnTo>
                      <a:pt x="112" y="104"/>
                    </a:lnTo>
                    <a:lnTo>
                      <a:pt x="120" y="96"/>
                    </a:lnTo>
                    <a:lnTo>
                      <a:pt x="80" y="80"/>
                    </a:lnTo>
                    <a:lnTo>
                      <a:pt x="72" y="64"/>
                    </a:lnTo>
                    <a:lnTo>
                      <a:pt x="80" y="32"/>
                    </a:lnTo>
                    <a:lnTo>
                      <a:pt x="88" y="32"/>
                    </a:lnTo>
                    <a:lnTo>
                      <a:pt x="9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6" name="Freeform 244"/>
              <p:cNvSpPr>
                <a:spLocks/>
              </p:cNvSpPr>
              <p:nvPr/>
            </p:nvSpPr>
            <p:spPr bwMode="gray">
              <a:xfrm>
                <a:off x="3442" y="1536"/>
                <a:ext cx="34" cy="17"/>
              </a:xfrm>
              <a:custGeom>
                <a:avLst/>
                <a:gdLst>
                  <a:gd name="T0" fmla="*/ 3 w 48"/>
                  <a:gd name="T1" fmla="*/ 0 h 24"/>
                  <a:gd name="T2" fmla="*/ 11 w 48"/>
                  <a:gd name="T3" fmla="*/ 0 h 24"/>
                  <a:gd name="T4" fmla="*/ 14 w 48"/>
                  <a:gd name="T5" fmla="*/ 3 h 24"/>
                  <a:gd name="T6" fmla="*/ 17 w 48"/>
                  <a:gd name="T7" fmla="*/ 3 h 24"/>
                  <a:gd name="T8" fmla="*/ 17 w 48"/>
                  <a:gd name="T9" fmla="*/ 6 h 24"/>
                  <a:gd name="T10" fmla="*/ 11 w 48"/>
                  <a:gd name="T11" fmla="*/ 9 h 24"/>
                  <a:gd name="T12" fmla="*/ 0 w 48"/>
                  <a:gd name="T13" fmla="*/ 9 h 24"/>
                  <a:gd name="T14" fmla="*/ 3 w 48"/>
                  <a:gd name="T15" fmla="*/ 6 h 24"/>
                  <a:gd name="T16" fmla="*/ 3 w 4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24"/>
                  <a:gd name="T29" fmla="*/ 48 w 4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24">
                    <a:moveTo>
                      <a:pt x="8" y="0"/>
                    </a:moveTo>
                    <a:lnTo>
                      <a:pt x="32" y="0"/>
                    </a:lnTo>
                    <a:lnTo>
                      <a:pt x="40" y="8"/>
                    </a:lnTo>
                    <a:lnTo>
                      <a:pt x="48" y="8"/>
                    </a:lnTo>
                    <a:lnTo>
                      <a:pt x="48" y="16"/>
                    </a:lnTo>
                    <a:lnTo>
                      <a:pt x="32" y="24"/>
                    </a:lnTo>
                    <a:lnTo>
                      <a:pt x="0" y="24"/>
                    </a:lnTo>
                    <a:lnTo>
                      <a:pt x="8" y="16"/>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7" name="Freeform 245"/>
              <p:cNvSpPr>
                <a:spLocks/>
              </p:cNvSpPr>
              <p:nvPr/>
            </p:nvSpPr>
            <p:spPr bwMode="gray">
              <a:xfrm>
                <a:off x="5113" y="1829"/>
                <a:ext cx="22" cy="16"/>
              </a:xfrm>
              <a:custGeom>
                <a:avLst/>
                <a:gdLst>
                  <a:gd name="T0" fmla="*/ 0 w 32"/>
                  <a:gd name="T1" fmla="*/ 7 h 24"/>
                  <a:gd name="T2" fmla="*/ 0 w 32"/>
                  <a:gd name="T3" fmla="*/ 5 h 24"/>
                  <a:gd name="T4" fmla="*/ 3 w 32"/>
                  <a:gd name="T5" fmla="*/ 5 h 24"/>
                  <a:gd name="T6" fmla="*/ 3 w 32"/>
                  <a:gd name="T7" fmla="*/ 2 h 24"/>
                  <a:gd name="T8" fmla="*/ 8 w 32"/>
                  <a:gd name="T9" fmla="*/ 0 h 24"/>
                  <a:gd name="T10" fmla="*/ 10 w 32"/>
                  <a:gd name="T11" fmla="*/ 5 h 24"/>
                  <a:gd name="T12" fmla="*/ 3 w 32"/>
                  <a:gd name="T13" fmla="*/ 7 h 24"/>
                  <a:gd name="T14" fmla="*/ 0 w 32"/>
                  <a:gd name="T15" fmla="*/ 7 h 2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4"/>
                  <a:gd name="T26" fmla="*/ 32 w 3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4">
                    <a:moveTo>
                      <a:pt x="0" y="24"/>
                    </a:moveTo>
                    <a:lnTo>
                      <a:pt x="0" y="16"/>
                    </a:lnTo>
                    <a:lnTo>
                      <a:pt x="8" y="16"/>
                    </a:lnTo>
                    <a:lnTo>
                      <a:pt x="8" y="8"/>
                    </a:lnTo>
                    <a:lnTo>
                      <a:pt x="24" y="0"/>
                    </a:lnTo>
                    <a:lnTo>
                      <a:pt x="32" y="16"/>
                    </a:lnTo>
                    <a:lnTo>
                      <a:pt x="8" y="24"/>
                    </a:lnTo>
                    <a:lnTo>
                      <a:pt x="0"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8" name="Freeform 246"/>
              <p:cNvSpPr>
                <a:spLocks/>
              </p:cNvSpPr>
              <p:nvPr/>
            </p:nvSpPr>
            <p:spPr bwMode="gray">
              <a:xfrm>
                <a:off x="5147" y="1930"/>
                <a:ext cx="17" cy="17"/>
              </a:xfrm>
              <a:custGeom>
                <a:avLst/>
                <a:gdLst>
                  <a:gd name="T0" fmla="*/ 0 w 24"/>
                  <a:gd name="T1" fmla="*/ 3 h 24"/>
                  <a:gd name="T2" fmla="*/ 3 w 24"/>
                  <a:gd name="T3" fmla="*/ 0 h 24"/>
                  <a:gd name="T4" fmla="*/ 6 w 24"/>
                  <a:gd name="T5" fmla="*/ 0 h 24"/>
                  <a:gd name="T6" fmla="*/ 9 w 24"/>
                  <a:gd name="T7" fmla="*/ 9 h 24"/>
                  <a:gd name="T8" fmla="*/ 6 w 24"/>
                  <a:gd name="T9" fmla="*/ 9 h 24"/>
                  <a:gd name="T10" fmla="*/ 0 w 24"/>
                  <a:gd name="T11" fmla="*/ 3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8"/>
                    </a:moveTo>
                    <a:lnTo>
                      <a:pt x="8" y="0"/>
                    </a:lnTo>
                    <a:lnTo>
                      <a:pt x="16" y="0"/>
                    </a:lnTo>
                    <a:lnTo>
                      <a:pt x="24" y="24"/>
                    </a:lnTo>
                    <a:lnTo>
                      <a:pt x="16" y="24"/>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69" name="Freeform 247"/>
              <p:cNvSpPr>
                <a:spLocks/>
              </p:cNvSpPr>
              <p:nvPr/>
            </p:nvSpPr>
            <p:spPr bwMode="gray">
              <a:xfrm>
                <a:off x="5169" y="1941"/>
                <a:ext cx="17" cy="11"/>
              </a:xfrm>
              <a:custGeom>
                <a:avLst/>
                <a:gdLst>
                  <a:gd name="T0" fmla="*/ 0 w 24"/>
                  <a:gd name="T1" fmla="*/ 0 h 16"/>
                  <a:gd name="T2" fmla="*/ 6 w 24"/>
                  <a:gd name="T3" fmla="*/ 0 h 16"/>
                  <a:gd name="T4" fmla="*/ 9 w 24"/>
                  <a:gd name="T5" fmla="*/ 3 h 16"/>
                  <a:gd name="T6" fmla="*/ 6 w 24"/>
                  <a:gd name="T7" fmla="*/ 6 h 16"/>
                  <a:gd name="T8" fmla="*/ 3 w 24"/>
                  <a:gd name="T9" fmla="*/ 3 h 16"/>
                  <a:gd name="T10" fmla="*/ 0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0"/>
                    </a:moveTo>
                    <a:lnTo>
                      <a:pt x="16" y="0"/>
                    </a:lnTo>
                    <a:lnTo>
                      <a:pt x="24" y="8"/>
                    </a:lnTo>
                    <a:lnTo>
                      <a:pt x="16" y="16"/>
                    </a:lnTo>
                    <a:lnTo>
                      <a:pt x="8"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0" name="Freeform 248"/>
              <p:cNvSpPr>
                <a:spLocks/>
              </p:cNvSpPr>
              <p:nvPr/>
            </p:nvSpPr>
            <p:spPr bwMode="gray">
              <a:xfrm>
                <a:off x="5524" y="1980"/>
                <a:ext cx="11" cy="12"/>
              </a:xfrm>
              <a:custGeom>
                <a:avLst/>
                <a:gdLst>
                  <a:gd name="T0" fmla="*/ 6 w 16"/>
                  <a:gd name="T1" fmla="*/ 4 h 16"/>
                  <a:gd name="T2" fmla="*/ 6 w 16"/>
                  <a:gd name="T3" fmla="*/ 0 h 16"/>
                  <a:gd name="T4" fmla="*/ 0 w 16"/>
                  <a:gd name="T5" fmla="*/ 7 h 16"/>
                  <a:gd name="T6" fmla="*/ 3 w 16"/>
                  <a:gd name="T7" fmla="*/ 7 h 16"/>
                  <a:gd name="T8" fmla="*/ 6 w 16"/>
                  <a:gd name="T9" fmla="*/ 4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6" y="8"/>
                    </a:moveTo>
                    <a:lnTo>
                      <a:pt x="16" y="0"/>
                    </a:lnTo>
                    <a:lnTo>
                      <a:pt x="0" y="16"/>
                    </a:lnTo>
                    <a:lnTo>
                      <a:pt x="8" y="16"/>
                    </a:lnTo>
                    <a:lnTo>
                      <a:pt x="1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1" name="Freeform 249"/>
              <p:cNvSpPr>
                <a:spLocks/>
              </p:cNvSpPr>
              <p:nvPr/>
            </p:nvSpPr>
            <p:spPr bwMode="gray">
              <a:xfrm>
                <a:off x="5501" y="1992"/>
                <a:ext cx="17" cy="17"/>
              </a:xfrm>
              <a:custGeom>
                <a:avLst/>
                <a:gdLst>
                  <a:gd name="T0" fmla="*/ 9 w 24"/>
                  <a:gd name="T1" fmla="*/ 0 h 24"/>
                  <a:gd name="T2" fmla="*/ 0 w 24"/>
                  <a:gd name="T3" fmla="*/ 9 h 24"/>
                  <a:gd name="T4" fmla="*/ 0 w 24"/>
                  <a:gd name="T5" fmla="*/ 6 h 24"/>
                  <a:gd name="T6" fmla="*/ 0 w 24"/>
                  <a:gd name="T7" fmla="*/ 3 h 24"/>
                  <a:gd name="T8" fmla="*/ 3 w 24"/>
                  <a:gd name="T9" fmla="*/ 0 h 24"/>
                  <a:gd name="T10" fmla="*/ 6 w 24"/>
                  <a:gd name="T11" fmla="*/ 0 h 24"/>
                  <a:gd name="T12" fmla="*/ 9 w 24"/>
                  <a:gd name="T13" fmla="*/ 0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24" y="0"/>
                    </a:moveTo>
                    <a:lnTo>
                      <a:pt x="0" y="24"/>
                    </a:lnTo>
                    <a:lnTo>
                      <a:pt x="0" y="16"/>
                    </a:lnTo>
                    <a:lnTo>
                      <a:pt x="0" y="8"/>
                    </a:lnTo>
                    <a:lnTo>
                      <a:pt x="8" y="0"/>
                    </a:lnTo>
                    <a:lnTo>
                      <a:pt x="16" y="0"/>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2" name="Freeform 250"/>
              <p:cNvSpPr>
                <a:spLocks/>
              </p:cNvSpPr>
              <p:nvPr/>
            </p:nvSpPr>
            <p:spPr bwMode="gray">
              <a:xfrm>
                <a:off x="5406" y="2020"/>
                <a:ext cx="16" cy="11"/>
              </a:xfrm>
              <a:custGeom>
                <a:avLst/>
                <a:gdLst>
                  <a:gd name="T0" fmla="*/ 7 w 24"/>
                  <a:gd name="T1" fmla="*/ 0 h 16"/>
                  <a:gd name="T2" fmla="*/ 7 w 24"/>
                  <a:gd name="T3" fmla="*/ 3 h 16"/>
                  <a:gd name="T4" fmla="*/ 2 w 24"/>
                  <a:gd name="T5" fmla="*/ 6 h 16"/>
                  <a:gd name="T6" fmla="*/ 0 w 24"/>
                  <a:gd name="T7" fmla="*/ 3 h 16"/>
                  <a:gd name="T8" fmla="*/ 2 w 24"/>
                  <a:gd name="T9" fmla="*/ 3 h 16"/>
                  <a:gd name="T10" fmla="*/ 5 w 24"/>
                  <a:gd name="T11" fmla="*/ 0 h 16"/>
                  <a:gd name="T12" fmla="*/ 5 w 24"/>
                  <a:gd name="T13" fmla="*/ 0 h 16"/>
                  <a:gd name="T14" fmla="*/ 7 w 24"/>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6"/>
                  <a:gd name="T26" fmla="*/ 24 w 24"/>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6">
                    <a:moveTo>
                      <a:pt x="24" y="0"/>
                    </a:moveTo>
                    <a:lnTo>
                      <a:pt x="24" y="8"/>
                    </a:lnTo>
                    <a:lnTo>
                      <a:pt x="8" y="16"/>
                    </a:lnTo>
                    <a:lnTo>
                      <a:pt x="0" y="8"/>
                    </a:lnTo>
                    <a:lnTo>
                      <a:pt x="8" y="8"/>
                    </a:lnTo>
                    <a:lnTo>
                      <a:pt x="16" y="0"/>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3" name="Freeform 251"/>
              <p:cNvSpPr>
                <a:spLocks/>
              </p:cNvSpPr>
              <p:nvPr/>
            </p:nvSpPr>
            <p:spPr bwMode="gray">
              <a:xfrm>
                <a:off x="5422" y="2025"/>
                <a:ext cx="12" cy="6"/>
              </a:xfrm>
              <a:custGeom>
                <a:avLst/>
                <a:gdLst>
                  <a:gd name="T0" fmla="*/ 0 w 16"/>
                  <a:gd name="T1" fmla="*/ 4 h 8"/>
                  <a:gd name="T2" fmla="*/ 4 w 16"/>
                  <a:gd name="T3" fmla="*/ 0 h 8"/>
                  <a:gd name="T4" fmla="*/ 7 w 16"/>
                  <a:gd name="T5" fmla="*/ 0 h 8"/>
                  <a:gd name="T6" fmla="*/ 0 w 16"/>
                  <a:gd name="T7" fmla="*/ 4 h 8"/>
                  <a:gd name="T8" fmla="*/ 0 60000 65536"/>
                  <a:gd name="T9" fmla="*/ 0 60000 65536"/>
                  <a:gd name="T10" fmla="*/ 0 60000 65536"/>
                  <a:gd name="T11" fmla="*/ 0 60000 65536"/>
                  <a:gd name="T12" fmla="*/ 0 w 16"/>
                  <a:gd name="T13" fmla="*/ 0 h 8"/>
                  <a:gd name="T14" fmla="*/ 16 w 16"/>
                  <a:gd name="T15" fmla="*/ 8 h 8"/>
                </a:gdLst>
                <a:ahLst/>
                <a:cxnLst>
                  <a:cxn ang="T8">
                    <a:pos x="T0" y="T1"/>
                  </a:cxn>
                  <a:cxn ang="T9">
                    <a:pos x="T2" y="T3"/>
                  </a:cxn>
                  <a:cxn ang="T10">
                    <a:pos x="T4" y="T5"/>
                  </a:cxn>
                  <a:cxn ang="T11">
                    <a:pos x="T6" y="T7"/>
                  </a:cxn>
                </a:cxnLst>
                <a:rect l="T12" t="T13" r="T14" b="T15"/>
                <a:pathLst>
                  <a:path w="16" h="8">
                    <a:moveTo>
                      <a:pt x="0" y="8"/>
                    </a:moveTo>
                    <a:lnTo>
                      <a:pt x="8" y="0"/>
                    </a:lnTo>
                    <a:lnTo>
                      <a:pt x="16"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4" name="Freeform 252"/>
              <p:cNvSpPr>
                <a:spLocks/>
              </p:cNvSpPr>
              <p:nvPr/>
            </p:nvSpPr>
            <p:spPr bwMode="gray">
              <a:xfrm>
                <a:off x="5366" y="2031"/>
                <a:ext cx="11" cy="6"/>
              </a:xfrm>
              <a:custGeom>
                <a:avLst/>
                <a:gdLst>
                  <a:gd name="T0" fmla="*/ 0 w 16"/>
                  <a:gd name="T1" fmla="*/ 0 h 8"/>
                  <a:gd name="T2" fmla="*/ 3 w 16"/>
                  <a:gd name="T3" fmla="*/ 0 h 8"/>
                  <a:gd name="T4" fmla="*/ 6 w 16"/>
                  <a:gd name="T5" fmla="*/ 0 h 8"/>
                  <a:gd name="T6" fmla="*/ 6 w 16"/>
                  <a:gd name="T7" fmla="*/ 4 h 8"/>
                  <a:gd name="T8" fmla="*/ 0 w 16"/>
                  <a:gd name="T9" fmla="*/ 4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8" y="0"/>
                    </a:lnTo>
                    <a:lnTo>
                      <a:pt x="16" y="0"/>
                    </a:lnTo>
                    <a:lnTo>
                      <a:pt x="16" y="8"/>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5" name="Freeform 253"/>
              <p:cNvSpPr>
                <a:spLocks/>
              </p:cNvSpPr>
              <p:nvPr/>
            </p:nvSpPr>
            <p:spPr bwMode="gray">
              <a:xfrm>
                <a:off x="5383" y="2031"/>
                <a:ext cx="6" cy="6"/>
              </a:xfrm>
              <a:custGeom>
                <a:avLst/>
                <a:gdLst>
                  <a:gd name="T0" fmla="*/ 0 w 8"/>
                  <a:gd name="T1" fmla="*/ 0 h 8"/>
                  <a:gd name="T2" fmla="*/ 0 w 8"/>
                  <a:gd name="T3" fmla="*/ 4 h 8"/>
                  <a:gd name="T4" fmla="*/ 4 w 8"/>
                  <a:gd name="T5" fmla="*/ 0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0"/>
                    </a:moveTo>
                    <a:lnTo>
                      <a:pt x="0" y="8"/>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6" name="Freeform 254"/>
              <p:cNvSpPr>
                <a:spLocks/>
              </p:cNvSpPr>
              <p:nvPr/>
            </p:nvSpPr>
            <p:spPr bwMode="gray">
              <a:xfrm>
                <a:off x="5321" y="2031"/>
                <a:ext cx="11" cy="11"/>
              </a:xfrm>
              <a:custGeom>
                <a:avLst/>
                <a:gdLst>
                  <a:gd name="T0" fmla="*/ 3 w 16"/>
                  <a:gd name="T1" fmla="*/ 0 h 16"/>
                  <a:gd name="T2" fmla="*/ 6 w 16"/>
                  <a:gd name="T3" fmla="*/ 3 h 16"/>
                  <a:gd name="T4" fmla="*/ 3 w 16"/>
                  <a:gd name="T5" fmla="*/ 6 h 16"/>
                  <a:gd name="T6" fmla="*/ 0 w 16"/>
                  <a:gd name="T7" fmla="*/ 3 h 16"/>
                  <a:gd name="T8" fmla="*/ 0 w 16"/>
                  <a:gd name="T9" fmla="*/ 0 h 16"/>
                  <a:gd name="T10" fmla="*/ 3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8" y="16"/>
                    </a:lnTo>
                    <a:lnTo>
                      <a:pt x="0" y="8"/>
                    </a:lnTo>
                    <a:lnTo>
                      <a:pt x="0"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7" name="Freeform 255"/>
              <p:cNvSpPr>
                <a:spLocks/>
              </p:cNvSpPr>
              <p:nvPr/>
            </p:nvSpPr>
            <p:spPr bwMode="gray">
              <a:xfrm>
                <a:off x="5299" y="2020"/>
                <a:ext cx="11" cy="11"/>
              </a:xfrm>
              <a:custGeom>
                <a:avLst/>
                <a:gdLst>
                  <a:gd name="T0" fmla="*/ 3 w 16"/>
                  <a:gd name="T1" fmla="*/ 0 h 16"/>
                  <a:gd name="T2" fmla="*/ 6 w 16"/>
                  <a:gd name="T3" fmla="*/ 0 h 16"/>
                  <a:gd name="T4" fmla="*/ 3 w 16"/>
                  <a:gd name="T5" fmla="*/ 3 h 16"/>
                  <a:gd name="T6" fmla="*/ 3 w 16"/>
                  <a:gd name="T7" fmla="*/ 6 h 16"/>
                  <a:gd name="T8" fmla="*/ 0 w 16"/>
                  <a:gd name="T9" fmla="*/ 3 h 16"/>
                  <a:gd name="T10" fmla="*/ 3 w 16"/>
                  <a:gd name="T11" fmla="*/ 3 h 16"/>
                  <a:gd name="T12" fmla="*/ 3 w 16"/>
                  <a:gd name="T13" fmla="*/ 0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8" y="0"/>
                    </a:moveTo>
                    <a:lnTo>
                      <a:pt x="16" y="0"/>
                    </a:lnTo>
                    <a:lnTo>
                      <a:pt x="8" y="8"/>
                    </a:lnTo>
                    <a:lnTo>
                      <a:pt x="8" y="16"/>
                    </a:lnTo>
                    <a:lnTo>
                      <a:pt x="0" y="8"/>
                    </a:lnTo>
                    <a:lnTo>
                      <a:pt x="8" y="8"/>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8" name="Freeform 256"/>
              <p:cNvSpPr>
                <a:spLocks/>
              </p:cNvSpPr>
              <p:nvPr/>
            </p:nvSpPr>
            <p:spPr bwMode="gray">
              <a:xfrm>
                <a:off x="5231" y="2003"/>
                <a:ext cx="11" cy="6"/>
              </a:xfrm>
              <a:custGeom>
                <a:avLst/>
                <a:gdLst>
                  <a:gd name="T0" fmla="*/ 0 w 16"/>
                  <a:gd name="T1" fmla="*/ 0 h 8"/>
                  <a:gd name="T2" fmla="*/ 3 w 16"/>
                  <a:gd name="T3" fmla="*/ 0 h 8"/>
                  <a:gd name="T4" fmla="*/ 6 w 16"/>
                  <a:gd name="T5" fmla="*/ 4 h 8"/>
                  <a:gd name="T6" fmla="*/ 3 w 16"/>
                  <a:gd name="T7" fmla="*/ 4 h 8"/>
                  <a:gd name="T8" fmla="*/ 3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8" y="0"/>
                    </a:lnTo>
                    <a:lnTo>
                      <a:pt x="16" y="8"/>
                    </a:lnTo>
                    <a:lnTo>
                      <a:pt x="8" y="8"/>
                    </a:lnTo>
                    <a:lnTo>
                      <a:pt x="8"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79" name="Freeform 257"/>
              <p:cNvSpPr>
                <a:spLocks/>
              </p:cNvSpPr>
              <p:nvPr/>
            </p:nvSpPr>
            <p:spPr bwMode="gray">
              <a:xfrm>
                <a:off x="5242" y="2014"/>
                <a:ext cx="12" cy="6"/>
              </a:xfrm>
              <a:custGeom>
                <a:avLst/>
                <a:gdLst>
                  <a:gd name="T0" fmla="*/ 0 w 16"/>
                  <a:gd name="T1" fmla="*/ 0 h 8"/>
                  <a:gd name="T2" fmla="*/ 4 w 16"/>
                  <a:gd name="T3" fmla="*/ 0 h 8"/>
                  <a:gd name="T4" fmla="*/ 7 w 16"/>
                  <a:gd name="T5" fmla="*/ 4 h 8"/>
                  <a:gd name="T6" fmla="*/ 0 w 16"/>
                  <a:gd name="T7" fmla="*/ 4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8" y="0"/>
                    </a:lnTo>
                    <a:lnTo>
                      <a:pt x="16" y="8"/>
                    </a:lnTo>
                    <a:lnTo>
                      <a:pt x="0"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0" name="Freeform 258"/>
              <p:cNvSpPr>
                <a:spLocks/>
              </p:cNvSpPr>
              <p:nvPr/>
            </p:nvSpPr>
            <p:spPr bwMode="gray">
              <a:xfrm>
                <a:off x="3374" y="2234"/>
                <a:ext cx="57" cy="45"/>
              </a:xfrm>
              <a:custGeom>
                <a:avLst/>
                <a:gdLst>
                  <a:gd name="T0" fmla="*/ 29 w 80"/>
                  <a:gd name="T1" fmla="*/ 23 h 64"/>
                  <a:gd name="T2" fmla="*/ 24 w 80"/>
                  <a:gd name="T3" fmla="*/ 14 h 64"/>
                  <a:gd name="T4" fmla="*/ 21 w 80"/>
                  <a:gd name="T5" fmla="*/ 11 h 64"/>
                  <a:gd name="T6" fmla="*/ 17 w 80"/>
                  <a:gd name="T7" fmla="*/ 6 h 64"/>
                  <a:gd name="T8" fmla="*/ 9 w 80"/>
                  <a:gd name="T9" fmla="*/ 3 h 64"/>
                  <a:gd name="T10" fmla="*/ 0 w 80"/>
                  <a:gd name="T11" fmla="*/ 0 h 64"/>
                  <a:gd name="T12" fmla="*/ 6 w 80"/>
                  <a:gd name="T13" fmla="*/ 8 h 64"/>
                  <a:gd name="T14" fmla="*/ 6 w 80"/>
                  <a:gd name="T15" fmla="*/ 14 h 64"/>
                  <a:gd name="T16" fmla="*/ 11 w 80"/>
                  <a:gd name="T17" fmla="*/ 17 h 64"/>
                  <a:gd name="T18" fmla="*/ 11 w 80"/>
                  <a:gd name="T19" fmla="*/ 19 h 64"/>
                  <a:gd name="T20" fmla="*/ 17 w 80"/>
                  <a:gd name="T21" fmla="*/ 19 h 64"/>
                  <a:gd name="T22" fmla="*/ 26 w 80"/>
                  <a:gd name="T23" fmla="*/ 23 h 64"/>
                  <a:gd name="T24" fmla="*/ 29 w 80"/>
                  <a:gd name="T25" fmla="*/ 2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64"/>
                  <a:gd name="T41" fmla="*/ 80 w 80"/>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64">
                    <a:moveTo>
                      <a:pt x="80" y="64"/>
                    </a:moveTo>
                    <a:lnTo>
                      <a:pt x="64" y="40"/>
                    </a:lnTo>
                    <a:lnTo>
                      <a:pt x="56" y="32"/>
                    </a:lnTo>
                    <a:lnTo>
                      <a:pt x="48" y="16"/>
                    </a:lnTo>
                    <a:lnTo>
                      <a:pt x="24" y="8"/>
                    </a:lnTo>
                    <a:lnTo>
                      <a:pt x="0" y="0"/>
                    </a:lnTo>
                    <a:lnTo>
                      <a:pt x="16" y="24"/>
                    </a:lnTo>
                    <a:lnTo>
                      <a:pt x="16" y="40"/>
                    </a:lnTo>
                    <a:lnTo>
                      <a:pt x="32" y="48"/>
                    </a:lnTo>
                    <a:lnTo>
                      <a:pt x="32" y="56"/>
                    </a:lnTo>
                    <a:lnTo>
                      <a:pt x="48" y="56"/>
                    </a:lnTo>
                    <a:lnTo>
                      <a:pt x="72" y="64"/>
                    </a:lnTo>
                    <a:lnTo>
                      <a:pt x="8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1" name="Freeform 259"/>
              <p:cNvSpPr>
                <a:spLocks/>
              </p:cNvSpPr>
              <p:nvPr/>
            </p:nvSpPr>
            <p:spPr bwMode="gray">
              <a:xfrm>
                <a:off x="3554" y="2155"/>
                <a:ext cx="248" cy="157"/>
              </a:xfrm>
              <a:custGeom>
                <a:avLst/>
                <a:gdLst>
                  <a:gd name="T0" fmla="*/ 89 w 352"/>
                  <a:gd name="T1" fmla="*/ 77 h 224"/>
                  <a:gd name="T2" fmla="*/ 89 w 352"/>
                  <a:gd name="T3" fmla="*/ 71 h 224"/>
                  <a:gd name="T4" fmla="*/ 92 w 352"/>
                  <a:gd name="T5" fmla="*/ 67 h 224"/>
                  <a:gd name="T6" fmla="*/ 89 w 352"/>
                  <a:gd name="T7" fmla="*/ 63 h 224"/>
                  <a:gd name="T8" fmla="*/ 87 w 352"/>
                  <a:gd name="T9" fmla="*/ 55 h 224"/>
                  <a:gd name="T10" fmla="*/ 92 w 352"/>
                  <a:gd name="T11" fmla="*/ 55 h 224"/>
                  <a:gd name="T12" fmla="*/ 98 w 352"/>
                  <a:gd name="T13" fmla="*/ 53 h 224"/>
                  <a:gd name="T14" fmla="*/ 98 w 352"/>
                  <a:gd name="T15" fmla="*/ 47 h 224"/>
                  <a:gd name="T16" fmla="*/ 106 w 352"/>
                  <a:gd name="T17" fmla="*/ 44 h 224"/>
                  <a:gd name="T18" fmla="*/ 112 w 352"/>
                  <a:gd name="T19" fmla="*/ 44 h 224"/>
                  <a:gd name="T20" fmla="*/ 109 w 352"/>
                  <a:gd name="T21" fmla="*/ 47 h 224"/>
                  <a:gd name="T22" fmla="*/ 109 w 352"/>
                  <a:gd name="T23" fmla="*/ 53 h 224"/>
                  <a:gd name="T24" fmla="*/ 115 w 352"/>
                  <a:gd name="T25" fmla="*/ 50 h 224"/>
                  <a:gd name="T26" fmla="*/ 123 w 352"/>
                  <a:gd name="T27" fmla="*/ 47 h 224"/>
                  <a:gd name="T28" fmla="*/ 123 w 352"/>
                  <a:gd name="T29" fmla="*/ 44 h 224"/>
                  <a:gd name="T30" fmla="*/ 118 w 352"/>
                  <a:gd name="T31" fmla="*/ 41 h 224"/>
                  <a:gd name="T32" fmla="*/ 115 w 352"/>
                  <a:gd name="T33" fmla="*/ 39 h 224"/>
                  <a:gd name="T34" fmla="*/ 106 w 352"/>
                  <a:gd name="T35" fmla="*/ 39 h 224"/>
                  <a:gd name="T36" fmla="*/ 104 w 352"/>
                  <a:gd name="T37" fmla="*/ 36 h 224"/>
                  <a:gd name="T38" fmla="*/ 106 w 352"/>
                  <a:gd name="T39" fmla="*/ 33 h 224"/>
                  <a:gd name="T40" fmla="*/ 109 w 352"/>
                  <a:gd name="T41" fmla="*/ 33 h 224"/>
                  <a:gd name="T42" fmla="*/ 112 w 352"/>
                  <a:gd name="T43" fmla="*/ 30 h 224"/>
                  <a:gd name="T44" fmla="*/ 101 w 352"/>
                  <a:gd name="T45" fmla="*/ 33 h 224"/>
                  <a:gd name="T46" fmla="*/ 98 w 352"/>
                  <a:gd name="T47" fmla="*/ 36 h 224"/>
                  <a:gd name="T48" fmla="*/ 95 w 352"/>
                  <a:gd name="T49" fmla="*/ 41 h 224"/>
                  <a:gd name="T50" fmla="*/ 92 w 352"/>
                  <a:gd name="T51" fmla="*/ 41 h 224"/>
                  <a:gd name="T52" fmla="*/ 89 w 352"/>
                  <a:gd name="T53" fmla="*/ 44 h 224"/>
                  <a:gd name="T54" fmla="*/ 87 w 352"/>
                  <a:gd name="T55" fmla="*/ 44 h 224"/>
                  <a:gd name="T56" fmla="*/ 84 w 352"/>
                  <a:gd name="T57" fmla="*/ 41 h 224"/>
                  <a:gd name="T58" fmla="*/ 81 w 352"/>
                  <a:gd name="T59" fmla="*/ 39 h 224"/>
                  <a:gd name="T60" fmla="*/ 75 w 352"/>
                  <a:gd name="T61" fmla="*/ 27 h 224"/>
                  <a:gd name="T62" fmla="*/ 70 w 352"/>
                  <a:gd name="T63" fmla="*/ 30 h 224"/>
                  <a:gd name="T64" fmla="*/ 67 w 352"/>
                  <a:gd name="T65" fmla="*/ 22 h 224"/>
                  <a:gd name="T66" fmla="*/ 61 w 352"/>
                  <a:gd name="T67" fmla="*/ 19 h 224"/>
                  <a:gd name="T68" fmla="*/ 58 w 352"/>
                  <a:gd name="T69" fmla="*/ 19 h 224"/>
                  <a:gd name="T70" fmla="*/ 50 w 352"/>
                  <a:gd name="T71" fmla="*/ 17 h 224"/>
                  <a:gd name="T72" fmla="*/ 48 w 352"/>
                  <a:gd name="T73" fmla="*/ 19 h 224"/>
                  <a:gd name="T74" fmla="*/ 42 w 352"/>
                  <a:gd name="T75" fmla="*/ 11 h 224"/>
                  <a:gd name="T76" fmla="*/ 23 w 352"/>
                  <a:gd name="T77" fmla="*/ 0 h 224"/>
                  <a:gd name="T78" fmla="*/ 0 w 352"/>
                  <a:gd name="T79" fmla="*/ 11 h 224"/>
                  <a:gd name="T80" fmla="*/ 3 w 352"/>
                  <a:gd name="T81" fmla="*/ 36 h 224"/>
                  <a:gd name="T82" fmla="*/ 14 w 352"/>
                  <a:gd name="T83" fmla="*/ 39 h 224"/>
                  <a:gd name="T84" fmla="*/ 17 w 352"/>
                  <a:gd name="T85" fmla="*/ 30 h 224"/>
                  <a:gd name="T86" fmla="*/ 19 w 352"/>
                  <a:gd name="T87" fmla="*/ 27 h 224"/>
                  <a:gd name="T88" fmla="*/ 23 w 352"/>
                  <a:gd name="T89" fmla="*/ 30 h 224"/>
                  <a:gd name="T90" fmla="*/ 23 w 352"/>
                  <a:gd name="T91" fmla="*/ 27 h 224"/>
                  <a:gd name="T92" fmla="*/ 25 w 352"/>
                  <a:gd name="T93" fmla="*/ 27 h 224"/>
                  <a:gd name="T94" fmla="*/ 27 w 352"/>
                  <a:gd name="T95" fmla="*/ 30 h 224"/>
                  <a:gd name="T96" fmla="*/ 31 w 352"/>
                  <a:gd name="T97" fmla="*/ 33 h 224"/>
                  <a:gd name="T98" fmla="*/ 31 w 352"/>
                  <a:gd name="T99" fmla="*/ 36 h 224"/>
                  <a:gd name="T100" fmla="*/ 31 w 352"/>
                  <a:gd name="T101" fmla="*/ 39 h 224"/>
                  <a:gd name="T102" fmla="*/ 42 w 352"/>
                  <a:gd name="T103" fmla="*/ 41 h 224"/>
                  <a:gd name="T104" fmla="*/ 44 w 352"/>
                  <a:gd name="T105" fmla="*/ 44 h 224"/>
                  <a:gd name="T106" fmla="*/ 50 w 352"/>
                  <a:gd name="T107" fmla="*/ 50 h 224"/>
                  <a:gd name="T108" fmla="*/ 53 w 352"/>
                  <a:gd name="T109" fmla="*/ 58 h 224"/>
                  <a:gd name="T110" fmla="*/ 58 w 352"/>
                  <a:gd name="T111" fmla="*/ 67 h 224"/>
                  <a:gd name="T112" fmla="*/ 65 w 352"/>
                  <a:gd name="T113" fmla="*/ 69 h 224"/>
                  <a:gd name="T114" fmla="*/ 73 w 352"/>
                  <a:gd name="T115" fmla="*/ 71 h 224"/>
                  <a:gd name="T116" fmla="*/ 75 w 352"/>
                  <a:gd name="T117" fmla="*/ 71 h 224"/>
                  <a:gd name="T118" fmla="*/ 78 w 352"/>
                  <a:gd name="T119" fmla="*/ 77 h 224"/>
                  <a:gd name="T120" fmla="*/ 89 w 352"/>
                  <a:gd name="T121" fmla="*/ 77 h 2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2"/>
                  <a:gd name="T184" fmla="*/ 0 h 224"/>
                  <a:gd name="T185" fmla="*/ 352 w 352"/>
                  <a:gd name="T186" fmla="*/ 224 h 2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2" h="224">
                    <a:moveTo>
                      <a:pt x="256" y="224"/>
                    </a:moveTo>
                    <a:lnTo>
                      <a:pt x="256" y="208"/>
                    </a:lnTo>
                    <a:lnTo>
                      <a:pt x="264" y="192"/>
                    </a:lnTo>
                    <a:lnTo>
                      <a:pt x="256" y="184"/>
                    </a:lnTo>
                    <a:lnTo>
                      <a:pt x="248" y="160"/>
                    </a:lnTo>
                    <a:lnTo>
                      <a:pt x="264" y="160"/>
                    </a:lnTo>
                    <a:lnTo>
                      <a:pt x="280" y="152"/>
                    </a:lnTo>
                    <a:lnTo>
                      <a:pt x="280" y="136"/>
                    </a:lnTo>
                    <a:lnTo>
                      <a:pt x="304" y="128"/>
                    </a:lnTo>
                    <a:lnTo>
                      <a:pt x="320" y="128"/>
                    </a:lnTo>
                    <a:lnTo>
                      <a:pt x="312" y="136"/>
                    </a:lnTo>
                    <a:lnTo>
                      <a:pt x="312" y="152"/>
                    </a:lnTo>
                    <a:lnTo>
                      <a:pt x="328" y="144"/>
                    </a:lnTo>
                    <a:lnTo>
                      <a:pt x="352" y="136"/>
                    </a:lnTo>
                    <a:lnTo>
                      <a:pt x="352" y="128"/>
                    </a:lnTo>
                    <a:lnTo>
                      <a:pt x="336" y="120"/>
                    </a:lnTo>
                    <a:lnTo>
                      <a:pt x="328" y="112"/>
                    </a:lnTo>
                    <a:lnTo>
                      <a:pt x="304" y="112"/>
                    </a:lnTo>
                    <a:lnTo>
                      <a:pt x="296" y="104"/>
                    </a:lnTo>
                    <a:lnTo>
                      <a:pt x="304" y="96"/>
                    </a:lnTo>
                    <a:lnTo>
                      <a:pt x="312" y="96"/>
                    </a:lnTo>
                    <a:lnTo>
                      <a:pt x="320" y="88"/>
                    </a:lnTo>
                    <a:lnTo>
                      <a:pt x="288" y="96"/>
                    </a:lnTo>
                    <a:lnTo>
                      <a:pt x="280" y="104"/>
                    </a:lnTo>
                    <a:lnTo>
                      <a:pt x="272" y="120"/>
                    </a:lnTo>
                    <a:lnTo>
                      <a:pt x="264" y="120"/>
                    </a:lnTo>
                    <a:lnTo>
                      <a:pt x="256" y="128"/>
                    </a:lnTo>
                    <a:lnTo>
                      <a:pt x="248" y="128"/>
                    </a:lnTo>
                    <a:lnTo>
                      <a:pt x="240" y="120"/>
                    </a:lnTo>
                    <a:lnTo>
                      <a:pt x="232" y="112"/>
                    </a:lnTo>
                    <a:lnTo>
                      <a:pt x="216" y="80"/>
                    </a:lnTo>
                    <a:lnTo>
                      <a:pt x="200" y="88"/>
                    </a:lnTo>
                    <a:lnTo>
                      <a:pt x="192" y="64"/>
                    </a:lnTo>
                    <a:lnTo>
                      <a:pt x="176" y="56"/>
                    </a:lnTo>
                    <a:lnTo>
                      <a:pt x="168" y="56"/>
                    </a:lnTo>
                    <a:lnTo>
                      <a:pt x="144" y="48"/>
                    </a:lnTo>
                    <a:lnTo>
                      <a:pt x="136" y="56"/>
                    </a:lnTo>
                    <a:lnTo>
                      <a:pt x="120" y="32"/>
                    </a:lnTo>
                    <a:lnTo>
                      <a:pt x="64" y="0"/>
                    </a:lnTo>
                    <a:lnTo>
                      <a:pt x="0" y="32"/>
                    </a:lnTo>
                    <a:lnTo>
                      <a:pt x="8" y="104"/>
                    </a:lnTo>
                    <a:lnTo>
                      <a:pt x="40" y="112"/>
                    </a:lnTo>
                    <a:lnTo>
                      <a:pt x="48" y="88"/>
                    </a:lnTo>
                    <a:lnTo>
                      <a:pt x="56" y="80"/>
                    </a:lnTo>
                    <a:lnTo>
                      <a:pt x="64" y="88"/>
                    </a:lnTo>
                    <a:lnTo>
                      <a:pt x="64" y="80"/>
                    </a:lnTo>
                    <a:lnTo>
                      <a:pt x="72" y="80"/>
                    </a:lnTo>
                    <a:lnTo>
                      <a:pt x="80" y="88"/>
                    </a:lnTo>
                    <a:lnTo>
                      <a:pt x="88" y="96"/>
                    </a:lnTo>
                    <a:lnTo>
                      <a:pt x="88" y="104"/>
                    </a:lnTo>
                    <a:lnTo>
                      <a:pt x="88" y="112"/>
                    </a:lnTo>
                    <a:lnTo>
                      <a:pt x="120" y="120"/>
                    </a:lnTo>
                    <a:lnTo>
                      <a:pt x="128" y="128"/>
                    </a:lnTo>
                    <a:lnTo>
                      <a:pt x="144" y="144"/>
                    </a:lnTo>
                    <a:lnTo>
                      <a:pt x="152" y="168"/>
                    </a:lnTo>
                    <a:lnTo>
                      <a:pt x="168" y="192"/>
                    </a:lnTo>
                    <a:lnTo>
                      <a:pt x="184" y="200"/>
                    </a:lnTo>
                    <a:lnTo>
                      <a:pt x="208" y="208"/>
                    </a:lnTo>
                    <a:lnTo>
                      <a:pt x="216" y="208"/>
                    </a:lnTo>
                    <a:lnTo>
                      <a:pt x="224" y="224"/>
                    </a:lnTo>
                    <a:lnTo>
                      <a:pt x="256" y="2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2" name="Freeform 260"/>
              <p:cNvSpPr>
                <a:spLocks/>
              </p:cNvSpPr>
              <p:nvPr/>
            </p:nvSpPr>
            <p:spPr bwMode="gray">
              <a:xfrm>
                <a:off x="3729" y="2245"/>
                <a:ext cx="107" cy="79"/>
              </a:xfrm>
              <a:custGeom>
                <a:avLst/>
                <a:gdLst>
                  <a:gd name="T0" fmla="*/ 50 w 152"/>
                  <a:gd name="T1" fmla="*/ 34 h 112"/>
                  <a:gd name="T2" fmla="*/ 53 w 152"/>
                  <a:gd name="T3" fmla="*/ 25 h 112"/>
                  <a:gd name="T4" fmla="*/ 53 w 152"/>
                  <a:gd name="T5" fmla="*/ 20 h 112"/>
                  <a:gd name="T6" fmla="*/ 48 w 152"/>
                  <a:gd name="T7" fmla="*/ 20 h 112"/>
                  <a:gd name="T8" fmla="*/ 44 w 152"/>
                  <a:gd name="T9" fmla="*/ 14 h 112"/>
                  <a:gd name="T10" fmla="*/ 39 w 152"/>
                  <a:gd name="T11" fmla="*/ 14 h 112"/>
                  <a:gd name="T12" fmla="*/ 31 w 152"/>
                  <a:gd name="T13" fmla="*/ 14 h 112"/>
                  <a:gd name="T14" fmla="*/ 31 w 152"/>
                  <a:gd name="T15" fmla="*/ 11 h 112"/>
                  <a:gd name="T16" fmla="*/ 25 w 152"/>
                  <a:gd name="T17" fmla="*/ 11 h 112"/>
                  <a:gd name="T18" fmla="*/ 23 w 152"/>
                  <a:gd name="T19" fmla="*/ 14 h 112"/>
                  <a:gd name="T20" fmla="*/ 19 w 152"/>
                  <a:gd name="T21" fmla="*/ 14 h 112"/>
                  <a:gd name="T22" fmla="*/ 14 w 152"/>
                  <a:gd name="T23" fmla="*/ 14 h 112"/>
                  <a:gd name="T24" fmla="*/ 14 w 152"/>
                  <a:gd name="T25" fmla="*/ 11 h 112"/>
                  <a:gd name="T26" fmla="*/ 23 w 152"/>
                  <a:gd name="T27" fmla="*/ 8 h 112"/>
                  <a:gd name="T28" fmla="*/ 23 w 152"/>
                  <a:gd name="T29" fmla="*/ 3 h 112"/>
                  <a:gd name="T30" fmla="*/ 25 w 152"/>
                  <a:gd name="T31" fmla="*/ 0 h 112"/>
                  <a:gd name="T32" fmla="*/ 19 w 152"/>
                  <a:gd name="T33" fmla="*/ 0 h 112"/>
                  <a:gd name="T34" fmla="*/ 11 w 152"/>
                  <a:gd name="T35" fmla="*/ 3 h 112"/>
                  <a:gd name="T36" fmla="*/ 11 w 152"/>
                  <a:gd name="T37" fmla="*/ 8 h 112"/>
                  <a:gd name="T38" fmla="*/ 6 w 152"/>
                  <a:gd name="T39" fmla="*/ 11 h 112"/>
                  <a:gd name="T40" fmla="*/ 0 w 152"/>
                  <a:gd name="T41" fmla="*/ 11 h 112"/>
                  <a:gd name="T42" fmla="*/ 3 w 152"/>
                  <a:gd name="T43" fmla="*/ 20 h 112"/>
                  <a:gd name="T44" fmla="*/ 6 w 152"/>
                  <a:gd name="T45" fmla="*/ 23 h 112"/>
                  <a:gd name="T46" fmla="*/ 3 w 152"/>
                  <a:gd name="T47" fmla="*/ 28 h 112"/>
                  <a:gd name="T48" fmla="*/ 3 w 152"/>
                  <a:gd name="T49" fmla="*/ 34 h 112"/>
                  <a:gd name="T50" fmla="*/ 8 w 152"/>
                  <a:gd name="T51" fmla="*/ 36 h 112"/>
                  <a:gd name="T52" fmla="*/ 19 w 152"/>
                  <a:gd name="T53" fmla="*/ 31 h 112"/>
                  <a:gd name="T54" fmla="*/ 23 w 152"/>
                  <a:gd name="T55" fmla="*/ 25 h 112"/>
                  <a:gd name="T56" fmla="*/ 25 w 152"/>
                  <a:gd name="T57" fmla="*/ 23 h 112"/>
                  <a:gd name="T58" fmla="*/ 27 w 152"/>
                  <a:gd name="T59" fmla="*/ 25 h 112"/>
                  <a:gd name="T60" fmla="*/ 31 w 152"/>
                  <a:gd name="T61" fmla="*/ 31 h 112"/>
                  <a:gd name="T62" fmla="*/ 27 w 152"/>
                  <a:gd name="T63" fmla="*/ 40 h 112"/>
                  <a:gd name="T64" fmla="*/ 36 w 152"/>
                  <a:gd name="T65" fmla="*/ 36 h 112"/>
                  <a:gd name="T66" fmla="*/ 44 w 152"/>
                  <a:gd name="T67" fmla="*/ 31 h 112"/>
                  <a:gd name="T68" fmla="*/ 48 w 152"/>
                  <a:gd name="T69" fmla="*/ 31 h 112"/>
                  <a:gd name="T70" fmla="*/ 48 w 152"/>
                  <a:gd name="T71" fmla="*/ 34 h 112"/>
                  <a:gd name="T72" fmla="*/ 50 w 152"/>
                  <a:gd name="T73" fmla="*/ 34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
                  <a:gd name="T112" fmla="*/ 0 h 112"/>
                  <a:gd name="T113" fmla="*/ 152 w 152"/>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 h="112">
                    <a:moveTo>
                      <a:pt x="144" y="96"/>
                    </a:moveTo>
                    <a:lnTo>
                      <a:pt x="152" y="72"/>
                    </a:lnTo>
                    <a:lnTo>
                      <a:pt x="152" y="56"/>
                    </a:lnTo>
                    <a:lnTo>
                      <a:pt x="136" y="56"/>
                    </a:lnTo>
                    <a:lnTo>
                      <a:pt x="128" y="40"/>
                    </a:lnTo>
                    <a:lnTo>
                      <a:pt x="112" y="40"/>
                    </a:lnTo>
                    <a:lnTo>
                      <a:pt x="88" y="40"/>
                    </a:lnTo>
                    <a:lnTo>
                      <a:pt x="88" y="32"/>
                    </a:lnTo>
                    <a:lnTo>
                      <a:pt x="72" y="32"/>
                    </a:lnTo>
                    <a:lnTo>
                      <a:pt x="64" y="40"/>
                    </a:lnTo>
                    <a:lnTo>
                      <a:pt x="56" y="40"/>
                    </a:lnTo>
                    <a:lnTo>
                      <a:pt x="40" y="40"/>
                    </a:lnTo>
                    <a:lnTo>
                      <a:pt x="40" y="32"/>
                    </a:lnTo>
                    <a:lnTo>
                      <a:pt x="64" y="24"/>
                    </a:lnTo>
                    <a:lnTo>
                      <a:pt x="64" y="8"/>
                    </a:lnTo>
                    <a:lnTo>
                      <a:pt x="72" y="0"/>
                    </a:lnTo>
                    <a:lnTo>
                      <a:pt x="56" y="0"/>
                    </a:lnTo>
                    <a:lnTo>
                      <a:pt x="32" y="8"/>
                    </a:lnTo>
                    <a:lnTo>
                      <a:pt x="32" y="24"/>
                    </a:lnTo>
                    <a:lnTo>
                      <a:pt x="16" y="32"/>
                    </a:lnTo>
                    <a:lnTo>
                      <a:pt x="0" y="32"/>
                    </a:lnTo>
                    <a:lnTo>
                      <a:pt x="8" y="56"/>
                    </a:lnTo>
                    <a:lnTo>
                      <a:pt x="16" y="64"/>
                    </a:lnTo>
                    <a:lnTo>
                      <a:pt x="8" y="80"/>
                    </a:lnTo>
                    <a:lnTo>
                      <a:pt x="8" y="96"/>
                    </a:lnTo>
                    <a:lnTo>
                      <a:pt x="24" y="104"/>
                    </a:lnTo>
                    <a:lnTo>
                      <a:pt x="56" y="88"/>
                    </a:lnTo>
                    <a:lnTo>
                      <a:pt x="64" y="72"/>
                    </a:lnTo>
                    <a:lnTo>
                      <a:pt x="72" y="64"/>
                    </a:lnTo>
                    <a:lnTo>
                      <a:pt x="80" y="72"/>
                    </a:lnTo>
                    <a:lnTo>
                      <a:pt x="88" y="88"/>
                    </a:lnTo>
                    <a:lnTo>
                      <a:pt x="80" y="112"/>
                    </a:lnTo>
                    <a:lnTo>
                      <a:pt x="104" y="104"/>
                    </a:lnTo>
                    <a:lnTo>
                      <a:pt x="128" y="88"/>
                    </a:lnTo>
                    <a:lnTo>
                      <a:pt x="136" y="88"/>
                    </a:lnTo>
                    <a:lnTo>
                      <a:pt x="136" y="96"/>
                    </a:lnTo>
                    <a:lnTo>
                      <a:pt x="144"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3" name="Freeform 261"/>
              <p:cNvSpPr>
                <a:spLocks/>
              </p:cNvSpPr>
              <p:nvPr/>
            </p:nvSpPr>
            <p:spPr bwMode="gray">
              <a:xfrm>
                <a:off x="3757" y="2194"/>
                <a:ext cx="157" cy="79"/>
              </a:xfrm>
              <a:custGeom>
                <a:avLst/>
                <a:gdLst>
                  <a:gd name="T0" fmla="*/ 30 w 224"/>
                  <a:gd name="T1" fmla="*/ 40 h 112"/>
                  <a:gd name="T2" fmla="*/ 33 w 224"/>
                  <a:gd name="T3" fmla="*/ 34 h 112"/>
                  <a:gd name="T4" fmla="*/ 44 w 224"/>
                  <a:gd name="T5" fmla="*/ 28 h 112"/>
                  <a:gd name="T6" fmla="*/ 47 w 224"/>
                  <a:gd name="T7" fmla="*/ 31 h 112"/>
                  <a:gd name="T8" fmla="*/ 53 w 224"/>
                  <a:gd name="T9" fmla="*/ 31 h 112"/>
                  <a:gd name="T10" fmla="*/ 53 w 224"/>
                  <a:gd name="T11" fmla="*/ 25 h 112"/>
                  <a:gd name="T12" fmla="*/ 58 w 224"/>
                  <a:gd name="T13" fmla="*/ 23 h 112"/>
                  <a:gd name="T14" fmla="*/ 63 w 224"/>
                  <a:gd name="T15" fmla="*/ 20 h 112"/>
                  <a:gd name="T16" fmla="*/ 71 w 224"/>
                  <a:gd name="T17" fmla="*/ 17 h 112"/>
                  <a:gd name="T18" fmla="*/ 77 w 224"/>
                  <a:gd name="T19" fmla="*/ 11 h 112"/>
                  <a:gd name="T20" fmla="*/ 71 w 224"/>
                  <a:gd name="T21" fmla="*/ 8 h 112"/>
                  <a:gd name="T22" fmla="*/ 63 w 224"/>
                  <a:gd name="T23" fmla="*/ 6 h 112"/>
                  <a:gd name="T24" fmla="*/ 53 w 224"/>
                  <a:gd name="T25" fmla="*/ 3 h 112"/>
                  <a:gd name="T26" fmla="*/ 41 w 224"/>
                  <a:gd name="T27" fmla="*/ 6 h 112"/>
                  <a:gd name="T28" fmla="*/ 39 w 224"/>
                  <a:gd name="T29" fmla="*/ 3 h 112"/>
                  <a:gd name="T30" fmla="*/ 36 w 224"/>
                  <a:gd name="T31" fmla="*/ 0 h 112"/>
                  <a:gd name="T32" fmla="*/ 27 w 224"/>
                  <a:gd name="T33" fmla="*/ 6 h 112"/>
                  <a:gd name="T34" fmla="*/ 30 w 224"/>
                  <a:gd name="T35" fmla="*/ 8 h 112"/>
                  <a:gd name="T36" fmla="*/ 22 w 224"/>
                  <a:gd name="T37" fmla="*/ 11 h 112"/>
                  <a:gd name="T38" fmla="*/ 19 w 224"/>
                  <a:gd name="T39" fmla="*/ 8 h 112"/>
                  <a:gd name="T40" fmla="*/ 14 w 224"/>
                  <a:gd name="T41" fmla="*/ 8 h 112"/>
                  <a:gd name="T42" fmla="*/ 11 w 224"/>
                  <a:gd name="T43" fmla="*/ 11 h 112"/>
                  <a:gd name="T44" fmla="*/ 8 w 224"/>
                  <a:gd name="T45" fmla="*/ 14 h 112"/>
                  <a:gd name="T46" fmla="*/ 6 w 224"/>
                  <a:gd name="T47" fmla="*/ 14 h 112"/>
                  <a:gd name="T48" fmla="*/ 3 w 224"/>
                  <a:gd name="T49" fmla="*/ 17 h 112"/>
                  <a:gd name="T50" fmla="*/ 6 w 224"/>
                  <a:gd name="T51" fmla="*/ 20 h 112"/>
                  <a:gd name="T52" fmla="*/ 14 w 224"/>
                  <a:gd name="T53" fmla="*/ 20 h 112"/>
                  <a:gd name="T54" fmla="*/ 17 w 224"/>
                  <a:gd name="T55" fmla="*/ 23 h 112"/>
                  <a:gd name="T56" fmla="*/ 22 w 224"/>
                  <a:gd name="T57" fmla="*/ 25 h 112"/>
                  <a:gd name="T58" fmla="*/ 22 w 224"/>
                  <a:gd name="T59" fmla="*/ 28 h 112"/>
                  <a:gd name="T60" fmla="*/ 14 w 224"/>
                  <a:gd name="T61" fmla="*/ 31 h 112"/>
                  <a:gd name="T62" fmla="*/ 8 w 224"/>
                  <a:gd name="T63" fmla="*/ 34 h 112"/>
                  <a:gd name="T64" fmla="*/ 0 w 224"/>
                  <a:gd name="T65" fmla="*/ 36 h 112"/>
                  <a:gd name="T66" fmla="*/ 0 w 224"/>
                  <a:gd name="T67" fmla="*/ 40 h 112"/>
                  <a:gd name="T68" fmla="*/ 6 w 224"/>
                  <a:gd name="T69" fmla="*/ 40 h 112"/>
                  <a:gd name="T70" fmla="*/ 8 w 224"/>
                  <a:gd name="T71" fmla="*/ 40 h 112"/>
                  <a:gd name="T72" fmla="*/ 11 w 224"/>
                  <a:gd name="T73" fmla="*/ 36 h 112"/>
                  <a:gd name="T74" fmla="*/ 17 w 224"/>
                  <a:gd name="T75" fmla="*/ 36 h 112"/>
                  <a:gd name="T76" fmla="*/ 17 w 224"/>
                  <a:gd name="T77" fmla="*/ 40 h 112"/>
                  <a:gd name="T78" fmla="*/ 25 w 224"/>
                  <a:gd name="T79" fmla="*/ 40 h 112"/>
                  <a:gd name="T80" fmla="*/ 30 w 224"/>
                  <a:gd name="T81" fmla="*/ 40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4"/>
                  <a:gd name="T124" fmla="*/ 0 h 112"/>
                  <a:gd name="T125" fmla="*/ 224 w 224"/>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4" h="112">
                    <a:moveTo>
                      <a:pt x="88" y="112"/>
                    </a:moveTo>
                    <a:lnTo>
                      <a:pt x="96" y="96"/>
                    </a:lnTo>
                    <a:lnTo>
                      <a:pt x="128" y="80"/>
                    </a:lnTo>
                    <a:lnTo>
                      <a:pt x="136" y="88"/>
                    </a:lnTo>
                    <a:lnTo>
                      <a:pt x="152" y="88"/>
                    </a:lnTo>
                    <a:lnTo>
                      <a:pt x="152" y="72"/>
                    </a:lnTo>
                    <a:lnTo>
                      <a:pt x="168" y="64"/>
                    </a:lnTo>
                    <a:lnTo>
                      <a:pt x="184" y="56"/>
                    </a:lnTo>
                    <a:lnTo>
                      <a:pt x="208" y="48"/>
                    </a:lnTo>
                    <a:lnTo>
                      <a:pt x="224" y="32"/>
                    </a:lnTo>
                    <a:lnTo>
                      <a:pt x="208" y="24"/>
                    </a:lnTo>
                    <a:lnTo>
                      <a:pt x="184" y="16"/>
                    </a:lnTo>
                    <a:lnTo>
                      <a:pt x="152" y="8"/>
                    </a:lnTo>
                    <a:lnTo>
                      <a:pt x="120" y="16"/>
                    </a:lnTo>
                    <a:lnTo>
                      <a:pt x="112" y="8"/>
                    </a:lnTo>
                    <a:lnTo>
                      <a:pt x="104" y="0"/>
                    </a:lnTo>
                    <a:lnTo>
                      <a:pt x="80" y="16"/>
                    </a:lnTo>
                    <a:lnTo>
                      <a:pt x="88" y="24"/>
                    </a:lnTo>
                    <a:lnTo>
                      <a:pt x="64" y="32"/>
                    </a:lnTo>
                    <a:lnTo>
                      <a:pt x="56" y="24"/>
                    </a:lnTo>
                    <a:lnTo>
                      <a:pt x="40" y="24"/>
                    </a:lnTo>
                    <a:lnTo>
                      <a:pt x="32" y="32"/>
                    </a:lnTo>
                    <a:lnTo>
                      <a:pt x="24" y="40"/>
                    </a:lnTo>
                    <a:lnTo>
                      <a:pt x="16" y="40"/>
                    </a:lnTo>
                    <a:lnTo>
                      <a:pt x="8" y="48"/>
                    </a:lnTo>
                    <a:lnTo>
                      <a:pt x="16" y="56"/>
                    </a:lnTo>
                    <a:lnTo>
                      <a:pt x="40" y="56"/>
                    </a:lnTo>
                    <a:lnTo>
                      <a:pt x="48" y="64"/>
                    </a:lnTo>
                    <a:lnTo>
                      <a:pt x="64" y="72"/>
                    </a:lnTo>
                    <a:lnTo>
                      <a:pt x="64" y="80"/>
                    </a:lnTo>
                    <a:lnTo>
                      <a:pt x="40" y="88"/>
                    </a:lnTo>
                    <a:lnTo>
                      <a:pt x="24" y="96"/>
                    </a:lnTo>
                    <a:lnTo>
                      <a:pt x="0" y="104"/>
                    </a:lnTo>
                    <a:lnTo>
                      <a:pt x="0" y="112"/>
                    </a:lnTo>
                    <a:lnTo>
                      <a:pt x="16" y="112"/>
                    </a:lnTo>
                    <a:lnTo>
                      <a:pt x="24" y="112"/>
                    </a:lnTo>
                    <a:lnTo>
                      <a:pt x="32" y="104"/>
                    </a:lnTo>
                    <a:lnTo>
                      <a:pt x="48" y="104"/>
                    </a:lnTo>
                    <a:lnTo>
                      <a:pt x="48" y="112"/>
                    </a:lnTo>
                    <a:lnTo>
                      <a:pt x="72" y="112"/>
                    </a:lnTo>
                    <a:lnTo>
                      <a:pt x="88" y="11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4" name="Freeform 262"/>
              <p:cNvSpPr>
                <a:spLocks/>
              </p:cNvSpPr>
              <p:nvPr/>
            </p:nvSpPr>
            <p:spPr bwMode="gray">
              <a:xfrm>
                <a:off x="3149" y="1525"/>
                <a:ext cx="535" cy="714"/>
              </a:xfrm>
              <a:custGeom>
                <a:avLst/>
                <a:gdLst>
                  <a:gd name="T0" fmla="*/ 220 w 760"/>
                  <a:gd name="T1" fmla="*/ 253 h 1016"/>
                  <a:gd name="T2" fmla="*/ 199 w 760"/>
                  <a:gd name="T3" fmla="*/ 253 h 1016"/>
                  <a:gd name="T4" fmla="*/ 178 w 760"/>
                  <a:gd name="T5" fmla="*/ 247 h 1016"/>
                  <a:gd name="T6" fmla="*/ 153 w 760"/>
                  <a:gd name="T7" fmla="*/ 261 h 1016"/>
                  <a:gd name="T8" fmla="*/ 140 w 760"/>
                  <a:gd name="T9" fmla="*/ 286 h 1016"/>
                  <a:gd name="T10" fmla="*/ 156 w 760"/>
                  <a:gd name="T11" fmla="*/ 303 h 1016"/>
                  <a:gd name="T12" fmla="*/ 140 w 760"/>
                  <a:gd name="T13" fmla="*/ 316 h 1016"/>
                  <a:gd name="T14" fmla="*/ 145 w 760"/>
                  <a:gd name="T15" fmla="*/ 336 h 1016"/>
                  <a:gd name="T16" fmla="*/ 145 w 760"/>
                  <a:gd name="T17" fmla="*/ 353 h 1016"/>
                  <a:gd name="T18" fmla="*/ 123 w 760"/>
                  <a:gd name="T19" fmla="*/ 339 h 1016"/>
                  <a:gd name="T20" fmla="*/ 89 w 760"/>
                  <a:gd name="T21" fmla="*/ 333 h 1016"/>
                  <a:gd name="T22" fmla="*/ 73 w 760"/>
                  <a:gd name="T23" fmla="*/ 320 h 1016"/>
                  <a:gd name="T24" fmla="*/ 73 w 760"/>
                  <a:gd name="T25" fmla="*/ 313 h 1016"/>
                  <a:gd name="T26" fmla="*/ 75 w 760"/>
                  <a:gd name="T27" fmla="*/ 300 h 1016"/>
                  <a:gd name="T28" fmla="*/ 84 w 760"/>
                  <a:gd name="T29" fmla="*/ 286 h 1016"/>
                  <a:gd name="T30" fmla="*/ 84 w 760"/>
                  <a:gd name="T31" fmla="*/ 266 h 1016"/>
                  <a:gd name="T32" fmla="*/ 58 w 760"/>
                  <a:gd name="T33" fmla="*/ 261 h 1016"/>
                  <a:gd name="T34" fmla="*/ 48 w 760"/>
                  <a:gd name="T35" fmla="*/ 238 h 1016"/>
                  <a:gd name="T36" fmla="*/ 27 w 760"/>
                  <a:gd name="T37" fmla="*/ 233 h 1016"/>
                  <a:gd name="T38" fmla="*/ 36 w 760"/>
                  <a:gd name="T39" fmla="*/ 231 h 1016"/>
                  <a:gd name="T40" fmla="*/ 25 w 760"/>
                  <a:gd name="T41" fmla="*/ 200 h 1016"/>
                  <a:gd name="T42" fmla="*/ 11 w 760"/>
                  <a:gd name="T43" fmla="*/ 195 h 1016"/>
                  <a:gd name="T44" fmla="*/ 3 w 760"/>
                  <a:gd name="T45" fmla="*/ 172 h 1016"/>
                  <a:gd name="T46" fmla="*/ 6 w 760"/>
                  <a:gd name="T47" fmla="*/ 147 h 1016"/>
                  <a:gd name="T48" fmla="*/ 19 w 760"/>
                  <a:gd name="T49" fmla="*/ 142 h 1016"/>
                  <a:gd name="T50" fmla="*/ 8 w 760"/>
                  <a:gd name="T51" fmla="*/ 136 h 1016"/>
                  <a:gd name="T52" fmla="*/ 31 w 760"/>
                  <a:gd name="T53" fmla="*/ 97 h 1016"/>
                  <a:gd name="T54" fmla="*/ 23 w 760"/>
                  <a:gd name="T55" fmla="*/ 81 h 1016"/>
                  <a:gd name="T56" fmla="*/ 17 w 760"/>
                  <a:gd name="T57" fmla="*/ 64 h 1016"/>
                  <a:gd name="T58" fmla="*/ 11 w 760"/>
                  <a:gd name="T59" fmla="*/ 33 h 1016"/>
                  <a:gd name="T60" fmla="*/ 8 w 760"/>
                  <a:gd name="T61" fmla="*/ 14 h 1016"/>
                  <a:gd name="T62" fmla="*/ 31 w 760"/>
                  <a:gd name="T63" fmla="*/ 0 h 1016"/>
                  <a:gd name="T64" fmla="*/ 34 w 760"/>
                  <a:gd name="T65" fmla="*/ 3 h 1016"/>
                  <a:gd name="T66" fmla="*/ 50 w 760"/>
                  <a:gd name="T67" fmla="*/ 6 h 1016"/>
                  <a:gd name="T68" fmla="*/ 84 w 760"/>
                  <a:gd name="T69" fmla="*/ 19 h 1016"/>
                  <a:gd name="T70" fmla="*/ 98 w 760"/>
                  <a:gd name="T71" fmla="*/ 25 h 1016"/>
                  <a:gd name="T72" fmla="*/ 65 w 760"/>
                  <a:gd name="T73" fmla="*/ 41 h 1016"/>
                  <a:gd name="T74" fmla="*/ 36 w 760"/>
                  <a:gd name="T75" fmla="*/ 31 h 1016"/>
                  <a:gd name="T76" fmla="*/ 53 w 760"/>
                  <a:gd name="T77" fmla="*/ 53 h 1016"/>
                  <a:gd name="T78" fmla="*/ 53 w 760"/>
                  <a:gd name="T79" fmla="*/ 75 h 1016"/>
                  <a:gd name="T80" fmla="*/ 75 w 760"/>
                  <a:gd name="T81" fmla="*/ 77 h 1016"/>
                  <a:gd name="T82" fmla="*/ 67 w 760"/>
                  <a:gd name="T83" fmla="*/ 61 h 1016"/>
                  <a:gd name="T84" fmla="*/ 89 w 760"/>
                  <a:gd name="T85" fmla="*/ 70 h 1016"/>
                  <a:gd name="T86" fmla="*/ 101 w 760"/>
                  <a:gd name="T87" fmla="*/ 44 h 1016"/>
                  <a:gd name="T88" fmla="*/ 123 w 760"/>
                  <a:gd name="T89" fmla="*/ 33 h 1016"/>
                  <a:gd name="T90" fmla="*/ 120 w 760"/>
                  <a:gd name="T91" fmla="*/ 19 h 1016"/>
                  <a:gd name="T92" fmla="*/ 115 w 760"/>
                  <a:gd name="T93" fmla="*/ 14 h 1016"/>
                  <a:gd name="T94" fmla="*/ 128 w 760"/>
                  <a:gd name="T95" fmla="*/ 25 h 1016"/>
                  <a:gd name="T96" fmla="*/ 137 w 760"/>
                  <a:gd name="T97" fmla="*/ 33 h 1016"/>
                  <a:gd name="T98" fmla="*/ 151 w 760"/>
                  <a:gd name="T99" fmla="*/ 25 h 1016"/>
                  <a:gd name="T100" fmla="*/ 165 w 760"/>
                  <a:gd name="T101" fmla="*/ 17 h 1016"/>
                  <a:gd name="T102" fmla="*/ 178 w 760"/>
                  <a:gd name="T103" fmla="*/ 14 h 1016"/>
                  <a:gd name="T104" fmla="*/ 187 w 760"/>
                  <a:gd name="T105" fmla="*/ 14 h 1016"/>
                  <a:gd name="T106" fmla="*/ 199 w 760"/>
                  <a:gd name="T107" fmla="*/ 19 h 1016"/>
                  <a:gd name="T108" fmla="*/ 203 w 760"/>
                  <a:gd name="T109" fmla="*/ 17 h 1016"/>
                  <a:gd name="T110" fmla="*/ 223 w 760"/>
                  <a:gd name="T111" fmla="*/ 11 h 1016"/>
                  <a:gd name="T112" fmla="*/ 232 w 760"/>
                  <a:gd name="T113" fmla="*/ 17 h 1016"/>
                  <a:gd name="T114" fmla="*/ 234 w 760"/>
                  <a:gd name="T115" fmla="*/ 3 h 1016"/>
                  <a:gd name="T116" fmla="*/ 260 w 760"/>
                  <a:gd name="T117" fmla="*/ 17 h 1016"/>
                  <a:gd name="T118" fmla="*/ 237 w 760"/>
                  <a:gd name="T119" fmla="*/ 70 h 1016"/>
                  <a:gd name="T120" fmla="*/ 232 w 760"/>
                  <a:gd name="T121" fmla="*/ 144 h 1016"/>
                  <a:gd name="T122" fmla="*/ 223 w 760"/>
                  <a:gd name="T123" fmla="*/ 192 h 1016"/>
                  <a:gd name="T124" fmla="*/ 215 w 760"/>
                  <a:gd name="T125" fmla="*/ 233 h 10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0"/>
                  <a:gd name="T190" fmla="*/ 0 h 1016"/>
                  <a:gd name="T191" fmla="*/ 760 w 760"/>
                  <a:gd name="T192" fmla="*/ 1016 h 10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0" h="1016">
                    <a:moveTo>
                      <a:pt x="664" y="728"/>
                    </a:moveTo>
                    <a:lnTo>
                      <a:pt x="664" y="744"/>
                    </a:lnTo>
                    <a:lnTo>
                      <a:pt x="640" y="736"/>
                    </a:lnTo>
                    <a:lnTo>
                      <a:pt x="632" y="728"/>
                    </a:lnTo>
                    <a:lnTo>
                      <a:pt x="592" y="728"/>
                    </a:lnTo>
                    <a:lnTo>
                      <a:pt x="584" y="736"/>
                    </a:lnTo>
                    <a:lnTo>
                      <a:pt x="576" y="736"/>
                    </a:lnTo>
                    <a:lnTo>
                      <a:pt x="568" y="728"/>
                    </a:lnTo>
                    <a:lnTo>
                      <a:pt x="552" y="728"/>
                    </a:lnTo>
                    <a:lnTo>
                      <a:pt x="544" y="712"/>
                    </a:lnTo>
                    <a:lnTo>
                      <a:pt x="520" y="720"/>
                    </a:lnTo>
                    <a:lnTo>
                      <a:pt x="512" y="712"/>
                    </a:lnTo>
                    <a:lnTo>
                      <a:pt x="496" y="712"/>
                    </a:lnTo>
                    <a:lnTo>
                      <a:pt x="480" y="696"/>
                    </a:lnTo>
                    <a:lnTo>
                      <a:pt x="440" y="728"/>
                    </a:lnTo>
                    <a:lnTo>
                      <a:pt x="440" y="752"/>
                    </a:lnTo>
                    <a:lnTo>
                      <a:pt x="424" y="752"/>
                    </a:lnTo>
                    <a:lnTo>
                      <a:pt x="416" y="736"/>
                    </a:lnTo>
                    <a:lnTo>
                      <a:pt x="408" y="744"/>
                    </a:lnTo>
                    <a:lnTo>
                      <a:pt x="400" y="824"/>
                    </a:lnTo>
                    <a:lnTo>
                      <a:pt x="432" y="832"/>
                    </a:lnTo>
                    <a:lnTo>
                      <a:pt x="440" y="848"/>
                    </a:lnTo>
                    <a:lnTo>
                      <a:pt x="440" y="864"/>
                    </a:lnTo>
                    <a:lnTo>
                      <a:pt x="448" y="872"/>
                    </a:lnTo>
                    <a:lnTo>
                      <a:pt x="440" y="872"/>
                    </a:lnTo>
                    <a:lnTo>
                      <a:pt x="432" y="888"/>
                    </a:lnTo>
                    <a:lnTo>
                      <a:pt x="416" y="896"/>
                    </a:lnTo>
                    <a:lnTo>
                      <a:pt x="400" y="912"/>
                    </a:lnTo>
                    <a:lnTo>
                      <a:pt x="400" y="920"/>
                    </a:lnTo>
                    <a:lnTo>
                      <a:pt x="400" y="936"/>
                    </a:lnTo>
                    <a:lnTo>
                      <a:pt x="408" y="944"/>
                    </a:lnTo>
                    <a:lnTo>
                      <a:pt x="416" y="968"/>
                    </a:lnTo>
                    <a:lnTo>
                      <a:pt x="424" y="992"/>
                    </a:lnTo>
                    <a:lnTo>
                      <a:pt x="432" y="1000"/>
                    </a:lnTo>
                    <a:lnTo>
                      <a:pt x="432" y="1016"/>
                    </a:lnTo>
                    <a:lnTo>
                      <a:pt x="416" y="1016"/>
                    </a:lnTo>
                    <a:lnTo>
                      <a:pt x="392" y="1008"/>
                    </a:lnTo>
                    <a:lnTo>
                      <a:pt x="384" y="992"/>
                    </a:lnTo>
                    <a:lnTo>
                      <a:pt x="376" y="992"/>
                    </a:lnTo>
                    <a:lnTo>
                      <a:pt x="352" y="976"/>
                    </a:lnTo>
                    <a:lnTo>
                      <a:pt x="320" y="968"/>
                    </a:lnTo>
                    <a:lnTo>
                      <a:pt x="312" y="968"/>
                    </a:lnTo>
                    <a:lnTo>
                      <a:pt x="280" y="968"/>
                    </a:lnTo>
                    <a:lnTo>
                      <a:pt x="256" y="960"/>
                    </a:lnTo>
                    <a:lnTo>
                      <a:pt x="240" y="952"/>
                    </a:lnTo>
                    <a:lnTo>
                      <a:pt x="224" y="928"/>
                    </a:lnTo>
                    <a:lnTo>
                      <a:pt x="216" y="928"/>
                    </a:lnTo>
                    <a:lnTo>
                      <a:pt x="208" y="920"/>
                    </a:lnTo>
                    <a:lnTo>
                      <a:pt x="200" y="920"/>
                    </a:lnTo>
                    <a:lnTo>
                      <a:pt x="192" y="912"/>
                    </a:lnTo>
                    <a:lnTo>
                      <a:pt x="192" y="904"/>
                    </a:lnTo>
                    <a:lnTo>
                      <a:pt x="208" y="904"/>
                    </a:lnTo>
                    <a:lnTo>
                      <a:pt x="208" y="896"/>
                    </a:lnTo>
                    <a:lnTo>
                      <a:pt x="216" y="888"/>
                    </a:lnTo>
                    <a:lnTo>
                      <a:pt x="216" y="880"/>
                    </a:lnTo>
                    <a:lnTo>
                      <a:pt x="216" y="864"/>
                    </a:lnTo>
                    <a:lnTo>
                      <a:pt x="232" y="856"/>
                    </a:lnTo>
                    <a:lnTo>
                      <a:pt x="208" y="864"/>
                    </a:lnTo>
                    <a:lnTo>
                      <a:pt x="224" y="840"/>
                    </a:lnTo>
                    <a:lnTo>
                      <a:pt x="240" y="824"/>
                    </a:lnTo>
                    <a:lnTo>
                      <a:pt x="248" y="824"/>
                    </a:lnTo>
                    <a:lnTo>
                      <a:pt x="248" y="800"/>
                    </a:lnTo>
                    <a:lnTo>
                      <a:pt x="256" y="784"/>
                    </a:lnTo>
                    <a:lnTo>
                      <a:pt x="240" y="768"/>
                    </a:lnTo>
                    <a:lnTo>
                      <a:pt x="232" y="760"/>
                    </a:lnTo>
                    <a:lnTo>
                      <a:pt x="216" y="760"/>
                    </a:lnTo>
                    <a:lnTo>
                      <a:pt x="200" y="744"/>
                    </a:lnTo>
                    <a:lnTo>
                      <a:pt x="168" y="752"/>
                    </a:lnTo>
                    <a:lnTo>
                      <a:pt x="160" y="736"/>
                    </a:lnTo>
                    <a:lnTo>
                      <a:pt x="160" y="728"/>
                    </a:lnTo>
                    <a:lnTo>
                      <a:pt x="144" y="720"/>
                    </a:lnTo>
                    <a:lnTo>
                      <a:pt x="136" y="688"/>
                    </a:lnTo>
                    <a:lnTo>
                      <a:pt x="104" y="688"/>
                    </a:lnTo>
                    <a:lnTo>
                      <a:pt x="88" y="696"/>
                    </a:lnTo>
                    <a:lnTo>
                      <a:pt x="88" y="680"/>
                    </a:lnTo>
                    <a:lnTo>
                      <a:pt x="80" y="672"/>
                    </a:lnTo>
                    <a:lnTo>
                      <a:pt x="72" y="656"/>
                    </a:lnTo>
                    <a:lnTo>
                      <a:pt x="88" y="656"/>
                    </a:lnTo>
                    <a:lnTo>
                      <a:pt x="96" y="664"/>
                    </a:lnTo>
                    <a:lnTo>
                      <a:pt x="104" y="664"/>
                    </a:lnTo>
                    <a:lnTo>
                      <a:pt x="104" y="648"/>
                    </a:lnTo>
                    <a:lnTo>
                      <a:pt x="88" y="632"/>
                    </a:lnTo>
                    <a:lnTo>
                      <a:pt x="72" y="608"/>
                    </a:lnTo>
                    <a:lnTo>
                      <a:pt x="72" y="576"/>
                    </a:lnTo>
                    <a:lnTo>
                      <a:pt x="64" y="568"/>
                    </a:lnTo>
                    <a:lnTo>
                      <a:pt x="48" y="568"/>
                    </a:lnTo>
                    <a:lnTo>
                      <a:pt x="40" y="568"/>
                    </a:lnTo>
                    <a:lnTo>
                      <a:pt x="32" y="560"/>
                    </a:lnTo>
                    <a:lnTo>
                      <a:pt x="16" y="552"/>
                    </a:lnTo>
                    <a:lnTo>
                      <a:pt x="16" y="528"/>
                    </a:lnTo>
                    <a:lnTo>
                      <a:pt x="8" y="520"/>
                    </a:lnTo>
                    <a:lnTo>
                      <a:pt x="8" y="496"/>
                    </a:lnTo>
                    <a:lnTo>
                      <a:pt x="8" y="480"/>
                    </a:lnTo>
                    <a:lnTo>
                      <a:pt x="0" y="464"/>
                    </a:lnTo>
                    <a:lnTo>
                      <a:pt x="8" y="432"/>
                    </a:lnTo>
                    <a:lnTo>
                      <a:pt x="16" y="424"/>
                    </a:lnTo>
                    <a:lnTo>
                      <a:pt x="16" y="416"/>
                    </a:lnTo>
                    <a:lnTo>
                      <a:pt x="32" y="416"/>
                    </a:lnTo>
                    <a:lnTo>
                      <a:pt x="32" y="408"/>
                    </a:lnTo>
                    <a:lnTo>
                      <a:pt x="56" y="408"/>
                    </a:lnTo>
                    <a:lnTo>
                      <a:pt x="56" y="400"/>
                    </a:lnTo>
                    <a:lnTo>
                      <a:pt x="48" y="392"/>
                    </a:lnTo>
                    <a:lnTo>
                      <a:pt x="32" y="400"/>
                    </a:lnTo>
                    <a:lnTo>
                      <a:pt x="24" y="392"/>
                    </a:lnTo>
                    <a:lnTo>
                      <a:pt x="24" y="376"/>
                    </a:lnTo>
                    <a:lnTo>
                      <a:pt x="32" y="360"/>
                    </a:lnTo>
                    <a:lnTo>
                      <a:pt x="56" y="328"/>
                    </a:lnTo>
                    <a:lnTo>
                      <a:pt x="88" y="280"/>
                    </a:lnTo>
                    <a:lnTo>
                      <a:pt x="72" y="264"/>
                    </a:lnTo>
                    <a:lnTo>
                      <a:pt x="56" y="256"/>
                    </a:lnTo>
                    <a:lnTo>
                      <a:pt x="56" y="248"/>
                    </a:lnTo>
                    <a:lnTo>
                      <a:pt x="64" y="232"/>
                    </a:lnTo>
                    <a:lnTo>
                      <a:pt x="64" y="216"/>
                    </a:lnTo>
                    <a:lnTo>
                      <a:pt x="56" y="200"/>
                    </a:lnTo>
                    <a:lnTo>
                      <a:pt x="64" y="192"/>
                    </a:lnTo>
                    <a:lnTo>
                      <a:pt x="48" y="184"/>
                    </a:lnTo>
                    <a:lnTo>
                      <a:pt x="56" y="168"/>
                    </a:lnTo>
                    <a:lnTo>
                      <a:pt x="56" y="152"/>
                    </a:lnTo>
                    <a:lnTo>
                      <a:pt x="56" y="128"/>
                    </a:lnTo>
                    <a:lnTo>
                      <a:pt x="32" y="96"/>
                    </a:lnTo>
                    <a:lnTo>
                      <a:pt x="48" y="80"/>
                    </a:lnTo>
                    <a:lnTo>
                      <a:pt x="40" y="64"/>
                    </a:lnTo>
                    <a:lnTo>
                      <a:pt x="24" y="48"/>
                    </a:lnTo>
                    <a:lnTo>
                      <a:pt x="24" y="40"/>
                    </a:lnTo>
                    <a:lnTo>
                      <a:pt x="40" y="24"/>
                    </a:lnTo>
                    <a:lnTo>
                      <a:pt x="48" y="16"/>
                    </a:lnTo>
                    <a:lnTo>
                      <a:pt x="72" y="0"/>
                    </a:lnTo>
                    <a:lnTo>
                      <a:pt x="88" y="0"/>
                    </a:lnTo>
                    <a:lnTo>
                      <a:pt x="96" y="0"/>
                    </a:lnTo>
                    <a:lnTo>
                      <a:pt x="112" y="0"/>
                    </a:lnTo>
                    <a:lnTo>
                      <a:pt x="112" y="8"/>
                    </a:lnTo>
                    <a:lnTo>
                      <a:pt x="96" y="8"/>
                    </a:lnTo>
                    <a:lnTo>
                      <a:pt x="104" y="16"/>
                    </a:lnTo>
                    <a:lnTo>
                      <a:pt x="120" y="16"/>
                    </a:lnTo>
                    <a:lnTo>
                      <a:pt x="128" y="24"/>
                    </a:lnTo>
                    <a:lnTo>
                      <a:pt x="144" y="16"/>
                    </a:lnTo>
                    <a:lnTo>
                      <a:pt x="176" y="24"/>
                    </a:lnTo>
                    <a:lnTo>
                      <a:pt x="208" y="40"/>
                    </a:lnTo>
                    <a:lnTo>
                      <a:pt x="232" y="48"/>
                    </a:lnTo>
                    <a:lnTo>
                      <a:pt x="240" y="56"/>
                    </a:lnTo>
                    <a:lnTo>
                      <a:pt x="248" y="64"/>
                    </a:lnTo>
                    <a:lnTo>
                      <a:pt x="256" y="64"/>
                    </a:lnTo>
                    <a:lnTo>
                      <a:pt x="272" y="72"/>
                    </a:lnTo>
                    <a:lnTo>
                      <a:pt x="280" y="72"/>
                    </a:lnTo>
                    <a:lnTo>
                      <a:pt x="280" y="104"/>
                    </a:lnTo>
                    <a:lnTo>
                      <a:pt x="240" y="128"/>
                    </a:lnTo>
                    <a:lnTo>
                      <a:pt x="216" y="128"/>
                    </a:lnTo>
                    <a:lnTo>
                      <a:pt x="184" y="120"/>
                    </a:lnTo>
                    <a:lnTo>
                      <a:pt x="160" y="112"/>
                    </a:lnTo>
                    <a:lnTo>
                      <a:pt x="136" y="104"/>
                    </a:lnTo>
                    <a:lnTo>
                      <a:pt x="128" y="104"/>
                    </a:lnTo>
                    <a:lnTo>
                      <a:pt x="104" y="88"/>
                    </a:lnTo>
                    <a:lnTo>
                      <a:pt x="96" y="96"/>
                    </a:lnTo>
                    <a:lnTo>
                      <a:pt x="128" y="112"/>
                    </a:lnTo>
                    <a:lnTo>
                      <a:pt x="152" y="136"/>
                    </a:lnTo>
                    <a:lnTo>
                      <a:pt x="152" y="152"/>
                    </a:lnTo>
                    <a:lnTo>
                      <a:pt x="136" y="168"/>
                    </a:lnTo>
                    <a:lnTo>
                      <a:pt x="152" y="184"/>
                    </a:lnTo>
                    <a:lnTo>
                      <a:pt x="152" y="208"/>
                    </a:lnTo>
                    <a:lnTo>
                      <a:pt x="152" y="216"/>
                    </a:lnTo>
                    <a:lnTo>
                      <a:pt x="168" y="216"/>
                    </a:lnTo>
                    <a:lnTo>
                      <a:pt x="184" y="232"/>
                    </a:lnTo>
                    <a:lnTo>
                      <a:pt x="208" y="232"/>
                    </a:lnTo>
                    <a:lnTo>
                      <a:pt x="216" y="224"/>
                    </a:lnTo>
                    <a:lnTo>
                      <a:pt x="208" y="216"/>
                    </a:lnTo>
                    <a:lnTo>
                      <a:pt x="200" y="216"/>
                    </a:lnTo>
                    <a:lnTo>
                      <a:pt x="184" y="192"/>
                    </a:lnTo>
                    <a:lnTo>
                      <a:pt x="192" y="176"/>
                    </a:lnTo>
                    <a:lnTo>
                      <a:pt x="200" y="176"/>
                    </a:lnTo>
                    <a:lnTo>
                      <a:pt x="208" y="192"/>
                    </a:lnTo>
                    <a:lnTo>
                      <a:pt x="240" y="200"/>
                    </a:lnTo>
                    <a:lnTo>
                      <a:pt x="256" y="200"/>
                    </a:lnTo>
                    <a:lnTo>
                      <a:pt x="264" y="192"/>
                    </a:lnTo>
                    <a:lnTo>
                      <a:pt x="248" y="160"/>
                    </a:lnTo>
                    <a:lnTo>
                      <a:pt x="272" y="136"/>
                    </a:lnTo>
                    <a:lnTo>
                      <a:pt x="288" y="128"/>
                    </a:lnTo>
                    <a:lnTo>
                      <a:pt x="296" y="112"/>
                    </a:lnTo>
                    <a:lnTo>
                      <a:pt x="312" y="112"/>
                    </a:lnTo>
                    <a:lnTo>
                      <a:pt x="336" y="128"/>
                    </a:lnTo>
                    <a:lnTo>
                      <a:pt x="352" y="96"/>
                    </a:lnTo>
                    <a:lnTo>
                      <a:pt x="336" y="88"/>
                    </a:lnTo>
                    <a:lnTo>
                      <a:pt x="336" y="80"/>
                    </a:lnTo>
                    <a:lnTo>
                      <a:pt x="344" y="72"/>
                    </a:lnTo>
                    <a:lnTo>
                      <a:pt x="344" y="56"/>
                    </a:lnTo>
                    <a:lnTo>
                      <a:pt x="336" y="56"/>
                    </a:lnTo>
                    <a:lnTo>
                      <a:pt x="320" y="48"/>
                    </a:lnTo>
                    <a:lnTo>
                      <a:pt x="320" y="40"/>
                    </a:lnTo>
                    <a:lnTo>
                      <a:pt x="328" y="40"/>
                    </a:lnTo>
                    <a:lnTo>
                      <a:pt x="360" y="40"/>
                    </a:lnTo>
                    <a:lnTo>
                      <a:pt x="384" y="48"/>
                    </a:lnTo>
                    <a:lnTo>
                      <a:pt x="392" y="64"/>
                    </a:lnTo>
                    <a:lnTo>
                      <a:pt x="368" y="72"/>
                    </a:lnTo>
                    <a:lnTo>
                      <a:pt x="360" y="80"/>
                    </a:lnTo>
                    <a:lnTo>
                      <a:pt x="368" y="88"/>
                    </a:lnTo>
                    <a:lnTo>
                      <a:pt x="368" y="96"/>
                    </a:lnTo>
                    <a:lnTo>
                      <a:pt x="392" y="96"/>
                    </a:lnTo>
                    <a:lnTo>
                      <a:pt x="416" y="96"/>
                    </a:lnTo>
                    <a:lnTo>
                      <a:pt x="416" y="80"/>
                    </a:lnTo>
                    <a:lnTo>
                      <a:pt x="416" y="72"/>
                    </a:lnTo>
                    <a:lnTo>
                      <a:pt x="432" y="72"/>
                    </a:lnTo>
                    <a:lnTo>
                      <a:pt x="432" y="64"/>
                    </a:lnTo>
                    <a:lnTo>
                      <a:pt x="448" y="64"/>
                    </a:lnTo>
                    <a:lnTo>
                      <a:pt x="464" y="56"/>
                    </a:lnTo>
                    <a:lnTo>
                      <a:pt x="472" y="48"/>
                    </a:lnTo>
                    <a:lnTo>
                      <a:pt x="496" y="48"/>
                    </a:lnTo>
                    <a:lnTo>
                      <a:pt x="504" y="48"/>
                    </a:lnTo>
                    <a:lnTo>
                      <a:pt x="512" y="48"/>
                    </a:lnTo>
                    <a:lnTo>
                      <a:pt x="512" y="40"/>
                    </a:lnTo>
                    <a:lnTo>
                      <a:pt x="520" y="40"/>
                    </a:lnTo>
                    <a:lnTo>
                      <a:pt x="536" y="32"/>
                    </a:lnTo>
                    <a:lnTo>
                      <a:pt x="544" y="32"/>
                    </a:lnTo>
                    <a:lnTo>
                      <a:pt x="536" y="40"/>
                    </a:lnTo>
                    <a:lnTo>
                      <a:pt x="544" y="48"/>
                    </a:lnTo>
                    <a:lnTo>
                      <a:pt x="536" y="56"/>
                    </a:lnTo>
                    <a:lnTo>
                      <a:pt x="552" y="56"/>
                    </a:lnTo>
                    <a:lnTo>
                      <a:pt x="568" y="56"/>
                    </a:lnTo>
                    <a:lnTo>
                      <a:pt x="568" y="48"/>
                    </a:lnTo>
                    <a:lnTo>
                      <a:pt x="576" y="40"/>
                    </a:lnTo>
                    <a:lnTo>
                      <a:pt x="584" y="40"/>
                    </a:lnTo>
                    <a:lnTo>
                      <a:pt x="584" y="48"/>
                    </a:lnTo>
                    <a:lnTo>
                      <a:pt x="600" y="48"/>
                    </a:lnTo>
                    <a:lnTo>
                      <a:pt x="616" y="40"/>
                    </a:lnTo>
                    <a:lnTo>
                      <a:pt x="624" y="40"/>
                    </a:lnTo>
                    <a:lnTo>
                      <a:pt x="640" y="32"/>
                    </a:lnTo>
                    <a:lnTo>
                      <a:pt x="648" y="32"/>
                    </a:lnTo>
                    <a:lnTo>
                      <a:pt x="648" y="48"/>
                    </a:lnTo>
                    <a:lnTo>
                      <a:pt x="656" y="48"/>
                    </a:lnTo>
                    <a:lnTo>
                      <a:pt x="664" y="48"/>
                    </a:lnTo>
                    <a:lnTo>
                      <a:pt x="664" y="40"/>
                    </a:lnTo>
                    <a:lnTo>
                      <a:pt x="680" y="32"/>
                    </a:lnTo>
                    <a:lnTo>
                      <a:pt x="680" y="16"/>
                    </a:lnTo>
                    <a:lnTo>
                      <a:pt x="672" y="8"/>
                    </a:lnTo>
                    <a:lnTo>
                      <a:pt x="688" y="0"/>
                    </a:lnTo>
                    <a:lnTo>
                      <a:pt x="744" y="8"/>
                    </a:lnTo>
                    <a:lnTo>
                      <a:pt x="760" y="40"/>
                    </a:lnTo>
                    <a:lnTo>
                      <a:pt x="744" y="48"/>
                    </a:lnTo>
                    <a:lnTo>
                      <a:pt x="760" y="104"/>
                    </a:lnTo>
                    <a:lnTo>
                      <a:pt x="752" y="128"/>
                    </a:lnTo>
                    <a:lnTo>
                      <a:pt x="736" y="136"/>
                    </a:lnTo>
                    <a:lnTo>
                      <a:pt x="680" y="200"/>
                    </a:lnTo>
                    <a:lnTo>
                      <a:pt x="672" y="272"/>
                    </a:lnTo>
                    <a:lnTo>
                      <a:pt x="680" y="288"/>
                    </a:lnTo>
                    <a:lnTo>
                      <a:pt x="672" y="344"/>
                    </a:lnTo>
                    <a:lnTo>
                      <a:pt x="664" y="416"/>
                    </a:lnTo>
                    <a:lnTo>
                      <a:pt x="664" y="456"/>
                    </a:lnTo>
                    <a:lnTo>
                      <a:pt x="672" y="504"/>
                    </a:lnTo>
                    <a:lnTo>
                      <a:pt x="664" y="536"/>
                    </a:lnTo>
                    <a:lnTo>
                      <a:pt x="640" y="552"/>
                    </a:lnTo>
                    <a:lnTo>
                      <a:pt x="632" y="576"/>
                    </a:lnTo>
                    <a:lnTo>
                      <a:pt x="648" y="592"/>
                    </a:lnTo>
                    <a:lnTo>
                      <a:pt x="616" y="648"/>
                    </a:lnTo>
                    <a:lnTo>
                      <a:pt x="616" y="672"/>
                    </a:lnTo>
                    <a:lnTo>
                      <a:pt x="648" y="704"/>
                    </a:lnTo>
                    <a:lnTo>
                      <a:pt x="664" y="72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5" name="Freeform 263"/>
              <p:cNvSpPr>
                <a:spLocks/>
              </p:cNvSpPr>
              <p:nvPr/>
            </p:nvSpPr>
            <p:spPr bwMode="gray">
              <a:xfrm>
                <a:off x="3329" y="2200"/>
                <a:ext cx="102" cy="51"/>
              </a:xfrm>
              <a:custGeom>
                <a:avLst/>
                <a:gdLst>
                  <a:gd name="T0" fmla="*/ 23 w 144"/>
                  <a:gd name="T1" fmla="*/ 17 h 72"/>
                  <a:gd name="T2" fmla="*/ 17 w 144"/>
                  <a:gd name="T3" fmla="*/ 17 h 72"/>
                  <a:gd name="T4" fmla="*/ 11 w 144"/>
                  <a:gd name="T5" fmla="*/ 17 h 72"/>
                  <a:gd name="T6" fmla="*/ 14 w 144"/>
                  <a:gd name="T7" fmla="*/ 14 h 72"/>
                  <a:gd name="T8" fmla="*/ 11 w 144"/>
                  <a:gd name="T9" fmla="*/ 11 h 72"/>
                  <a:gd name="T10" fmla="*/ 11 w 144"/>
                  <a:gd name="T11" fmla="*/ 6 h 72"/>
                  <a:gd name="T12" fmla="*/ 8 w 144"/>
                  <a:gd name="T13" fmla="*/ 6 h 72"/>
                  <a:gd name="T14" fmla="*/ 6 w 144"/>
                  <a:gd name="T15" fmla="*/ 3 h 72"/>
                  <a:gd name="T16" fmla="*/ 0 w 144"/>
                  <a:gd name="T17" fmla="*/ 0 h 72"/>
                  <a:gd name="T18" fmla="*/ 8 w 144"/>
                  <a:gd name="T19" fmla="*/ 3 h 72"/>
                  <a:gd name="T20" fmla="*/ 20 w 144"/>
                  <a:gd name="T21" fmla="*/ 3 h 72"/>
                  <a:gd name="T22" fmla="*/ 23 w 144"/>
                  <a:gd name="T23" fmla="*/ 3 h 72"/>
                  <a:gd name="T24" fmla="*/ 34 w 144"/>
                  <a:gd name="T25" fmla="*/ 6 h 72"/>
                  <a:gd name="T26" fmla="*/ 42 w 144"/>
                  <a:gd name="T27" fmla="*/ 11 h 72"/>
                  <a:gd name="T28" fmla="*/ 45 w 144"/>
                  <a:gd name="T29" fmla="*/ 11 h 72"/>
                  <a:gd name="T30" fmla="*/ 48 w 144"/>
                  <a:gd name="T31" fmla="*/ 17 h 72"/>
                  <a:gd name="T32" fmla="*/ 51 w 144"/>
                  <a:gd name="T33" fmla="*/ 23 h 72"/>
                  <a:gd name="T34" fmla="*/ 51 w 144"/>
                  <a:gd name="T35" fmla="*/ 26 h 72"/>
                  <a:gd name="T36" fmla="*/ 40 w 144"/>
                  <a:gd name="T37" fmla="*/ 23 h 72"/>
                  <a:gd name="T38" fmla="*/ 31 w 144"/>
                  <a:gd name="T39" fmla="*/ 20 h 72"/>
                  <a:gd name="T40" fmla="*/ 23 w 144"/>
                  <a:gd name="T41" fmla="*/ 1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72"/>
                  <a:gd name="T65" fmla="*/ 144 w 144"/>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72">
                    <a:moveTo>
                      <a:pt x="64" y="48"/>
                    </a:moveTo>
                    <a:lnTo>
                      <a:pt x="48" y="48"/>
                    </a:lnTo>
                    <a:lnTo>
                      <a:pt x="32" y="48"/>
                    </a:lnTo>
                    <a:lnTo>
                      <a:pt x="40" y="40"/>
                    </a:lnTo>
                    <a:lnTo>
                      <a:pt x="32" y="32"/>
                    </a:lnTo>
                    <a:lnTo>
                      <a:pt x="32" y="16"/>
                    </a:lnTo>
                    <a:lnTo>
                      <a:pt x="24" y="16"/>
                    </a:lnTo>
                    <a:lnTo>
                      <a:pt x="16" y="8"/>
                    </a:lnTo>
                    <a:lnTo>
                      <a:pt x="0" y="0"/>
                    </a:lnTo>
                    <a:lnTo>
                      <a:pt x="24" y="8"/>
                    </a:lnTo>
                    <a:lnTo>
                      <a:pt x="56" y="8"/>
                    </a:lnTo>
                    <a:lnTo>
                      <a:pt x="64" y="8"/>
                    </a:lnTo>
                    <a:lnTo>
                      <a:pt x="96" y="16"/>
                    </a:lnTo>
                    <a:lnTo>
                      <a:pt x="120" y="32"/>
                    </a:lnTo>
                    <a:lnTo>
                      <a:pt x="128" y="32"/>
                    </a:lnTo>
                    <a:lnTo>
                      <a:pt x="136" y="48"/>
                    </a:lnTo>
                    <a:lnTo>
                      <a:pt x="144" y="64"/>
                    </a:lnTo>
                    <a:lnTo>
                      <a:pt x="144" y="72"/>
                    </a:lnTo>
                    <a:lnTo>
                      <a:pt x="112" y="64"/>
                    </a:lnTo>
                    <a:lnTo>
                      <a:pt x="88" y="56"/>
                    </a:lnTo>
                    <a:lnTo>
                      <a:pt x="64"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6" name="Freeform 264"/>
              <p:cNvSpPr>
                <a:spLocks/>
              </p:cNvSpPr>
              <p:nvPr/>
            </p:nvSpPr>
            <p:spPr bwMode="gray">
              <a:xfrm>
                <a:off x="3515" y="2211"/>
                <a:ext cx="197" cy="141"/>
              </a:xfrm>
              <a:custGeom>
                <a:avLst/>
                <a:gdLst>
                  <a:gd name="T0" fmla="*/ 23 w 280"/>
                  <a:gd name="T1" fmla="*/ 8 h 200"/>
                  <a:gd name="T2" fmla="*/ 14 w 280"/>
                  <a:gd name="T3" fmla="*/ 8 h 200"/>
                  <a:gd name="T4" fmla="*/ 11 w 280"/>
                  <a:gd name="T5" fmla="*/ 6 h 200"/>
                  <a:gd name="T6" fmla="*/ 6 w 280"/>
                  <a:gd name="T7" fmla="*/ 3 h 200"/>
                  <a:gd name="T8" fmla="*/ 3 w 280"/>
                  <a:gd name="T9" fmla="*/ 3 h 200"/>
                  <a:gd name="T10" fmla="*/ 0 w 280"/>
                  <a:gd name="T11" fmla="*/ 6 h 200"/>
                  <a:gd name="T12" fmla="*/ 0 w 280"/>
                  <a:gd name="T13" fmla="*/ 8 h 200"/>
                  <a:gd name="T14" fmla="*/ 3 w 280"/>
                  <a:gd name="T15" fmla="*/ 6 h 200"/>
                  <a:gd name="T16" fmla="*/ 8 w 280"/>
                  <a:gd name="T17" fmla="*/ 8 h 200"/>
                  <a:gd name="T18" fmla="*/ 11 w 280"/>
                  <a:gd name="T19" fmla="*/ 11 h 200"/>
                  <a:gd name="T20" fmla="*/ 14 w 280"/>
                  <a:gd name="T21" fmla="*/ 14 h 200"/>
                  <a:gd name="T22" fmla="*/ 14 w 280"/>
                  <a:gd name="T23" fmla="*/ 17 h 200"/>
                  <a:gd name="T24" fmla="*/ 8 w 280"/>
                  <a:gd name="T25" fmla="*/ 19 h 200"/>
                  <a:gd name="T26" fmla="*/ 3 w 280"/>
                  <a:gd name="T27" fmla="*/ 19 h 200"/>
                  <a:gd name="T28" fmla="*/ 0 w 280"/>
                  <a:gd name="T29" fmla="*/ 25 h 200"/>
                  <a:gd name="T30" fmla="*/ 3 w 280"/>
                  <a:gd name="T31" fmla="*/ 25 h 200"/>
                  <a:gd name="T32" fmla="*/ 6 w 280"/>
                  <a:gd name="T33" fmla="*/ 25 h 200"/>
                  <a:gd name="T34" fmla="*/ 8 w 280"/>
                  <a:gd name="T35" fmla="*/ 31 h 200"/>
                  <a:gd name="T36" fmla="*/ 6 w 280"/>
                  <a:gd name="T37" fmla="*/ 31 h 200"/>
                  <a:gd name="T38" fmla="*/ 8 w 280"/>
                  <a:gd name="T39" fmla="*/ 36 h 200"/>
                  <a:gd name="T40" fmla="*/ 11 w 280"/>
                  <a:gd name="T41" fmla="*/ 51 h 200"/>
                  <a:gd name="T42" fmla="*/ 17 w 280"/>
                  <a:gd name="T43" fmla="*/ 51 h 200"/>
                  <a:gd name="T44" fmla="*/ 23 w 280"/>
                  <a:gd name="T45" fmla="*/ 42 h 200"/>
                  <a:gd name="T46" fmla="*/ 39 w 280"/>
                  <a:gd name="T47" fmla="*/ 44 h 200"/>
                  <a:gd name="T48" fmla="*/ 42 w 280"/>
                  <a:gd name="T49" fmla="*/ 48 h 200"/>
                  <a:gd name="T50" fmla="*/ 48 w 280"/>
                  <a:gd name="T51" fmla="*/ 48 h 200"/>
                  <a:gd name="T52" fmla="*/ 61 w 280"/>
                  <a:gd name="T53" fmla="*/ 59 h 200"/>
                  <a:gd name="T54" fmla="*/ 61 w 280"/>
                  <a:gd name="T55" fmla="*/ 65 h 200"/>
                  <a:gd name="T56" fmla="*/ 67 w 280"/>
                  <a:gd name="T57" fmla="*/ 67 h 200"/>
                  <a:gd name="T58" fmla="*/ 72 w 280"/>
                  <a:gd name="T59" fmla="*/ 70 h 200"/>
                  <a:gd name="T60" fmla="*/ 72 w 280"/>
                  <a:gd name="T61" fmla="*/ 65 h 200"/>
                  <a:gd name="T62" fmla="*/ 86 w 280"/>
                  <a:gd name="T63" fmla="*/ 56 h 200"/>
                  <a:gd name="T64" fmla="*/ 89 w 280"/>
                  <a:gd name="T65" fmla="*/ 51 h 200"/>
                  <a:gd name="T66" fmla="*/ 98 w 280"/>
                  <a:gd name="T67" fmla="*/ 51 h 200"/>
                  <a:gd name="T68" fmla="*/ 94 w 280"/>
                  <a:gd name="T69" fmla="*/ 44 h 200"/>
                  <a:gd name="T70" fmla="*/ 92 w 280"/>
                  <a:gd name="T71" fmla="*/ 44 h 200"/>
                  <a:gd name="T72" fmla="*/ 84 w 280"/>
                  <a:gd name="T73" fmla="*/ 42 h 200"/>
                  <a:gd name="T74" fmla="*/ 78 w 280"/>
                  <a:gd name="T75" fmla="*/ 39 h 200"/>
                  <a:gd name="T76" fmla="*/ 72 w 280"/>
                  <a:gd name="T77" fmla="*/ 31 h 200"/>
                  <a:gd name="T78" fmla="*/ 70 w 280"/>
                  <a:gd name="T79" fmla="*/ 23 h 200"/>
                  <a:gd name="T80" fmla="*/ 64 w 280"/>
                  <a:gd name="T81" fmla="*/ 17 h 200"/>
                  <a:gd name="T82" fmla="*/ 61 w 280"/>
                  <a:gd name="T83" fmla="*/ 14 h 200"/>
                  <a:gd name="T84" fmla="*/ 50 w 280"/>
                  <a:gd name="T85" fmla="*/ 11 h 200"/>
                  <a:gd name="T86" fmla="*/ 50 w 280"/>
                  <a:gd name="T87" fmla="*/ 8 h 200"/>
                  <a:gd name="T88" fmla="*/ 50 w 280"/>
                  <a:gd name="T89" fmla="*/ 6 h 200"/>
                  <a:gd name="T90" fmla="*/ 48 w 280"/>
                  <a:gd name="T91" fmla="*/ 3 h 200"/>
                  <a:gd name="T92" fmla="*/ 44 w 280"/>
                  <a:gd name="T93" fmla="*/ 0 h 200"/>
                  <a:gd name="T94" fmla="*/ 42 w 280"/>
                  <a:gd name="T95" fmla="*/ 0 h 200"/>
                  <a:gd name="T96" fmla="*/ 42 w 280"/>
                  <a:gd name="T97" fmla="*/ 3 h 200"/>
                  <a:gd name="T98" fmla="*/ 39 w 280"/>
                  <a:gd name="T99" fmla="*/ 0 h 200"/>
                  <a:gd name="T100" fmla="*/ 36 w 280"/>
                  <a:gd name="T101" fmla="*/ 3 h 200"/>
                  <a:gd name="T102" fmla="*/ 34 w 280"/>
                  <a:gd name="T103" fmla="*/ 11 h 200"/>
                  <a:gd name="T104" fmla="*/ 23 w 280"/>
                  <a:gd name="T105" fmla="*/ 8 h 2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0"/>
                  <a:gd name="T160" fmla="*/ 0 h 200"/>
                  <a:gd name="T161" fmla="*/ 280 w 280"/>
                  <a:gd name="T162" fmla="*/ 200 h 2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0" h="200">
                    <a:moveTo>
                      <a:pt x="64" y="24"/>
                    </a:moveTo>
                    <a:lnTo>
                      <a:pt x="40" y="24"/>
                    </a:lnTo>
                    <a:lnTo>
                      <a:pt x="32" y="16"/>
                    </a:lnTo>
                    <a:lnTo>
                      <a:pt x="16" y="8"/>
                    </a:lnTo>
                    <a:lnTo>
                      <a:pt x="8" y="8"/>
                    </a:lnTo>
                    <a:lnTo>
                      <a:pt x="0" y="16"/>
                    </a:lnTo>
                    <a:lnTo>
                      <a:pt x="0" y="24"/>
                    </a:lnTo>
                    <a:lnTo>
                      <a:pt x="8" y="16"/>
                    </a:lnTo>
                    <a:lnTo>
                      <a:pt x="24" y="24"/>
                    </a:lnTo>
                    <a:lnTo>
                      <a:pt x="32" y="32"/>
                    </a:lnTo>
                    <a:lnTo>
                      <a:pt x="40" y="40"/>
                    </a:lnTo>
                    <a:lnTo>
                      <a:pt x="40" y="48"/>
                    </a:lnTo>
                    <a:lnTo>
                      <a:pt x="24" y="56"/>
                    </a:lnTo>
                    <a:lnTo>
                      <a:pt x="8" y="56"/>
                    </a:lnTo>
                    <a:lnTo>
                      <a:pt x="0" y="72"/>
                    </a:lnTo>
                    <a:lnTo>
                      <a:pt x="8" y="72"/>
                    </a:lnTo>
                    <a:lnTo>
                      <a:pt x="16" y="72"/>
                    </a:lnTo>
                    <a:lnTo>
                      <a:pt x="24" y="88"/>
                    </a:lnTo>
                    <a:lnTo>
                      <a:pt x="16" y="88"/>
                    </a:lnTo>
                    <a:lnTo>
                      <a:pt x="24" y="104"/>
                    </a:lnTo>
                    <a:lnTo>
                      <a:pt x="32" y="144"/>
                    </a:lnTo>
                    <a:lnTo>
                      <a:pt x="48" y="144"/>
                    </a:lnTo>
                    <a:lnTo>
                      <a:pt x="64" y="120"/>
                    </a:lnTo>
                    <a:lnTo>
                      <a:pt x="112" y="128"/>
                    </a:lnTo>
                    <a:lnTo>
                      <a:pt x="120" y="136"/>
                    </a:lnTo>
                    <a:lnTo>
                      <a:pt x="136" y="136"/>
                    </a:lnTo>
                    <a:lnTo>
                      <a:pt x="176" y="168"/>
                    </a:lnTo>
                    <a:lnTo>
                      <a:pt x="176" y="184"/>
                    </a:lnTo>
                    <a:lnTo>
                      <a:pt x="192" y="192"/>
                    </a:lnTo>
                    <a:lnTo>
                      <a:pt x="208" y="200"/>
                    </a:lnTo>
                    <a:lnTo>
                      <a:pt x="208" y="184"/>
                    </a:lnTo>
                    <a:lnTo>
                      <a:pt x="248" y="160"/>
                    </a:lnTo>
                    <a:lnTo>
                      <a:pt x="256" y="144"/>
                    </a:lnTo>
                    <a:lnTo>
                      <a:pt x="280" y="144"/>
                    </a:lnTo>
                    <a:lnTo>
                      <a:pt x="272" y="128"/>
                    </a:lnTo>
                    <a:lnTo>
                      <a:pt x="264" y="128"/>
                    </a:lnTo>
                    <a:lnTo>
                      <a:pt x="240" y="120"/>
                    </a:lnTo>
                    <a:lnTo>
                      <a:pt x="224" y="112"/>
                    </a:lnTo>
                    <a:lnTo>
                      <a:pt x="208" y="88"/>
                    </a:lnTo>
                    <a:lnTo>
                      <a:pt x="200" y="64"/>
                    </a:lnTo>
                    <a:lnTo>
                      <a:pt x="184" y="48"/>
                    </a:lnTo>
                    <a:lnTo>
                      <a:pt x="176" y="40"/>
                    </a:lnTo>
                    <a:lnTo>
                      <a:pt x="144" y="32"/>
                    </a:lnTo>
                    <a:lnTo>
                      <a:pt x="144" y="24"/>
                    </a:lnTo>
                    <a:lnTo>
                      <a:pt x="144" y="16"/>
                    </a:lnTo>
                    <a:lnTo>
                      <a:pt x="136" y="8"/>
                    </a:lnTo>
                    <a:lnTo>
                      <a:pt x="128" y="0"/>
                    </a:lnTo>
                    <a:lnTo>
                      <a:pt x="120" y="0"/>
                    </a:lnTo>
                    <a:lnTo>
                      <a:pt x="120" y="8"/>
                    </a:lnTo>
                    <a:lnTo>
                      <a:pt x="112" y="0"/>
                    </a:lnTo>
                    <a:lnTo>
                      <a:pt x="104" y="8"/>
                    </a:lnTo>
                    <a:lnTo>
                      <a:pt x="96" y="32"/>
                    </a:lnTo>
                    <a:lnTo>
                      <a:pt x="64"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7" name="Freeform 265"/>
              <p:cNvSpPr>
                <a:spLocks/>
              </p:cNvSpPr>
              <p:nvPr/>
            </p:nvSpPr>
            <p:spPr bwMode="gray">
              <a:xfrm>
                <a:off x="3431" y="1935"/>
                <a:ext cx="585" cy="310"/>
              </a:xfrm>
              <a:custGeom>
                <a:avLst/>
                <a:gdLst>
                  <a:gd name="T0" fmla="*/ 161 w 832"/>
                  <a:gd name="T1" fmla="*/ 142 h 440"/>
                  <a:gd name="T2" fmla="*/ 181 w 832"/>
                  <a:gd name="T3" fmla="*/ 137 h 440"/>
                  <a:gd name="T4" fmla="*/ 189 w 832"/>
                  <a:gd name="T5" fmla="*/ 135 h 440"/>
                  <a:gd name="T6" fmla="*/ 203 w 832"/>
                  <a:gd name="T7" fmla="*/ 135 h 440"/>
                  <a:gd name="T8" fmla="*/ 234 w 832"/>
                  <a:gd name="T9" fmla="*/ 137 h 440"/>
                  <a:gd name="T10" fmla="*/ 239 w 832"/>
                  <a:gd name="T11" fmla="*/ 128 h 440"/>
                  <a:gd name="T12" fmla="*/ 248 w 832"/>
                  <a:gd name="T13" fmla="*/ 109 h 440"/>
                  <a:gd name="T14" fmla="*/ 256 w 832"/>
                  <a:gd name="T15" fmla="*/ 106 h 440"/>
                  <a:gd name="T16" fmla="*/ 276 w 832"/>
                  <a:gd name="T17" fmla="*/ 95 h 440"/>
                  <a:gd name="T18" fmla="*/ 289 w 832"/>
                  <a:gd name="T19" fmla="*/ 70 h 440"/>
                  <a:gd name="T20" fmla="*/ 264 w 832"/>
                  <a:gd name="T21" fmla="*/ 50 h 440"/>
                  <a:gd name="T22" fmla="*/ 231 w 832"/>
                  <a:gd name="T23" fmla="*/ 39 h 440"/>
                  <a:gd name="T24" fmla="*/ 214 w 832"/>
                  <a:gd name="T25" fmla="*/ 17 h 440"/>
                  <a:gd name="T26" fmla="*/ 200 w 832"/>
                  <a:gd name="T27" fmla="*/ 14 h 440"/>
                  <a:gd name="T28" fmla="*/ 189 w 832"/>
                  <a:gd name="T29" fmla="*/ 14 h 440"/>
                  <a:gd name="T30" fmla="*/ 169 w 832"/>
                  <a:gd name="T31" fmla="*/ 3 h 440"/>
                  <a:gd name="T32" fmla="*/ 148 w 832"/>
                  <a:gd name="T33" fmla="*/ 0 h 440"/>
                  <a:gd name="T34" fmla="*/ 108 w 832"/>
                  <a:gd name="T35" fmla="*/ 17 h 440"/>
                  <a:gd name="T36" fmla="*/ 105 w 832"/>
                  <a:gd name="T37" fmla="*/ 25 h 440"/>
                  <a:gd name="T38" fmla="*/ 103 w 832"/>
                  <a:gd name="T39" fmla="*/ 34 h 440"/>
                  <a:gd name="T40" fmla="*/ 98 w 832"/>
                  <a:gd name="T41" fmla="*/ 42 h 440"/>
                  <a:gd name="T42" fmla="*/ 98 w 832"/>
                  <a:gd name="T43" fmla="*/ 56 h 440"/>
                  <a:gd name="T44" fmla="*/ 92 w 832"/>
                  <a:gd name="T45" fmla="*/ 56 h 440"/>
                  <a:gd name="T46" fmla="*/ 67 w 832"/>
                  <a:gd name="T47" fmla="*/ 50 h 440"/>
                  <a:gd name="T48" fmla="*/ 58 w 832"/>
                  <a:gd name="T49" fmla="*/ 50 h 440"/>
                  <a:gd name="T50" fmla="*/ 41 w 832"/>
                  <a:gd name="T51" fmla="*/ 48 h 440"/>
                  <a:gd name="T52" fmla="*/ 27 w 832"/>
                  <a:gd name="T53" fmla="*/ 39 h 440"/>
                  <a:gd name="T54" fmla="*/ 8 w 832"/>
                  <a:gd name="T55" fmla="*/ 58 h 440"/>
                  <a:gd name="T56" fmla="*/ 0 w 832"/>
                  <a:gd name="T57" fmla="*/ 84 h 440"/>
                  <a:gd name="T58" fmla="*/ 14 w 832"/>
                  <a:gd name="T59" fmla="*/ 98 h 440"/>
                  <a:gd name="T60" fmla="*/ 27 w 832"/>
                  <a:gd name="T61" fmla="*/ 98 h 440"/>
                  <a:gd name="T62" fmla="*/ 36 w 832"/>
                  <a:gd name="T63" fmla="*/ 95 h 440"/>
                  <a:gd name="T64" fmla="*/ 44 w 832"/>
                  <a:gd name="T65" fmla="*/ 95 h 440"/>
                  <a:gd name="T66" fmla="*/ 44 w 832"/>
                  <a:gd name="T67" fmla="*/ 104 h 440"/>
                  <a:gd name="T68" fmla="*/ 31 w 832"/>
                  <a:gd name="T69" fmla="*/ 115 h 440"/>
                  <a:gd name="T70" fmla="*/ 27 w 832"/>
                  <a:gd name="T71" fmla="*/ 120 h 440"/>
                  <a:gd name="T72" fmla="*/ 31 w 832"/>
                  <a:gd name="T73" fmla="*/ 126 h 440"/>
                  <a:gd name="T74" fmla="*/ 39 w 832"/>
                  <a:gd name="T75" fmla="*/ 135 h 440"/>
                  <a:gd name="T76" fmla="*/ 44 w 832"/>
                  <a:gd name="T77" fmla="*/ 140 h 440"/>
                  <a:gd name="T78" fmla="*/ 56 w 832"/>
                  <a:gd name="T79" fmla="*/ 145 h 440"/>
                  <a:gd name="T80" fmla="*/ 84 w 832"/>
                  <a:gd name="T81" fmla="*/ 109 h 440"/>
                  <a:gd name="T82" fmla="*/ 111 w 832"/>
                  <a:gd name="T83" fmla="*/ 126 h 440"/>
                  <a:gd name="T84" fmla="*/ 128 w 832"/>
                  <a:gd name="T85" fmla="*/ 132 h 440"/>
                  <a:gd name="T86" fmla="*/ 142 w 832"/>
                  <a:gd name="T87" fmla="*/ 149 h 440"/>
                  <a:gd name="T88" fmla="*/ 150 w 832"/>
                  <a:gd name="T89" fmla="*/ 154 h 4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2"/>
                  <a:gd name="T136" fmla="*/ 0 h 440"/>
                  <a:gd name="T137" fmla="*/ 832 w 832"/>
                  <a:gd name="T138" fmla="*/ 440 h 4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2" h="440">
                    <a:moveTo>
                      <a:pt x="448" y="432"/>
                    </a:moveTo>
                    <a:lnTo>
                      <a:pt x="456" y="416"/>
                    </a:lnTo>
                    <a:lnTo>
                      <a:pt x="464" y="408"/>
                    </a:lnTo>
                    <a:lnTo>
                      <a:pt x="496" y="400"/>
                    </a:lnTo>
                    <a:lnTo>
                      <a:pt x="504" y="392"/>
                    </a:lnTo>
                    <a:lnTo>
                      <a:pt x="520" y="392"/>
                    </a:lnTo>
                    <a:lnTo>
                      <a:pt x="528" y="400"/>
                    </a:lnTo>
                    <a:lnTo>
                      <a:pt x="552" y="392"/>
                    </a:lnTo>
                    <a:lnTo>
                      <a:pt x="544" y="384"/>
                    </a:lnTo>
                    <a:lnTo>
                      <a:pt x="568" y="368"/>
                    </a:lnTo>
                    <a:lnTo>
                      <a:pt x="576" y="376"/>
                    </a:lnTo>
                    <a:lnTo>
                      <a:pt x="584" y="384"/>
                    </a:lnTo>
                    <a:lnTo>
                      <a:pt x="616" y="376"/>
                    </a:lnTo>
                    <a:lnTo>
                      <a:pt x="648" y="384"/>
                    </a:lnTo>
                    <a:lnTo>
                      <a:pt x="672" y="392"/>
                    </a:lnTo>
                    <a:lnTo>
                      <a:pt x="688" y="400"/>
                    </a:lnTo>
                    <a:lnTo>
                      <a:pt x="696" y="376"/>
                    </a:lnTo>
                    <a:lnTo>
                      <a:pt x="688" y="368"/>
                    </a:lnTo>
                    <a:lnTo>
                      <a:pt x="688" y="344"/>
                    </a:lnTo>
                    <a:lnTo>
                      <a:pt x="672" y="328"/>
                    </a:lnTo>
                    <a:lnTo>
                      <a:pt x="712" y="312"/>
                    </a:lnTo>
                    <a:lnTo>
                      <a:pt x="728" y="328"/>
                    </a:lnTo>
                    <a:lnTo>
                      <a:pt x="736" y="320"/>
                    </a:lnTo>
                    <a:lnTo>
                      <a:pt x="736" y="304"/>
                    </a:lnTo>
                    <a:lnTo>
                      <a:pt x="752" y="264"/>
                    </a:lnTo>
                    <a:lnTo>
                      <a:pt x="776" y="264"/>
                    </a:lnTo>
                    <a:lnTo>
                      <a:pt x="792" y="272"/>
                    </a:lnTo>
                    <a:lnTo>
                      <a:pt x="800" y="264"/>
                    </a:lnTo>
                    <a:lnTo>
                      <a:pt x="792" y="232"/>
                    </a:lnTo>
                    <a:lnTo>
                      <a:pt x="832" y="200"/>
                    </a:lnTo>
                    <a:lnTo>
                      <a:pt x="832" y="192"/>
                    </a:lnTo>
                    <a:lnTo>
                      <a:pt x="792" y="184"/>
                    </a:lnTo>
                    <a:lnTo>
                      <a:pt x="760" y="144"/>
                    </a:lnTo>
                    <a:lnTo>
                      <a:pt x="736" y="144"/>
                    </a:lnTo>
                    <a:lnTo>
                      <a:pt x="680" y="144"/>
                    </a:lnTo>
                    <a:lnTo>
                      <a:pt x="664" y="112"/>
                    </a:lnTo>
                    <a:lnTo>
                      <a:pt x="648" y="88"/>
                    </a:lnTo>
                    <a:lnTo>
                      <a:pt x="624" y="64"/>
                    </a:lnTo>
                    <a:lnTo>
                      <a:pt x="616" y="48"/>
                    </a:lnTo>
                    <a:lnTo>
                      <a:pt x="616" y="32"/>
                    </a:lnTo>
                    <a:lnTo>
                      <a:pt x="584" y="24"/>
                    </a:lnTo>
                    <a:lnTo>
                      <a:pt x="576" y="40"/>
                    </a:lnTo>
                    <a:lnTo>
                      <a:pt x="568" y="56"/>
                    </a:lnTo>
                    <a:lnTo>
                      <a:pt x="544" y="56"/>
                    </a:lnTo>
                    <a:lnTo>
                      <a:pt x="544" y="40"/>
                    </a:lnTo>
                    <a:lnTo>
                      <a:pt x="512" y="24"/>
                    </a:lnTo>
                    <a:lnTo>
                      <a:pt x="496" y="32"/>
                    </a:lnTo>
                    <a:lnTo>
                      <a:pt x="488" y="8"/>
                    </a:lnTo>
                    <a:lnTo>
                      <a:pt x="480" y="0"/>
                    </a:lnTo>
                    <a:lnTo>
                      <a:pt x="448" y="0"/>
                    </a:lnTo>
                    <a:lnTo>
                      <a:pt x="424" y="0"/>
                    </a:lnTo>
                    <a:lnTo>
                      <a:pt x="400" y="16"/>
                    </a:lnTo>
                    <a:lnTo>
                      <a:pt x="344" y="40"/>
                    </a:lnTo>
                    <a:lnTo>
                      <a:pt x="312" y="48"/>
                    </a:lnTo>
                    <a:lnTo>
                      <a:pt x="288" y="56"/>
                    </a:lnTo>
                    <a:lnTo>
                      <a:pt x="288" y="72"/>
                    </a:lnTo>
                    <a:lnTo>
                      <a:pt x="304" y="72"/>
                    </a:lnTo>
                    <a:lnTo>
                      <a:pt x="288" y="80"/>
                    </a:lnTo>
                    <a:lnTo>
                      <a:pt x="280" y="88"/>
                    </a:lnTo>
                    <a:lnTo>
                      <a:pt x="296" y="96"/>
                    </a:lnTo>
                    <a:lnTo>
                      <a:pt x="288" y="104"/>
                    </a:lnTo>
                    <a:lnTo>
                      <a:pt x="280" y="112"/>
                    </a:lnTo>
                    <a:lnTo>
                      <a:pt x="280" y="120"/>
                    </a:lnTo>
                    <a:lnTo>
                      <a:pt x="288" y="136"/>
                    </a:lnTo>
                    <a:lnTo>
                      <a:pt x="296" y="152"/>
                    </a:lnTo>
                    <a:lnTo>
                      <a:pt x="280" y="160"/>
                    </a:lnTo>
                    <a:lnTo>
                      <a:pt x="272" y="144"/>
                    </a:lnTo>
                    <a:lnTo>
                      <a:pt x="264" y="144"/>
                    </a:lnTo>
                    <a:lnTo>
                      <a:pt x="264" y="160"/>
                    </a:lnTo>
                    <a:lnTo>
                      <a:pt x="240" y="152"/>
                    </a:lnTo>
                    <a:lnTo>
                      <a:pt x="232" y="144"/>
                    </a:lnTo>
                    <a:lnTo>
                      <a:pt x="192" y="144"/>
                    </a:lnTo>
                    <a:lnTo>
                      <a:pt x="184" y="152"/>
                    </a:lnTo>
                    <a:lnTo>
                      <a:pt x="176" y="152"/>
                    </a:lnTo>
                    <a:lnTo>
                      <a:pt x="168" y="144"/>
                    </a:lnTo>
                    <a:lnTo>
                      <a:pt x="152" y="144"/>
                    </a:lnTo>
                    <a:lnTo>
                      <a:pt x="144" y="128"/>
                    </a:lnTo>
                    <a:lnTo>
                      <a:pt x="120" y="136"/>
                    </a:lnTo>
                    <a:lnTo>
                      <a:pt x="112" y="128"/>
                    </a:lnTo>
                    <a:lnTo>
                      <a:pt x="96" y="128"/>
                    </a:lnTo>
                    <a:lnTo>
                      <a:pt x="80" y="112"/>
                    </a:lnTo>
                    <a:lnTo>
                      <a:pt x="40" y="144"/>
                    </a:lnTo>
                    <a:lnTo>
                      <a:pt x="40" y="168"/>
                    </a:lnTo>
                    <a:lnTo>
                      <a:pt x="24" y="168"/>
                    </a:lnTo>
                    <a:lnTo>
                      <a:pt x="16" y="152"/>
                    </a:lnTo>
                    <a:lnTo>
                      <a:pt x="8" y="160"/>
                    </a:lnTo>
                    <a:lnTo>
                      <a:pt x="0" y="240"/>
                    </a:lnTo>
                    <a:lnTo>
                      <a:pt x="32" y="248"/>
                    </a:lnTo>
                    <a:lnTo>
                      <a:pt x="40" y="264"/>
                    </a:lnTo>
                    <a:lnTo>
                      <a:pt x="40" y="280"/>
                    </a:lnTo>
                    <a:lnTo>
                      <a:pt x="48" y="288"/>
                    </a:lnTo>
                    <a:lnTo>
                      <a:pt x="72" y="280"/>
                    </a:lnTo>
                    <a:lnTo>
                      <a:pt x="80" y="280"/>
                    </a:lnTo>
                    <a:lnTo>
                      <a:pt x="80" y="272"/>
                    </a:lnTo>
                    <a:lnTo>
                      <a:pt x="88" y="272"/>
                    </a:lnTo>
                    <a:lnTo>
                      <a:pt x="104" y="272"/>
                    </a:lnTo>
                    <a:lnTo>
                      <a:pt x="112" y="272"/>
                    </a:lnTo>
                    <a:lnTo>
                      <a:pt x="120" y="272"/>
                    </a:lnTo>
                    <a:lnTo>
                      <a:pt x="128" y="272"/>
                    </a:lnTo>
                    <a:lnTo>
                      <a:pt x="128" y="280"/>
                    </a:lnTo>
                    <a:lnTo>
                      <a:pt x="128" y="288"/>
                    </a:lnTo>
                    <a:lnTo>
                      <a:pt x="128" y="296"/>
                    </a:lnTo>
                    <a:lnTo>
                      <a:pt x="128" y="312"/>
                    </a:lnTo>
                    <a:lnTo>
                      <a:pt x="128" y="320"/>
                    </a:lnTo>
                    <a:lnTo>
                      <a:pt x="88" y="328"/>
                    </a:lnTo>
                    <a:lnTo>
                      <a:pt x="88" y="336"/>
                    </a:lnTo>
                    <a:lnTo>
                      <a:pt x="88" y="344"/>
                    </a:lnTo>
                    <a:lnTo>
                      <a:pt x="80" y="344"/>
                    </a:lnTo>
                    <a:lnTo>
                      <a:pt x="72" y="336"/>
                    </a:lnTo>
                    <a:lnTo>
                      <a:pt x="80" y="352"/>
                    </a:lnTo>
                    <a:lnTo>
                      <a:pt x="88" y="360"/>
                    </a:lnTo>
                    <a:lnTo>
                      <a:pt x="88" y="376"/>
                    </a:lnTo>
                    <a:lnTo>
                      <a:pt x="96" y="384"/>
                    </a:lnTo>
                    <a:lnTo>
                      <a:pt x="112" y="384"/>
                    </a:lnTo>
                    <a:lnTo>
                      <a:pt x="120" y="392"/>
                    </a:lnTo>
                    <a:lnTo>
                      <a:pt x="120" y="408"/>
                    </a:lnTo>
                    <a:lnTo>
                      <a:pt x="128" y="400"/>
                    </a:lnTo>
                    <a:lnTo>
                      <a:pt x="136" y="400"/>
                    </a:lnTo>
                    <a:lnTo>
                      <a:pt x="152" y="408"/>
                    </a:lnTo>
                    <a:lnTo>
                      <a:pt x="160" y="416"/>
                    </a:lnTo>
                    <a:lnTo>
                      <a:pt x="184" y="416"/>
                    </a:lnTo>
                    <a:lnTo>
                      <a:pt x="176" y="344"/>
                    </a:lnTo>
                    <a:lnTo>
                      <a:pt x="240" y="312"/>
                    </a:lnTo>
                    <a:lnTo>
                      <a:pt x="296" y="344"/>
                    </a:lnTo>
                    <a:lnTo>
                      <a:pt x="312" y="368"/>
                    </a:lnTo>
                    <a:lnTo>
                      <a:pt x="320" y="360"/>
                    </a:lnTo>
                    <a:lnTo>
                      <a:pt x="344" y="368"/>
                    </a:lnTo>
                    <a:lnTo>
                      <a:pt x="352" y="368"/>
                    </a:lnTo>
                    <a:lnTo>
                      <a:pt x="368" y="376"/>
                    </a:lnTo>
                    <a:lnTo>
                      <a:pt x="376" y="400"/>
                    </a:lnTo>
                    <a:lnTo>
                      <a:pt x="392" y="392"/>
                    </a:lnTo>
                    <a:lnTo>
                      <a:pt x="408" y="424"/>
                    </a:lnTo>
                    <a:lnTo>
                      <a:pt x="416" y="432"/>
                    </a:lnTo>
                    <a:lnTo>
                      <a:pt x="424" y="440"/>
                    </a:lnTo>
                    <a:lnTo>
                      <a:pt x="432" y="440"/>
                    </a:lnTo>
                    <a:lnTo>
                      <a:pt x="440" y="432"/>
                    </a:lnTo>
                    <a:lnTo>
                      <a:pt x="448" y="4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8" name="Freeform 266"/>
              <p:cNvSpPr>
                <a:spLocks/>
              </p:cNvSpPr>
              <p:nvPr/>
            </p:nvSpPr>
            <p:spPr bwMode="gray">
              <a:xfrm>
                <a:off x="3408" y="2228"/>
                <a:ext cx="68" cy="73"/>
              </a:xfrm>
              <a:custGeom>
                <a:avLst/>
                <a:gdLst>
                  <a:gd name="T0" fmla="*/ 11 w 96"/>
                  <a:gd name="T1" fmla="*/ 25 h 104"/>
                  <a:gd name="T2" fmla="*/ 20 w 96"/>
                  <a:gd name="T3" fmla="*/ 22 h 104"/>
                  <a:gd name="T4" fmla="*/ 20 w 96"/>
                  <a:gd name="T5" fmla="*/ 25 h 104"/>
                  <a:gd name="T6" fmla="*/ 20 w 96"/>
                  <a:gd name="T7" fmla="*/ 31 h 104"/>
                  <a:gd name="T8" fmla="*/ 26 w 96"/>
                  <a:gd name="T9" fmla="*/ 36 h 104"/>
                  <a:gd name="T10" fmla="*/ 26 w 96"/>
                  <a:gd name="T11" fmla="*/ 31 h 104"/>
                  <a:gd name="T12" fmla="*/ 26 w 96"/>
                  <a:gd name="T13" fmla="*/ 25 h 104"/>
                  <a:gd name="T14" fmla="*/ 34 w 96"/>
                  <a:gd name="T15" fmla="*/ 17 h 104"/>
                  <a:gd name="T16" fmla="*/ 34 w 96"/>
                  <a:gd name="T17" fmla="*/ 14 h 104"/>
                  <a:gd name="T18" fmla="*/ 31 w 96"/>
                  <a:gd name="T19" fmla="*/ 8 h 104"/>
                  <a:gd name="T20" fmla="*/ 28 w 96"/>
                  <a:gd name="T21" fmla="*/ 3 h 104"/>
                  <a:gd name="T22" fmla="*/ 23 w 96"/>
                  <a:gd name="T23" fmla="*/ 0 h 104"/>
                  <a:gd name="T24" fmla="*/ 23 w 96"/>
                  <a:gd name="T25" fmla="*/ 6 h 104"/>
                  <a:gd name="T26" fmla="*/ 17 w 96"/>
                  <a:gd name="T27" fmla="*/ 6 h 104"/>
                  <a:gd name="T28" fmla="*/ 9 w 96"/>
                  <a:gd name="T29" fmla="*/ 3 h 104"/>
                  <a:gd name="T30" fmla="*/ 11 w 96"/>
                  <a:gd name="T31" fmla="*/ 8 h 104"/>
                  <a:gd name="T32" fmla="*/ 11 w 96"/>
                  <a:gd name="T33" fmla="*/ 11 h 104"/>
                  <a:gd name="T34" fmla="*/ 0 w 96"/>
                  <a:gd name="T35" fmla="*/ 8 h 104"/>
                  <a:gd name="T36" fmla="*/ 3 w 96"/>
                  <a:gd name="T37" fmla="*/ 14 h 104"/>
                  <a:gd name="T38" fmla="*/ 6 w 96"/>
                  <a:gd name="T39" fmla="*/ 17 h 104"/>
                  <a:gd name="T40" fmla="*/ 11 w 96"/>
                  <a:gd name="T41" fmla="*/ 25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04"/>
                  <a:gd name="T65" fmla="*/ 96 w 96"/>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04">
                    <a:moveTo>
                      <a:pt x="32" y="72"/>
                    </a:moveTo>
                    <a:lnTo>
                      <a:pt x="56" y="64"/>
                    </a:lnTo>
                    <a:lnTo>
                      <a:pt x="56" y="72"/>
                    </a:lnTo>
                    <a:lnTo>
                      <a:pt x="56" y="88"/>
                    </a:lnTo>
                    <a:lnTo>
                      <a:pt x="72" y="104"/>
                    </a:lnTo>
                    <a:lnTo>
                      <a:pt x="72" y="88"/>
                    </a:lnTo>
                    <a:lnTo>
                      <a:pt x="72" y="72"/>
                    </a:lnTo>
                    <a:lnTo>
                      <a:pt x="96" y="48"/>
                    </a:lnTo>
                    <a:lnTo>
                      <a:pt x="96" y="40"/>
                    </a:lnTo>
                    <a:lnTo>
                      <a:pt x="88" y="24"/>
                    </a:lnTo>
                    <a:lnTo>
                      <a:pt x="80" y="8"/>
                    </a:lnTo>
                    <a:lnTo>
                      <a:pt x="64" y="0"/>
                    </a:lnTo>
                    <a:lnTo>
                      <a:pt x="64" y="16"/>
                    </a:lnTo>
                    <a:lnTo>
                      <a:pt x="48" y="16"/>
                    </a:lnTo>
                    <a:lnTo>
                      <a:pt x="24" y="8"/>
                    </a:lnTo>
                    <a:lnTo>
                      <a:pt x="32" y="24"/>
                    </a:lnTo>
                    <a:lnTo>
                      <a:pt x="32" y="32"/>
                    </a:lnTo>
                    <a:lnTo>
                      <a:pt x="0" y="24"/>
                    </a:lnTo>
                    <a:lnTo>
                      <a:pt x="8" y="40"/>
                    </a:lnTo>
                    <a:lnTo>
                      <a:pt x="16" y="48"/>
                    </a:lnTo>
                    <a:lnTo>
                      <a:pt x="32"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9" name="Freeform 267"/>
              <p:cNvSpPr>
                <a:spLocks/>
              </p:cNvSpPr>
              <p:nvPr/>
            </p:nvSpPr>
            <p:spPr bwMode="gray">
              <a:xfrm>
                <a:off x="3397" y="2273"/>
                <a:ext cx="28" cy="11"/>
              </a:xfrm>
              <a:custGeom>
                <a:avLst/>
                <a:gdLst>
                  <a:gd name="T0" fmla="*/ 0 w 40"/>
                  <a:gd name="T1" fmla="*/ 0 h 16"/>
                  <a:gd name="T2" fmla="*/ 6 w 40"/>
                  <a:gd name="T3" fmla="*/ 0 h 16"/>
                  <a:gd name="T4" fmla="*/ 14 w 40"/>
                  <a:gd name="T5" fmla="*/ 3 h 16"/>
                  <a:gd name="T6" fmla="*/ 8 w 40"/>
                  <a:gd name="T7" fmla="*/ 6 h 16"/>
                  <a:gd name="T8" fmla="*/ 0 w 40"/>
                  <a:gd name="T9" fmla="*/ 0 h 16"/>
                  <a:gd name="T10" fmla="*/ 0 60000 65536"/>
                  <a:gd name="T11" fmla="*/ 0 60000 65536"/>
                  <a:gd name="T12" fmla="*/ 0 60000 65536"/>
                  <a:gd name="T13" fmla="*/ 0 60000 65536"/>
                  <a:gd name="T14" fmla="*/ 0 60000 65536"/>
                  <a:gd name="T15" fmla="*/ 0 w 40"/>
                  <a:gd name="T16" fmla="*/ 0 h 16"/>
                  <a:gd name="T17" fmla="*/ 40 w 40"/>
                  <a:gd name="T18" fmla="*/ 16 h 16"/>
                </a:gdLst>
                <a:ahLst/>
                <a:cxnLst>
                  <a:cxn ang="T10">
                    <a:pos x="T0" y="T1"/>
                  </a:cxn>
                  <a:cxn ang="T11">
                    <a:pos x="T2" y="T3"/>
                  </a:cxn>
                  <a:cxn ang="T12">
                    <a:pos x="T4" y="T5"/>
                  </a:cxn>
                  <a:cxn ang="T13">
                    <a:pos x="T6" y="T7"/>
                  </a:cxn>
                  <a:cxn ang="T14">
                    <a:pos x="T8" y="T9"/>
                  </a:cxn>
                </a:cxnLst>
                <a:rect l="T15" t="T16" r="T17" b="T18"/>
                <a:pathLst>
                  <a:path w="40" h="16">
                    <a:moveTo>
                      <a:pt x="0" y="0"/>
                    </a:moveTo>
                    <a:lnTo>
                      <a:pt x="16" y="0"/>
                    </a:lnTo>
                    <a:lnTo>
                      <a:pt x="40" y="8"/>
                    </a:lnTo>
                    <a:lnTo>
                      <a:pt x="24" y="16"/>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0" name="Freeform 268"/>
              <p:cNvSpPr>
                <a:spLocks/>
              </p:cNvSpPr>
              <p:nvPr/>
            </p:nvSpPr>
            <p:spPr bwMode="gray">
              <a:xfrm>
                <a:off x="5062" y="1755"/>
                <a:ext cx="34" cy="29"/>
              </a:xfrm>
              <a:custGeom>
                <a:avLst/>
                <a:gdLst>
                  <a:gd name="T0" fmla="*/ 17 w 48"/>
                  <a:gd name="T1" fmla="*/ 0 h 40"/>
                  <a:gd name="T2" fmla="*/ 17 w 48"/>
                  <a:gd name="T3" fmla="*/ 3 h 40"/>
                  <a:gd name="T4" fmla="*/ 9 w 48"/>
                  <a:gd name="T5" fmla="*/ 9 h 40"/>
                  <a:gd name="T6" fmla="*/ 6 w 48"/>
                  <a:gd name="T7" fmla="*/ 15 h 40"/>
                  <a:gd name="T8" fmla="*/ 3 w 48"/>
                  <a:gd name="T9" fmla="*/ 15 h 40"/>
                  <a:gd name="T10" fmla="*/ 3 w 48"/>
                  <a:gd name="T11" fmla="*/ 9 h 40"/>
                  <a:gd name="T12" fmla="*/ 0 w 48"/>
                  <a:gd name="T13" fmla="*/ 9 h 40"/>
                  <a:gd name="T14" fmla="*/ 3 w 48"/>
                  <a:gd name="T15" fmla="*/ 3 h 40"/>
                  <a:gd name="T16" fmla="*/ 3 w 48"/>
                  <a:gd name="T17" fmla="*/ 0 h 40"/>
                  <a:gd name="T18" fmla="*/ 17 w 48"/>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0"/>
                  <a:gd name="T32" fmla="*/ 48 w 48"/>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0">
                    <a:moveTo>
                      <a:pt x="48" y="0"/>
                    </a:moveTo>
                    <a:lnTo>
                      <a:pt x="48" y="8"/>
                    </a:lnTo>
                    <a:lnTo>
                      <a:pt x="24" y="24"/>
                    </a:lnTo>
                    <a:lnTo>
                      <a:pt x="16" y="40"/>
                    </a:lnTo>
                    <a:lnTo>
                      <a:pt x="8" y="40"/>
                    </a:lnTo>
                    <a:lnTo>
                      <a:pt x="8" y="24"/>
                    </a:lnTo>
                    <a:lnTo>
                      <a:pt x="0" y="24"/>
                    </a:lnTo>
                    <a:lnTo>
                      <a:pt x="8" y="8"/>
                    </a:lnTo>
                    <a:lnTo>
                      <a:pt x="8" y="0"/>
                    </a:lnTo>
                    <a:lnTo>
                      <a:pt x="4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1" name="Freeform 269"/>
              <p:cNvSpPr>
                <a:spLocks/>
              </p:cNvSpPr>
              <p:nvPr/>
            </p:nvSpPr>
            <p:spPr bwMode="gray">
              <a:xfrm>
                <a:off x="3582" y="1305"/>
                <a:ext cx="1919" cy="906"/>
              </a:xfrm>
              <a:custGeom>
                <a:avLst/>
                <a:gdLst>
                  <a:gd name="T0" fmla="*/ 902 w 2728"/>
                  <a:gd name="T1" fmla="*/ 134 h 1288"/>
                  <a:gd name="T2" fmla="*/ 847 w 2728"/>
                  <a:gd name="T3" fmla="*/ 106 h 1288"/>
                  <a:gd name="T4" fmla="*/ 802 w 2728"/>
                  <a:gd name="T5" fmla="*/ 117 h 1288"/>
                  <a:gd name="T6" fmla="*/ 741 w 2728"/>
                  <a:gd name="T7" fmla="*/ 111 h 1288"/>
                  <a:gd name="T8" fmla="*/ 671 w 2728"/>
                  <a:gd name="T9" fmla="*/ 86 h 1288"/>
                  <a:gd name="T10" fmla="*/ 630 w 2728"/>
                  <a:gd name="T11" fmla="*/ 81 h 1288"/>
                  <a:gd name="T12" fmla="*/ 593 w 2728"/>
                  <a:gd name="T13" fmla="*/ 72 h 1288"/>
                  <a:gd name="T14" fmla="*/ 568 w 2728"/>
                  <a:gd name="T15" fmla="*/ 86 h 1288"/>
                  <a:gd name="T16" fmla="*/ 506 w 2728"/>
                  <a:gd name="T17" fmla="*/ 81 h 1288"/>
                  <a:gd name="T18" fmla="*/ 485 w 2728"/>
                  <a:gd name="T19" fmla="*/ 58 h 1288"/>
                  <a:gd name="T20" fmla="*/ 435 w 2728"/>
                  <a:gd name="T21" fmla="*/ 61 h 1288"/>
                  <a:gd name="T22" fmla="*/ 401 w 2728"/>
                  <a:gd name="T23" fmla="*/ 53 h 1288"/>
                  <a:gd name="T24" fmla="*/ 370 w 2728"/>
                  <a:gd name="T25" fmla="*/ 61 h 1288"/>
                  <a:gd name="T26" fmla="*/ 362 w 2728"/>
                  <a:gd name="T27" fmla="*/ 56 h 1288"/>
                  <a:gd name="T28" fmla="*/ 398 w 2728"/>
                  <a:gd name="T29" fmla="*/ 25 h 1288"/>
                  <a:gd name="T30" fmla="*/ 354 w 2728"/>
                  <a:gd name="T31" fmla="*/ 17 h 1288"/>
                  <a:gd name="T32" fmla="*/ 323 w 2728"/>
                  <a:gd name="T33" fmla="*/ 0 h 1288"/>
                  <a:gd name="T34" fmla="*/ 310 w 2728"/>
                  <a:gd name="T35" fmla="*/ 17 h 1288"/>
                  <a:gd name="T36" fmla="*/ 281 w 2728"/>
                  <a:gd name="T37" fmla="*/ 23 h 1288"/>
                  <a:gd name="T38" fmla="*/ 243 w 2728"/>
                  <a:gd name="T39" fmla="*/ 27 h 1288"/>
                  <a:gd name="T40" fmla="*/ 203 w 2728"/>
                  <a:gd name="T41" fmla="*/ 39 h 1288"/>
                  <a:gd name="T42" fmla="*/ 200 w 2728"/>
                  <a:gd name="T43" fmla="*/ 56 h 1288"/>
                  <a:gd name="T44" fmla="*/ 186 w 2728"/>
                  <a:gd name="T45" fmla="*/ 86 h 1288"/>
                  <a:gd name="T46" fmla="*/ 178 w 2728"/>
                  <a:gd name="T47" fmla="*/ 94 h 1288"/>
                  <a:gd name="T48" fmla="*/ 148 w 2728"/>
                  <a:gd name="T49" fmla="*/ 84 h 1288"/>
                  <a:gd name="T50" fmla="*/ 139 w 2728"/>
                  <a:gd name="T51" fmla="*/ 92 h 1288"/>
                  <a:gd name="T52" fmla="*/ 114 w 2728"/>
                  <a:gd name="T53" fmla="*/ 89 h 1288"/>
                  <a:gd name="T54" fmla="*/ 145 w 2728"/>
                  <a:gd name="T55" fmla="*/ 131 h 1288"/>
                  <a:gd name="T56" fmla="*/ 122 w 2728"/>
                  <a:gd name="T57" fmla="*/ 136 h 1288"/>
                  <a:gd name="T58" fmla="*/ 94 w 2728"/>
                  <a:gd name="T59" fmla="*/ 148 h 1288"/>
                  <a:gd name="T60" fmla="*/ 108 w 2728"/>
                  <a:gd name="T61" fmla="*/ 101 h 1288"/>
                  <a:gd name="T62" fmla="*/ 70 w 2728"/>
                  <a:gd name="T63" fmla="*/ 92 h 1288"/>
                  <a:gd name="T64" fmla="*/ 75 w 2728"/>
                  <a:gd name="T65" fmla="*/ 125 h 1288"/>
                  <a:gd name="T66" fmla="*/ 23 w 2728"/>
                  <a:gd name="T67" fmla="*/ 209 h 1288"/>
                  <a:gd name="T68" fmla="*/ 19 w 2728"/>
                  <a:gd name="T69" fmla="*/ 362 h 1288"/>
                  <a:gd name="T70" fmla="*/ 44 w 2728"/>
                  <a:gd name="T71" fmla="*/ 326 h 1288"/>
                  <a:gd name="T72" fmla="*/ 139 w 2728"/>
                  <a:gd name="T73" fmla="*/ 328 h 1288"/>
                  <a:gd name="T74" fmla="*/ 239 w 2728"/>
                  <a:gd name="T75" fmla="*/ 368 h 1288"/>
                  <a:gd name="T76" fmla="*/ 298 w 2728"/>
                  <a:gd name="T77" fmla="*/ 348 h 1288"/>
                  <a:gd name="T78" fmla="*/ 426 w 2728"/>
                  <a:gd name="T79" fmla="*/ 373 h 1288"/>
                  <a:gd name="T80" fmla="*/ 498 w 2728"/>
                  <a:gd name="T81" fmla="*/ 354 h 1288"/>
                  <a:gd name="T82" fmla="*/ 546 w 2728"/>
                  <a:gd name="T83" fmla="*/ 421 h 1288"/>
                  <a:gd name="T84" fmla="*/ 546 w 2728"/>
                  <a:gd name="T85" fmla="*/ 448 h 1288"/>
                  <a:gd name="T86" fmla="*/ 596 w 2728"/>
                  <a:gd name="T87" fmla="*/ 359 h 1288"/>
                  <a:gd name="T88" fmla="*/ 573 w 2728"/>
                  <a:gd name="T89" fmla="*/ 331 h 1288"/>
                  <a:gd name="T90" fmla="*/ 580 w 2728"/>
                  <a:gd name="T91" fmla="*/ 289 h 1288"/>
                  <a:gd name="T92" fmla="*/ 640 w 2728"/>
                  <a:gd name="T93" fmla="*/ 256 h 1288"/>
                  <a:gd name="T94" fmla="*/ 688 w 2728"/>
                  <a:gd name="T95" fmla="*/ 259 h 1288"/>
                  <a:gd name="T96" fmla="*/ 710 w 2728"/>
                  <a:gd name="T97" fmla="*/ 226 h 1288"/>
                  <a:gd name="T98" fmla="*/ 758 w 2728"/>
                  <a:gd name="T99" fmla="*/ 209 h 1288"/>
                  <a:gd name="T100" fmla="*/ 727 w 2728"/>
                  <a:gd name="T101" fmla="*/ 264 h 1288"/>
                  <a:gd name="T102" fmla="*/ 710 w 2728"/>
                  <a:gd name="T103" fmla="*/ 348 h 1288"/>
                  <a:gd name="T104" fmla="*/ 746 w 2728"/>
                  <a:gd name="T105" fmla="*/ 318 h 1288"/>
                  <a:gd name="T106" fmla="*/ 749 w 2728"/>
                  <a:gd name="T107" fmla="*/ 273 h 1288"/>
                  <a:gd name="T108" fmla="*/ 780 w 2728"/>
                  <a:gd name="T109" fmla="*/ 248 h 1288"/>
                  <a:gd name="T110" fmla="*/ 841 w 2728"/>
                  <a:gd name="T111" fmla="*/ 217 h 1288"/>
                  <a:gd name="T112" fmla="*/ 864 w 2728"/>
                  <a:gd name="T113" fmla="*/ 181 h 1288"/>
                  <a:gd name="T114" fmla="*/ 874 w 2728"/>
                  <a:gd name="T115" fmla="*/ 172 h 1288"/>
                  <a:gd name="T116" fmla="*/ 902 w 2728"/>
                  <a:gd name="T117" fmla="*/ 165 h 1288"/>
                  <a:gd name="T118" fmla="*/ 938 w 2728"/>
                  <a:gd name="T119" fmla="*/ 161 h 12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28"/>
                  <a:gd name="T181" fmla="*/ 0 h 1288"/>
                  <a:gd name="T182" fmla="*/ 2728 w 2728"/>
                  <a:gd name="T183" fmla="*/ 1288 h 12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28" h="1288">
                    <a:moveTo>
                      <a:pt x="2696" y="416"/>
                    </a:moveTo>
                    <a:lnTo>
                      <a:pt x="2672" y="400"/>
                    </a:lnTo>
                    <a:lnTo>
                      <a:pt x="2664" y="400"/>
                    </a:lnTo>
                    <a:lnTo>
                      <a:pt x="2648" y="400"/>
                    </a:lnTo>
                    <a:lnTo>
                      <a:pt x="2632" y="400"/>
                    </a:lnTo>
                    <a:lnTo>
                      <a:pt x="2632" y="408"/>
                    </a:lnTo>
                    <a:lnTo>
                      <a:pt x="2632" y="416"/>
                    </a:lnTo>
                    <a:lnTo>
                      <a:pt x="2640" y="416"/>
                    </a:lnTo>
                    <a:lnTo>
                      <a:pt x="2632" y="424"/>
                    </a:lnTo>
                    <a:lnTo>
                      <a:pt x="2616" y="408"/>
                    </a:lnTo>
                    <a:lnTo>
                      <a:pt x="2624" y="408"/>
                    </a:lnTo>
                    <a:lnTo>
                      <a:pt x="2624" y="392"/>
                    </a:lnTo>
                    <a:lnTo>
                      <a:pt x="2600" y="376"/>
                    </a:lnTo>
                    <a:lnTo>
                      <a:pt x="2592" y="384"/>
                    </a:lnTo>
                    <a:lnTo>
                      <a:pt x="2592" y="376"/>
                    </a:lnTo>
                    <a:lnTo>
                      <a:pt x="2584" y="376"/>
                    </a:lnTo>
                    <a:lnTo>
                      <a:pt x="2584" y="368"/>
                    </a:lnTo>
                    <a:lnTo>
                      <a:pt x="2568" y="368"/>
                    </a:lnTo>
                    <a:lnTo>
                      <a:pt x="2544" y="352"/>
                    </a:lnTo>
                    <a:lnTo>
                      <a:pt x="2544" y="344"/>
                    </a:lnTo>
                    <a:lnTo>
                      <a:pt x="2528" y="344"/>
                    </a:lnTo>
                    <a:lnTo>
                      <a:pt x="2520" y="344"/>
                    </a:lnTo>
                    <a:lnTo>
                      <a:pt x="2520" y="336"/>
                    </a:lnTo>
                    <a:lnTo>
                      <a:pt x="2496" y="320"/>
                    </a:lnTo>
                    <a:lnTo>
                      <a:pt x="2480" y="320"/>
                    </a:lnTo>
                    <a:lnTo>
                      <a:pt x="2472" y="312"/>
                    </a:lnTo>
                    <a:lnTo>
                      <a:pt x="2456" y="312"/>
                    </a:lnTo>
                    <a:lnTo>
                      <a:pt x="2432" y="304"/>
                    </a:lnTo>
                    <a:lnTo>
                      <a:pt x="2432" y="312"/>
                    </a:lnTo>
                    <a:lnTo>
                      <a:pt x="2416" y="304"/>
                    </a:lnTo>
                    <a:lnTo>
                      <a:pt x="2408" y="304"/>
                    </a:lnTo>
                    <a:lnTo>
                      <a:pt x="2392" y="304"/>
                    </a:lnTo>
                    <a:lnTo>
                      <a:pt x="2384" y="304"/>
                    </a:lnTo>
                    <a:lnTo>
                      <a:pt x="2368" y="304"/>
                    </a:lnTo>
                    <a:lnTo>
                      <a:pt x="2328" y="296"/>
                    </a:lnTo>
                    <a:lnTo>
                      <a:pt x="2320" y="304"/>
                    </a:lnTo>
                    <a:lnTo>
                      <a:pt x="2328" y="304"/>
                    </a:lnTo>
                    <a:lnTo>
                      <a:pt x="2320" y="312"/>
                    </a:lnTo>
                    <a:lnTo>
                      <a:pt x="2312" y="312"/>
                    </a:lnTo>
                    <a:lnTo>
                      <a:pt x="2336" y="328"/>
                    </a:lnTo>
                    <a:lnTo>
                      <a:pt x="2336" y="344"/>
                    </a:lnTo>
                    <a:lnTo>
                      <a:pt x="2304" y="336"/>
                    </a:lnTo>
                    <a:lnTo>
                      <a:pt x="2304" y="328"/>
                    </a:lnTo>
                    <a:lnTo>
                      <a:pt x="2280" y="328"/>
                    </a:lnTo>
                    <a:lnTo>
                      <a:pt x="2272" y="312"/>
                    </a:lnTo>
                    <a:lnTo>
                      <a:pt x="2264" y="312"/>
                    </a:lnTo>
                    <a:lnTo>
                      <a:pt x="2256" y="320"/>
                    </a:lnTo>
                    <a:lnTo>
                      <a:pt x="2208" y="320"/>
                    </a:lnTo>
                    <a:lnTo>
                      <a:pt x="2192" y="312"/>
                    </a:lnTo>
                    <a:lnTo>
                      <a:pt x="2184" y="312"/>
                    </a:lnTo>
                    <a:lnTo>
                      <a:pt x="2168" y="312"/>
                    </a:lnTo>
                    <a:lnTo>
                      <a:pt x="2152" y="320"/>
                    </a:lnTo>
                    <a:lnTo>
                      <a:pt x="2144" y="312"/>
                    </a:lnTo>
                    <a:lnTo>
                      <a:pt x="2144" y="320"/>
                    </a:lnTo>
                    <a:lnTo>
                      <a:pt x="2136" y="320"/>
                    </a:lnTo>
                    <a:lnTo>
                      <a:pt x="2128" y="320"/>
                    </a:lnTo>
                    <a:lnTo>
                      <a:pt x="2128" y="312"/>
                    </a:lnTo>
                    <a:lnTo>
                      <a:pt x="2120" y="312"/>
                    </a:lnTo>
                    <a:lnTo>
                      <a:pt x="2104" y="312"/>
                    </a:lnTo>
                    <a:lnTo>
                      <a:pt x="2104" y="296"/>
                    </a:lnTo>
                    <a:lnTo>
                      <a:pt x="2112" y="288"/>
                    </a:lnTo>
                    <a:lnTo>
                      <a:pt x="2104" y="280"/>
                    </a:lnTo>
                    <a:lnTo>
                      <a:pt x="2080" y="264"/>
                    </a:lnTo>
                    <a:lnTo>
                      <a:pt x="2064" y="264"/>
                    </a:lnTo>
                    <a:lnTo>
                      <a:pt x="2048" y="256"/>
                    </a:lnTo>
                    <a:lnTo>
                      <a:pt x="2024" y="264"/>
                    </a:lnTo>
                    <a:lnTo>
                      <a:pt x="1992" y="272"/>
                    </a:lnTo>
                    <a:lnTo>
                      <a:pt x="1960" y="272"/>
                    </a:lnTo>
                    <a:lnTo>
                      <a:pt x="1944" y="264"/>
                    </a:lnTo>
                    <a:lnTo>
                      <a:pt x="1928" y="248"/>
                    </a:lnTo>
                    <a:lnTo>
                      <a:pt x="1904" y="240"/>
                    </a:lnTo>
                    <a:lnTo>
                      <a:pt x="1888" y="240"/>
                    </a:lnTo>
                    <a:lnTo>
                      <a:pt x="1888" y="232"/>
                    </a:lnTo>
                    <a:lnTo>
                      <a:pt x="1896" y="232"/>
                    </a:lnTo>
                    <a:lnTo>
                      <a:pt x="1904" y="232"/>
                    </a:lnTo>
                    <a:lnTo>
                      <a:pt x="1904" y="224"/>
                    </a:lnTo>
                    <a:lnTo>
                      <a:pt x="1896" y="224"/>
                    </a:lnTo>
                    <a:lnTo>
                      <a:pt x="1880" y="216"/>
                    </a:lnTo>
                    <a:lnTo>
                      <a:pt x="1848" y="216"/>
                    </a:lnTo>
                    <a:lnTo>
                      <a:pt x="1840" y="232"/>
                    </a:lnTo>
                    <a:lnTo>
                      <a:pt x="1824" y="240"/>
                    </a:lnTo>
                    <a:lnTo>
                      <a:pt x="1800" y="240"/>
                    </a:lnTo>
                    <a:lnTo>
                      <a:pt x="1800" y="232"/>
                    </a:lnTo>
                    <a:lnTo>
                      <a:pt x="1808" y="232"/>
                    </a:lnTo>
                    <a:lnTo>
                      <a:pt x="1816" y="224"/>
                    </a:lnTo>
                    <a:lnTo>
                      <a:pt x="1792" y="224"/>
                    </a:lnTo>
                    <a:lnTo>
                      <a:pt x="1784" y="216"/>
                    </a:lnTo>
                    <a:lnTo>
                      <a:pt x="1792" y="208"/>
                    </a:lnTo>
                    <a:lnTo>
                      <a:pt x="1808" y="208"/>
                    </a:lnTo>
                    <a:lnTo>
                      <a:pt x="1832" y="216"/>
                    </a:lnTo>
                    <a:lnTo>
                      <a:pt x="1792" y="200"/>
                    </a:lnTo>
                    <a:lnTo>
                      <a:pt x="1776" y="200"/>
                    </a:lnTo>
                    <a:lnTo>
                      <a:pt x="1744" y="200"/>
                    </a:lnTo>
                    <a:lnTo>
                      <a:pt x="1728" y="200"/>
                    </a:lnTo>
                    <a:lnTo>
                      <a:pt x="1728" y="192"/>
                    </a:lnTo>
                    <a:lnTo>
                      <a:pt x="1720" y="192"/>
                    </a:lnTo>
                    <a:lnTo>
                      <a:pt x="1720" y="200"/>
                    </a:lnTo>
                    <a:lnTo>
                      <a:pt x="1704" y="208"/>
                    </a:lnTo>
                    <a:lnTo>
                      <a:pt x="1696" y="208"/>
                    </a:lnTo>
                    <a:lnTo>
                      <a:pt x="1688" y="208"/>
                    </a:lnTo>
                    <a:lnTo>
                      <a:pt x="1680" y="216"/>
                    </a:lnTo>
                    <a:lnTo>
                      <a:pt x="1704" y="216"/>
                    </a:lnTo>
                    <a:lnTo>
                      <a:pt x="1696" y="224"/>
                    </a:lnTo>
                    <a:lnTo>
                      <a:pt x="1696" y="232"/>
                    </a:lnTo>
                    <a:lnTo>
                      <a:pt x="1704" y="248"/>
                    </a:lnTo>
                    <a:lnTo>
                      <a:pt x="1680" y="248"/>
                    </a:lnTo>
                    <a:lnTo>
                      <a:pt x="1680" y="240"/>
                    </a:lnTo>
                    <a:lnTo>
                      <a:pt x="1672" y="240"/>
                    </a:lnTo>
                    <a:lnTo>
                      <a:pt x="1664" y="248"/>
                    </a:lnTo>
                    <a:lnTo>
                      <a:pt x="1664" y="256"/>
                    </a:lnTo>
                    <a:lnTo>
                      <a:pt x="1648" y="256"/>
                    </a:lnTo>
                    <a:lnTo>
                      <a:pt x="1632" y="248"/>
                    </a:lnTo>
                    <a:lnTo>
                      <a:pt x="1608" y="240"/>
                    </a:lnTo>
                    <a:lnTo>
                      <a:pt x="1592" y="248"/>
                    </a:lnTo>
                    <a:lnTo>
                      <a:pt x="1576" y="248"/>
                    </a:lnTo>
                    <a:lnTo>
                      <a:pt x="1552" y="240"/>
                    </a:lnTo>
                    <a:lnTo>
                      <a:pt x="1552" y="232"/>
                    </a:lnTo>
                    <a:lnTo>
                      <a:pt x="1536" y="248"/>
                    </a:lnTo>
                    <a:lnTo>
                      <a:pt x="1528" y="264"/>
                    </a:lnTo>
                    <a:lnTo>
                      <a:pt x="1520" y="272"/>
                    </a:lnTo>
                    <a:lnTo>
                      <a:pt x="1480" y="248"/>
                    </a:lnTo>
                    <a:lnTo>
                      <a:pt x="1472" y="240"/>
                    </a:lnTo>
                    <a:lnTo>
                      <a:pt x="1480" y="240"/>
                    </a:lnTo>
                    <a:lnTo>
                      <a:pt x="1472" y="232"/>
                    </a:lnTo>
                    <a:lnTo>
                      <a:pt x="1464" y="232"/>
                    </a:lnTo>
                    <a:lnTo>
                      <a:pt x="1456" y="232"/>
                    </a:lnTo>
                    <a:lnTo>
                      <a:pt x="1456" y="216"/>
                    </a:lnTo>
                    <a:lnTo>
                      <a:pt x="1472" y="224"/>
                    </a:lnTo>
                    <a:lnTo>
                      <a:pt x="1480" y="224"/>
                    </a:lnTo>
                    <a:lnTo>
                      <a:pt x="1480" y="216"/>
                    </a:lnTo>
                    <a:lnTo>
                      <a:pt x="1464" y="208"/>
                    </a:lnTo>
                    <a:lnTo>
                      <a:pt x="1472" y="208"/>
                    </a:lnTo>
                    <a:lnTo>
                      <a:pt x="1480" y="200"/>
                    </a:lnTo>
                    <a:lnTo>
                      <a:pt x="1472" y="192"/>
                    </a:lnTo>
                    <a:lnTo>
                      <a:pt x="1448" y="168"/>
                    </a:lnTo>
                    <a:lnTo>
                      <a:pt x="1440" y="168"/>
                    </a:lnTo>
                    <a:lnTo>
                      <a:pt x="1432" y="176"/>
                    </a:lnTo>
                    <a:lnTo>
                      <a:pt x="1416" y="168"/>
                    </a:lnTo>
                    <a:lnTo>
                      <a:pt x="1400" y="168"/>
                    </a:lnTo>
                    <a:lnTo>
                      <a:pt x="1392" y="168"/>
                    </a:lnTo>
                    <a:lnTo>
                      <a:pt x="1392" y="160"/>
                    </a:lnTo>
                    <a:lnTo>
                      <a:pt x="1376" y="160"/>
                    </a:lnTo>
                    <a:lnTo>
                      <a:pt x="1368" y="160"/>
                    </a:lnTo>
                    <a:lnTo>
                      <a:pt x="1360" y="160"/>
                    </a:lnTo>
                    <a:lnTo>
                      <a:pt x="1360" y="168"/>
                    </a:lnTo>
                    <a:lnTo>
                      <a:pt x="1360" y="184"/>
                    </a:lnTo>
                    <a:lnTo>
                      <a:pt x="1352" y="184"/>
                    </a:lnTo>
                    <a:lnTo>
                      <a:pt x="1344" y="184"/>
                    </a:lnTo>
                    <a:lnTo>
                      <a:pt x="1336" y="192"/>
                    </a:lnTo>
                    <a:lnTo>
                      <a:pt x="1328" y="192"/>
                    </a:lnTo>
                    <a:lnTo>
                      <a:pt x="1304" y="184"/>
                    </a:lnTo>
                    <a:lnTo>
                      <a:pt x="1296" y="184"/>
                    </a:lnTo>
                    <a:lnTo>
                      <a:pt x="1288" y="192"/>
                    </a:lnTo>
                    <a:lnTo>
                      <a:pt x="1248" y="176"/>
                    </a:lnTo>
                    <a:lnTo>
                      <a:pt x="1248" y="168"/>
                    </a:lnTo>
                    <a:lnTo>
                      <a:pt x="1256" y="168"/>
                    </a:lnTo>
                    <a:lnTo>
                      <a:pt x="1264" y="168"/>
                    </a:lnTo>
                    <a:lnTo>
                      <a:pt x="1264" y="160"/>
                    </a:lnTo>
                    <a:lnTo>
                      <a:pt x="1248" y="160"/>
                    </a:lnTo>
                    <a:lnTo>
                      <a:pt x="1216" y="160"/>
                    </a:lnTo>
                    <a:lnTo>
                      <a:pt x="1200" y="160"/>
                    </a:lnTo>
                    <a:lnTo>
                      <a:pt x="1160" y="160"/>
                    </a:lnTo>
                    <a:lnTo>
                      <a:pt x="1160" y="168"/>
                    </a:lnTo>
                    <a:lnTo>
                      <a:pt x="1152" y="176"/>
                    </a:lnTo>
                    <a:lnTo>
                      <a:pt x="1144" y="168"/>
                    </a:lnTo>
                    <a:lnTo>
                      <a:pt x="1152" y="160"/>
                    </a:lnTo>
                    <a:lnTo>
                      <a:pt x="1160" y="152"/>
                    </a:lnTo>
                    <a:lnTo>
                      <a:pt x="1152" y="152"/>
                    </a:lnTo>
                    <a:lnTo>
                      <a:pt x="1144" y="144"/>
                    </a:lnTo>
                    <a:lnTo>
                      <a:pt x="1144" y="160"/>
                    </a:lnTo>
                    <a:lnTo>
                      <a:pt x="1128" y="160"/>
                    </a:lnTo>
                    <a:lnTo>
                      <a:pt x="1112" y="152"/>
                    </a:lnTo>
                    <a:lnTo>
                      <a:pt x="1112" y="144"/>
                    </a:lnTo>
                    <a:lnTo>
                      <a:pt x="1096" y="144"/>
                    </a:lnTo>
                    <a:lnTo>
                      <a:pt x="1088" y="144"/>
                    </a:lnTo>
                    <a:lnTo>
                      <a:pt x="1072" y="152"/>
                    </a:lnTo>
                    <a:lnTo>
                      <a:pt x="1072" y="160"/>
                    </a:lnTo>
                    <a:lnTo>
                      <a:pt x="1088" y="160"/>
                    </a:lnTo>
                    <a:lnTo>
                      <a:pt x="1096" y="160"/>
                    </a:lnTo>
                    <a:lnTo>
                      <a:pt x="1080" y="168"/>
                    </a:lnTo>
                    <a:lnTo>
                      <a:pt x="1064" y="168"/>
                    </a:lnTo>
                    <a:lnTo>
                      <a:pt x="1064" y="176"/>
                    </a:lnTo>
                    <a:lnTo>
                      <a:pt x="1048" y="176"/>
                    </a:lnTo>
                    <a:lnTo>
                      <a:pt x="1040" y="176"/>
                    </a:lnTo>
                    <a:lnTo>
                      <a:pt x="1040" y="184"/>
                    </a:lnTo>
                    <a:lnTo>
                      <a:pt x="1016" y="184"/>
                    </a:lnTo>
                    <a:lnTo>
                      <a:pt x="1008" y="192"/>
                    </a:lnTo>
                    <a:lnTo>
                      <a:pt x="992" y="200"/>
                    </a:lnTo>
                    <a:lnTo>
                      <a:pt x="976" y="200"/>
                    </a:lnTo>
                    <a:lnTo>
                      <a:pt x="1000" y="192"/>
                    </a:lnTo>
                    <a:lnTo>
                      <a:pt x="1000" y="176"/>
                    </a:lnTo>
                    <a:lnTo>
                      <a:pt x="1008" y="176"/>
                    </a:lnTo>
                    <a:lnTo>
                      <a:pt x="1016" y="176"/>
                    </a:lnTo>
                    <a:lnTo>
                      <a:pt x="1016" y="160"/>
                    </a:lnTo>
                    <a:lnTo>
                      <a:pt x="1024" y="160"/>
                    </a:lnTo>
                    <a:lnTo>
                      <a:pt x="1040" y="160"/>
                    </a:lnTo>
                    <a:lnTo>
                      <a:pt x="1048" y="144"/>
                    </a:lnTo>
                    <a:lnTo>
                      <a:pt x="1072" y="136"/>
                    </a:lnTo>
                    <a:lnTo>
                      <a:pt x="1080" y="136"/>
                    </a:lnTo>
                    <a:lnTo>
                      <a:pt x="1080" y="128"/>
                    </a:lnTo>
                    <a:lnTo>
                      <a:pt x="1104" y="112"/>
                    </a:lnTo>
                    <a:lnTo>
                      <a:pt x="1120" y="112"/>
                    </a:lnTo>
                    <a:lnTo>
                      <a:pt x="1128" y="104"/>
                    </a:lnTo>
                    <a:lnTo>
                      <a:pt x="1144" y="96"/>
                    </a:lnTo>
                    <a:lnTo>
                      <a:pt x="1152" y="80"/>
                    </a:lnTo>
                    <a:lnTo>
                      <a:pt x="1136" y="72"/>
                    </a:lnTo>
                    <a:lnTo>
                      <a:pt x="1128" y="72"/>
                    </a:lnTo>
                    <a:lnTo>
                      <a:pt x="1128" y="64"/>
                    </a:lnTo>
                    <a:lnTo>
                      <a:pt x="1136" y="64"/>
                    </a:lnTo>
                    <a:lnTo>
                      <a:pt x="1144" y="72"/>
                    </a:lnTo>
                    <a:lnTo>
                      <a:pt x="1160" y="80"/>
                    </a:lnTo>
                    <a:lnTo>
                      <a:pt x="1160" y="64"/>
                    </a:lnTo>
                    <a:lnTo>
                      <a:pt x="1152" y="64"/>
                    </a:lnTo>
                    <a:lnTo>
                      <a:pt x="1152" y="56"/>
                    </a:lnTo>
                    <a:lnTo>
                      <a:pt x="1144" y="48"/>
                    </a:lnTo>
                    <a:lnTo>
                      <a:pt x="1136" y="56"/>
                    </a:lnTo>
                    <a:lnTo>
                      <a:pt x="1128" y="56"/>
                    </a:lnTo>
                    <a:lnTo>
                      <a:pt x="1136" y="48"/>
                    </a:lnTo>
                    <a:lnTo>
                      <a:pt x="1112" y="40"/>
                    </a:lnTo>
                    <a:lnTo>
                      <a:pt x="1104" y="40"/>
                    </a:lnTo>
                    <a:lnTo>
                      <a:pt x="1096" y="32"/>
                    </a:lnTo>
                    <a:lnTo>
                      <a:pt x="1040" y="40"/>
                    </a:lnTo>
                    <a:lnTo>
                      <a:pt x="1032" y="40"/>
                    </a:lnTo>
                    <a:lnTo>
                      <a:pt x="1016" y="48"/>
                    </a:lnTo>
                    <a:lnTo>
                      <a:pt x="1000" y="40"/>
                    </a:lnTo>
                    <a:lnTo>
                      <a:pt x="1016" y="32"/>
                    </a:lnTo>
                    <a:lnTo>
                      <a:pt x="1024" y="24"/>
                    </a:lnTo>
                    <a:lnTo>
                      <a:pt x="1008" y="24"/>
                    </a:lnTo>
                    <a:lnTo>
                      <a:pt x="1000" y="32"/>
                    </a:lnTo>
                    <a:lnTo>
                      <a:pt x="984" y="24"/>
                    </a:lnTo>
                    <a:lnTo>
                      <a:pt x="968" y="24"/>
                    </a:lnTo>
                    <a:lnTo>
                      <a:pt x="968" y="16"/>
                    </a:lnTo>
                    <a:lnTo>
                      <a:pt x="992" y="16"/>
                    </a:lnTo>
                    <a:lnTo>
                      <a:pt x="1000" y="8"/>
                    </a:lnTo>
                    <a:lnTo>
                      <a:pt x="992" y="0"/>
                    </a:lnTo>
                    <a:lnTo>
                      <a:pt x="984" y="0"/>
                    </a:lnTo>
                    <a:lnTo>
                      <a:pt x="960" y="0"/>
                    </a:lnTo>
                    <a:lnTo>
                      <a:pt x="928" y="0"/>
                    </a:lnTo>
                    <a:lnTo>
                      <a:pt x="928" y="8"/>
                    </a:lnTo>
                    <a:lnTo>
                      <a:pt x="904" y="16"/>
                    </a:lnTo>
                    <a:lnTo>
                      <a:pt x="904" y="24"/>
                    </a:lnTo>
                    <a:lnTo>
                      <a:pt x="896" y="32"/>
                    </a:lnTo>
                    <a:lnTo>
                      <a:pt x="904" y="40"/>
                    </a:lnTo>
                    <a:lnTo>
                      <a:pt x="896" y="40"/>
                    </a:lnTo>
                    <a:lnTo>
                      <a:pt x="904" y="40"/>
                    </a:lnTo>
                    <a:lnTo>
                      <a:pt x="920" y="48"/>
                    </a:lnTo>
                    <a:lnTo>
                      <a:pt x="928" y="48"/>
                    </a:lnTo>
                    <a:lnTo>
                      <a:pt x="952" y="48"/>
                    </a:lnTo>
                    <a:lnTo>
                      <a:pt x="936" y="48"/>
                    </a:lnTo>
                    <a:lnTo>
                      <a:pt x="912" y="48"/>
                    </a:lnTo>
                    <a:lnTo>
                      <a:pt x="904" y="48"/>
                    </a:lnTo>
                    <a:lnTo>
                      <a:pt x="888" y="48"/>
                    </a:lnTo>
                    <a:lnTo>
                      <a:pt x="872" y="48"/>
                    </a:lnTo>
                    <a:lnTo>
                      <a:pt x="856" y="40"/>
                    </a:lnTo>
                    <a:lnTo>
                      <a:pt x="856" y="48"/>
                    </a:lnTo>
                    <a:lnTo>
                      <a:pt x="880" y="56"/>
                    </a:lnTo>
                    <a:lnTo>
                      <a:pt x="880" y="64"/>
                    </a:lnTo>
                    <a:lnTo>
                      <a:pt x="880" y="72"/>
                    </a:lnTo>
                    <a:lnTo>
                      <a:pt x="864" y="72"/>
                    </a:lnTo>
                    <a:lnTo>
                      <a:pt x="856" y="64"/>
                    </a:lnTo>
                    <a:lnTo>
                      <a:pt x="872" y="64"/>
                    </a:lnTo>
                    <a:lnTo>
                      <a:pt x="848" y="56"/>
                    </a:lnTo>
                    <a:lnTo>
                      <a:pt x="840" y="56"/>
                    </a:lnTo>
                    <a:lnTo>
                      <a:pt x="832" y="64"/>
                    </a:lnTo>
                    <a:lnTo>
                      <a:pt x="808" y="72"/>
                    </a:lnTo>
                    <a:lnTo>
                      <a:pt x="808" y="64"/>
                    </a:lnTo>
                    <a:lnTo>
                      <a:pt x="800" y="64"/>
                    </a:lnTo>
                    <a:lnTo>
                      <a:pt x="792" y="72"/>
                    </a:lnTo>
                    <a:lnTo>
                      <a:pt x="784" y="72"/>
                    </a:lnTo>
                    <a:lnTo>
                      <a:pt x="792" y="64"/>
                    </a:lnTo>
                    <a:lnTo>
                      <a:pt x="776" y="56"/>
                    </a:lnTo>
                    <a:lnTo>
                      <a:pt x="760" y="56"/>
                    </a:lnTo>
                    <a:lnTo>
                      <a:pt x="736" y="64"/>
                    </a:lnTo>
                    <a:lnTo>
                      <a:pt x="728" y="64"/>
                    </a:lnTo>
                    <a:lnTo>
                      <a:pt x="736" y="64"/>
                    </a:lnTo>
                    <a:lnTo>
                      <a:pt x="752" y="64"/>
                    </a:lnTo>
                    <a:lnTo>
                      <a:pt x="752" y="72"/>
                    </a:lnTo>
                    <a:lnTo>
                      <a:pt x="728" y="72"/>
                    </a:lnTo>
                    <a:lnTo>
                      <a:pt x="704" y="72"/>
                    </a:lnTo>
                    <a:lnTo>
                      <a:pt x="696" y="80"/>
                    </a:lnTo>
                    <a:lnTo>
                      <a:pt x="680" y="80"/>
                    </a:lnTo>
                    <a:lnTo>
                      <a:pt x="664" y="80"/>
                    </a:lnTo>
                    <a:lnTo>
                      <a:pt x="648" y="80"/>
                    </a:lnTo>
                    <a:lnTo>
                      <a:pt x="632" y="96"/>
                    </a:lnTo>
                    <a:lnTo>
                      <a:pt x="616" y="96"/>
                    </a:lnTo>
                    <a:lnTo>
                      <a:pt x="608" y="96"/>
                    </a:lnTo>
                    <a:lnTo>
                      <a:pt x="600" y="96"/>
                    </a:lnTo>
                    <a:lnTo>
                      <a:pt x="608" y="96"/>
                    </a:lnTo>
                    <a:lnTo>
                      <a:pt x="624" y="96"/>
                    </a:lnTo>
                    <a:lnTo>
                      <a:pt x="616" y="104"/>
                    </a:lnTo>
                    <a:lnTo>
                      <a:pt x="608" y="104"/>
                    </a:lnTo>
                    <a:lnTo>
                      <a:pt x="600" y="112"/>
                    </a:lnTo>
                    <a:lnTo>
                      <a:pt x="592" y="112"/>
                    </a:lnTo>
                    <a:lnTo>
                      <a:pt x="584" y="112"/>
                    </a:lnTo>
                    <a:lnTo>
                      <a:pt x="584" y="120"/>
                    </a:lnTo>
                    <a:lnTo>
                      <a:pt x="592" y="120"/>
                    </a:lnTo>
                    <a:lnTo>
                      <a:pt x="608" y="120"/>
                    </a:lnTo>
                    <a:lnTo>
                      <a:pt x="608" y="128"/>
                    </a:lnTo>
                    <a:lnTo>
                      <a:pt x="592" y="128"/>
                    </a:lnTo>
                    <a:lnTo>
                      <a:pt x="584" y="136"/>
                    </a:lnTo>
                    <a:lnTo>
                      <a:pt x="592" y="136"/>
                    </a:lnTo>
                    <a:lnTo>
                      <a:pt x="608" y="136"/>
                    </a:lnTo>
                    <a:lnTo>
                      <a:pt x="600" y="144"/>
                    </a:lnTo>
                    <a:lnTo>
                      <a:pt x="608" y="152"/>
                    </a:lnTo>
                    <a:lnTo>
                      <a:pt x="608" y="160"/>
                    </a:lnTo>
                    <a:lnTo>
                      <a:pt x="600" y="152"/>
                    </a:lnTo>
                    <a:lnTo>
                      <a:pt x="584" y="152"/>
                    </a:lnTo>
                    <a:lnTo>
                      <a:pt x="576" y="160"/>
                    </a:lnTo>
                    <a:lnTo>
                      <a:pt x="560" y="160"/>
                    </a:lnTo>
                    <a:lnTo>
                      <a:pt x="552" y="160"/>
                    </a:lnTo>
                    <a:lnTo>
                      <a:pt x="528" y="160"/>
                    </a:lnTo>
                    <a:lnTo>
                      <a:pt x="496" y="160"/>
                    </a:lnTo>
                    <a:lnTo>
                      <a:pt x="480" y="160"/>
                    </a:lnTo>
                    <a:lnTo>
                      <a:pt x="472" y="176"/>
                    </a:lnTo>
                    <a:lnTo>
                      <a:pt x="480" y="184"/>
                    </a:lnTo>
                    <a:lnTo>
                      <a:pt x="480" y="200"/>
                    </a:lnTo>
                    <a:lnTo>
                      <a:pt x="488" y="208"/>
                    </a:lnTo>
                    <a:lnTo>
                      <a:pt x="480" y="208"/>
                    </a:lnTo>
                    <a:lnTo>
                      <a:pt x="512" y="216"/>
                    </a:lnTo>
                    <a:lnTo>
                      <a:pt x="512" y="232"/>
                    </a:lnTo>
                    <a:lnTo>
                      <a:pt x="536" y="232"/>
                    </a:lnTo>
                    <a:lnTo>
                      <a:pt x="536" y="248"/>
                    </a:lnTo>
                    <a:lnTo>
                      <a:pt x="528" y="256"/>
                    </a:lnTo>
                    <a:lnTo>
                      <a:pt x="528" y="264"/>
                    </a:lnTo>
                    <a:lnTo>
                      <a:pt x="544" y="280"/>
                    </a:lnTo>
                    <a:lnTo>
                      <a:pt x="544" y="288"/>
                    </a:lnTo>
                    <a:lnTo>
                      <a:pt x="528" y="296"/>
                    </a:lnTo>
                    <a:lnTo>
                      <a:pt x="560" y="312"/>
                    </a:lnTo>
                    <a:lnTo>
                      <a:pt x="560" y="320"/>
                    </a:lnTo>
                    <a:lnTo>
                      <a:pt x="552" y="320"/>
                    </a:lnTo>
                    <a:lnTo>
                      <a:pt x="544" y="320"/>
                    </a:lnTo>
                    <a:lnTo>
                      <a:pt x="536" y="312"/>
                    </a:lnTo>
                    <a:lnTo>
                      <a:pt x="520" y="296"/>
                    </a:lnTo>
                    <a:lnTo>
                      <a:pt x="528" y="288"/>
                    </a:lnTo>
                    <a:lnTo>
                      <a:pt x="528" y="272"/>
                    </a:lnTo>
                    <a:lnTo>
                      <a:pt x="512" y="272"/>
                    </a:lnTo>
                    <a:lnTo>
                      <a:pt x="512" y="264"/>
                    </a:lnTo>
                    <a:lnTo>
                      <a:pt x="504" y="264"/>
                    </a:lnTo>
                    <a:lnTo>
                      <a:pt x="512" y="256"/>
                    </a:lnTo>
                    <a:lnTo>
                      <a:pt x="520" y="256"/>
                    </a:lnTo>
                    <a:lnTo>
                      <a:pt x="528" y="248"/>
                    </a:lnTo>
                    <a:lnTo>
                      <a:pt x="528" y="240"/>
                    </a:lnTo>
                    <a:lnTo>
                      <a:pt x="504" y="240"/>
                    </a:lnTo>
                    <a:lnTo>
                      <a:pt x="480" y="232"/>
                    </a:lnTo>
                    <a:lnTo>
                      <a:pt x="448" y="216"/>
                    </a:lnTo>
                    <a:lnTo>
                      <a:pt x="424" y="216"/>
                    </a:lnTo>
                    <a:lnTo>
                      <a:pt x="408" y="224"/>
                    </a:lnTo>
                    <a:lnTo>
                      <a:pt x="416" y="224"/>
                    </a:lnTo>
                    <a:lnTo>
                      <a:pt x="424" y="224"/>
                    </a:lnTo>
                    <a:lnTo>
                      <a:pt x="424" y="240"/>
                    </a:lnTo>
                    <a:lnTo>
                      <a:pt x="416" y="240"/>
                    </a:lnTo>
                    <a:lnTo>
                      <a:pt x="400" y="232"/>
                    </a:lnTo>
                    <a:lnTo>
                      <a:pt x="392" y="232"/>
                    </a:lnTo>
                    <a:lnTo>
                      <a:pt x="384" y="240"/>
                    </a:lnTo>
                    <a:lnTo>
                      <a:pt x="392" y="248"/>
                    </a:lnTo>
                    <a:lnTo>
                      <a:pt x="416" y="256"/>
                    </a:lnTo>
                    <a:lnTo>
                      <a:pt x="424" y="256"/>
                    </a:lnTo>
                    <a:lnTo>
                      <a:pt x="424" y="264"/>
                    </a:lnTo>
                    <a:lnTo>
                      <a:pt x="432" y="264"/>
                    </a:lnTo>
                    <a:lnTo>
                      <a:pt x="448" y="264"/>
                    </a:lnTo>
                    <a:lnTo>
                      <a:pt x="440" y="272"/>
                    </a:lnTo>
                    <a:lnTo>
                      <a:pt x="432" y="272"/>
                    </a:lnTo>
                    <a:lnTo>
                      <a:pt x="416" y="264"/>
                    </a:lnTo>
                    <a:lnTo>
                      <a:pt x="400" y="264"/>
                    </a:lnTo>
                    <a:lnTo>
                      <a:pt x="368" y="256"/>
                    </a:lnTo>
                    <a:lnTo>
                      <a:pt x="376" y="248"/>
                    </a:lnTo>
                    <a:lnTo>
                      <a:pt x="368" y="240"/>
                    </a:lnTo>
                    <a:lnTo>
                      <a:pt x="368" y="232"/>
                    </a:lnTo>
                    <a:lnTo>
                      <a:pt x="376" y="224"/>
                    </a:lnTo>
                    <a:lnTo>
                      <a:pt x="376" y="208"/>
                    </a:lnTo>
                    <a:lnTo>
                      <a:pt x="360" y="192"/>
                    </a:lnTo>
                    <a:lnTo>
                      <a:pt x="352" y="192"/>
                    </a:lnTo>
                    <a:lnTo>
                      <a:pt x="360" y="200"/>
                    </a:lnTo>
                    <a:lnTo>
                      <a:pt x="360" y="208"/>
                    </a:lnTo>
                    <a:lnTo>
                      <a:pt x="368" y="216"/>
                    </a:lnTo>
                    <a:lnTo>
                      <a:pt x="368" y="224"/>
                    </a:lnTo>
                    <a:lnTo>
                      <a:pt x="336" y="240"/>
                    </a:lnTo>
                    <a:lnTo>
                      <a:pt x="328" y="256"/>
                    </a:lnTo>
                    <a:lnTo>
                      <a:pt x="344" y="272"/>
                    </a:lnTo>
                    <a:lnTo>
                      <a:pt x="352" y="288"/>
                    </a:lnTo>
                    <a:lnTo>
                      <a:pt x="344" y="296"/>
                    </a:lnTo>
                    <a:lnTo>
                      <a:pt x="328" y="304"/>
                    </a:lnTo>
                    <a:lnTo>
                      <a:pt x="328" y="312"/>
                    </a:lnTo>
                    <a:lnTo>
                      <a:pt x="336" y="320"/>
                    </a:lnTo>
                    <a:lnTo>
                      <a:pt x="336" y="336"/>
                    </a:lnTo>
                    <a:lnTo>
                      <a:pt x="360" y="336"/>
                    </a:lnTo>
                    <a:lnTo>
                      <a:pt x="376" y="336"/>
                    </a:lnTo>
                    <a:lnTo>
                      <a:pt x="400" y="336"/>
                    </a:lnTo>
                    <a:lnTo>
                      <a:pt x="408" y="344"/>
                    </a:lnTo>
                    <a:lnTo>
                      <a:pt x="416" y="352"/>
                    </a:lnTo>
                    <a:lnTo>
                      <a:pt x="424" y="368"/>
                    </a:lnTo>
                    <a:lnTo>
                      <a:pt x="416" y="376"/>
                    </a:lnTo>
                    <a:lnTo>
                      <a:pt x="424" y="384"/>
                    </a:lnTo>
                    <a:lnTo>
                      <a:pt x="432" y="384"/>
                    </a:lnTo>
                    <a:lnTo>
                      <a:pt x="440" y="392"/>
                    </a:lnTo>
                    <a:lnTo>
                      <a:pt x="432" y="392"/>
                    </a:lnTo>
                    <a:lnTo>
                      <a:pt x="408" y="392"/>
                    </a:lnTo>
                    <a:lnTo>
                      <a:pt x="400" y="384"/>
                    </a:lnTo>
                    <a:lnTo>
                      <a:pt x="408" y="360"/>
                    </a:lnTo>
                    <a:lnTo>
                      <a:pt x="400" y="352"/>
                    </a:lnTo>
                    <a:lnTo>
                      <a:pt x="392" y="344"/>
                    </a:lnTo>
                    <a:lnTo>
                      <a:pt x="376" y="344"/>
                    </a:lnTo>
                    <a:lnTo>
                      <a:pt x="344" y="352"/>
                    </a:lnTo>
                    <a:lnTo>
                      <a:pt x="344" y="360"/>
                    </a:lnTo>
                    <a:lnTo>
                      <a:pt x="360" y="376"/>
                    </a:lnTo>
                    <a:lnTo>
                      <a:pt x="352" y="392"/>
                    </a:lnTo>
                    <a:lnTo>
                      <a:pt x="344" y="392"/>
                    </a:lnTo>
                    <a:lnTo>
                      <a:pt x="328" y="416"/>
                    </a:lnTo>
                    <a:lnTo>
                      <a:pt x="312" y="424"/>
                    </a:lnTo>
                    <a:lnTo>
                      <a:pt x="304" y="440"/>
                    </a:lnTo>
                    <a:lnTo>
                      <a:pt x="296" y="432"/>
                    </a:lnTo>
                    <a:lnTo>
                      <a:pt x="256" y="432"/>
                    </a:lnTo>
                    <a:lnTo>
                      <a:pt x="240" y="416"/>
                    </a:lnTo>
                    <a:lnTo>
                      <a:pt x="232" y="416"/>
                    </a:lnTo>
                    <a:lnTo>
                      <a:pt x="224" y="416"/>
                    </a:lnTo>
                    <a:lnTo>
                      <a:pt x="232" y="408"/>
                    </a:lnTo>
                    <a:lnTo>
                      <a:pt x="248" y="408"/>
                    </a:lnTo>
                    <a:lnTo>
                      <a:pt x="256" y="408"/>
                    </a:lnTo>
                    <a:lnTo>
                      <a:pt x="264" y="416"/>
                    </a:lnTo>
                    <a:lnTo>
                      <a:pt x="272" y="424"/>
                    </a:lnTo>
                    <a:lnTo>
                      <a:pt x="288" y="416"/>
                    </a:lnTo>
                    <a:lnTo>
                      <a:pt x="288" y="408"/>
                    </a:lnTo>
                    <a:lnTo>
                      <a:pt x="296" y="400"/>
                    </a:lnTo>
                    <a:lnTo>
                      <a:pt x="312" y="384"/>
                    </a:lnTo>
                    <a:lnTo>
                      <a:pt x="328" y="376"/>
                    </a:lnTo>
                    <a:lnTo>
                      <a:pt x="320" y="368"/>
                    </a:lnTo>
                    <a:lnTo>
                      <a:pt x="336" y="352"/>
                    </a:lnTo>
                    <a:lnTo>
                      <a:pt x="320" y="352"/>
                    </a:lnTo>
                    <a:lnTo>
                      <a:pt x="312" y="344"/>
                    </a:lnTo>
                    <a:lnTo>
                      <a:pt x="312" y="328"/>
                    </a:lnTo>
                    <a:lnTo>
                      <a:pt x="312" y="320"/>
                    </a:lnTo>
                    <a:lnTo>
                      <a:pt x="312" y="296"/>
                    </a:lnTo>
                    <a:lnTo>
                      <a:pt x="320" y="288"/>
                    </a:lnTo>
                    <a:lnTo>
                      <a:pt x="312" y="288"/>
                    </a:lnTo>
                    <a:lnTo>
                      <a:pt x="312" y="264"/>
                    </a:lnTo>
                    <a:lnTo>
                      <a:pt x="296" y="256"/>
                    </a:lnTo>
                    <a:lnTo>
                      <a:pt x="296" y="248"/>
                    </a:lnTo>
                    <a:lnTo>
                      <a:pt x="320" y="232"/>
                    </a:lnTo>
                    <a:lnTo>
                      <a:pt x="320" y="224"/>
                    </a:lnTo>
                    <a:lnTo>
                      <a:pt x="312" y="216"/>
                    </a:lnTo>
                    <a:lnTo>
                      <a:pt x="320" y="200"/>
                    </a:lnTo>
                    <a:lnTo>
                      <a:pt x="296" y="192"/>
                    </a:lnTo>
                    <a:lnTo>
                      <a:pt x="272" y="192"/>
                    </a:lnTo>
                    <a:lnTo>
                      <a:pt x="264" y="192"/>
                    </a:lnTo>
                    <a:lnTo>
                      <a:pt x="248" y="192"/>
                    </a:lnTo>
                    <a:lnTo>
                      <a:pt x="232" y="232"/>
                    </a:lnTo>
                    <a:lnTo>
                      <a:pt x="216" y="248"/>
                    </a:lnTo>
                    <a:lnTo>
                      <a:pt x="200" y="264"/>
                    </a:lnTo>
                    <a:lnTo>
                      <a:pt x="192" y="280"/>
                    </a:lnTo>
                    <a:lnTo>
                      <a:pt x="200" y="280"/>
                    </a:lnTo>
                    <a:lnTo>
                      <a:pt x="200" y="304"/>
                    </a:lnTo>
                    <a:lnTo>
                      <a:pt x="192" y="304"/>
                    </a:lnTo>
                    <a:lnTo>
                      <a:pt x="200" y="320"/>
                    </a:lnTo>
                    <a:lnTo>
                      <a:pt x="208" y="320"/>
                    </a:lnTo>
                    <a:lnTo>
                      <a:pt x="216" y="328"/>
                    </a:lnTo>
                    <a:lnTo>
                      <a:pt x="216" y="336"/>
                    </a:lnTo>
                    <a:lnTo>
                      <a:pt x="232" y="344"/>
                    </a:lnTo>
                    <a:lnTo>
                      <a:pt x="240" y="344"/>
                    </a:lnTo>
                    <a:lnTo>
                      <a:pt x="240" y="360"/>
                    </a:lnTo>
                    <a:lnTo>
                      <a:pt x="224" y="368"/>
                    </a:lnTo>
                    <a:lnTo>
                      <a:pt x="216" y="368"/>
                    </a:lnTo>
                    <a:lnTo>
                      <a:pt x="216" y="360"/>
                    </a:lnTo>
                    <a:lnTo>
                      <a:pt x="200" y="352"/>
                    </a:lnTo>
                    <a:lnTo>
                      <a:pt x="192" y="352"/>
                    </a:lnTo>
                    <a:lnTo>
                      <a:pt x="176" y="344"/>
                    </a:lnTo>
                    <a:lnTo>
                      <a:pt x="168" y="336"/>
                    </a:lnTo>
                    <a:lnTo>
                      <a:pt x="152" y="328"/>
                    </a:lnTo>
                    <a:lnTo>
                      <a:pt x="128" y="320"/>
                    </a:lnTo>
                    <a:lnTo>
                      <a:pt x="144" y="352"/>
                    </a:lnTo>
                    <a:lnTo>
                      <a:pt x="128" y="360"/>
                    </a:lnTo>
                    <a:lnTo>
                      <a:pt x="144" y="416"/>
                    </a:lnTo>
                    <a:lnTo>
                      <a:pt x="136" y="440"/>
                    </a:lnTo>
                    <a:lnTo>
                      <a:pt x="120" y="448"/>
                    </a:lnTo>
                    <a:lnTo>
                      <a:pt x="64" y="512"/>
                    </a:lnTo>
                    <a:lnTo>
                      <a:pt x="56" y="584"/>
                    </a:lnTo>
                    <a:lnTo>
                      <a:pt x="64" y="600"/>
                    </a:lnTo>
                    <a:lnTo>
                      <a:pt x="56" y="640"/>
                    </a:lnTo>
                    <a:lnTo>
                      <a:pt x="56" y="656"/>
                    </a:lnTo>
                    <a:lnTo>
                      <a:pt x="48" y="728"/>
                    </a:lnTo>
                    <a:lnTo>
                      <a:pt x="48" y="768"/>
                    </a:lnTo>
                    <a:lnTo>
                      <a:pt x="56" y="816"/>
                    </a:lnTo>
                    <a:lnTo>
                      <a:pt x="48" y="848"/>
                    </a:lnTo>
                    <a:lnTo>
                      <a:pt x="24" y="864"/>
                    </a:lnTo>
                    <a:lnTo>
                      <a:pt x="16" y="888"/>
                    </a:lnTo>
                    <a:lnTo>
                      <a:pt x="32" y="904"/>
                    </a:lnTo>
                    <a:lnTo>
                      <a:pt x="0" y="960"/>
                    </a:lnTo>
                    <a:lnTo>
                      <a:pt x="0" y="984"/>
                    </a:lnTo>
                    <a:lnTo>
                      <a:pt x="32" y="1016"/>
                    </a:lnTo>
                    <a:lnTo>
                      <a:pt x="48" y="1040"/>
                    </a:lnTo>
                    <a:lnTo>
                      <a:pt x="56" y="1040"/>
                    </a:lnTo>
                    <a:lnTo>
                      <a:pt x="64" y="1056"/>
                    </a:lnTo>
                    <a:lnTo>
                      <a:pt x="80" y="1048"/>
                    </a:lnTo>
                    <a:lnTo>
                      <a:pt x="72" y="1032"/>
                    </a:lnTo>
                    <a:lnTo>
                      <a:pt x="64" y="1016"/>
                    </a:lnTo>
                    <a:lnTo>
                      <a:pt x="64" y="1008"/>
                    </a:lnTo>
                    <a:lnTo>
                      <a:pt x="72" y="1000"/>
                    </a:lnTo>
                    <a:lnTo>
                      <a:pt x="80" y="992"/>
                    </a:lnTo>
                    <a:lnTo>
                      <a:pt x="64" y="984"/>
                    </a:lnTo>
                    <a:lnTo>
                      <a:pt x="72" y="976"/>
                    </a:lnTo>
                    <a:lnTo>
                      <a:pt x="88" y="968"/>
                    </a:lnTo>
                    <a:lnTo>
                      <a:pt x="72" y="968"/>
                    </a:lnTo>
                    <a:lnTo>
                      <a:pt x="72" y="952"/>
                    </a:lnTo>
                    <a:lnTo>
                      <a:pt x="96" y="944"/>
                    </a:lnTo>
                    <a:lnTo>
                      <a:pt x="128" y="936"/>
                    </a:lnTo>
                    <a:lnTo>
                      <a:pt x="184" y="912"/>
                    </a:lnTo>
                    <a:lnTo>
                      <a:pt x="208" y="896"/>
                    </a:lnTo>
                    <a:lnTo>
                      <a:pt x="232" y="896"/>
                    </a:lnTo>
                    <a:lnTo>
                      <a:pt x="264" y="896"/>
                    </a:lnTo>
                    <a:lnTo>
                      <a:pt x="272" y="904"/>
                    </a:lnTo>
                    <a:lnTo>
                      <a:pt x="280" y="928"/>
                    </a:lnTo>
                    <a:lnTo>
                      <a:pt x="296" y="920"/>
                    </a:lnTo>
                    <a:lnTo>
                      <a:pt x="328" y="936"/>
                    </a:lnTo>
                    <a:lnTo>
                      <a:pt x="328" y="952"/>
                    </a:lnTo>
                    <a:lnTo>
                      <a:pt x="352" y="952"/>
                    </a:lnTo>
                    <a:lnTo>
                      <a:pt x="360" y="936"/>
                    </a:lnTo>
                    <a:lnTo>
                      <a:pt x="368" y="920"/>
                    </a:lnTo>
                    <a:lnTo>
                      <a:pt x="400" y="928"/>
                    </a:lnTo>
                    <a:lnTo>
                      <a:pt x="400" y="944"/>
                    </a:lnTo>
                    <a:lnTo>
                      <a:pt x="408" y="960"/>
                    </a:lnTo>
                    <a:lnTo>
                      <a:pt x="432" y="984"/>
                    </a:lnTo>
                    <a:lnTo>
                      <a:pt x="448" y="1008"/>
                    </a:lnTo>
                    <a:lnTo>
                      <a:pt x="464" y="1040"/>
                    </a:lnTo>
                    <a:lnTo>
                      <a:pt x="520" y="1040"/>
                    </a:lnTo>
                    <a:lnTo>
                      <a:pt x="544" y="1040"/>
                    </a:lnTo>
                    <a:lnTo>
                      <a:pt x="576" y="1080"/>
                    </a:lnTo>
                    <a:lnTo>
                      <a:pt x="616" y="1088"/>
                    </a:lnTo>
                    <a:lnTo>
                      <a:pt x="616" y="1096"/>
                    </a:lnTo>
                    <a:lnTo>
                      <a:pt x="624" y="1096"/>
                    </a:lnTo>
                    <a:lnTo>
                      <a:pt x="632" y="1088"/>
                    </a:lnTo>
                    <a:lnTo>
                      <a:pt x="664" y="1080"/>
                    </a:lnTo>
                    <a:lnTo>
                      <a:pt x="680" y="1056"/>
                    </a:lnTo>
                    <a:lnTo>
                      <a:pt x="688" y="1056"/>
                    </a:lnTo>
                    <a:lnTo>
                      <a:pt x="704" y="1040"/>
                    </a:lnTo>
                    <a:lnTo>
                      <a:pt x="720" y="1040"/>
                    </a:lnTo>
                    <a:lnTo>
                      <a:pt x="736" y="1056"/>
                    </a:lnTo>
                    <a:lnTo>
                      <a:pt x="752" y="1056"/>
                    </a:lnTo>
                    <a:lnTo>
                      <a:pt x="784" y="1080"/>
                    </a:lnTo>
                    <a:lnTo>
                      <a:pt x="792" y="1080"/>
                    </a:lnTo>
                    <a:lnTo>
                      <a:pt x="792" y="1064"/>
                    </a:lnTo>
                    <a:lnTo>
                      <a:pt x="808" y="1064"/>
                    </a:lnTo>
                    <a:lnTo>
                      <a:pt x="808" y="1080"/>
                    </a:lnTo>
                    <a:lnTo>
                      <a:pt x="840" y="1072"/>
                    </a:lnTo>
                    <a:lnTo>
                      <a:pt x="840" y="1048"/>
                    </a:lnTo>
                    <a:lnTo>
                      <a:pt x="832" y="1032"/>
                    </a:lnTo>
                    <a:lnTo>
                      <a:pt x="848" y="1016"/>
                    </a:lnTo>
                    <a:lnTo>
                      <a:pt x="856" y="1000"/>
                    </a:lnTo>
                    <a:lnTo>
                      <a:pt x="912" y="1016"/>
                    </a:lnTo>
                    <a:lnTo>
                      <a:pt x="944" y="1064"/>
                    </a:lnTo>
                    <a:lnTo>
                      <a:pt x="984" y="1048"/>
                    </a:lnTo>
                    <a:lnTo>
                      <a:pt x="1040" y="1064"/>
                    </a:lnTo>
                    <a:lnTo>
                      <a:pt x="1040" y="1080"/>
                    </a:lnTo>
                    <a:lnTo>
                      <a:pt x="1072" y="1088"/>
                    </a:lnTo>
                    <a:lnTo>
                      <a:pt x="1080" y="1096"/>
                    </a:lnTo>
                    <a:lnTo>
                      <a:pt x="1104" y="1088"/>
                    </a:lnTo>
                    <a:lnTo>
                      <a:pt x="1128" y="1088"/>
                    </a:lnTo>
                    <a:lnTo>
                      <a:pt x="1152" y="1072"/>
                    </a:lnTo>
                    <a:lnTo>
                      <a:pt x="1168" y="1056"/>
                    </a:lnTo>
                    <a:lnTo>
                      <a:pt x="1184" y="1064"/>
                    </a:lnTo>
                    <a:lnTo>
                      <a:pt x="1200" y="1080"/>
                    </a:lnTo>
                    <a:lnTo>
                      <a:pt x="1224" y="1072"/>
                    </a:lnTo>
                    <a:lnTo>
                      <a:pt x="1240" y="1088"/>
                    </a:lnTo>
                    <a:lnTo>
                      <a:pt x="1272" y="1064"/>
                    </a:lnTo>
                    <a:lnTo>
                      <a:pt x="1272" y="1048"/>
                    </a:lnTo>
                    <a:lnTo>
                      <a:pt x="1280" y="1040"/>
                    </a:lnTo>
                    <a:lnTo>
                      <a:pt x="1288" y="1016"/>
                    </a:lnTo>
                    <a:lnTo>
                      <a:pt x="1304" y="1000"/>
                    </a:lnTo>
                    <a:lnTo>
                      <a:pt x="1304" y="984"/>
                    </a:lnTo>
                    <a:lnTo>
                      <a:pt x="1288" y="984"/>
                    </a:lnTo>
                    <a:lnTo>
                      <a:pt x="1312" y="952"/>
                    </a:lnTo>
                    <a:lnTo>
                      <a:pt x="1360" y="944"/>
                    </a:lnTo>
                    <a:lnTo>
                      <a:pt x="1392" y="960"/>
                    </a:lnTo>
                    <a:lnTo>
                      <a:pt x="1408" y="960"/>
                    </a:lnTo>
                    <a:lnTo>
                      <a:pt x="1432" y="1000"/>
                    </a:lnTo>
                    <a:lnTo>
                      <a:pt x="1432" y="1016"/>
                    </a:lnTo>
                    <a:lnTo>
                      <a:pt x="1448" y="1048"/>
                    </a:lnTo>
                    <a:lnTo>
                      <a:pt x="1448" y="1072"/>
                    </a:lnTo>
                    <a:lnTo>
                      <a:pt x="1472" y="1072"/>
                    </a:lnTo>
                    <a:lnTo>
                      <a:pt x="1488" y="1080"/>
                    </a:lnTo>
                    <a:lnTo>
                      <a:pt x="1512" y="1104"/>
                    </a:lnTo>
                    <a:lnTo>
                      <a:pt x="1520" y="1136"/>
                    </a:lnTo>
                    <a:lnTo>
                      <a:pt x="1536" y="1136"/>
                    </a:lnTo>
                    <a:lnTo>
                      <a:pt x="1544" y="1128"/>
                    </a:lnTo>
                    <a:lnTo>
                      <a:pt x="1568" y="1128"/>
                    </a:lnTo>
                    <a:lnTo>
                      <a:pt x="1592" y="1112"/>
                    </a:lnTo>
                    <a:lnTo>
                      <a:pt x="1600" y="1112"/>
                    </a:lnTo>
                    <a:lnTo>
                      <a:pt x="1592" y="1152"/>
                    </a:lnTo>
                    <a:lnTo>
                      <a:pt x="1576" y="1168"/>
                    </a:lnTo>
                    <a:lnTo>
                      <a:pt x="1568" y="1208"/>
                    </a:lnTo>
                    <a:lnTo>
                      <a:pt x="1552" y="1216"/>
                    </a:lnTo>
                    <a:lnTo>
                      <a:pt x="1536" y="1216"/>
                    </a:lnTo>
                    <a:lnTo>
                      <a:pt x="1512" y="1224"/>
                    </a:lnTo>
                    <a:lnTo>
                      <a:pt x="1528" y="1248"/>
                    </a:lnTo>
                    <a:lnTo>
                      <a:pt x="1520" y="1272"/>
                    </a:lnTo>
                    <a:lnTo>
                      <a:pt x="1504" y="1288"/>
                    </a:lnTo>
                    <a:lnTo>
                      <a:pt x="1512" y="1288"/>
                    </a:lnTo>
                    <a:lnTo>
                      <a:pt x="1528" y="1288"/>
                    </a:lnTo>
                    <a:lnTo>
                      <a:pt x="1528" y="1280"/>
                    </a:lnTo>
                    <a:lnTo>
                      <a:pt x="1536" y="1272"/>
                    </a:lnTo>
                    <a:lnTo>
                      <a:pt x="1544" y="1280"/>
                    </a:lnTo>
                    <a:lnTo>
                      <a:pt x="1552" y="1280"/>
                    </a:lnTo>
                    <a:lnTo>
                      <a:pt x="1560" y="1280"/>
                    </a:lnTo>
                    <a:lnTo>
                      <a:pt x="1568" y="1288"/>
                    </a:lnTo>
                    <a:lnTo>
                      <a:pt x="1576" y="1280"/>
                    </a:lnTo>
                    <a:lnTo>
                      <a:pt x="1600" y="1272"/>
                    </a:lnTo>
                    <a:lnTo>
                      <a:pt x="1624" y="1232"/>
                    </a:lnTo>
                    <a:lnTo>
                      <a:pt x="1640" y="1216"/>
                    </a:lnTo>
                    <a:lnTo>
                      <a:pt x="1656" y="1200"/>
                    </a:lnTo>
                    <a:lnTo>
                      <a:pt x="1664" y="1176"/>
                    </a:lnTo>
                    <a:lnTo>
                      <a:pt x="1672" y="1152"/>
                    </a:lnTo>
                    <a:lnTo>
                      <a:pt x="1688" y="1136"/>
                    </a:lnTo>
                    <a:lnTo>
                      <a:pt x="1696" y="1128"/>
                    </a:lnTo>
                    <a:lnTo>
                      <a:pt x="1712" y="1096"/>
                    </a:lnTo>
                    <a:lnTo>
                      <a:pt x="1712" y="1088"/>
                    </a:lnTo>
                    <a:lnTo>
                      <a:pt x="1712" y="1064"/>
                    </a:lnTo>
                    <a:lnTo>
                      <a:pt x="1712" y="1056"/>
                    </a:lnTo>
                    <a:lnTo>
                      <a:pt x="1712" y="1032"/>
                    </a:lnTo>
                    <a:lnTo>
                      <a:pt x="1728" y="1008"/>
                    </a:lnTo>
                    <a:lnTo>
                      <a:pt x="1728" y="992"/>
                    </a:lnTo>
                    <a:lnTo>
                      <a:pt x="1712" y="976"/>
                    </a:lnTo>
                    <a:lnTo>
                      <a:pt x="1712" y="968"/>
                    </a:lnTo>
                    <a:lnTo>
                      <a:pt x="1720" y="976"/>
                    </a:lnTo>
                    <a:lnTo>
                      <a:pt x="1728" y="968"/>
                    </a:lnTo>
                    <a:lnTo>
                      <a:pt x="1720" y="952"/>
                    </a:lnTo>
                    <a:lnTo>
                      <a:pt x="1704" y="944"/>
                    </a:lnTo>
                    <a:lnTo>
                      <a:pt x="1704" y="936"/>
                    </a:lnTo>
                    <a:lnTo>
                      <a:pt x="1680" y="928"/>
                    </a:lnTo>
                    <a:lnTo>
                      <a:pt x="1672" y="944"/>
                    </a:lnTo>
                    <a:lnTo>
                      <a:pt x="1664" y="944"/>
                    </a:lnTo>
                    <a:lnTo>
                      <a:pt x="1656" y="952"/>
                    </a:lnTo>
                    <a:lnTo>
                      <a:pt x="1648" y="952"/>
                    </a:lnTo>
                    <a:lnTo>
                      <a:pt x="1656" y="936"/>
                    </a:lnTo>
                    <a:lnTo>
                      <a:pt x="1648" y="928"/>
                    </a:lnTo>
                    <a:lnTo>
                      <a:pt x="1640" y="936"/>
                    </a:lnTo>
                    <a:lnTo>
                      <a:pt x="1632" y="944"/>
                    </a:lnTo>
                    <a:lnTo>
                      <a:pt x="1632" y="920"/>
                    </a:lnTo>
                    <a:lnTo>
                      <a:pt x="1616" y="912"/>
                    </a:lnTo>
                    <a:lnTo>
                      <a:pt x="1608" y="912"/>
                    </a:lnTo>
                    <a:lnTo>
                      <a:pt x="1600" y="904"/>
                    </a:lnTo>
                    <a:lnTo>
                      <a:pt x="1616" y="896"/>
                    </a:lnTo>
                    <a:lnTo>
                      <a:pt x="1624" y="888"/>
                    </a:lnTo>
                    <a:lnTo>
                      <a:pt x="1648" y="872"/>
                    </a:lnTo>
                    <a:lnTo>
                      <a:pt x="1648" y="864"/>
                    </a:lnTo>
                    <a:lnTo>
                      <a:pt x="1664" y="848"/>
                    </a:lnTo>
                    <a:lnTo>
                      <a:pt x="1664" y="832"/>
                    </a:lnTo>
                    <a:lnTo>
                      <a:pt x="1688" y="816"/>
                    </a:lnTo>
                    <a:lnTo>
                      <a:pt x="1712" y="800"/>
                    </a:lnTo>
                    <a:lnTo>
                      <a:pt x="1712" y="784"/>
                    </a:lnTo>
                    <a:lnTo>
                      <a:pt x="1736" y="768"/>
                    </a:lnTo>
                    <a:lnTo>
                      <a:pt x="1736" y="752"/>
                    </a:lnTo>
                    <a:lnTo>
                      <a:pt x="1752" y="744"/>
                    </a:lnTo>
                    <a:lnTo>
                      <a:pt x="1776" y="736"/>
                    </a:lnTo>
                    <a:lnTo>
                      <a:pt x="1792" y="736"/>
                    </a:lnTo>
                    <a:lnTo>
                      <a:pt x="1800" y="736"/>
                    </a:lnTo>
                    <a:lnTo>
                      <a:pt x="1824" y="736"/>
                    </a:lnTo>
                    <a:lnTo>
                      <a:pt x="1816" y="744"/>
                    </a:lnTo>
                    <a:lnTo>
                      <a:pt x="1824" y="752"/>
                    </a:lnTo>
                    <a:lnTo>
                      <a:pt x="1832" y="744"/>
                    </a:lnTo>
                    <a:lnTo>
                      <a:pt x="1840" y="736"/>
                    </a:lnTo>
                    <a:lnTo>
                      <a:pt x="1848" y="744"/>
                    </a:lnTo>
                    <a:lnTo>
                      <a:pt x="1872" y="736"/>
                    </a:lnTo>
                    <a:lnTo>
                      <a:pt x="1880" y="744"/>
                    </a:lnTo>
                    <a:lnTo>
                      <a:pt x="1888" y="728"/>
                    </a:lnTo>
                    <a:lnTo>
                      <a:pt x="1904" y="728"/>
                    </a:lnTo>
                    <a:lnTo>
                      <a:pt x="1912" y="728"/>
                    </a:lnTo>
                    <a:lnTo>
                      <a:pt x="1936" y="728"/>
                    </a:lnTo>
                    <a:lnTo>
                      <a:pt x="1944" y="736"/>
                    </a:lnTo>
                    <a:lnTo>
                      <a:pt x="1936" y="744"/>
                    </a:lnTo>
                    <a:lnTo>
                      <a:pt x="1928" y="752"/>
                    </a:lnTo>
                    <a:lnTo>
                      <a:pt x="1936" y="752"/>
                    </a:lnTo>
                    <a:lnTo>
                      <a:pt x="1952" y="752"/>
                    </a:lnTo>
                    <a:lnTo>
                      <a:pt x="1960" y="752"/>
                    </a:lnTo>
                    <a:lnTo>
                      <a:pt x="1976" y="744"/>
                    </a:lnTo>
                    <a:lnTo>
                      <a:pt x="1984" y="752"/>
                    </a:lnTo>
                    <a:lnTo>
                      <a:pt x="1992" y="752"/>
                    </a:lnTo>
                    <a:lnTo>
                      <a:pt x="1992" y="744"/>
                    </a:lnTo>
                    <a:lnTo>
                      <a:pt x="2008" y="744"/>
                    </a:lnTo>
                    <a:lnTo>
                      <a:pt x="2008" y="728"/>
                    </a:lnTo>
                    <a:lnTo>
                      <a:pt x="2000" y="728"/>
                    </a:lnTo>
                    <a:lnTo>
                      <a:pt x="1992" y="728"/>
                    </a:lnTo>
                    <a:lnTo>
                      <a:pt x="1992" y="712"/>
                    </a:lnTo>
                    <a:lnTo>
                      <a:pt x="2000" y="712"/>
                    </a:lnTo>
                    <a:lnTo>
                      <a:pt x="2008" y="696"/>
                    </a:lnTo>
                    <a:lnTo>
                      <a:pt x="2024" y="688"/>
                    </a:lnTo>
                    <a:lnTo>
                      <a:pt x="2024" y="680"/>
                    </a:lnTo>
                    <a:lnTo>
                      <a:pt x="2040" y="664"/>
                    </a:lnTo>
                    <a:lnTo>
                      <a:pt x="2040" y="648"/>
                    </a:lnTo>
                    <a:lnTo>
                      <a:pt x="2040" y="640"/>
                    </a:lnTo>
                    <a:lnTo>
                      <a:pt x="2056" y="632"/>
                    </a:lnTo>
                    <a:lnTo>
                      <a:pt x="2080" y="632"/>
                    </a:lnTo>
                    <a:lnTo>
                      <a:pt x="2088" y="624"/>
                    </a:lnTo>
                    <a:lnTo>
                      <a:pt x="2096" y="632"/>
                    </a:lnTo>
                    <a:lnTo>
                      <a:pt x="2104" y="632"/>
                    </a:lnTo>
                    <a:lnTo>
                      <a:pt x="2104" y="624"/>
                    </a:lnTo>
                    <a:lnTo>
                      <a:pt x="2112" y="632"/>
                    </a:lnTo>
                    <a:lnTo>
                      <a:pt x="2112" y="640"/>
                    </a:lnTo>
                    <a:lnTo>
                      <a:pt x="2152" y="640"/>
                    </a:lnTo>
                    <a:lnTo>
                      <a:pt x="2168" y="640"/>
                    </a:lnTo>
                    <a:lnTo>
                      <a:pt x="2176" y="632"/>
                    </a:lnTo>
                    <a:lnTo>
                      <a:pt x="2168" y="624"/>
                    </a:lnTo>
                    <a:lnTo>
                      <a:pt x="2176" y="600"/>
                    </a:lnTo>
                    <a:lnTo>
                      <a:pt x="2200" y="592"/>
                    </a:lnTo>
                    <a:lnTo>
                      <a:pt x="2208" y="600"/>
                    </a:lnTo>
                    <a:lnTo>
                      <a:pt x="2200" y="608"/>
                    </a:lnTo>
                    <a:lnTo>
                      <a:pt x="2192" y="624"/>
                    </a:lnTo>
                    <a:lnTo>
                      <a:pt x="2192" y="632"/>
                    </a:lnTo>
                    <a:lnTo>
                      <a:pt x="2184" y="640"/>
                    </a:lnTo>
                    <a:lnTo>
                      <a:pt x="2184" y="664"/>
                    </a:lnTo>
                    <a:lnTo>
                      <a:pt x="2184" y="672"/>
                    </a:lnTo>
                    <a:lnTo>
                      <a:pt x="2152" y="688"/>
                    </a:lnTo>
                    <a:lnTo>
                      <a:pt x="2144" y="704"/>
                    </a:lnTo>
                    <a:lnTo>
                      <a:pt x="2128" y="728"/>
                    </a:lnTo>
                    <a:lnTo>
                      <a:pt x="2112" y="728"/>
                    </a:lnTo>
                    <a:lnTo>
                      <a:pt x="2112" y="744"/>
                    </a:lnTo>
                    <a:lnTo>
                      <a:pt x="2088" y="760"/>
                    </a:lnTo>
                    <a:lnTo>
                      <a:pt x="2088" y="768"/>
                    </a:lnTo>
                    <a:lnTo>
                      <a:pt x="2072" y="784"/>
                    </a:lnTo>
                    <a:lnTo>
                      <a:pt x="2064" y="784"/>
                    </a:lnTo>
                    <a:lnTo>
                      <a:pt x="2064" y="792"/>
                    </a:lnTo>
                    <a:lnTo>
                      <a:pt x="2040" y="792"/>
                    </a:lnTo>
                    <a:lnTo>
                      <a:pt x="2040" y="824"/>
                    </a:lnTo>
                    <a:lnTo>
                      <a:pt x="2040" y="832"/>
                    </a:lnTo>
                    <a:lnTo>
                      <a:pt x="2024" y="848"/>
                    </a:lnTo>
                    <a:lnTo>
                      <a:pt x="2016" y="888"/>
                    </a:lnTo>
                    <a:lnTo>
                      <a:pt x="2024" y="920"/>
                    </a:lnTo>
                    <a:lnTo>
                      <a:pt x="2024" y="936"/>
                    </a:lnTo>
                    <a:lnTo>
                      <a:pt x="2032" y="952"/>
                    </a:lnTo>
                    <a:lnTo>
                      <a:pt x="2032" y="984"/>
                    </a:lnTo>
                    <a:lnTo>
                      <a:pt x="2040" y="1000"/>
                    </a:lnTo>
                    <a:lnTo>
                      <a:pt x="2040" y="1024"/>
                    </a:lnTo>
                    <a:lnTo>
                      <a:pt x="2040" y="1032"/>
                    </a:lnTo>
                    <a:lnTo>
                      <a:pt x="2040" y="1040"/>
                    </a:lnTo>
                    <a:lnTo>
                      <a:pt x="2048" y="1040"/>
                    </a:lnTo>
                    <a:lnTo>
                      <a:pt x="2080" y="1000"/>
                    </a:lnTo>
                    <a:lnTo>
                      <a:pt x="2080" y="984"/>
                    </a:lnTo>
                    <a:lnTo>
                      <a:pt x="2088" y="968"/>
                    </a:lnTo>
                    <a:lnTo>
                      <a:pt x="2096" y="960"/>
                    </a:lnTo>
                    <a:lnTo>
                      <a:pt x="2112" y="968"/>
                    </a:lnTo>
                    <a:lnTo>
                      <a:pt x="2112" y="960"/>
                    </a:lnTo>
                    <a:lnTo>
                      <a:pt x="2112" y="936"/>
                    </a:lnTo>
                    <a:lnTo>
                      <a:pt x="2136" y="912"/>
                    </a:lnTo>
                    <a:lnTo>
                      <a:pt x="2136" y="920"/>
                    </a:lnTo>
                    <a:lnTo>
                      <a:pt x="2144" y="912"/>
                    </a:lnTo>
                    <a:lnTo>
                      <a:pt x="2152" y="904"/>
                    </a:lnTo>
                    <a:lnTo>
                      <a:pt x="2144" y="888"/>
                    </a:lnTo>
                    <a:lnTo>
                      <a:pt x="2152" y="864"/>
                    </a:lnTo>
                    <a:lnTo>
                      <a:pt x="2168" y="848"/>
                    </a:lnTo>
                    <a:lnTo>
                      <a:pt x="2168" y="864"/>
                    </a:lnTo>
                    <a:lnTo>
                      <a:pt x="2176" y="864"/>
                    </a:lnTo>
                    <a:lnTo>
                      <a:pt x="2184" y="856"/>
                    </a:lnTo>
                    <a:lnTo>
                      <a:pt x="2176" y="840"/>
                    </a:lnTo>
                    <a:lnTo>
                      <a:pt x="2168" y="832"/>
                    </a:lnTo>
                    <a:lnTo>
                      <a:pt x="2168" y="816"/>
                    </a:lnTo>
                    <a:lnTo>
                      <a:pt x="2176" y="800"/>
                    </a:lnTo>
                    <a:lnTo>
                      <a:pt x="2160" y="792"/>
                    </a:lnTo>
                    <a:lnTo>
                      <a:pt x="2160" y="800"/>
                    </a:lnTo>
                    <a:lnTo>
                      <a:pt x="2152" y="784"/>
                    </a:lnTo>
                    <a:lnTo>
                      <a:pt x="2152" y="768"/>
                    </a:lnTo>
                    <a:lnTo>
                      <a:pt x="2160" y="760"/>
                    </a:lnTo>
                    <a:lnTo>
                      <a:pt x="2176" y="744"/>
                    </a:lnTo>
                    <a:lnTo>
                      <a:pt x="2176" y="728"/>
                    </a:lnTo>
                    <a:lnTo>
                      <a:pt x="2192" y="712"/>
                    </a:lnTo>
                    <a:lnTo>
                      <a:pt x="2200" y="712"/>
                    </a:lnTo>
                    <a:lnTo>
                      <a:pt x="2208" y="720"/>
                    </a:lnTo>
                    <a:lnTo>
                      <a:pt x="2216" y="704"/>
                    </a:lnTo>
                    <a:lnTo>
                      <a:pt x="2224" y="696"/>
                    </a:lnTo>
                    <a:lnTo>
                      <a:pt x="2240" y="688"/>
                    </a:lnTo>
                    <a:lnTo>
                      <a:pt x="2240" y="696"/>
                    </a:lnTo>
                    <a:lnTo>
                      <a:pt x="2232" y="704"/>
                    </a:lnTo>
                    <a:lnTo>
                      <a:pt x="2232" y="720"/>
                    </a:lnTo>
                    <a:lnTo>
                      <a:pt x="2240" y="712"/>
                    </a:lnTo>
                    <a:lnTo>
                      <a:pt x="2248" y="696"/>
                    </a:lnTo>
                    <a:lnTo>
                      <a:pt x="2288" y="680"/>
                    </a:lnTo>
                    <a:lnTo>
                      <a:pt x="2304" y="688"/>
                    </a:lnTo>
                    <a:lnTo>
                      <a:pt x="2312" y="696"/>
                    </a:lnTo>
                    <a:lnTo>
                      <a:pt x="2312" y="712"/>
                    </a:lnTo>
                    <a:lnTo>
                      <a:pt x="2320" y="704"/>
                    </a:lnTo>
                    <a:lnTo>
                      <a:pt x="2328" y="696"/>
                    </a:lnTo>
                    <a:lnTo>
                      <a:pt x="2336" y="680"/>
                    </a:lnTo>
                    <a:lnTo>
                      <a:pt x="2360" y="672"/>
                    </a:lnTo>
                    <a:lnTo>
                      <a:pt x="2368" y="656"/>
                    </a:lnTo>
                    <a:lnTo>
                      <a:pt x="2376" y="656"/>
                    </a:lnTo>
                    <a:lnTo>
                      <a:pt x="2384" y="640"/>
                    </a:lnTo>
                    <a:lnTo>
                      <a:pt x="2400" y="640"/>
                    </a:lnTo>
                    <a:lnTo>
                      <a:pt x="2416" y="624"/>
                    </a:lnTo>
                    <a:lnTo>
                      <a:pt x="2440" y="616"/>
                    </a:lnTo>
                    <a:lnTo>
                      <a:pt x="2448" y="608"/>
                    </a:lnTo>
                    <a:lnTo>
                      <a:pt x="2472" y="600"/>
                    </a:lnTo>
                    <a:lnTo>
                      <a:pt x="2480" y="608"/>
                    </a:lnTo>
                    <a:lnTo>
                      <a:pt x="2504" y="616"/>
                    </a:lnTo>
                    <a:lnTo>
                      <a:pt x="2504" y="600"/>
                    </a:lnTo>
                    <a:lnTo>
                      <a:pt x="2512" y="592"/>
                    </a:lnTo>
                    <a:lnTo>
                      <a:pt x="2504" y="584"/>
                    </a:lnTo>
                    <a:lnTo>
                      <a:pt x="2504" y="568"/>
                    </a:lnTo>
                    <a:lnTo>
                      <a:pt x="2496" y="560"/>
                    </a:lnTo>
                    <a:lnTo>
                      <a:pt x="2496" y="536"/>
                    </a:lnTo>
                    <a:lnTo>
                      <a:pt x="2488" y="528"/>
                    </a:lnTo>
                    <a:lnTo>
                      <a:pt x="2488" y="520"/>
                    </a:lnTo>
                    <a:lnTo>
                      <a:pt x="2480" y="520"/>
                    </a:lnTo>
                    <a:lnTo>
                      <a:pt x="2480" y="528"/>
                    </a:lnTo>
                    <a:lnTo>
                      <a:pt x="2464" y="512"/>
                    </a:lnTo>
                    <a:lnTo>
                      <a:pt x="2456" y="512"/>
                    </a:lnTo>
                    <a:lnTo>
                      <a:pt x="2448" y="504"/>
                    </a:lnTo>
                    <a:lnTo>
                      <a:pt x="2440" y="496"/>
                    </a:lnTo>
                    <a:lnTo>
                      <a:pt x="2448" y="496"/>
                    </a:lnTo>
                    <a:lnTo>
                      <a:pt x="2456" y="504"/>
                    </a:lnTo>
                    <a:lnTo>
                      <a:pt x="2456" y="496"/>
                    </a:lnTo>
                    <a:lnTo>
                      <a:pt x="2448" y="488"/>
                    </a:lnTo>
                    <a:lnTo>
                      <a:pt x="2456" y="488"/>
                    </a:lnTo>
                    <a:lnTo>
                      <a:pt x="2472" y="496"/>
                    </a:lnTo>
                    <a:lnTo>
                      <a:pt x="2472" y="504"/>
                    </a:lnTo>
                    <a:lnTo>
                      <a:pt x="2504" y="504"/>
                    </a:lnTo>
                    <a:lnTo>
                      <a:pt x="2512" y="496"/>
                    </a:lnTo>
                    <a:lnTo>
                      <a:pt x="2512" y="488"/>
                    </a:lnTo>
                    <a:lnTo>
                      <a:pt x="2528" y="472"/>
                    </a:lnTo>
                    <a:lnTo>
                      <a:pt x="2528" y="456"/>
                    </a:lnTo>
                    <a:lnTo>
                      <a:pt x="2520" y="440"/>
                    </a:lnTo>
                    <a:lnTo>
                      <a:pt x="2528" y="432"/>
                    </a:lnTo>
                    <a:lnTo>
                      <a:pt x="2536" y="432"/>
                    </a:lnTo>
                    <a:lnTo>
                      <a:pt x="2544" y="424"/>
                    </a:lnTo>
                    <a:lnTo>
                      <a:pt x="2544" y="432"/>
                    </a:lnTo>
                    <a:lnTo>
                      <a:pt x="2544" y="448"/>
                    </a:lnTo>
                    <a:lnTo>
                      <a:pt x="2544" y="456"/>
                    </a:lnTo>
                    <a:lnTo>
                      <a:pt x="2552" y="464"/>
                    </a:lnTo>
                    <a:lnTo>
                      <a:pt x="2568" y="464"/>
                    </a:lnTo>
                    <a:lnTo>
                      <a:pt x="2576" y="464"/>
                    </a:lnTo>
                    <a:lnTo>
                      <a:pt x="2592" y="472"/>
                    </a:lnTo>
                    <a:lnTo>
                      <a:pt x="2600" y="480"/>
                    </a:lnTo>
                    <a:lnTo>
                      <a:pt x="2600" y="504"/>
                    </a:lnTo>
                    <a:lnTo>
                      <a:pt x="2616" y="496"/>
                    </a:lnTo>
                    <a:lnTo>
                      <a:pt x="2632" y="504"/>
                    </a:lnTo>
                    <a:lnTo>
                      <a:pt x="2640" y="520"/>
                    </a:lnTo>
                    <a:lnTo>
                      <a:pt x="2648" y="528"/>
                    </a:lnTo>
                    <a:lnTo>
                      <a:pt x="2672" y="520"/>
                    </a:lnTo>
                    <a:lnTo>
                      <a:pt x="2656" y="512"/>
                    </a:lnTo>
                    <a:lnTo>
                      <a:pt x="2656" y="496"/>
                    </a:lnTo>
                    <a:lnTo>
                      <a:pt x="2672" y="488"/>
                    </a:lnTo>
                    <a:lnTo>
                      <a:pt x="2664" y="480"/>
                    </a:lnTo>
                    <a:lnTo>
                      <a:pt x="2672" y="472"/>
                    </a:lnTo>
                    <a:lnTo>
                      <a:pt x="2672" y="464"/>
                    </a:lnTo>
                    <a:lnTo>
                      <a:pt x="2696" y="464"/>
                    </a:lnTo>
                    <a:lnTo>
                      <a:pt x="2704" y="456"/>
                    </a:lnTo>
                    <a:lnTo>
                      <a:pt x="2712" y="440"/>
                    </a:lnTo>
                    <a:lnTo>
                      <a:pt x="2720" y="440"/>
                    </a:lnTo>
                    <a:lnTo>
                      <a:pt x="2728" y="432"/>
                    </a:lnTo>
                    <a:lnTo>
                      <a:pt x="2696" y="4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2" name="Freeform 270"/>
              <p:cNvSpPr>
                <a:spLocks/>
              </p:cNvSpPr>
              <p:nvPr/>
            </p:nvSpPr>
            <p:spPr bwMode="gray">
              <a:xfrm>
                <a:off x="5332" y="1474"/>
                <a:ext cx="57" cy="23"/>
              </a:xfrm>
              <a:custGeom>
                <a:avLst/>
                <a:gdLst>
                  <a:gd name="T0" fmla="*/ 11 w 80"/>
                  <a:gd name="T1" fmla="*/ 9 h 32"/>
                  <a:gd name="T2" fmla="*/ 24 w 80"/>
                  <a:gd name="T3" fmla="*/ 12 h 32"/>
                  <a:gd name="T4" fmla="*/ 29 w 80"/>
                  <a:gd name="T5" fmla="*/ 9 h 32"/>
                  <a:gd name="T6" fmla="*/ 29 w 80"/>
                  <a:gd name="T7" fmla="*/ 6 h 32"/>
                  <a:gd name="T8" fmla="*/ 29 w 80"/>
                  <a:gd name="T9" fmla="*/ 3 h 32"/>
                  <a:gd name="T10" fmla="*/ 26 w 80"/>
                  <a:gd name="T11" fmla="*/ 3 h 32"/>
                  <a:gd name="T12" fmla="*/ 24 w 80"/>
                  <a:gd name="T13" fmla="*/ 3 h 32"/>
                  <a:gd name="T14" fmla="*/ 17 w 80"/>
                  <a:gd name="T15" fmla="*/ 3 h 32"/>
                  <a:gd name="T16" fmla="*/ 9 w 80"/>
                  <a:gd name="T17" fmla="*/ 3 h 32"/>
                  <a:gd name="T18" fmla="*/ 3 w 80"/>
                  <a:gd name="T19" fmla="*/ 0 h 32"/>
                  <a:gd name="T20" fmla="*/ 0 w 80"/>
                  <a:gd name="T21" fmla="*/ 3 h 32"/>
                  <a:gd name="T22" fmla="*/ 6 w 80"/>
                  <a:gd name="T23" fmla="*/ 9 h 32"/>
                  <a:gd name="T24" fmla="*/ 11 w 80"/>
                  <a:gd name="T25" fmla="*/ 9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32"/>
                  <a:gd name="T41" fmla="*/ 80 w 8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32">
                    <a:moveTo>
                      <a:pt x="32" y="24"/>
                    </a:moveTo>
                    <a:lnTo>
                      <a:pt x="64" y="32"/>
                    </a:lnTo>
                    <a:lnTo>
                      <a:pt x="80" y="24"/>
                    </a:lnTo>
                    <a:lnTo>
                      <a:pt x="80" y="16"/>
                    </a:lnTo>
                    <a:lnTo>
                      <a:pt x="80" y="8"/>
                    </a:lnTo>
                    <a:lnTo>
                      <a:pt x="72" y="8"/>
                    </a:lnTo>
                    <a:lnTo>
                      <a:pt x="64" y="8"/>
                    </a:lnTo>
                    <a:lnTo>
                      <a:pt x="48" y="8"/>
                    </a:lnTo>
                    <a:lnTo>
                      <a:pt x="24" y="8"/>
                    </a:lnTo>
                    <a:lnTo>
                      <a:pt x="8" y="0"/>
                    </a:lnTo>
                    <a:lnTo>
                      <a:pt x="0" y="8"/>
                    </a:lnTo>
                    <a:lnTo>
                      <a:pt x="16" y="24"/>
                    </a:lnTo>
                    <a:lnTo>
                      <a:pt x="32"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3" name="Freeform 271"/>
              <p:cNvSpPr>
                <a:spLocks/>
              </p:cNvSpPr>
              <p:nvPr/>
            </p:nvSpPr>
            <p:spPr bwMode="gray">
              <a:xfrm>
                <a:off x="4787" y="1412"/>
                <a:ext cx="45" cy="17"/>
              </a:xfrm>
              <a:custGeom>
                <a:avLst/>
                <a:gdLst>
                  <a:gd name="T0" fmla="*/ 6 w 64"/>
                  <a:gd name="T1" fmla="*/ 6 h 24"/>
                  <a:gd name="T2" fmla="*/ 6 w 64"/>
                  <a:gd name="T3" fmla="*/ 9 h 24"/>
                  <a:gd name="T4" fmla="*/ 11 w 64"/>
                  <a:gd name="T5" fmla="*/ 9 h 24"/>
                  <a:gd name="T6" fmla="*/ 23 w 64"/>
                  <a:gd name="T7" fmla="*/ 9 h 24"/>
                  <a:gd name="T8" fmla="*/ 23 w 64"/>
                  <a:gd name="T9" fmla="*/ 6 h 24"/>
                  <a:gd name="T10" fmla="*/ 19 w 64"/>
                  <a:gd name="T11" fmla="*/ 3 h 24"/>
                  <a:gd name="T12" fmla="*/ 14 w 64"/>
                  <a:gd name="T13" fmla="*/ 0 h 24"/>
                  <a:gd name="T14" fmla="*/ 6 w 64"/>
                  <a:gd name="T15" fmla="*/ 0 h 24"/>
                  <a:gd name="T16" fmla="*/ 3 w 64"/>
                  <a:gd name="T17" fmla="*/ 3 h 24"/>
                  <a:gd name="T18" fmla="*/ 0 w 64"/>
                  <a:gd name="T19" fmla="*/ 6 h 24"/>
                  <a:gd name="T20" fmla="*/ 6 w 64"/>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4"/>
                  <a:gd name="T35" fmla="*/ 64 w 6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4">
                    <a:moveTo>
                      <a:pt x="16" y="16"/>
                    </a:moveTo>
                    <a:lnTo>
                      <a:pt x="16" y="24"/>
                    </a:lnTo>
                    <a:lnTo>
                      <a:pt x="32" y="24"/>
                    </a:lnTo>
                    <a:lnTo>
                      <a:pt x="64" y="24"/>
                    </a:lnTo>
                    <a:lnTo>
                      <a:pt x="64" y="16"/>
                    </a:lnTo>
                    <a:lnTo>
                      <a:pt x="56" y="8"/>
                    </a:lnTo>
                    <a:lnTo>
                      <a:pt x="40" y="0"/>
                    </a:lnTo>
                    <a:lnTo>
                      <a:pt x="16" y="0"/>
                    </a:lnTo>
                    <a:lnTo>
                      <a:pt x="8" y="8"/>
                    </a:lnTo>
                    <a:lnTo>
                      <a:pt x="0" y="16"/>
                    </a:lnTo>
                    <a:lnTo>
                      <a:pt x="16"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4" name="Freeform 272"/>
              <p:cNvSpPr>
                <a:spLocks/>
              </p:cNvSpPr>
              <p:nvPr/>
            </p:nvSpPr>
            <p:spPr bwMode="gray">
              <a:xfrm>
                <a:off x="4730" y="1345"/>
                <a:ext cx="124" cy="45"/>
              </a:xfrm>
              <a:custGeom>
                <a:avLst/>
                <a:gdLst>
                  <a:gd name="T0" fmla="*/ 6 w 176"/>
                  <a:gd name="T1" fmla="*/ 17 h 64"/>
                  <a:gd name="T2" fmla="*/ 8 w 176"/>
                  <a:gd name="T3" fmla="*/ 17 h 64"/>
                  <a:gd name="T4" fmla="*/ 8 w 176"/>
                  <a:gd name="T5" fmla="*/ 19 h 64"/>
                  <a:gd name="T6" fmla="*/ 19 w 176"/>
                  <a:gd name="T7" fmla="*/ 23 h 64"/>
                  <a:gd name="T8" fmla="*/ 19 w 176"/>
                  <a:gd name="T9" fmla="*/ 19 h 64"/>
                  <a:gd name="T10" fmla="*/ 19 w 176"/>
                  <a:gd name="T11" fmla="*/ 17 h 64"/>
                  <a:gd name="T12" fmla="*/ 23 w 176"/>
                  <a:gd name="T13" fmla="*/ 17 h 64"/>
                  <a:gd name="T14" fmla="*/ 25 w 176"/>
                  <a:gd name="T15" fmla="*/ 17 h 64"/>
                  <a:gd name="T16" fmla="*/ 31 w 176"/>
                  <a:gd name="T17" fmla="*/ 17 h 64"/>
                  <a:gd name="T18" fmla="*/ 36 w 176"/>
                  <a:gd name="T19" fmla="*/ 14 h 64"/>
                  <a:gd name="T20" fmla="*/ 39 w 176"/>
                  <a:gd name="T21" fmla="*/ 14 h 64"/>
                  <a:gd name="T22" fmla="*/ 39 w 176"/>
                  <a:gd name="T23" fmla="*/ 17 h 64"/>
                  <a:gd name="T24" fmla="*/ 44 w 176"/>
                  <a:gd name="T25" fmla="*/ 19 h 64"/>
                  <a:gd name="T26" fmla="*/ 50 w 176"/>
                  <a:gd name="T27" fmla="*/ 17 h 64"/>
                  <a:gd name="T28" fmla="*/ 44 w 176"/>
                  <a:gd name="T29" fmla="*/ 14 h 64"/>
                  <a:gd name="T30" fmla="*/ 39 w 176"/>
                  <a:gd name="T31" fmla="*/ 14 h 64"/>
                  <a:gd name="T32" fmla="*/ 39 w 176"/>
                  <a:gd name="T33" fmla="*/ 8 h 64"/>
                  <a:gd name="T34" fmla="*/ 42 w 176"/>
                  <a:gd name="T35" fmla="*/ 6 h 64"/>
                  <a:gd name="T36" fmla="*/ 44 w 176"/>
                  <a:gd name="T37" fmla="*/ 6 h 64"/>
                  <a:gd name="T38" fmla="*/ 44 w 176"/>
                  <a:gd name="T39" fmla="*/ 8 h 64"/>
                  <a:gd name="T40" fmla="*/ 42 w 176"/>
                  <a:gd name="T41" fmla="*/ 8 h 64"/>
                  <a:gd name="T42" fmla="*/ 42 w 176"/>
                  <a:gd name="T43" fmla="*/ 11 h 64"/>
                  <a:gd name="T44" fmla="*/ 48 w 176"/>
                  <a:gd name="T45" fmla="*/ 14 h 64"/>
                  <a:gd name="T46" fmla="*/ 50 w 176"/>
                  <a:gd name="T47" fmla="*/ 14 h 64"/>
                  <a:gd name="T48" fmla="*/ 53 w 176"/>
                  <a:gd name="T49" fmla="*/ 14 h 64"/>
                  <a:gd name="T50" fmla="*/ 58 w 176"/>
                  <a:gd name="T51" fmla="*/ 11 h 64"/>
                  <a:gd name="T52" fmla="*/ 56 w 176"/>
                  <a:gd name="T53" fmla="*/ 8 h 64"/>
                  <a:gd name="T54" fmla="*/ 61 w 176"/>
                  <a:gd name="T55" fmla="*/ 8 h 64"/>
                  <a:gd name="T56" fmla="*/ 61 w 176"/>
                  <a:gd name="T57" fmla="*/ 6 h 64"/>
                  <a:gd name="T58" fmla="*/ 56 w 176"/>
                  <a:gd name="T59" fmla="*/ 6 h 64"/>
                  <a:gd name="T60" fmla="*/ 50 w 176"/>
                  <a:gd name="T61" fmla="*/ 3 h 64"/>
                  <a:gd name="T62" fmla="*/ 48 w 176"/>
                  <a:gd name="T63" fmla="*/ 6 h 64"/>
                  <a:gd name="T64" fmla="*/ 42 w 176"/>
                  <a:gd name="T65" fmla="*/ 6 h 64"/>
                  <a:gd name="T66" fmla="*/ 39 w 176"/>
                  <a:gd name="T67" fmla="*/ 3 h 64"/>
                  <a:gd name="T68" fmla="*/ 39 w 176"/>
                  <a:gd name="T69" fmla="*/ 0 h 64"/>
                  <a:gd name="T70" fmla="*/ 36 w 176"/>
                  <a:gd name="T71" fmla="*/ 0 h 64"/>
                  <a:gd name="T72" fmla="*/ 34 w 176"/>
                  <a:gd name="T73" fmla="*/ 0 h 64"/>
                  <a:gd name="T74" fmla="*/ 31 w 176"/>
                  <a:gd name="T75" fmla="*/ 3 h 64"/>
                  <a:gd name="T76" fmla="*/ 31 w 176"/>
                  <a:gd name="T77" fmla="*/ 8 h 64"/>
                  <a:gd name="T78" fmla="*/ 27 w 176"/>
                  <a:gd name="T79" fmla="*/ 8 h 64"/>
                  <a:gd name="T80" fmla="*/ 25 w 176"/>
                  <a:gd name="T81" fmla="*/ 6 h 64"/>
                  <a:gd name="T82" fmla="*/ 19 w 176"/>
                  <a:gd name="T83" fmla="*/ 6 h 64"/>
                  <a:gd name="T84" fmla="*/ 19 w 176"/>
                  <a:gd name="T85" fmla="*/ 3 h 64"/>
                  <a:gd name="T86" fmla="*/ 23 w 176"/>
                  <a:gd name="T87" fmla="*/ 3 h 64"/>
                  <a:gd name="T88" fmla="*/ 14 w 176"/>
                  <a:gd name="T89" fmla="*/ 0 h 64"/>
                  <a:gd name="T90" fmla="*/ 8 w 176"/>
                  <a:gd name="T91" fmla="*/ 3 h 64"/>
                  <a:gd name="T92" fmla="*/ 6 w 176"/>
                  <a:gd name="T93" fmla="*/ 3 h 64"/>
                  <a:gd name="T94" fmla="*/ 6 w 176"/>
                  <a:gd name="T95" fmla="*/ 6 h 64"/>
                  <a:gd name="T96" fmla="*/ 3 w 176"/>
                  <a:gd name="T97" fmla="*/ 6 h 64"/>
                  <a:gd name="T98" fmla="*/ 3 w 176"/>
                  <a:gd name="T99" fmla="*/ 11 h 64"/>
                  <a:gd name="T100" fmla="*/ 0 w 176"/>
                  <a:gd name="T101" fmla="*/ 11 h 64"/>
                  <a:gd name="T102" fmla="*/ 6 w 176"/>
                  <a:gd name="T103" fmla="*/ 17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6"/>
                  <a:gd name="T157" fmla="*/ 0 h 64"/>
                  <a:gd name="T158" fmla="*/ 176 w 176"/>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6" h="64">
                    <a:moveTo>
                      <a:pt x="16" y="48"/>
                    </a:moveTo>
                    <a:lnTo>
                      <a:pt x="24" y="48"/>
                    </a:lnTo>
                    <a:lnTo>
                      <a:pt x="24" y="56"/>
                    </a:lnTo>
                    <a:lnTo>
                      <a:pt x="56" y="64"/>
                    </a:lnTo>
                    <a:lnTo>
                      <a:pt x="56" y="56"/>
                    </a:lnTo>
                    <a:lnTo>
                      <a:pt x="56" y="48"/>
                    </a:lnTo>
                    <a:lnTo>
                      <a:pt x="64" y="48"/>
                    </a:lnTo>
                    <a:lnTo>
                      <a:pt x="72" y="48"/>
                    </a:lnTo>
                    <a:lnTo>
                      <a:pt x="88" y="48"/>
                    </a:lnTo>
                    <a:lnTo>
                      <a:pt x="104" y="40"/>
                    </a:lnTo>
                    <a:lnTo>
                      <a:pt x="112" y="40"/>
                    </a:lnTo>
                    <a:lnTo>
                      <a:pt x="112" y="48"/>
                    </a:lnTo>
                    <a:lnTo>
                      <a:pt x="128" y="56"/>
                    </a:lnTo>
                    <a:lnTo>
                      <a:pt x="144" y="48"/>
                    </a:lnTo>
                    <a:lnTo>
                      <a:pt x="128" y="40"/>
                    </a:lnTo>
                    <a:lnTo>
                      <a:pt x="112" y="40"/>
                    </a:lnTo>
                    <a:lnTo>
                      <a:pt x="112" y="24"/>
                    </a:lnTo>
                    <a:lnTo>
                      <a:pt x="120" y="16"/>
                    </a:lnTo>
                    <a:lnTo>
                      <a:pt x="128" y="16"/>
                    </a:lnTo>
                    <a:lnTo>
                      <a:pt x="128" y="24"/>
                    </a:lnTo>
                    <a:lnTo>
                      <a:pt x="120" y="24"/>
                    </a:lnTo>
                    <a:lnTo>
                      <a:pt x="120" y="32"/>
                    </a:lnTo>
                    <a:lnTo>
                      <a:pt x="136" y="40"/>
                    </a:lnTo>
                    <a:lnTo>
                      <a:pt x="144" y="40"/>
                    </a:lnTo>
                    <a:lnTo>
                      <a:pt x="152" y="40"/>
                    </a:lnTo>
                    <a:lnTo>
                      <a:pt x="168" y="32"/>
                    </a:lnTo>
                    <a:lnTo>
                      <a:pt x="160" y="24"/>
                    </a:lnTo>
                    <a:lnTo>
                      <a:pt x="176" y="24"/>
                    </a:lnTo>
                    <a:lnTo>
                      <a:pt x="176" y="16"/>
                    </a:lnTo>
                    <a:lnTo>
                      <a:pt x="160" y="16"/>
                    </a:lnTo>
                    <a:lnTo>
                      <a:pt x="144" y="8"/>
                    </a:lnTo>
                    <a:lnTo>
                      <a:pt x="136" y="16"/>
                    </a:lnTo>
                    <a:lnTo>
                      <a:pt x="120" y="16"/>
                    </a:lnTo>
                    <a:lnTo>
                      <a:pt x="112" y="8"/>
                    </a:lnTo>
                    <a:lnTo>
                      <a:pt x="112" y="0"/>
                    </a:lnTo>
                    <a:lnTo>
                      <a:pt x="104" y="0"/>
                    </a:lnTo>
                    <a:lnTo>
                      <a:pt x="96" y="0"/>
                    </a:lnTo>
                    <a:lnTo>
                      <a:pt x="88" y="8"/>
                    </a:lnTo>
                    <a:lnTo>
                      <a:pt x="88" y="24"/>
                    </a:lnTo>
                    <a:lnTo>
                      <a:pt x="80" y="24"/>
                    </a:lnTo>
                    <a:lnTo>
                      <a:pt x="72" y="16"/>
                    </a:lnTo>
                    <a:lnTo>
                      <a:pt x="56" y="16"/>
                    </a:lnTo>
                    <a:lnTo>
                      <a:pt x="56" y="8"/>
                    </a:lnTo>
                    <a:lnTo>
                      <a:pt x="64" y="8"/>
                    </a:lnTo>
                    <a:lnTo>
                      <a:pt x="40" y="0"/>
                    </a:lnTo>
                    <a:lnTo>
                      <a:pt x="24" y="8"/>
                    </a:lnTo>
                    <a:lnTo>
                      <a:pt x="16" y="8"/>
                    </a:lnTo>
                    <a:lnTo>
                      <a:pt x="16" y="16"/>
                    </a:lnTo>
                    <a:lnTo>
                      <a:pt x="8" y="16"/>
                    </a:lnTo>
                    <a:lnTo>
                      <a:pt x="8" y="32"/>
                    </a:lnTo>
                    <a:lnTo>
                      <a:pt x="0" y="32"/>
                    </a:lnTo>
                    <a:lnTo>
                      <a:pt x="16"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5" name="Freeform 273"/>
              <p:cNvSpPr>
                <a:spLocks/>
              </p:cNvSpPr>
              <p:nvPr/>
            </p:nvSpPr>
            <p:spPr bwMode="gray">
              <a:xfrm>
                <a:off x="4871" y="1362"/>
                <a:ext cx="68" cy="22"/>
              </a:xfrm>
              <a:custGeom>
                <a:avLst/>
                <a:gdLst>
                  <a:gd name="T0" fmla="*/ 6 w 96"/>
                  <a:gd name="T1" fmla="*/ 3 h 32"/>
                  <a:gd name="T2" fmla="*/ 6 w 96"/>
                  <a:gd name="T3" fmla="*/ 6 h 32"/>
                  <a:gd name="T4" fmla="*/ 11 w 96"/>
                  <a:gd name="T5" fmla="*/ 6 h 32"/>
                  <a:gd name="T6" fmla="*/ 17 w 96"/>
                  <a:gd name="T7" fmla="*/ 10 h 32"/>
                  <a:gd name="T8" fmla="*/ 26 w 96"/>
                  <a:gd name="T9" fmla="*/ 10 h 32"/>
                  <a:gd name="T10" fmla="*/ 31 w 96"/>
                  <a:gd name="T11" fmla="*/ 8 h 32"/>
                  <a:gd name="T12" fmla="*/ 34 w 96"/>
                  <a:gd name="T13" fmla="*/ 6 h 32"/>
                  <a:gd name="T14" fmla="*/ 31 w 96"/>
                  <a:gd name="T15" fmla="*/ 6 h 32"/>
                  <a:gd name="T16" fmla="*/ 26 w 96"/>
                  <a:gd name="T17" fmla="*/ 3 h 32"/>
                  <a:gd name="T18" fmla="*/ 17 w 96"/>
                  <a:gd name="T19" fmla="*/ 3 h 32"/>
                  <a:gd name="T20" fmla="*/ 17 w 96"/>
                  <a:gd name="T21" fmla="*/ 0 h 32"/>
                  <a:gd name="T22" fmla="*/ 6 w 96"/>
                  <a:gd name="T23" fmla="*/ 0 h 32"/>
                  <a:gd name="T24" fmla="*/ 3 w 96"/>
                  <a:gd name="T25" fmla="*/ 0 h 32"/>
                  <a:gd name="T26" fmla="*/ 0 w 96"/>
                  <a:gd name="T27" fmla="*/ 0 h 32"/>
                  <a:gd name="T28" fmla="*/ 6 w 96"/>
                  <a:gd name="T29" fmla="*/ 3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
                  <a:gd name="T46" fmla="*/ 0 h 32"/>
                  <a:gd name="T47" fmla="*/ 96 w 96"/>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 h="32">
                    <a:moveTo>
                      <a:pt x="16" y="8"/>
                    </a:moveTo>
                    <a:lnTo>
                      <a:pt x="16" y="16"/>
                    </a:lnTo>
                    <a:lnTo>
                      <a:pt x="32" y="16"/>
                    </a:lnTo>
                    <a:lnTo>
                      <a:pt x="48" y="32"/>
                    </a:lnTo>
                    <a:lnTo>
                      <a:pt x="72" y="32"/>
                    </a:lnTo>
                    <a:lnTo>
                      <a:pt x="88" y="24"/>
                    </a:lnTo>
                    <a:lnTo>
                      <a:pt x="96" y="16"/>
                    </a:lnTo>
                    <a:lnTo>
                      <a:pt x="88" y="16"/>
                    </a:lnTo>
                    <a:lnTo>
                      <a:pt x="72" y="8"/>
                    </a:lnTo>
                    <a:lnTo>
                      <a:pt x="48" y="8"/>
                    </a:lnTo>
                    <a:lnTo>
                      <a:pt x="48" y="0"/>
                    </a:lnTo>
                    <a:lnTo>
                      <a:pt x="16" y="0"/>
                    </a:lnTo>
                    <a:lnTo>
                      <a:pt x="8" y="0"/>
                    </a:lnTo>
                    <a:lnTo>
                      <a:pt x="0" y="0"/>
                    </a:lnTo>
                    <a:lnTo>
                      <a:pt x="1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6" name="Freeform 274"/>
              <p:cNvSpPr>
                <a:spLocks/>
              </p:cNvSpPr>
              <p:nvPr/>
            </p:nvSpPr>
            <p:spPr bwMode="gray">
              <a:xfrm>
                <a:off x="4190" y="1249"/>
                <a:ext cx="85" cy="51"/>
              </a:xfrm>
              <a:custGeom>
                <a:avLst/>
                <a:gdLst>
                  <a:gd name="T0" fmla="*/ 6 w 120"/>
                  <a:gd name="T1" fmla="*/ 17 h 72"/>
                  <a:gd name="T2" fmla="*/ 0 w 120"/>
                  <a:gd name="T3" fmla="*/ 20 h 72"/>
                  <a:gd name="T4" fmla="*/ 0 w 120"/>
                  <a:gd name="T5" fmla="*/ 23 h 72"/>
                  <a:gd name="T6" fmla="*/ 3 w 120"/>
                  <a:gd name="T7" fmla="*/ 26 h 72"/>
                  <a:gd name="T8" fmla="*/ 9 w 120"/>
                  <a:gd name="T9" fmla="*/ 23 h 72"/>
                  <a:gd name="T10" fmla="*/ 14 w 120"/>
                  <a:gd name="T11" fmla="*/ 20 h 72"/>
                  <a:gd name="T12" fmla="*/ 20 w 120"/>
                  <a:gd name="T13" fmla="*/ 20 h 72"/>
                  <a:gd name="T14" fmla="*/ 23 w 120"/>
                  <a:gd name="T15" fmla="*/ 20 h 72"/>
                  <a:gd name="T16" fmla="*/ 26 w 120"/>
                  <a:gd name="T17" fmla="*/ 23 h 72"/>
                  <a:gd name="T18" fmla="*/ 28 w 120"/>
                  <a:gd name="T19" fmla="*/ 20 h 72"/>
                  <a:gd name="T20" fmla="*/ 34 w 120"/>
                  <a:gd name="T21" fmla="*/ 20 h 72"/>
                  <a:gd name="T22" fmla="*/ 43 w 120"/>
                  <a:gd name="T23" fmla="*/ 17 h 72"/>
                  <a:gd name="T24" fmla="*/ 43 w 120"/>
                  <a:gd name="T25" fmla="*/ 14 h 72"/>
                  <a:gd name="T26" fmla="*/ 40 w 120"/>
                  <a:gd name="T27" fmla="*/ 11 h 72"/>
                  <a:gd name="T28" fmla="*/ 40 w 120"/>
                  <a:gd name="T29" fmla="*/ 8 h 72"/>
                  <a:gd name="T30" fmla="*/ 34 w 120"/>
                  <a:gd name="T31" fmla="*/ 6 h 72"/>
                  <a:gd name="T32" fmla="*/ 34 w 120"/>
                  <a:gd name="T33" fmla="*/ 3 h 72"/>
                  <a:gd name="T34" fmla="*/ 31 w 120"/>
                  <a:gd name="T35" fmla="*/ 3 h 72"/>
                  <a:gd name="T36" fmla="*/ 28 w 120"/>
                  <a:gd name="T37" fmla="*/ 6 h 72"/>
                  <a:gd name="T38" fmla="*/ 26 w 120"/>
                  <a:gd name="T39" fmla="*/ 6 h 72"/>
                  <a:gd name="T40" fmla="*/ 26 w 120"/>
                  <a:gd name="T41" fmla="*/ 3 h 72"/>
                  <a:gd name="T42" fmla="*/ 28 w 120"/>
                  <a:gd name="T43" fmla="*/ 3 h 72"/>
                  <a:gd name="T44" fmla="*/ 28 w 120"/>
                  <a:gd name="T45" fmla="*/ 0 h 72"/>
                  <a:gd name="T46" fmla="*/ 23 w 120"/>
                  <a:gd name="T47" fmla="*/ 0 h 72"/>
                  <a:gd name="T48" fmla="*/ 23 w 120"/>
                  <a:gd name="T49" fmla="*/ 3 h 72"/>
                  <a:gd name="T50" fmla="*/ 20 w 120"/>
                  <a:gd name="T51" fmla="*/ 3 h 72"/>
                  <a:gd name="T52" fmla="*/ 20 w 120"/>
                  <a:gd name="T53" fmla="*/ 0 h 72"/>
                  <a:gd name="T54" fmla="*/ 17 w 120"/>
                  <a:gd name="T55" fmla="*/ 0 h 72"/>
                  <a:gd name="T56" fmla="*/ 17 w 120"/>
                  <a:gd name="T57" fmla="*/ 3 h 72"/>
                  <a:gd name="T58" fmla="*/ 14 w 120"/>
                  <a:gd name="T59" fmla="*/ 3 h 72"/>
                  <a:gd name="T60" fmla="*/ 11 w 120"/>
                  <a:gd name="T61" fmla="*/ 6 h 72"/>
                  <a:gd name="T62" fmla="*/ 14 w 120"/>
                  <a:gd name="T63" fmla="*/ 6 h 72"/>
                  <a:gd name="T64" fmla="*/ 11 w 120"/>
                  <a:gd name="T65" fmla="*/ 8 h 72"/>
                  <a:gd name="T66" fmla="*/ 11 w 120"/>
                  <a:gd name="T67" fmla="*/ 11 h 72"/>
                  <a:gd name="T68" fmla="*/ 6 w 120"/>
                  <a:gd name="T69" fmla="*/ 11 h 72"/>
                  <a:gd name="T70" fmla="*/ 6 w 120"/>
                  <a:gd name="T71" fmla="*/ 14 h 72"/>
                  <a:gd name="T72" fmla="*/ 6 w 120"/>
                  <a:gd name="T73" fmla="*/ 14 h 72"/>
                  <a:gd name="T74" fmla="*/ 6 w 120"/>
                  <a:gd name="T75" fmla="*/ 17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0"/>
                  <a:gd name="T115" fmla="*/ 0 h 72"/>
                  <a:gd name="T116" fmla="*/ 120 w 120"/>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0" h="72">
                    <a:moveTo>
                      <a:pt x="16" y="48"/>
                    </a:moveTo>
                    <a:lnTo>
                      <a:pt x="0" y="56"/>
                    </a:lnTo>
                    <a:lnTo>
                      <a:pt x="0" y="64"/>
                    </a:lnTo>
                    <a:lnTo>
                      <a:pt x="8" y="72"/>
                    </a:lnTo>
                    <a:lnTo>
                      <a:pt x="24" y="64"/>
                    </a:lnTo>
                    <a:lnTo>
                      <a:pt x="40" y="56"/>
                    </a:lnTo>
                    <a:lnTo>
                      <a:pt x="56" y="56"/>
                    </a:lnTo>
                    <a:lnTo>
                      <a:pt x="64" y="56"/>
                    </a:lnTo>
                    <a:lnTo>
                      <a:pt x="72" y="64"/>
                    </a:lnTo>
                    <a:lnTo>
                      <a:pt x="80" y="56"/>
                    </a:lnTo>
                    <a:lnTo>
                      <a:pt x="96" y="56"/>
                    </a:lnTo>
                    <a:lnTo>
                      <a:pt x="120" y="48"/>
                    </a:lnTo>
                    <a:lnTo>
                      <a:pt x="120" y="40"/>
                    </a:lnTo>
                    <a:lnTo>
                      <a:pt x="112" y="32"/>
                    </a:lnTo>
                    <a:lnTo>
                      <a:pt x="112" y="24"/>
                    </a:lnTo>
                    <a:lnTo>
                      <a:pt x="96" y="16"/>
                    </a:lnTo>
                    <a:lnTo>
                      <a:pt x="96" y="8"/>
                    </a:lnTo>
                    <a:lnTo>
                      <a:pt x="88" y="8"/>
                    </a:lnTo>
                    <a:lnTo>
                      <a:pt x="80" y="16"/>
                    </a:lnTo>
                    <a:lnTo>
                      <a:pt x="72" y="16"/>
                    </a:lnTo>
                    <a:lnTo>
                      <a:pt x="72" y="8"/>
                    </a:lnTo>
                    <a:lnTo>
                      <a:pt x="80" y="8"/>
                    </a:lnTo>
                    <a:lnTo>
                      <a:pt x="80" y="0"/>
                    </a:lnTo>
                    <a:lnTo>
                      <a:pt x="64" y="0"/>
                    </a:lnTo>
                    <a:lnTo>
                      <a:pt x="64" y="8"/>
                    </a:lnTo>
                    <a:lnTo>
                      <a:pt x="56" y="8"/>
                    </a:lnTo>
                    <a:lnTo>
                      <a:pt x="56" y="0"/>
                    </a:lnTo>
                    <a:lnTo>
                      <a:pt x="48" y="0"/>
                    </a:lnTo>
                    <a:lnTo>
                      <a:pt x="48" y="8"/>
                    </a:lnTo>
                    <a:lnTo>
                      <a:pt x="40" y="8"/>
                    </a:lnTo>
                    <a:lnTo>
                      <a:pt x="32" y="16"/>
                    </a:lnTo>
                    <a:lnTo>
                      <a:pt x="40" y="16"/>
                    </a:lnTo>
                    <a:lnTo>
                      <a:pt x="32" y="24"/>
                    </a:lnTo>
                    <a:lnTo>
                      <a:pt x="32" y="32"/>
                    </a:lnTo>
                    <a:lnTo>
                      <a:pt x="16" y="32"/>
                    </a:lnTo>
                    <a:lnTo>
                      <a:pt x="16" y="40"/>
                    </a:lnTo>
                    <a:lnTo>
                      <a:pt x="16"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7" name="Freeform 275"/>
              <p:cNvSpPr>
                <a:spLocks/>
              </p:cNvSpPr>
              <p:nvPr/>
            </p:nvSpPr>
            <p:spPr bwMode="gray">
              <a:xfrm>
                <a:off x="4100" y="1221"/>
                <a:ext cx="101" cy="51"/>
              </a:xfrm>
              <a:custGeom>
                <a:avLst/>
                <a:gdLst>
                  <a:gd name="T0" fmla="*/ 30 w 144"/>
                  <a:gd name="T1" fmla="*/ 0 h 72"/>
                  <a:gd name="T2" fmla="*/ 22 w 144"/>
                  <a:gd name="T3" fmla="*/ 3 h 72"/>
                  <a:gd name="T4" fmla="*/ 14 w 144"/>
                  <a:gd name="T5" fmla="*/ 3 h 72"/>
                  <a:gd name="T6" fmla="*/ 11 w 144"/>
                  <a:gd name="T7" fmla="*/ 3 h 72"/>
                  <a:gd name="T8" fmla="*/ 8 w 144"/>
                  <a:gd name="T9" fmla="*/ 6 h 72"/>
                  <a:gd name="T10" fmla="*/ 8 w 144"/>
                  <a:gd name="T11" fmla="*/ 8 h 72"/>
                  <a:gd name="T12" fmla="*/ 6 w 144"/>
                  <a:gd name="T13" fmla="*/ 8 h 72"/>
                  <a:gd name="T14" fmla="*/ 3 w 144"/>
                  <a:gd name="T15" fmla="*/ 11 h 72"/>
                  <a:gd name="T16" fmla="*/ 0 w 144"/>
                  <a:gd name="T17" fmla="*/ 11 h 72"/>
                  <a:gd name="T18" fmla="*/ 6 w 144"/>
                  <a:gd name="T19" fmla="*/ 14 h 72"/>
                  <a:gd name="T20" fmla="*/ 8 w 144"/>
                  <a:gd name="T21" fmla="*/ 14 h 72"/>
                  <a:gd name="T22" fmla="*/ 8 w 144"/>
                  <a:gd name="T23" fmla="*/ 17 h 72"/>
                  <a:gd name="T24" fmla="*/ 8 w 144"/>
                  <a:gd name="T25" fmla="*/ 20 h 72"/>
                  <a:gd name="T26" fmla="*/ 14 w 144"/>
                  <a:gd name="T27" fmla="*/ 20 h 72"/>
                  <a:gd name="T28" fmla="*/ 17 w 144"/>
                  <a:gd name="T29" fmla="*/ 20 h 72"/>
                  <a:gd name="T30" fmla="*/ 30 w 144"/>
                  <a:gd name="T31" fmla="*/ 23 h 72"/>
                  <a:gd name="T32" fmla="*/ 30 w 144"/>
                  <a:gd name="T33" fmla="*/ 26 h 72"/>
                  <a:gd name="T34" fmla="*/ 33 w 144"/>
                  <a:gd name="T35" fmla="*/ 26 h 72"/>
                  <a:gd name="T36" fmla="*/ 47 w 144"/>
                  <a:gd name="T37" fmla="*/ 23 h 72"/>
                  <a:gd name="T38" fmla="*/ 41 w 144"/>
                  <a:gd name="T39" fmla="*/ 17 h 72"/>
                  <a:gd name="T40" fmla="*/ 44 w 144"/>
                  <a:gd name="T41" fmla="*/ 17 h 72"/>
                  <a:gd name="T42" fmla="*/ 47 w 144"/>
                  <a:gd name="T43" fmla="*/ 14 h 72"/>
                  <a:gd name="T44" fmla="*/ 50 w 144"/>
                  <a:gd name="T45" fmla="*/ 8 h 72"/>
                  <a:gd name="T46" fmla="*/ 44 w 144"/>
                  <a:gd name="T47" fmla="*/ 3 h 72"/>
                  <a:gd name="T48" fmla="*/ 41 w 144"/>
                  <a:gd name="T49" fmla="*/ 3 h 72"/>
                  <a:gd name="T50" fmla="*/ 36 w 144"/>
                  <a:gd name="T51" fmla="*/ 6 h 72"/>
                  <a:gd name="T52" fmla="*/ 33 w 144"/>
                  <a:gd name="T53" fmla="*/ 6 h 72"/>
                  <a:gd name="T54" fmla="*/ 30 w 144"/>
                  <a:gd name="T55" fmla="*/ 6 h 72"/>
                  <a:gd name="T56" fmla="*/ 36 w 144"/>
                  <a:gd name="T57" fmla="*/ 3 h 72"/>
                  <a:gd name="T58" fmla="*/ 30 w 144"/>
                  <a:gd name="T59" fmla="*/ 0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4"/>
                  <a:gd name="T91" fmla="*/ 0 h 72"/>
                  <a:gd name="T92" fmla="*/ 144 w 144"/>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4" h="72">
                    <a:moveTo>
                      <a:pt x="88" y="0"/>
                    </a:moveTo>
                    <a:lnTo>
                      <a:pt x="64" y="8"/>
                    </a:lnTo>
                    <a:lnTo>
                      <a:pt x="40" y="8"/>
                    </a:lnTo>
                    <a:lnTo>
                      <a:pt x="32" y="8"/>
                    </a:lnTo>
                    <a:lnTo>
                      <a:pt x="24" y="16"/>
                    </a:lnTo>
                    <a:lnTo>
                      <a:pt x="24" y="24"/>
                    </a:lnTo>
                    <a:lnTo>
                      <a:pt x="16" y="24"/>
                    </a:lnTo>
                    <a:lnTo>
                      <a:pt x="8" y="32"/>
                    </a:lnTo>
                    <a:lnTo>
                      <a:pt x="0" y="32"/>
                    </a:lnTo>
                    <a:lnTo>
                      <a:pt x="16" y="40"/>
                    </a:lnTo>
                    <a:lnTo>
                      <a:pt x="24" y="40"/>
                    </a:lnTo>
                    <a:lnTo>
                      <a:pt x="24" y="48"/>
                    </a:lnTo>
                    <a:lnTo>
                      <a:pt x="24" y="56"/>
                    </a:lnTo>
                    <a:lnTo>
                      <a:pt x="40" y="56"/>
                    </a:lnTo>
                    <a:lnTo>
                      <a:pt x="48" y="56"/>
                    </a:lnTo>
                    <a:lnTo>
                      <a:pt x="88" y="64"/>
                    </a:lnTo>
                    <a:lnTo>
                      <a:pt x="88" y="72"/>
                    </a:lnTo>
                    <a:lnTo>
                      <a:pt x="96" y="72"/>
                    </a:lnTo>
                    <a:lnTo>
                      <a:pt x="136" y="64"/>
                    </a:lnTo>
                    <a:lnTo>
                      <a:pt x="120" y="48"/>
                    </a:lnTo>
                    <a:lnTo>
                      <a:pt x="128" y="48"/>
                    </a:lnTo>
                    <a:lnTo>
                      <a:pt x="136" y="40"/>
                    </a:lnTo>
                    <a:lnTo>
                      <a:pt x="144" y="24"/>
                    </a:lnTo>
                    <a:lnTo>
                      <a:pt x="128" y="8"/>
                    </a:lnTo>
                    <a:lnTo>
                      <a:pt x="120" y="8"/>
                    </a:lnTo>
                    <a:lnTo>
                      <a:pt x="104" y="16"/>
                    </a:lnTo>
                    <a:lnTo>
                      <a:pt x="96" y="16"/>
                    </a:lnTo>
                    <a:lnTo>
                      <a:pt x="88" y="16"/>
                    </a:lnTo>
                    <a:lnTo>
                      <a:pt x="104" y="8"/>
                    </a:lnTo>
                    <a:lnTo>
                      <a:pt x="8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8" name="Freeform 276"/>
              <p:cNvSpPr>
                <a:spLocks/>
              </p:cNvSpPr>
              <p:nvPr/>
            </p:nvSpPr>
            <p:spPr bwMode="gray">
              <a:xfrm>
                <a:off x="4072" y="1182"/>
                <a:ext cx="96" cy="45"/>
              </a:xfrm>
              <a:custGeom>
                <a:avLst/>
                <a:gdLst>
                  <a:gd name="T0" fmla="*/ 3 w 136"/>
                  <a:gd name="T1" fmla="*/ 14 h 64"/>
                  <a:gd name="T2" fmla="*/ 0 w 136"/>
                  <a:gd name="T3" fmla="*/ 17 h 64"/>
                  <a:gd name="T4" fmla="*/ 3 w 136"/>
                  <a:gd name="T5" fmla="*/ 19 h 64"/>
                  <a:gd name="T6" fmla="*/ 8 w 136"/>
                  <a:gd name="T7" fmla="*/ 19 h 64"/>
                  <a:gd name="T8" fmla="*/ 14 w 136"/>
                  <a:gd name="T9" fmla="*/ 23 h 64"/>
                  <a:gd name="T10" fmla="*/ 23 w 136"/>
                  <a:gd name="T11" fmla="*/ 23 h 64"/>
                  <a:gd name="T12" fmla="*/ 25 w 136"/>
                  <a:gd name="T13" fmla="*/ 19 h 64"/>
                  <a:gd name="T14" fmla="*/ 31 w 136"/>
                  <a:gd name="T15" fmla="*/ 19 h 64"/>
                  <a:gd name="T16" fmla="*/ 45 w 136"/>
                  <a:gd name="T17" fmla="*/ 19 h 64"/>
                  <a:gd name="T18" fmla="*/ 42 w 136"/>
                  <a:gd name="T19" fmla="*/ 17 h 64"/>
                  <a:gd name="T20" fmla="*/ 42 w 136"/>
                  <a:gd name="T21" fmla="*/ 14 h 64"/>
                  <a:gd name="T22" fmla="*/ 48 w 136"/>
                  <a:gd name="T23" fmla="*/ 11 h 64"/>
                  <a:gd name="T24" fmla="*/ 48 w 136"/>
                  <a:gd name="T25" fmla="*/ 8 h 64"/>
                  <a:gd name="T26" fmla="*/ 40 w 136"/>
                  <a:gd name="T27" fmla="*/ 6 h 64"/>
                  <a:gd name="T28" fmla="*/ 37 w 136"/>
                  <a:gd name="T29" fmla="*/ 3 h 64"/>
                  <a:gd name="T30" fmla="*/ 34 w 136"/>
                  <a:gd name="T31" fmla="*/ 0 h 64"/>
                  <a:gd name="T32" fmla="*/ 28 w 136"/>
                  <a:gd name="T33" fmla="*/ 0 h 64"/>
                  <a:gd name="T34" fmla="*/ 28 w 136"/>
                  <a:gd name="T35" fmla="*/ 3 h 64"/>
                  <a:gd name="T36" fmla="*/ 14 w 136"/>
                  <a:gd name="T37" fmla="*/ 8 h 64"/>
                  <a:gd name="T38" fmla="*/ 8 w 136"/>
                  <a:gd name="T39" fmla="*/ 11 h 64"/>
                  <a:gd name="T40" fmla="*/ 11 w 136"/>
                  <a:gd name="T41" fmla="*/ 14 h 64"/>
                  <a:gd name="T42" fmla="*/ 8 w 136"/>
                  <a:gd name="T43" fmla="*/ 14 h 64"/>
                  <a:gd name="T44" fmla="*/ 3 w 136"/>
                  <a:gd name="T45" fmla="*/ 14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6"/>
                  <a:gd name="T70" fmla="*/ 0 h 64"/>
                  <a:gd name="T71" fmla="*/ 136 w 136"/>
                  <a:gd name="T72" fmla="*/ 64 h 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6" h="64">
                    <a:moveTo>
                      <a:pt x="8" y="40"/>
                    </a:moveTo>
                    <a:lnTo>
                      <a:pt x="0" y="48"/>
                    </a:lnTo>
                    <a:lnTo>
                      <a:pt x="8" y="56"/>
                    </a:lnTo>
                    <a:lnTo>
                      <a:pt x="24" y="56"/>
                    </a:lnTo>
                    <a:lnTo>
                      <a:pt x="40" y="64"/>
                    </a:lnTo>
                    <a:lnTo>
                      <a:pt x="64" y="64"/>
                    </a:lnTo>
                    <a:lnTo>
                      <a:pt x="72" y="56"/>
                    </a:lnTo>
                    <a:lnTo>
                      <a:pt x="88" y="56"/>
                    </a:lnTo>
                    <a:lnTo>
                      <a:pt x="128" y="56"/>
                    </a:lnTo>
                    <a:lnTo>
                      <a:pt x="120" y="48"/>
                    </a:lnTo>
                    <a:lnTo>
                      <a:pt x="120" y="40"/>
                    </a:lnTo>
                    <a:lnTo>
                      <a:pt x="136" y="32"/>
                    </a:lnTo>
                    <a:lnTo>
                      <a:pt x="136" y="24"/>
                    </a:lnTo>
                    <a:lnTo>
                      <a:pt x="112" y="16"/>
                    </a:lnTo>
                    <a:lnTo>
                      <a:pt x="104" y="8"/>
                    </a:lnTo>
                    <a:lnTo>
                      <a:pt x="96" y="0"/>
                    </a:lnTo>
                    <a:lnTo>
                      <a:pt x="80" y="0"/>
                    </a:lnTo>
                    <a:lnTo>
                      <a:pt x="80" y="8"/>
                    </a:lnTo>
                    <a:lnTo>
                      <a:pt x="40" y="24"/>
                    </a:lnTo>
                    <a:lnTo>
                      <a:pt x="24" y="32"/>
                    </a:lnTo>
                    <a:lnTo>
                      <a:pt x="32" y="40"/>
                    </a:lnTo>
                    <a:lnTo>
                      <a:pt x="24" y="40"/>
                    </a:lnTo>
                    <a:lnTo>
                      <a:pt x="8" y="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9" name="Freeform 277"/>
              <p:cNvSpPr>
                <a:spLocks/>
              </p:cNvSpPr>
              <p:nvPr/>
            </p:nvSpPr>
            <p:spPr bwMode="gray">
              <a:xfrm>
                <a:off x="4066" y="1227"/>
                <a:ext cx="40" cy="16"/>
              </a:xfrm>
              <a:custGeom>
                <a:avLst/>
                <a:gdLst>
                  <a:gd name="T0" fmla="*/ 17 w 56"/>
                  <a:gd name="T1" fmla="*/ 2 h 24"/>
                  <a:gd name="T2" fmla="*/ 15 w 56"/>
                  <a:gd name="T3" fmla="*/ 2 h 24"/>
                  <a:gd name="T4" fmla="*/ 9 w 56"/>
                  <a:gd name="T5" fmla="*/ 0 h 24"/>
                  <a:gd name="T6" fmla="*/ 0 w 56"/>
                  <a:gd name="T7" fmla="*/ 0 h 24"/>
                  <a:gd name="T8" fmla="*/ 3 w 56"/>
                  <a:gd name="T9" fmla="*/ 0 h 24"/>
                  <a:gd name="T10" fmla="*/ 6 w 56"/>
                  <a:gd name="T11" fmla="*/ 2 h 24"/>
                  <a:gd name="T12" fmla="*/ 6 w 56"/>
                  <a:gd name="T13" fmla="*/ 5 h 24"/>
                  <a:gd name="T14" fmla="*/ 9 w 56"/>
                  <a:gd name="T15" fmla="*/ 5 h 24"/>
                  <a:gd name="T16" fmla="*/ 11 w 56"/>
                  <a:gd name="T17" fmla="*/ 5 h 24"/>
                  <a:gd name="T18" fmla="*/ 9 w 56"/>
                  <a:gd name="T19" fmla="*/ 5 h 24"/>
                  <a:gd name="T20" fmla="*/ 11 w 56"/>
                  <a:gd name="T21" fmla="*/ 7 h 24"/>
                  <a:gd name="T22" fmla="*/ 15 w 56"/>
                  <a:gd name="T23" fmla="*/ 5 h 24"/>
                  <a:gd name="T24" fmla="*/ 21 w 56"/>
                  <a:gd name="T25" fmla="*/ 2 h 24"/>
                  <a:gd name="T26" fmla="*/ 17 w 56"/>
                  <a:gd name="T27" fmla="*/ 2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4"/>
                  <a:gd name="T44" fmla="*/ 56 w 56"/>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4">
                    <a:moveTo>
                      <a:pt x="48" y="8"/>
                    </a:moveTo>
                    <a:lnTo>
                      <a:pt x="40" y="8"/>
                    </a:lnTo>
                    <a:lnTo>
                      <a:pt x="24" y="0"/>
                    </a:lnTo>
                    <a:lnTo>
                      <a:pt x="0" y="0"/>
                    </a:lnTo>
                    <a:lnTo>
                      <a:pt x="8" y="0"/>
                    </a:lnTo>
                    <a:lnTo>
                      <a:pt x="16" y="8"/>
                    </a:lnTo>
                    <a:lnTo>
                      <a:pt x="16" y="16"/>
                    </a:lnTo>
                    <a:lnTo>
                      <a:pt x="24" y="16"/>
                    </a:lnTo>
                    <a:lnTo>
                      <a:pt x="32" y="16"/>
                    </a:lnTo>
                    <a:lnTo>
                      <a:pt x="24" y="16"/>
                    </a:lnTo>
                    <a:lnTo>
                      <a:pt x="32" y="24"/>
                    </a:lnTo>
                    <a:lnTo>
                      <a:pt x="40" y="16"/>
                    </a:lnTo>
                    <a:lnTo>
                      <a:pt x="56" y="8"/>
                    </a:lnTo>
                    <a:lnTo>
                      <a:pt x="48"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0" name="Freeform 278"/>
              <p:cNvSpPr>
                <a:spLocks/>
              </p:cNvSpPr>
              <p:nvPr/>
            </p:nvSpPr>
            <p:spPr bwMode="gray">
              <a:xfrm>
                <a:off x="3526" y="1322"/>
                <a:ext cx="225" cy="107"/>
              </a:xfrm>
              <a:custGeom>
                <a:avLst/>
                <a:gdLst>
                  <a:gd name="T0" fmla="*/ 14 w 320"/>
                  <a:gd name="T1" fmla="*/ 48 h 152"/>
                  <a:gd name="T2" fmla="*/ 6 w 320"/>
                  <a:gd name="T3" fmla="*/ 50 h 152"/>
                  <a:gd name="T4" fmla="*/ 14 w 320"/>
                  <a:gd name="T5" fmla="*/ 50 h 152"/>
                  <a:gd name="T6" fmla="*/ 23 w 320"/>
                  <a:gd name="T7" fmla="*/ 53 h 152"/>
                  <a:gd name="T8" fmla="*/ 31 w 320"/>
                  <a:gd name="T9" fmla="*/ 42 h 152"/>
                  <a:gd name="T10" fmla="*/ 36 w 320"/>
                  <a:gd name="T11" fmla="*/ 39 h 152"/>
                  <a:gd name="T12" fmla="*/ 39 w 320"/>
                  <a:gd name="T13" fmla="*/ 36 h 152"/>
                  <a:gd name="T14" fmla="*/ 44 w 320"/>
                  <a:gd name="T15" fmla="*/ 34 h 152"/>
                  <a:gd name="T16" fmla="*/ 50 w 320"/>
                  <a:gd name="T17" fmla="*/ 31 h 152"/>
                  <a:gd name="T18" fmla="*/ 58 w 320"/>
                  <a:gd name="T19" fmla="*/ 25 h 152"/>
                  <a:gd name="T20" fmla="*/ 64 w 320"/>
                  <a:gd name="T21" fmla="*/ 19 h 152"/>
                  <a:gd name="T22" fmla="*/ 72 w 320"/>
                  <a:gd name="T23" fmla="*/ 17 h 152"/>
                  <a:gd name="T24" fmla="*/ 84 w 320"/>
                  <a:gd name="T25" fmla="*/ 17 h 152"/>
                  <a:gd name="T26" fmla="*/ 101 w 320"/>
                  <a:gd name="T27" fmla="*/ 11 h 152"/>
                  <a:gd name="T28" fmla="*/ 108 w 320"/>
                  <a:gd name="T29" fmla="*/ 8 h 152"/>
                  <a:gd name="T30" fmla="*/ 108 w 320"/>
                  <a:gd name="T31" fmla="*/ 3 h 152"/>
                  <a:gd name="T32" fmla="*/ 94 w 320"/>
                  <a:gd name="T33" fmla="*/ 3 h 152"/>
                  <a:gd name="T34" fmla="*/ 89 w 320"/>
                  <a:gd name="T35" fmla="*/ 6 h 152"/>
                  <a:gd name="T36" fmla="*/ 61 w 320"/>
                  <a:gd name="T37" fmla="*/ 11 h 152"/>
                  <a:gd name="T38" fmla="*/ 56 w 320"/>
                  <a:gd name="T39" fmla="*/ 14 h 152"/>
                  <a:gd name="T40" fmla="*/ 48 w 320"/>
                  <a:gd name="T41" fmla="*/ 14 h 152"/>
                  <a:gd name="T42" fmla="*/ 36 w 320"/>
                  <a:gd name="T43" fmla="*/ 17 h 152"/>
                  <a:gd name="T44" fmla="*/ 31 w 320"/>
                  <a:gd name="T45" fmla="*/ 23 h 152"/>
                  <a:gd name="T46" fmla="*/ 19 w 320"/>
                  <a:gd name="T47" fmla="*/ 25 h 152"/>
                  <a:gd name="T48" fmla="*/ 14 w 320"/>
                  <a:gd name="T49" fmla="*/ 25 h 152"/>
                  <a:gd name="T50" fmla="*/ 19 w 320"/>
                  <a:gd name="T51" fmla="*/ 31 h 152"/>
                  <a:gd name="T52" fmla="*/ 17 w 320"/>
                  <a:gd name="T53" fmla="*/ 34 h 152"/>
                  <a:gd name="T54" fmla="*/ 14 w 320"/>
                  <a:gd name="T55" fmla="*/ 36 h 152"/>
                  <a:gd name="T56" fmla="*/ 14 w 320"/>
                  <a:gd name="T57" fmla="*/ 42 h 152"/>
                  <a:gd name="T58" fmla="*/ 8 w 320"/>
                  <a:gd name="T59" fmla="*/ 42 h 152"/>
                  <a:gd name="T60" fmla="*/ 3 w 320"/>
                  <a:gd name="T61" fmla="*/ 44 h 152"/>
                  <a:gd name="T62" fmla="*/ 6 w 320"/>
                  <a:gd name="T63" fmla="*/ 48 h 1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0"/>
                  <a:gd name="T97" fmla="*/ 0 h 152"/>
                  <a:gd name="T98" fmla="*/ 320 w 320"/>
                  <a:gd name="T99" fmla="*/ 152 h 1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0" h="152">
                    <a:moveTo>
                      <a:pt x="32" y="136"/>
                    </a:moveTo>
                    <a:lnTo>
                      <a:pt x="40" y="136"/>
                    </a:lnTo>
                    <a:lnTo>
                      <a:pt x="24" y="136"/>
                    </a:lnTo>
                    <a:lnTo>
                      <a:pt x="16" y="144"/>
                    </a:lnTo>
                    <a:lnTo>
                      <a:pt x="16" y="152"/>
                    </a:lnTo>
                    <a:lnTo>
                      <a:pt x="40" y="144"/>
                    </a:lnTo>
                    <a:lnTo>
                      <a:pt x="48" y="152"/>
                    </a:lnTo>
                    <a:lnTo>
                      <a:pt x="64" y="152"/>
                    </a:lnTo>
                    <a:lnTo>
                      <a:pt x="80" y="128"/>
                    </a:lnTo>
                    <a:lnTo>
                      <a:pt x="88" y="120"/>
                    </a:lnTo>
                    <a:lnTo>
                      <a:pt x="96" y="120"/>
                    </a:lnTo>
                    <a:lnTo>
                      <a:pt x="104" y="112"/>
                    </a:lnTo>
                    <a:lnTo>
                      <a:pt x="104" y="104"/>
                    </a:lnTo>
                    <a:lnTo>
                      <a:pt x="112" y="104"/>
                    </a:lnTo>
                    <a:lnTo>
                      <a:pt x="112" y="96"/>
                    </a:lnTo>
                    <a:lnTo>
                      <a:pt x="128" y="96"/>
                    </a:lnTo>
                    <a:lnTo>
                      <a:pt x="136" y="88"/>
                    </a:lnTo>
                    <a:lnTo>
                      <a:pt x="144" y="88"/>
                    </a:lnTo>
                    <a:lnTo>
                      <a:pt x="144" y="80"/>
                    </a:lnTo>
                    <a:lnTo>
                      <a:pt x="168" y="72"/>
                    </a:lnTo>
                    <a:lnTo>
                      <a:pt x="176" y="64"/>
                    </a:lnTo>
                    <a:lnTo>
                      <a:pt x="184" y="56"/>
                    </a:lnTo>
                    <a:lnTo>
                      <a:pt x="200" y="56"/>
                    </a:lnTo>
                    <a:lnTo>
                      <a:pt x="208" y="48"/>
                    </a:lnTo>
                    <a:lnTo>
                      <a:pt x="224" y="48"/>
                    </a:lnTo>
                    <a:lnTo>
                      <a:pt x="240" y="48"/>
                    </a:lnTo>
                    <a:lnTo>
                      <a:pt x="264" y="40"/>
                    </a:lnTo>
                    <a:lnTo>
                      <a:pt x="288" y="32"/>
                    </a:lnTo>
                    <a:lnTo>
                      <a:pt x="312" y="32"/>
                    </a:lnTo>
                    <a:lnTo>
                      <a:pt x="312" y="24"/>
                    </a:lnTo>
                    <a:lnTo>
                      <a:pt x="320" y="16"/>
                    </a:lnTo>
                    <a:lnTo>
                      <a:pt x="312" y="8"/>
                    </a:lnTo>
                    <a:lnTo>
                      <a:pt x="288" y="0"/>
                    </a:lnTo>
                    <a:lnTo>
                      <a:pt x="272" y="8"/>
                    </a:lnTo>
                    <a:lnTo>
                      <a:pt x="256" y="8"/>
                    </a:lnTo>
                    <a:lnTo>
                      <a:pt x="256" y="16"/>
                    </a:lnTo>
                    <a:lnTo>
                      <a:pt x="200" y="24"/>
                    </a:lnTo>
                    <a:lnTo>
                      <a:pt x="176" y="32"/>
                    </a:lnTo>
                    <a:lnTo>
                      <a:pt x="152" y="32"/>
                    </a:lnTo>
                    <a:lnTo>
                      <a:pt x="160" y="40"/>
                    </a:lnTo>
                    <a:lnTo>
                      <a:pt x="144" y="40"/>
                    </a:lnTo>
                    <a:lnTo>
                      <a:pt x="136" y="40"/>
                    </a:lnTo>
                    <a:lnTo>
                      <a:pt x="120" y="48"/>
                    </a:lnTo>
                    <a:lnTo>
                      <a:pt x="104" y="48"/>
                    </a:lnTo>
                    <a:lnTo>
                      <a:pt x="96" y="48"/>
                    </a:lnTo>
                    <a:lnTo>
                      <a:pt x="88" y="64"/>
                    </a:lnTo>
                    <a:lnTo>
                      <a:pt x="72" y="64"/>
                    </a:lnTo>
                    <a:lnTo>
                      <a:pt x="56" y="72"/>
                    </a:lnTo>
                    <a:lnTo>
                      <a:pt x="48" y="72"/>
                    </a:lnTo>
                    <a:lnTo>
                      <a:pt x="40" y="72"/>
                    </a:lnTo>
                    <a:lnTo>
                      <a:pt x="48" y="80"/>
                    </a:lnTo>
                    <a:lnTo>
                      <a:pt x="56" y="88"/>
                    </a:lnTo>
                    <a:lnTo>
                      <a:pt x="48" y="88"/>
                    </a:lnTo>
                    <a:lnTo>
                      <a:pt x="48" y="96"/>
                    </a:lnTo>
                    <a:lnTo>
                      <a:pt x="56" y="96"/>
                    </a:lnTo>
                    <a:lnTo>
                      <a:pt x="40" y="104"/>
                    </a:lnTo>
                    <a:lnTo>
                      <a:pt x="48" y="112"/>
                    </a:lnTo>
                    <a:lnTo>
                      <a:pt x="40" y="120"/>
                    </a:lnTo>
                    <a:lnTo>
                      <a:pt x="24" y="112"/>
                    </a:lnTo>
                    <a:lnTo>
                      <a:pt x="24" y="120"/>
                    </a:lnTo>
                    <a:lnTo>
                      <a:pt x="16" y="128"/>
                    </a:lnTo>
                    <a:lnTo>
                      <a:pt x="8" y="128"/>
                    </a:lnTo>
                    <a:lnTo>
                      <a:pt x="0" y="128"/>
                    </a:lnTo>
                    <a:lnTo>
                      <a:pt x="16" y="136"/>
                    </a:lnTo>
                    <a:lnTo>
                      <a:pt x="32" y="13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1" name="Freeform 279"/>
              <p:cNvSpPr>
                <a:spLocks/>
              </p:cNvSpPr>
              <p:nvPr/>
            </p:nvSpPr>
            <p:spPr bwMode="gray">
              <a:xfrm>
                <a:off x="3498" y="1429"/>
                <a:ext cx="84" cy="79"/>
              </a:xfrm>
              <a:custGeom>
                <a:avLst/>
                <a:gdLst>
                  <a:gd name="T0" fmla="*/ 3 w 120"/>
                  <a:gd name="T1" fmla="*/ 28 h 112"/>
                  <a:gd name="T2" fmla="*/ 6 w 120"/>
                  <a:gd name="T3" fmla="*/ 25 h 112"/>
                  <a:gd name="T4" fmla="*/ 8 w 120"/>
                  <a:gd name="T5" fmla="*/ 28 h 112"/>
                  <a:gd name="T6" fmla="*/ 11 w 120"/>
                  <a:gd name="T7" fmla="*/ 28 h 112"/>
                  <a:gd name="T8" fmla="*/ 17 w 120"/>
                  <a:gd name="T9" fmla="*/ 28 h 112"/>
                  <a:gd name="T10" fmla="*/ 14 w 120"/>
                  <a:gd name="T11" fmla="*/ 34 h 112"/>
                  <a:gd name="T12" fmla="*/ 14 w 120"/>
                  <a:gd name="T13" fmla="*/ 36 h 112"/>
                  <a:gd name="T14" fmla="*/ 19 w 120"/>
                  <a:gd name="T15" fmla="*/ 36 h 112"/>
                  <a:gd name="T16" fmla="*/ 27 w 120"/>
                  <a:gd name="T17" fmla="*/ 40 h 112"/>
                  <a:gd name="T18" fmla="*/ 33 w 120"/>
                  <a:gd name="T19" fmla="*/ 40 h 112"/>
                  <a:gd name="T20" fmla="*/ 39 w 120"/>
                  <a:gd name="T21" fmla="*/ 36 h 112"/>
                  <a:gd name="T22" fmla="*/ 41 w 120"/>
                  <a:gd name="T23" fmla="*/ 34 h 112"/>
                  <a:gd name="T24" fmla="*/ 27 w 120"/>
                  <a:gd name="T25" fmla="*/ 28 h 112"/>
                  <a:gd name="T26" fmla="*/ 25 w 120"/>
                  <a:gd name="T27" fmla="*/ 23 h 112"/>
                  <a:gd name="T28" fmla="*/ 27 w 120"/>
                  <a:gd name="T29" fmla="*/ 11 h 112"/>
                  <a:gd name="T30" fmla="*/ 30 w 120"/>
                  <a:gd name="T31" fmla="*/ 11 h 112"/>
                  <a:gd name="T32" fmla="*/ 33 w 120"/>
                  <a:gd name="T33" fmla="*/ 3 h 112"/>
                  <a:gd name="T34" fmla="*/ 27 w 120"/>
                  <a:gd name="T35" fmla="*/ 0 h 112"/>
                  <a:gd name="T36" fmla="*/ 14 w 120"/>
                  <a:gd name="T37" fmla="*/ 0 h 112"/>
                  <a:gd name="T38" fmla="*/ 11 w 120"/>
                  <a:gd name="T39" fmla="*/ 6 h 112"/>
                  <a:gd name="T40" fmla="*/ 8 w 120"/>
                  <a:gd name="T41" fmla="*/ 6 h 112"/>
                  <a:gd name="T42" fmla="*/ 6 w 120"/>
                  <a:gd name="T43" fmla="*/ 8 h 112"/>
                  <a:gd name="T44" fmla="*/ 8 w 120"/>
                  <a:gd name="T45" fmla="*/ 11 h 112"/>
                  <a:gd name="T46" fmla="*/ 8 w 120"/>
                  <a:gd name="T47" fmla="*/ 14 h 112"/>
                  <a:gd name="T48" fmla="*/ 6 w 120"/>
                  <a:gd name="T49" fmla="*/ 17 h 112"/>
                  <a:gd name="T50" fmla="*/ 0 w 120"/>
                  <a:gd name="T51" fmla="*/ 17 h 112"/>
                  <a:gd name="T52" fmla="*/ 0 w 120"/>
                  <a:gd name="T53" fmla="*/ 23 h 112"/>
                  <a:gd name="T54" fmla="*/ 0 w 120"/>
                  <a:gd name="T55" fmla="*/ 25 h 112"/>
                  <a:gd name="T56" fmla="*/ 3 w 120"/>
                  <a:gd name="T57" fmla="*/ 28 h 1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12"/>
                  <a:gd name="T89" fmla="*/ 120 w 120"/>
                  <a:gd name="T90" fmla="*/ 112 h 1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12">
                    <a:moveTo>
                      <a:pt x="8" y="80"/>
                    </a:moveTo>
                    <a:lnTo>
                      <a:pt x="16" y="72"/>
                    </a:lnTo>
                    <a:lnTo>
                      <a:pt x="24" y="80"/>
                    </a:lnTo>
                    <a:lnTo>
                      <a:pt x="32" y="80"/>
                    </a:lnTo>
                    <a:lnTo>
                      <a:pt x="48" y="80"/>
                    </a:lnTo>
                    <a:lnTo>
                      <a:pt x="40" y="96"/>
                    </a:lnTo>
                    <a:lnTo>
                      <a:pt x="40" y="104"/>
                    </a:lnTo>
                    <a:lnTo>
                      <a:pt x="56" y="104"/>
                    </a:lnTo>
                    <a:lnTo>
                      <a:pt x="80" y="112"/>
                    </a:lnTo>
                    <a:lnTo>
                      <a:pt x="96" y="112"/>
                    </a:lnTo>
                    <a:lnTo>
                      <a:pt x="112" y="104"/>
                    </a:lnTo>
                    <a:lnTo>
                      <a:pt x="120" y="96"/>
                    </a:lnTo>
                    <a:lnTo>
                      <a:pt x="80" y="80"/>
                    </a:lnTo>
                    <a:lnTo>
                      <a:pt x="72" y="64"/>
                    </a:lnTo>
                    <a:lnTo>
                      <a:pt x="80" y="32"/>
                    </a:lnTo>
                    <a:lnTo>
                      <a:pt x="88" y="32"/>
                    </a:lnTo>
                    <a:lnTo>
                      <a:pt x="96" y="8"/>
                    </a:lnTo>
                    <a:lnTo>
                      <a:pt x="80" y="0"/>
                    </a:lnTo>
                    <a:lnTo>
                      <a:pt x="40" y="0"/>
                    </a:lnTo>
                    <a:lnTo>
                      <a:pt x="32" y="16"/>
                    </a:lnTo>
                    <a:lnTo>
                      <a:pt x="24" y="16"/>
                    </a:lnTo>
                    <a:lnTo>
                      <a:pt x="16" y="24"/>
                    </a:lnTo>
                    <a:lnTo>
                      <a:pt x="24" y="32"/>
                    </a:lnTo>
                    <a:lnTo>
                      <a:pt x="24" y="40"/>
                    </a:lnTo>
                    <a:lnTo>
                      <a:pt x="16" y="48"/>
                    </a:lnTo>
                    <a:lnTo>
                      <a:pt x="0" y="48"/>
                    </a:lnTo>
                    <a:lnTo>
                      <a:pt x="0" y="64"/>
                    </a:lnTo>
                    <a:lnTo>
                      <a:pt x="0" y="72"/>
                    </a:lnTo>
                    <a:lnTo>
                      <a:pt x="8" y="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2" name="Freeform 280"/>
              <p:cNvSpPr>
                <a:spLocks/>
              </p:cNvSpPr>
              <p:nvPr/>
            </p:nvSpPr>
            <p:spPr bwMode="gray">
              <a:xfrm>
                <a:off x="4803" y="1958"/>
                <a:ext cx="46" cy="186"/>
              </a:xfrm>
              <a:custGeom>
                <a:avLst/>
                <a:gdLst>
                  <a:gd name="T0" fmla="*/ 3 w 64"/>
                  <a:gd name="T1" fmla="*/ 34 h 264"/>
                  <a:gd name="T2" fmla="*/ 3 w 64"/>
                  <a:gd name="T3" fmla="*/ 36 h 264"/>
                  <a:gd name="T4" fmla="*/ 3 w 64"/>
                  <a:gd name="T5" fmla="*/ 48 h 264"/>
                  <a:gd name="T6" fmla="*/ 6 w 64"/>
                  <a:gd name="T7" fmla="*/ 53 h 264"/>
                  <a:gd name="T8" fmla="*/ 3 w 64"/>
                  <a:gd name="T9" fmla="*/ 58 h 264"/>
                  <a:gd name="T10" fmla="*/ 3 w 64"/>
                  <a:gd name="T11" fmla="*/ 65 h 264"/>
                  <a:gd name="T12" fmla="*/ 3 w 64"/>
                  <a:gd name="T13" fmla="*/ 70 h 264"/>
                  <a:gd name="T14" fmla="*/ 3 w 64"/>
                  <a:gd name="T15" fmla="*/ 75 h 264"/>
                  <a:gd name="T16" fmla="*/ 3 w 64"/>
                  <a:gd name="T17" fmla="*/ 81 h 264"/>
                  <a:gd name="T18" fmla="*/ 3 w 64"/>
                  <a:gd name="T19" fmla="*/ 92 h 264"/>
                  <a:gd name="T20" fmla="*/ 3 w 64"/>
                  <a:gd name="T21" fmla="*/ 89 h 264"/>
                  <a:gd name="T22" fmla="*/ 6 w 64"/>
                  <a:gd name="T23" fmla="*/ 87 h 264"/>
                  <a:gd name="T24" fmla="*/ 9 w 64"/>
                  <a:gd name="T25" fmla="*/ 87 h 264"/>
                  <a:gd name="T26" fmla="*/ 12 w 64"/>
                  <a:gd name="T27" fmla="*/ 89 h 264"/>
                  <a:gd name="T28" fmla="*/ 15 w 64"/>
                  <a:gd name="T29" fmla="*/ 89 h 264"/>
                  <a:gd name="T30" fmla="*/ 15 w 64"/>
                  <a:gd name="T31" fmla="*/ 84 h 264"/>
                  <a:gd name="T32" fmla="*/ 12 w 64"/>
                  <a:gd name="T33" fmla="*/ 81 h 264"/>
                  <a:gd name="T34" fmla="*/ 9 w 64"/>
                  <a:gd name="T35" fmla="*/ 78 h 264"/>
                  <a:gd name="T36" fmla="*/ 9 w 64"/>
                  <a:gd name="T37" fmla="*/ 70 h 264"/>
                  <a:gd name="T38" fmla="*/ 9 w 64"/>
                  <a:gd name="T39" fmla="*/ 67 h 264"/>
                  <a:gd name="T40" fmla="*/ 12 w 64"/>
                  <a:gd name="T41" fmla="*/ 65 h 264"/>
                  <a:gd name="T42" fmla="*/ 12 w 64"/>
                  <a:gd name="T43" fmla="*/ 56 h 264"/>
                  <a:gd name="T44" fmla="*/ 18 w 64"/>
                  <a:gd name="T45" fmla="*/ 56 h 264"/>
                  <a:gd name="T46" fmla="*/ 21 w 64"/>
                  <a:gd name="T47" fmla="*/ 61 h 264"/>
                  <a:gd name="T48" fmla="*/ 24 w 64"/>
                  <a:gd name="T49" fmla="*/ 61 h 264"/>
                  <a:gd name="T50" fmla="*/ 24 w 64"/>
                  <a:gd name="T51" fmla="*/ 56 h 264"/>
                  <a:gd name="T52" fmla="*/ 18 w 64"/>
                  <a:gd name="T53" fmla="*/ 53 h 264"/>
                  <a:gd name="T54" fmla="*/ 18 w 64"/>
                  <a:gd name="T55" fmla="*/ 44 h 264"/>
                  <a:gd name="T56" fmla="*/ 15 w 64"/>
                  <a:gd name="T57" fmla="*/ 36 h 264"/>
                  <a:gd name="T58" fmla="*/ 12 w 64"/>
                  <a:gd name="T59" fmla="*/ 25 h 264"/>
                  <a:gd name="T60" fmla="*/ 12 w 64"/>
                  <a:gd name="T61" fmla="*/ 17 h 264"/>
                  <a:gd name="T62" fmla="*/ 12 w 64"/>
                  <a:gd name="T63" fmla="*/ 11 h 264"/>
                  <a:gd name="T64" fmla="*/ 12 w 64"/>
                  <a:gd name="T65" fmla="*/ 3 h 264"/>
                  <a:gd name="T66" fmla="*/ 9 w 64"/>
                  <a:gd name="T67" fmla="*/ 0 h 264"/>
                  <a:gd name="T68" fmla="*/ 6 w 64"/>
                  <a:gd name="T69" fmla="*/ 0 h 264"/>
                  <a:gd name="T70" fmla="*/ 6 w 64"/>
                  <a:gd name="T71" fmla="*/ 8 h 264"/>
                  <a:gd name="T72" fmla="*/ 3 w 64"/>
                  <a:gd name="T73" fmla="*/ 8 h 264"/>
                  <a:gd name="T74" fmla="*/ 0 w 64"/>
                  <a:gd name="T75" fmla="*/ 11 h 264"/>
                  <a:gd name="T76" fmla="*/ 3 w 64"/>
                  <a:gd name="T77" fmla="*/ 14 h 264"/>
                  <a:gd name="T78" fmla="*/ 0 w 64"/>
                  <a:gd name="T79" fmla="*/ 23 h 264"/>
                  <a:gd name="T80" fmla="*/ 3 w 64"/>
                  <a:gd name="T81" fmla="*/ 23 h 264"/>
                  <a:gd name="T82" fmla="*/ 0 w 64"/>
                  <a:gd name="T83" fmla="*/ 25 h 264"/>
                  <a:gd name="T84" fmla="*/ 3 w 64"/>
                  <a:gd name="T85" fmla="*/ 34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
                  <a:gd name="T130" fmla="*/ 0 h 264"/>
                  <a:gd name="T131" fmla="*/ 64 w 64"/>
                  <a:gd name="T132" fmla="*/ 264 h 2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 h="264">
                    <a:moveTo>
                      <a:pt x="8" y="96"/>
                    </a:moveTo>
                    <a:lnTo>
                      <a:pt x="8" y="104"/>
                    </a:lnTo>
                    <a:lnTo>
                      <a:pt x="8" y="136"/>
                    </a:lnTo>
                    <a:lnTo>
                      <a:pt x="16" y="152"/>
                    </a:lnTo>
                    <a:lnTo>
                      <a:pt x="8" y="168"/>
                    </a:lnTo>
                    <a:lnTo>
                      <a:pt x="8" y="184"/>
                    </a:lnTo>
                    <a:lnTo>
                      <a:pt x="8" y="200"/>
                    </a:lnTo>
                    <a:lnTo>
                      <a:pt x="8" y="216"/>
                    </a:lnTo>
                    <a:lnTo>
                      <a:pt x="8" y="232"/>
                    </a:lnTo>
                    <a:lnTo>
                      <a:pt x="8" y="264"/>
                    </a:lnTo>
                    <a:lnTo>
                      <a:pt x="8" y="256"/>
                    </a:lnTo>
                    <a:lnTo>
                      <a:pt x="16" y="248"/>
                    </a:lnTo>
                    <a:lnTo>
                      <a:pt x="24" y="248"/>
                    </a:lnTo>
                    <a:lnTo>
                      <a:pt x="32" y="256"/>
                    </a:lnTo>
                    <a:lnTo>
                      <a:pt x="40" y="256"/>
                    </a:lnTo>
                    <a:lnTo>
                      <a:pt x="40" y="240"/>
                    </a:lnTo>
                    <a:lnTo>
                      <a:pt x="32" y="232"/>
                    </a:lnTo>
                    <a:lnTo>
                      <a:pt x="24" y="224"/>
                    </a:lnTo>
                    <a:lnTo>
                      <a:pt x="24" y="200"/>
                    </a:lnTo>
                    <a:lnTo>
                      <a:pt x="24" y="192"/>
                    </a:lnTo>
                    <a:lnTo>
                      <a:pt x="32" y="184"/>
                    </a:lnTo>
                    <a:lnTo>
                      <a:pt x="32" y="160"/>
                    </a:lnTo>
                    <a:lnTo>
                      <a:pt x="48" y="160"/>
                    </a:lnTo>
                    <a:lnTo>
                      <a:pt x="56" y="176"/>
                    </a:lnTo>
                    <a:lnTo>
                      <a:pt x="64" y="176"/>
                    </a:lnTo>
                    <a:lnTo>
                      <a:pt x="64" y="160"/>
                    </a:lnTo>
                    <a:lnTo>
                      <a:pt x="48" y="152"/>
                    </a:lnTo>
                    <a:lnTo>
                      <a:pt x="48" y="128"/>
                    </a:lnTo>
                    <a:lnTo>
                      <a:pt x="40" y="104"/>
                    </a:lnTo>
                    <a:lnTo>
                      <a:pt x="32" y="72"/>
                    </a:lnTo>
                    <a:lnTo>
                      <a:pt x="32" y="48"/>
                    </a:lnTo>
                    <a:lnTo>
                      <a:pt x="32" y="32"/>
                    </a:lnTo>
                    <a:lnTo>
                      <a:pt x="32" y="8"/>
                    </a:lnTo>
                    <a:lnTo>
                      <a:pt x="24" y="0"/>
                    </a:lnTo>
                    <a:lnTo>
                      <a:pt x="16" y="0"/>
                    </a:lnTo>
                    <a:lnTo>
                      <a:pt x="16" y="24"/>
                    </a:lnTo>
                    <a:lnTo>
                      <a:pt x="8" y="24"/>
                    </a:lnTo>
                    <a:lnTo>
                      <a:pt x="0" y="32"/>
                    </a:lnTo>
                    <a:lnTo>
                      <a:pt x="8" y="40"/>
                    </a:lnTo>
                    <a:lnTo>
                      <a:pt x="0" y="64"/>
                    </a:lnTo>
                    <a:lnTo>
                      <a:pt x="8" y="64"/>
                    </a:lnTo>
                    <a:lnTo>
                      <a:pt x="0" y="72"/>
                    </a:lnTo>
                    <a:lnTo>
                      <a:pt x="8"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3" name="Freeform 281"/>
              <p:cNvSpPr>
                <a:spLocks/>
              </p:cNvSpPr>
              <p:nvPr/>
            </p:nvSpPr>
            <p:spPr bwMode="gray">
              <a:xfrm>
                <a:off x="3431" y="2127"/>
                <a:ext cx="112" cy="202"/>
              </a:xfrm>
              <a:custGeom>
                <a:avLst/>
                <a:gdLst>
                  <a:gd name="T0" fmla="*/ 47 w 160"/>
                  <a:gd name="T1" fmla="*/ 96 h 288"/>
                  <a:gd name="T2" fmla="*/ 30 w 160"/>
                  <a:gd name="T3" fmla="*/ 100 h 288"/>
                  <a:gd name="T4" fmla="*/ 22 w 160"/>
                  <a:gd name="T5" fmla="*/ 91 h 288"/>
                  <a:gd name="T6" fmla="*/ 14 w 160"/>
                  <a:gd name="T7" fmla="*/ 86 h 288"/>
                  <a:gd name="T8" fmla="*/ 14 w 160"/>
                  <a:gd name="T9" fmla="*/ 75 h 288"/>
                  <a:gd name="T10" fmla="*/ 22 w 160"/>
                  <a:gd name="T11" fmla="*/ 63 h 288"/>
                  <a:gd name="T12" fmla="*/ 17 w 160"/>
                  <a:gd name="T13" fmla="*/ 53 h 288"/>
                  <a:gd name="T14" fmla="*/ 8 w 160"/>
                  <a:gd name="T15" fmla="*/ 47 h 288"/>
                  <a:gd name="T16" fmla="*/ 3 w 160"/>
                  <a:gd name="T17" fmla="*/ 30 h 288"/>
                  <a:gd name="T18" fmla="*/ 0 w 160"/>
                  <a:gd name="T19" fmla="*/ 22 h 288"/>
                  <a:gd name="T20" fmla="*/ 6 w 160"/>
                  <a:gd name="T21" fmla="*/ 14 h 288"/>
                  <a:gd name="T22" fmla="*/ 14 w 160"/>
                  <a:gd name="T23" fmla="*/ 6 h 288"/>
                  <a:gd name="T24" fmla="*/ 25 w 160"/>
                  <a:gd name="T25" fmla="*/ 3 h 288"/>
                  <a:gd name="T26" fmla="*/ 27 w 160"/>
                  <a:gd name="T27" fmla="*/ 0 h 288"/>
                  <a:gd name="T28" fmla="*/ 36 w 160"/>
                  <a:gd name="T29" fmla="*/ 0 h 288"/>
                  <a:gd name="T30" fmla="*/ 41 w 160"/>
                  <a:gd name="T31" fmla="*/ 0 h 288"/>
                  <a:gd name="T32" fmla="*/ 44 w 160"/>
                  <a:gd name="T33" fmla="*/ 3 h 288"/>
                  <a:gd name="T34" fmla="*/ 44 w 160"/>
                  <a:gd name="T35" fmla="*/ 8 h 288"/>
                  <a:gd name="T36" fmla="*/ 44 w 160"/>
                  <a:gd name="T37" fmla="*/ 17 h 288"/>
                  <a:gd name="T38" fmla="*/ 30 w 160"/>
                  <a:gd name="T39" fmla="*/ 22 h 288"/>
                  <a:gd name="T40" fmla="*/ 27 w 160"/>
                  <a:gd name="T41" fmla="*/ 25 h 288"/>
                  <a:gd name="T42" fmla="*/ 27 w 160"/>
                  <a:gd name="T43" fmla="*/ 27 h 288"/>
                  <a:gd name="T44" fmla="*/ 30 w 160"/>
                  <a:gd name="T45" fmla="*/ 36 h 288"/>
                  <a:gd name="T46" fmla="*/ 38 w 160"/>
                  <a:gd name="T47" fmla="*/ 39 h 288"/>
                  <a:gd name="T48" fmla="*/ 41 w 160"/>
                  <a:gd name="T49" fmla="*/ 47 h 288"/>
                  <a:gd name="T50" fmla="*/ 44 w 160"/>
                  <a:gd name="T51" fmla="*/ 47 h 288"/>
                  <a:gd name="T52" fmla="*/ 52 w 160"/>
                  <a:gd name="T53" fmla="*/ 53 h 288"/>
                  <a:gd name="T54" fmla="*/ 55 w 160"/>
                  <a:gd name="T55" fmla="*/ 58 h 288"/>
                  <a:gd name="T56" fmla="*/ 44 w 160"/>
                  <a:gd name="T57" fmla="*/ 60 h 288"/>
                  <a:gd name="T58" fmla="*/ 44 w 160"/>
                  <a:gd name="T59" fmla="*/ 67 h 288"/>
                  <a:gd name="T60" fmla="*/ 50 w 160"/>
                  <a:gd name="T61" fmla="*/ 72 h 288"/>
                  <a:gd name="T62" fmla="*/ 50 w 160"/>
                  <a:gd name="T63" fmla="*/ 77 h 288"/>
                  <a:gd name="T64" fmla="*/ 52 w 160"/>
                  <a:gd name="T65" fmla="*/ 94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288"/>
                  <a:gd name="T101" fmla="*/ 160 w 16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288">
                    <a:moveTo>
                      <a:pt x="152" y="272"/>
                    </a:moveTo>
                    <a:lnTo>
                      <a:pt x="136" y="280"/>
                    </a:lnTo>
                    <a:lnTo>
                      <a:pt x="120" y="280"/>
                    </a:lnTo>
                    <a:lnTo>
                      <a:pt x="88" y="288"/>
                    </a:lnTo>
                    <a:lnTo>
                      <a:pt x="72" y="272"/>
                    </a:lnTo>
                    <a:lnTo>
                      <a:pt x="64" y="264"/>
                    </a:lnTo>
                    <a:lnTo>
                      <a:pt x="48" y="256"/>
                    </a:lnTo>
                    <a:lnTo>
                      <a:pt x="40" y="248"/>
                    </a:lnTo>
                    <a:lnTo>
                      <a:pt x="40" y="232"/>
                    </a:lnTo>
                    <a:lnTo>
                      <a:pt x="40" y="216"/>
                    </a:lnTo>
                    <a:lnTo>
                      <a:pt x="64" y="192"/>
                    </a:lnTo>
                    <a:lnTo>
                      <a:pt x="64" y="184"/>
                    </a:lnTo>
                    <a:lnTo>
                      <a:pt x="56" y="168"/>
                    </a:lnTo>
                    <a:lnTo>
                      <a:pt x="48" y="152"/>
                    </a:lnTo>
                    <a:lnTo>
                      <a:pt x="32" y="144"/>
                    </a:lnTo>
                    <a:lnTo>
                      <a:pt x="24" y="136"/>
                    </a:lnTo>
                    <a:lnTo>
                      <a:pt x="16" y="112"/>
                    </a:lnTo>
                    <a:lnTo>
                      <a:pt x="8" y="88"/>
                    </a:lnTo>
                    <a:lnTo>
                      <a:pt x="0" y="80"/>
                    </a:lnTo>
                    <a:lnTo>
                      <a:pt x="0" y="64"/>
                    </a:lnTo>
                    <a:lnTo>
                      <a:pt x="0" y="56"/>
                    </a:lnTo>
                    <a:lnTo>
                      <a:pt x="16" y="40"/>
                    </a:lnTo>
                    <a:lnTo>
                      <a:pt x="32" y="32"/>
                    </a:lnTo>
                    <a:lnTo>
                      <a:pt x="40" y="16"/>
                    </a:lnTo>
                    <a:lnTo>
                      <a:pt x="48" y="16"/>
                    </a:lnTo>
                    <a:lnTo>
                      <a:pt x="72" y="8"/>
                    </a:lnTo>
                    <a:lnTo>
                      <a:pt x="80" y="8"/>
                    </a:lnTo>
                    <a:lnTo>
                      <a:pt x="80" y="0"/>
                    </a:lnTo>
                    <a:lnTo>
                      <a:pt x="88" y="0"/>
                    </a:lnTo>
                    <a:lnTo>
                      <a:pt x="104" y="0"/>
                    </a:lnTo>
                    <a:lnTo>
                      <a:pt x="112" y="0"/>
                    </a:lnTo>
                    <a:lnTo>
                      <a:pt x="120" y="0"/>
                    </a:lnTo>
                    <a:lnTo>
                      <a:pt x="128" y="0"/>
                    </a:lnTo>
                    <a:lnTo>
                      <a:pt x="128" y="8"/>
                    </a:lnTo>
                    <a:lnTo>
                      <a:pt x="128" y="16"/>
                    </a:lnTo>
                    <a:lnTo>
                      <a:pt x="128" y="24"/>
                    </a:lnTo>
                    <a:lnTo>
                      <a:pt x="128" y="40"/>
                    </a:lnTo>
                    <a:lnTo>
                      <a:pt x="128" y="48"/>
                    </a:lnTo>
                    <a:lnTo>
                      <a:pt x="88" y="56"/>
                    </a:lnTo>
                    <a:lnTo>
                      <a:pt x="88" y="64"/>
                    </a:lnTo>
                    <a:lnTo>
                      <a:pt x="88" y="72"/>
                    </a:lnTo>
                    <a:lnTo>
                      <a:pt x="80" y="72"/>
                    </a:lnTo>
                    <a:lnTo>
                      <a:pt x="72" y="64"/>
                    </a:lnTo>
                    <a:lnTo>
                      <a:pt x="80" y="80"/>
                    </a:lnTo>
                    <a:lnTo>
                      <a:pt x="88" y="88"/>
                    </a:lnTo>
                    <a:lnTo>
                      <a:pt x="88" y="104"/>
                    </a:lnTo>
                    <a:lnTo>
                      <a:pt x="96" y="112"/>
                    </a:lnTo>
                    <a:lnTo>
                      <a:pt x="112" y="112"/>
                    </a:lnTo>
                    <a:lnTo>
                      <a:pt x="120" y="120"/>
                    </a:lnTo>
                    <a:lnTo>
                      <a:pt x="120" y="136"/>
                    </a:lnTo>
                    <a:lnTo>
                      <a:pt x="120" y="144"/>
                    </a:lnTo>
                    <a:lnTo>
                      <a:pt x="128" y="136"/>
                    </a:lnTo>
                    <a:lnTo>
                      <a:pt x="144" y="144"/>
                    </a:lnTo>
                    <a:lnTo>
                      <a:pt x="152" y="152"/>
                    </a:lnTo>
                    <a:lnTo>
                      <a:pt x="160" y="160"/>
                    </a:lnTo>
                    <a:lnTo>
                      <a:pt x="160" y="168"/>
                    </a:lnTo>
                    <a:lnTo>
                      <a:pt x="144" y="176"/>
                    </a:lnTo>
                    <a:lnTo>
                      <a:pt x="128" y="176"/>
                    </a:lnTo>
                    <a:lnTo>
                      <a:pt x="120" y="192"/>
                    </a:lnTo>
                    <a:lnTo>
                      <a:pt x="128" y="192"/>
                    </a:lnTo>
                    <a:lnTo>
                      <a:pt x="136" y="192"/>
                    </a:lnTo>
                    <a:lnTo>
                      <a:pt x="144" y="208"/>
                    </a:lnTo>
                    <a:lnTo>
                      <a:pt x="136" y="208"/>
                    </a:lnTo>
                    <a:lnTo>
                      <a:pt x="144" y="224"/>
                    </a:lnTo>
                    <a:lnTo>
                      <a:pt x="152" y="264"/>
                    </a:lnTo>
                    <a:lnTo>
                      <a:pt x="152" y="2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4" name="Freeform 282"/>
              <p:cNvSpPr>
                <a:spLocks/>
              </p:cNvSpPr>
              <p:nvPr/>
            </p:nvSpPr>
            <p:spPr bwMode="gray">
              <a:xfrm>
                <a:off x="4365" y="1390"/>
                <a:ext cx="28" cy="17"/>
              </a:xfrm>
              <a:custGeom>
                <a:avLst/>
                <a:gdLst>
                  <a:gd name="T0" fmla="*/ 3 w 40"/>
                  <a:gd name="T1" fmla="*/ 0 h 24"/>
                  <a:gd name="T2" fmla="*/ 8 w 40"/>
                  <a:gd name="T3" fmla="*/ 0 h 24"/>
                  <a:gd name="T4" fmla="*/ 14 w 40"/>
                  <a:gd name="T5" fmla="*/ 0 h 24"/>
                  <a:gd name="T6" fmla="*/ 14 w 40"/>
                  <a:gd name="T7" fmla="*/ 3 h 24"/>
                  <a:gd name="T8" fmla="*/ 10 w 40"/>
                  <a:gd name="T9" fmla="*/ 3 h 24"/>
                  <a:gd name="T10" fmla="*/ 10 w 40"/>
                  <a:gd name="T11" fmla="*/ 6 h 24"/>
                  <a:gd name="T12" fmla="*/ 6 w 40"/>
                  <a:gd name="T13" fmla="*/ 9 h 24"/>
                  <a:gd name="T14" fmla="*/ 3 w 40"/>
                  <a:gd name="T15" fmla="*/ 6 h 24"/>
                  <a:gd name="T16" fmla="*/ 0 w 40"/>
                  <a:gd name="T17" fmla="*/ 3 h 24"/>
                  <a:gd name="T18" fmla="*/ 3 w 40"/>
                  <a:gd name="T19" fmla="*/ 3 h 24"/>
                  <a:gd name="T20" fmla="*/ 3 w 4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24"/>
                  <a:gd name="T35" fmla="*/ 40 w 4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24">
                    <a:moveTo>
                      <a:pt x="8" y="0"/>
                    </a:moveTo>
                    <a:lnTo>
                      <a:pt x="24" y="0"/>
                    </a:lnTo>
                    <a:lnTo>
                      <a:pt x="40" y="0"/>
                    </a:lnTo>
                    <a:lnTo>
                      <a:pt x="40" y="8"/>
                    </a:lnTo>
                    <a:lnTo>
                      <a:pt x="32" y="8"/>
                    </a:lnTo>
                    <a:lnTo>
                      <a:pt x="32" y="16"/>
                    </a:lnTo>
                    <a:lnTo>
                      <a:pt x="16" y="24"/>
                    </a:lnTo>
                    <a:lnTo>
                      <a:pt x="8" y="16"/>
                    </a:lnTo>
                    <a:lnTo>
                      <a:pt x="0" y="8"/>
                    </a:lnTo>
                    <a:lnTo>
                      <a:pt x="8" y="8"/>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5" name="Freeform 283"/>
              <p:cNvSpPr>
                <a:spLocks/>
              </p:cNvSpPr>
              <p:nvPr/>
            </p:nvSpPr>
            <p:spPr bwMode="gray">
              <a:xfrm>
                <a:off x="4365" y="1390"/>
                <a:ext cx="28" cy="17"/>
              </a:xfrm>
              <a:custGeom>
                <a:avLst/>
                <a:gdLst>
                  <a:gd name="T0" fmla="*/ 3 w 40"/>
                  <a:gd name="T1" fmla="*/ 0 h 24"/>
                  <a:gd name="T2" fmla="*/ 3 w 40"/>
                  <a:gd name="T3" fmla="*/ 3 h 24"/>
                  <a:gd name="T4" fmla="*/ 0 w 40"/>
                  <a:gd name="T5" fmla="*/ 3 h 24"/>
                  <a:gd name="T6" fmla="*/ 3 w 40"/>
                  <a:gd name="T7" fmla="*/ 6 h 24"/>
                  <a:gd name="T8" fmla="*/ 6 w 40"/>
                  <a:gd name="T9" fmla="*/ 9 h 24"/>
                  <a:gd name="T10" fmla="*/ 10 w 40"/>
                  <a:gd name="T11" fmla="*/ 6 h 24"/>
                  <a:gd name="T12" fmla="*/ 10 w 40"/>
                  <a:gd name="T13" fmla="*/ 3 h 24"/>
                  <a:gd name="T14" fmla="*/ 14 w 40"/>
                  <a:gd name="T15" fmla="*/ 3 h 24"/>
                  <a:gd name="T16" fmla="*/ 14 w 40"/>
                  <a:gd name="T17" fmla="*/ 0 h 24"/>
                  <a:gd name="T18" fmla="*/ 8 w 40"/>
                  <a:gd name="T19" fmla="*/ 0 h 24"/>
                  <a:gd name="T20" fmla="*/ 3 w 4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24"/>
                  <a:gd name="T35" fmla="*/ 40 w 4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24">
                    <a:moveTo>
                      <a:pt x="8" y="0"/>
                    </a:moveTo>
                    <a:lnTo>
                      <a:pt x="8" y="8"/>
                    </a:lnTo>
                    <a:lnTo>
                      <a:pt x="0" y="8"/>
                    </a:lnTo>
                    <a:lnTo>
                      <a:pt x="8" y="16"/>
                    </a:lnTo>
                    <a:lnTo>
                      <a:pt x="16" y="24"/>
                    </a:lnTo>
                    <a:lnTo>
                      <a:pt x="32" y="16"/>
                    </a:lnTo>
                    <a:lnTo>
                      <a:pt x="32" y="8"/>
                    </a:lnTo>
                    <a:lnTo>
                      <a:pt x="40" y="8"/>
                    </a:lnTo>
                    <a:lnTo>
                      <a:pt x="40" y="0"/>
                    </a:lnTo>
                    <a:lnTo>
                      <a:pt x="24"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6" name="Freeform 284"/>
              <p:cNvSpPr>
                <a:spLocks/>
              </p:cNvSpPr>
              <p:nvPr/>
            </p:nvSpPr>
            <p:spPr bwMode="gray">
              <a:xfrm>
                <a:off x="4995" y="2042"/>
                <a:ext cx="17" cy="12"/>
              </a:xfrm>
              <a:custGeom>
                <a:avLst/>
                <a:gdLst>
                  <a:gd name="T0" fmla="*/ 9 w 24"/>
                  <a:gd name="T1" fmla="*/ 0 h 16"/>
                  <a:gd name="T2" fmla="*/ 9 w 24"/>
                  <a:gd name="T3" fmla="*/ 7 h 16"/>
                  <a:gd name="T4" fmla="*/ 3 w 24"/>
                  <a:gd name="T5" fmla="*/ 7 h 16"/>
                  <a:gd name="T6" fmla="*/ 0 w 24"/>
                  <a:gd name="T7" fmla="*/ 7 h 16"/>
                  <a:gd name="T8" fmla="*/ 6 w 24"/>
                  <a:gd name="T9" fmla="*/ 4 h 16"/>
                  <a:gd name="T10" fmla="*/ 9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0"/>
                    </a:moveTo>
                    <a:lnTo>
                      <a:pt x="24" y="16"/>
                    </a:lnTo>
                    <a:lnTo>
                      <a:pt x="8" y="16"/>
                    </a:lnTo>
                    <a:lnTo>
                      <a:pt x="0" y="16"/>
                    </a:lnTo>
                    <a:lnTo>
                      <a:pt x="16" y="8"/>
                    </a:lnTo>
                    <a:lnTo>
                      <a:pt x="2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7" name="Rectangle 285"/>
              <p:cNvSpPr>
                <a:spLocks noChangeArrowheads="1"/>
              </p:cNvSpPr>
              <p:nvPr/>
            </p:nvSpPr>
            <p:spPr bwMode="gray">
              <a:xfrm>
                <a:off x="4989" y="2065"/>
                <a:ext cx="6" cy="5"/>
              </a:xfrm>
              <a:prstGeom prst="rect">
                <a:avLst/>
              </a:prstGeom>
              <a:grpFill/>
              <a:ln w="3175">
                <a:solidFill>
                  <a:schemeClr val="accent4"/>
                </a:solidFill>
                <a:miter lim="800000"/>
                <a:headEnd/>
                <a:tailEnd/>
              </a:ln>
            </p:spPr>
            <p:txBody>
              <a:bodyPr wrap="square">
                <a:noAutofit/>
              </a:bodyPr>
              <a:lstStyle/>
              <a:p>
                <a:pPr defTabSz="612012"/>
                <a:endParaRPr lang="en-US" sz="1012">
                  <a:solidFill>
                    <a:srgbClr val="000000"/>
                  </a:solidFill>
                </a:endParaRPr>
              </a:p>
            </p:txBody>
          </p:sp>
          <p:sp>
            <p:nvSpPr>
              <p:cNvPr id="208" name="Freeform 286"/>
              <p:cNvSpPr>
                <a:spLocks/>
              </p:cNvSpPr>
              <p:nvPr/>
            </p:nvSpPr>
            <p:spPr bwMode="gray">
              <a:xfrm>
                <a:off x="4984" y="2076"/>
                <a:ext cx="5" cy="11"/>
              </a:xfrm>
              <a:custGeom>
                <a:avLst/>
                <a:gdLst>
                  <a:gd name="T0" fmla="*/ 0 w 8"/>
                  <a:gd name="T1" fmla="*/ 3 h 16"/>
                  <a:gd name="T2" fmla="*/ 0 w 8"/>
                  <a:gd name="T3" fmla="*/ 0 h 16"/>
                  <a:gd name="T4" fmla="*/ 2 w 8"/>
                  <a:gd name="T5" fmla="*/ 0 h 16"/>
                  <a:gd name="T6" fmla="*/ 2 w 8"/>
                  <a:gd name="T7" fmla="*/ 3 h 16"/>
                  <a:gd name="T8" fmla="*/ 0 w 8"/>
                  <a:gd name="T9" fmla="*/ 6 h 16"/>
                  <a:gd name="T10" fmla="*/ 0 w 8"/>
                  <a:gd name="T11" fmla="*/ 3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8"/>
                    </a:moveTo>
                    <a:lnTo>
                      <a:pt x="0" y="0"/>
                    </a:lnTo>
                    <a:lnTo>
                      <a:pt x="8" y="0"/>
                    </a:lnTo>
                    <a:lnTo>
                      <a:pt x="8" y="8"/>
                    </a:lnTo>
                    <a:lnTo>
                      <a:pt x="0" y="16"/>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9" name="Freeform 287"/>
              <p:cNvSpPr>
                <a:spLocks/>
              </p:cNvSpPr>
              <p:nvPr/>
            </p:nvSpPr>
            <p:spPr bwMode="gray">
              <a:xfrm>
                <a:off x="3065" y="1907"/>
                <a:ext cx="79" cy="62"/>
              </a:xfrm>
              <a:custGeom>
                <a:avLst/>
                <a:gdLst>
                  <a:gd name="T0" fmla="*/ 0 w 112"/>
                  <a:gd name="T1" fmla="*/ 17 h 88"/>
                  <a:gd name="T2" fmla="*/ 6 w 112"/>
                  <a:gd name="T3" fmla="*/ 19 h 88"/>
                  <a:gd name="T4" fmla="*/ 8 w 112"/>
                  <a:gd name="T5" fmla="*/ 19 h 88"/>
                  <a:gd name="T6" fmla="*/ 11 w 112"/>
                  <a:gd name="T7" fmla="*/ 25 h 88"/>
                  <a:gd name="T8" fmla="*/ 14 w 112"/>
                  <a:gd name="T9" fmla="*/ 25 h 88"/>
                  <a:gd name="T10" fmla="*/ 17 w 112"/>
                  <a:gd name="T11" fmla="*/ 27 h 88"/>
                  <a:gd name="T12" fmla="*/ 23 w 112"/>
                  <a:gd name="T13" fmla="*/ 31 h 88"/>
                  <a:gd name="T14" fmla="*/ 25 w 112"/>
                  <a:gd name="T15" fmla="*/ 27 h 88"/>
                  <a:gd name="T16" fmla="*/ 25 w 112"/>
                  <a:gd name="T17" fmla="*/ 25 h 88"/>
                  <a:gd name="T18" fmla="*/ 31 w 112"/>
                  <a:gd name="T19" fmla="*/ 23 h 88"/>
                  <a:gd name="T20" fmla="*/ 34 w 112"/>
                  <a:gd name="T21" fmla="*/ 17 h 88"/>
                  <a:gd name="T22" fmla="*/ 40 w 112"/>
                  <a:gd name="T23" fmla="*/ 11 h 88"/>
                  <a:gd name="T24" fmla="*/ 31 w 112"/>
                  <a:gd name="T25" fmla="*/ 3 h 88"/>
                  <a:gd name="T26" fmla="*/ 20 w 112"/>
                  <a:gd name="T27" fmla="*/ 0 h 88"/>
                  <a:gd name="T28" fmla="*/ 3 w 112"/>
                  <a:gd name="T29" fmla="*/ 0 h 88"/>
                  <a:gd name="T30" fmla="*/ 0 w 112"/>
                  <a:gd name="T31" fmla="*/ 3 h 88"/>
                  <a:gd name="T32" fmla="*/ 0 w 112"/>
                  <a:gd name="T33" fmla="*/ 1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
                  <a:gd name="T52" fmla="*/ 0 h 88"/>
                  <a:gd name="T53" fmla="*/ 112 w 112"/>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 h="88">
                    <a:moveTo>
                      <a:pt x="0" y="48"/>
                    </a:moveTo>
                    <a:lnTo>
                      <a:pt x="16" y="56"/>
                    </a:lnTo>
                    <a:lnTo>
                      <a:pt x="24" y="56"/>
                    </a:lnTo>
                    <a:lnTo>
                      <a:pt x="32" y="72"/>
                    </a:lnTo>
                    <a:lnTo>
                      <a:pt x="40" y="72"/>
                    </a:lnTo>
                    <a:lnTo>
                      <a:pt x="48" y="80"/>
                    </a:lnTo>
                    <a:lnTo>
                      <a:pt x="64" y="88"/>
                    </a:lnTo>
                    <a:lnTo>
                      <a:pt x="72" y="80"/>
                    </a:lnTo>
                    <a:lnTo>
                      <a:pt x="72" y="72"/>
                    </a:lnTo>
                    <a:lnTo>
                      <a:pt x="88" y="64"/>
                    </a:lnTo>
                    <a:lnTo>
                      <a:pt x="96" y="48"/>
                    </a:lnTo>
                    <a:lnTo>
                      <a:pt x="112" y="32"/>
                    </a:lnTo>
                    <a:lnTo>
                      <a:pt x="88" y="8"/>
                    </a:lnTo>
                    <a:lnTo>
                      <a:pt x="56" y="0"/>
                    </a:lnTo>
                    <a:lnTo>
                      <a:pt x="8" y="0"/>
                    </a:lnTo>
                    <a:lnTo>
                      <a:pt x="0" y="8"/>
                    </a:lnTo>
                    <a:lnTo>
                      <a:pt x="0"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0" name="Freeform 288"/>
              <p:cNvSpPr>
                <a:spLocks/>
              </p:cNvSpPr>
              <p:nvPr/>
            </p:nvSpPr>
            <p:spPr bwMode="gray">
              <a:xfrm>
                <a:off x="3048" y="1941"/>
                <a:ext cx="39" cy="23"/>
              </a:xfrm>
              <a:custGeom>
                <a:avLst/>
                <a:gdLst>
                  <a:gd name="T0" fmla="*/ 19 w 56"/>
                  <a:gd name="T1" fmla="*/ 9 h 32"/>
                  <a:gd name="T2" fmla="*/ 10 w 56"/>
                  <a:gd name="T3" fmla="*/ 12 h 32"/>
                  <a:gd name="T4" fmla="*/ 3 w 56"/>
                  <a:gd name="T5" fmla="*/ 9 h 32"/>
                  <a:gd name="T6" fmla="*/ 0 w 56"/>
                  <a:gd name="T7" fmla="*/ 9 h 32"/>
                  <a:gd name="T8" fmla="*/ 0 w 56"/>
                  <a:gd name="T9" fmla="*/ 6 h 32"/>
                  <a:gd name="T10" fmla="*/ 0 w 56"/>
                  <a:gd name="T11" fmla="*/ 3 h 32"/>
                  <a:gd name="T12" fmla="*/ 8 w 56"/>
                  <a:gd name="T13" fmla="*/ 3 h 32"/>
                  <a:gd name="T14" fmla="*/ 8 w 56"/>
                  <a:gd name="T15" fmla="*/ 0 h 32"/>
                  <a:gd name="T16" fmla="*/ 14 w 56"/>
                  <a:gd name="T17" fmla="*/ 3 h 32"/>
                  <a:gd name="T18" fmla="*/ 16 w 56"/>
                  <a:gd name="T19" fmla="*/ 3 h 32"/>
                  <a:gd name="T20" fmla="*/ 19 w 56"/>
                  <a:gd name="T21" fmla="*/ 9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32"/>
                  <a:gd name="T35" fmla="*/ 56 w 56"/>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32">
                    <a:moveTo>
                      <a:pt x="56" y="24"/>
                    </a:moveTo>
                    <a:lnTo>
                      <a:pt x="32" y="32"/>
                    </a:lnTo>
                    <a:lnTo>
                      <a:pt x="8" y="24"/>
                    </a:lnTo>
                    <a:lnTo>
                      <a:pt x="0" y="24"/>
                    </a:lnTo>
                    <a:lnTo>
                      <a:pt x="0" y="16"/>
                    </a:lnTo>
                    <a:lnTo>
                      <a:pt x="0" y="8"/>
                    </a:lnTo>
                    <a:lnTo>
                      <a:pt x="24" y="8"/>
                    </a:lnTo>
                    <a:lnTo>
                      <a:pt x="24" y="0"/>
                    </a:lnTo>
                    <a:lnTo>
                      <a:pt x="40" y="8"/>
                    </a:lnTo>
                    <a:lnTo>
                      <a:pt x="48" y="8"/>
                    </a:lnTo>
                    <a:lnTo>
                      <a:pt x="56"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1" name="Freeform 289"/>
              <p:cNvSpPr>
                <a:spLocks/>
              </p:cNvSpPr>
              <p:nvPr/>
            </p:nvSpPr>
            <p:spPr bwMode="gray">
              <a:xfrm>
                <a:off x="3093" y="1823"/>
                <a:ext cx="62" cy="51"/>
              </a:xfrm>
              <a:custGeom>
                <a:avLst/>
                <a:gdLst>
                  <a:gd name="T0" fmla="*/ 31 w 88"/>
                  <a:gd name="T1" fmla="*/ 26 h 72"/>
                  <a:gd name="T2" fmla="*/ 23 w 88"/>
                  <a:gd name="T3" fmla="*/ 26 h 72"/>
                  <a:gd name="T4" fmla="*/ 19 w 88"/>
                  <a:gd name="T5" fmla="*/ 26 h 72"/>
                  <a:gd name="T6" fmla="*/ 17 w 88"/>
                  <a:gd name="T7" fmla="*/ 23 h 72"/>
                  <a:gd name="T8" fmla="*/ 14 w 88"/>
                  <a:gd name="T9" fmla="*/ 20 h 72"/>
                  <a:gd name="T10" fmla="*/ 8 w 88"/>
                  <a:gd name="T11" fmla="*/ 23 h 72"/>
                  <a:gd name="T12" fmla="*/ 8 w 88"/>
                  <a:gd name="T13" fmla="*/ 20 h 72"/>
                  <a:gd name="T14" fmla="*/ 3 w 88"/>
                  <a:gd name="T15" fmla="*/ 17 h 72"/>
                  <a:gd name="T16" fmla="*/ 3 w 88"/>
                  <a:gd name="T17" fmla="*/ 11 h 72"/>
                  <a:gd name="T18" fmla="*/ 0 w 88"/>
                  <a:gd name="T19" fmla="*/ 8 h 72"/>
                  <a:gd name="T20" fmla="*/ 3 w 88"/>
                  <a:gd name="T21" fmla="*/ 8 h 72"/>
                  <a:gd name="T22" fmla="*/ 8 w 88"/>
                  <a:gd name="T23" fmla="*/ 0 h 72"/>
                  <a:gd name="T24" fmla="*/ 14 w 88"/>
                  <a:gd name="T25" fmla="*/ 3 h 72"/>
                  <a:gd name="T26" fmla="*/ 19 w 88"/>
                  <a:gd name="T27" fmla="*/ 0 h 72"/>
                  <a:gd name="T28" fmla="*/ 23 w 88"/>
                  <a:gd name="T29" fmla="*/ 0 h 72"/>
                  <a:gd name="T30" fmla="*/ 31 w 88"/>
                  <a:gd name="T31" fmla="*/ 3 h 72"/>
                  <a:gd name="T32" fmla="*/ 27 w 88"/>
                  <a:gd name="T33" fmla="*/ 14 h 72"/>
                  <a:gd name="T34" fmla="*/ 31 w 88"/>
                  <a:gd name="T35" fmla="*/ 20 h 72"/>
                  <a:gd name="T36" fmla="*/ 31 w 88"/>
                  <a:gd name="T37" fmla="*/ 26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72"/>
                  <a:gd name="T59" fmla="*/ 88 w 88"/>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72">
                    <a:moveTo>
                      <a:pt x="88" y="72"/>
                    </a:moveTo>
                    <a:lnTo>
                      <a:pt x="64" y="72"/>
                    </a:lnTo>
                    <a:lnTo>
                      <a:pt x="56" y="72"/>
                    </a:lnTo>
                    <a:lnTo>
                      <a:pt x="48" y="64"/>
                    </a:lnTo>
                    <a:lnTo>
                      <a:pt x="40" y="56"/>
                    </a:lnTo>
                    <a:lnTo>
                      <a:pt x="24" y="64"/>
                    </a:lnTo>
                    <a:lnTo>
                      <a:pt x="24" y="56"/>
                    </a:lnTo>
                    <a:lnTo>
                      <a:pt x="8" y="48"/>
                    </a:lnTo>
                    <a:lnTo>
                      <a:pt x="8" y="32"/>
                    </a:lnTo>
                    <a:lnTo>
                      <a:pt x="0" y="24"/>
                    </a:lnTo>
                    <a:lnTo>
                      <a:pt x="8" y="24"/>
                    </a:lnTo>
                    <a:lnTo>
                      <a:pt x="24" y="0"/>
                    </a:lnTo>
                    <a:lnTo>
                      <a:pt x="40" y="8"/>
                    </a:lnTo>
                    <a:lnTo>
                      <a:pt x="56" y="0"/>
                    </a:lnTo>
                    <a:lnTo>
                      <a:pt x="64" y="0"/>
                    </a:lnTo>
                    <a:lnTo>
                      <a:pt x="88" y="8"/>
                    </a:lnTo>
                    <a:lnTo>
                      <a:pt x="80" y="40"/>
                    </a:lnTo>
                    <a:lnTo>
                      <a:pt x="88" y="56"/>
                    </a:lnTo>
                    <a:lnTo>
                      <a:pt x="88"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2" name="Freeform 290"/>
              <p:cNvSpPr>
                <a:spLocks/>
              </p:cNvSpPr>
              <p:nvPr/>
            </p:nvSpPr>
            <p:spPr bwMode="gray">
              <a:xfrm>
                <a:off x="3059" y="1862"/>
                <a:ext cx="101" cy="68"/>
              </a:xfrm>
              <a:custGeom>
                <a:avLst/>
                <a:gdLst>
                  <a:gd name="T0" fmla="*/ 50 w 144"/>
                  <a:gd name="T1" fmla="*/ 26 h 96"/>
                  <a:gd name="T2" fmla="*/ 50 w 144"/>
                  <a:gd name="T3" fmla="*/ 17 h 96"/>
                  <a:gd name="T4" fmla="*/ 47 w 144"/>
                  <a:gd name="T5" fmla="*/ 14 h 96"/>
                  <a:gd name="T6" fmla="*/ 47 w 144"/>
                  <a:gd name="T7" fmla="*/ 6 h 96"/>
                  <a:gd name="T8" fmla="*/ 39 w 144"/>
                  <a:gd name="T9" fmla="*/ 6 h 96"/>
                  <a:gd name="T10" fmla="*/ 36 w 144"/>
                  <a:gd name="T11" fmla="*/ 6 h 96"/>
                  <a:gd name="T12" fmla="*/ 33 w 144"/>
                  <a:gd name="T13" fmla="*/ 3 h 96"/>
                  <a:gd name="T14" fmla="*/ 30 w 144"/>
                  <a:gd name="T15" fmla="*/ 0 h 96"/>
                  <a:gd name="T16" fmla="*/ 25 w 144"/>
                  <a:gd name="T17" fmla="*/ 3 h 96"/>
                  <a:gd name="T18" fmla="*/ 25 w 144"/>
                  <a:gd name="T19" fmla="*/ 6 h 96"/>
                  <a:gd name="T20" fmla="*/ 25 w 144"/>
                  <a:gd name="T21" fmla="*/ 14 h 96"/>
                  <a:gd name="T22" fmla="*/ 19 w 144"/>
                  <a:gd name="T23" fmla="*/ 17 h 96"/>
                  <a:gd name="T24" fmla="*/ 17 w 144"/>
                  <a:gd name="T25" fmla="*/ 11 h 96"/>
                  <a:gd name="T26" fmla="*/ 14 w 144"/>
                  <a:gd name="T27" fmla="*/ 6 h 96"/>
                  <a:gd name="T28" fmla="*/ 8 w 144"/>
                  <a:gd name="T29" fmla="*/ 9 h 96"/>
                  <a:gd name="T30" fmla="*/ 3 w 144"/>
                  <a:gd name="T31" fmla="*/ 9 h 96"/>
                  <a:gd name="T32" fmla="*/ 6 w 144"/>
                  <a:gd name="T33" fmla="*/ 17 h 96"/>
                  <a:gd name="T34" fmla="*/ 0 w 144"/>
                  <a:gd name="T35" fmla="*/ 20 h 96"/>
                  <a:gd name="T36" fmla="*/ 0 w 144"/>
                  <a:gd name="T37" fmla="*/ 23 h 96"/>
                  <a:gd name="T38" fmla="*/ 3 w 144"/>
                  <a:gd name="T39" fmla="*/ 26 h 96"/>
                  <a:gd name="T40" fmla="*/ 6 w 144"/>
                  <a:gd name="T41" fmla="*/ 23 h 96"/>
                  <a:gd name="T42" fmla="*/ 22 w 144"/>
                  <a:gd name="T43" fmla="*/ 23 h 96"/>
                  <a:gd name="T44" fmla="*/ 33 w 144"/>
                  <a:gd name="T45" fmla="*/ 26 h 96"/>
                  <a:gd name="T46" fmla="*/ 41 w 144"/>
                  <a:gd name="T47" fmla="*/ 34 h 96"/>
                  <a:gd name="T48" fmla="*/ 44 w 144"/>
                  <a:gd name="T49" fmla="*/ 34 h 96"/>
                  <a:gd name="T50" fmla="*/ 50 w 144"/>
                  <a:gd name="T51" fmla="*/ 26 h 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96"/>
                  <a:gd name="T80" fmla="*/ 144 w 144"/>
                  <a:gd name="T81" fmla="*/ 96 h 9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96">
                    <a:moveTo>
                      <a:pt x="144" y="72"/>
                    </a:moveTo>
                    <a:lnTo>
                      <a:pt x="144" y="48"/>
                    </a:lnTo>
                    <a:lnTo>
                      <a:pt x="136" y="40"/>
                    </a:lnTo>
                    <a:lnTo>
                      <a:pt x="136" y="16"/>
                    </a:lnTo>
                    <a:lnTo>
                      <a:pt x="112" y="16"/>
                    </a:lnTo>
                    <a:lnTo>
                      <a:pt x="104" y="16"/>
                    </a:lnTo>
                    <a:lnTo>
                      <a:pt x="96" y="8"/>
                    </a:lnTo>
                    <a:lnTo>
                      <a:pt x="88" y="0"/>
                    </a:lnTo>
                    <a:lnTo>
                      <a:pt x="72" y="8"/>
                    </a:lnTo>
                    <a:lnTo>
                      <a:pt x="72" y="16"/>
                    </a:lnTo>
                    <a:lnTo>
                      <a:pt x="72" y="40"/>
                    </a:lnTo>
                    <a:lnTo>
                      <a:pt x="56" y="48"/>
                    </a:lnTo>
                    <a:lnTo>
                      <a:pt x="48" y="32"/>
                    </a:lnTo>
                    <a:lnTo>
                      <a:pt x="40" y="16"/>
                    </a:lnTo>
                    <a:lnTo>
                      <a:pt x="24" y="24"/>
                    </a:lnTo>
                    <a:lnTo>
                      <a:pt x="8" y="24"/>
                    </a:lnTo>
                    <a:lnTo>
                      <a:pt x="16" y="48"/>
                    </a:lnTo>
                    <a:lnTo>
                      <a:pt x="0" y="56"/>
                    </a:lnTo>
                    <a:lnTo>
                      <a:pt x="0" y="64"/>
                    </a:lnTo>
                    <a:lnTo>
                      <a:pt x="8" y="72"/>
                    </a:lnTo>
                    <a:lnTo>
                      <a:pt x="16" y="64"/>
                    </a:lnTo>
                    <a:lnTo>
                      <a:pt x="64" y="64"/>
                    </a:lnTo>
                    <a:lnTo>
                      <a:pt x="96" y="72"/>
                    </a:lnTo>
                    <a:lnTo>
                      <a:pt x="120" y="96"/>
                    </a:lnTo>
                    <a:lnTo>
                      <a:pt x="128" y="96"/>
                    </a:lnTo>
                    <a:lnTo>
                      <a:pt x="144"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3" name="Freeform 291"/>
              <p:cNvSpPr>
                <a:spLocks/>
              </p:cNvSpPr>
              <p:nvPr/>
            </p:nvSpPr>
            <p:spPr bwMode="gray">
              <a:xfrm>
                <a:off x="3053" y="2228"/>
                <a:ext cx="102" cy="45"/>
              </a:xfrm>
              <a:custGeom>
                <a:avLst/>
                <a:gdLst>
                  <a:gd name="T0" fmla="*/ 51 w 144"/>
                  <a:gd name="T1" fmla="*/ 0 h 64"/>
                  <a:gd name="T2" fmla="*/ 48 w 144"/>
                  <a:gd name="T3" fmla="*/ 0 h 64"/>
                  <a:gd name="T4" fmla="*/ 42 w 144"/>
                  <a:gd name="T5" fmla="*/ 0 h 64"/>
                  <a:gd name="T6" fmla="*/ 40 w 144"/>
                  <a:gd name="T7" fmla="*/ 6 h 64"/>
                  <a:gd name="T8" fmla="*/ 37 w 144"/>
                  <a:gd name="T9" fmla="*/ 6 h 64"/>
                  <a:gd name="T10" fmla="*/ 34 w 144"/>
                  <a:gd name="T11" fmla="*/ 6 h 64"/>
                  <a:gd name="T12" fmla="*/ 28 w 144"/>
                  <a:gd name="T13" fmla="*/ 3 h 64"/>
                  <a:gd name="T14" fmla="*/ 26 w 144"/>
                  <a:gd name="T15" fmla="*/ 6 h 64"/>
                  <a:gd name="T16" fmla="*/ 20 w 144"/>
                  <a:gd name="T17" fmla="*/ 6 h 64"/>
                  <a:gd name="T18" fmla="*/ 17 w 144"/>
                  <a:gd name="T19" fmla="*/ 6 h 64"/>
                  <a:gd name="T20" fmla="*/ 14 w 144"/>
                  <a:gd name="T21" fmla="*/ 11 h 64"/>
                  <a:gd name="T22" fmla="*/ 6 w 144"/>
                  <a:gd name="T23" fmla="*/ 11 h 64"/>
                  <a:gd name="T24" fmla="*/ 6 w 144"/>
                  <a:gd name="T25" fmla="*/ 14 h 64"/>
                  <a:gd name="T26" fmla="*/ 3 w 144"/>
                  <a:gd name="T27" fmla="*/ 19 h 64"/>
                  <a:gd name="T28" fmla="*/ 0 w 144"/>
                  <a:gd name="T29" fmla="*/ 23 h 64"/>
                  <a:gd name="T30" fmla="*/ 51 w 144"/>
                  <a:gd name="T31" fmla="*/ 0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4"/>
                  <a:gd name="T49" fmla="*/ 0 h 64"/>
                  <a:gd name="T50" fmla="*/ 144 w 144"/>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4" h="64">
                    <a:moveTo>
                      <a:pt x="144" y="0"/>
                    </a:moveTo>
                    <a:lnTo>
                      <a:pt x="136" y="0"/>
                    </a:lnTo>
                    <a:lnTo>
                      <a:pt x="120" y="0"/>
                    </a:lnTo>
                    <a:lnTo>
                      <a:pt x="112" y="16"/>
                    </a:lnTo>
                    <a:lnTo>
                      <a:pt x="104" y="16"/>
                    </a:lnTo>
                    <a:lnTo>
                      <a:pt x="96" y="16"/>
                    </a:lnTo>
                    <a:lnTo>
                      <a:pt x="80" y="8"/>
                    </a:lnTo>
                    <a:lnTo>
                      <a:pt x="72" y="16"/>
                    </a:lnTo>
                    <a:lnTo>
                      <a:pt x="56" y="16"/>
                    </a:lnTo>
                    <a:lnTo>
                      <a:pt x="48" y="16"/>
                    </a:lnTo>
                    <a:lnTo>
                      <a:pt x="40" y="32"/>
                    </a:lnTo>
                    <a:lnTo>
                      <a:pt x="16" y="32"/>
                    </a:lnTo>
                    <a:lnTo>
                      <a:pt x="16" y="40"/>
                    </a:lnTo>
                    <a:lnTo>
                      <a:pt x="8" y="56"/>
                    </a:lnTo>
                    <a:lnTo>
                      <a:pt x="0" y="64"/>
                    </a:lnTo>
                    <a:lnTo>
                      <a:pt x="14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nvGrpSpPr>
            <p:cNvPr id="15" name="Group 292"/>
            <p:cNvGrpSpPr>
              <a:grpSpLocks/>
            </p:cNvGrpSpPr>
            <p:nvPr/>
          </p:nvGrpSpPr>
          <p:grpSpPr bwMode="gray">
            <a:xfrm>
              <a:off x="4000500" y="3605213"/>
              <a:ext cx="1822450" cy="1830387"/>
              <a:chOff x="2519" y="2273"/>
              <a:chExt cx="1148" cy="1153"/>
            </a:xfrm>
            <a:grpFill/>
          </p:grpSpPr>
          <p:sp>
            <p:nvSpPr>
              <p:cNvPr id="45" name="Freeform 293"/>
              <p:cNvSpPr>
                <a:spLocks/>
              </p:cNvSpPr>
              <p:nvPr/>
            </p:nvSpPr>
            <p:spPr bwMode="gray">
              <a:xfrm>
                <a:off x="2997" y="3213"/>
                <a:ext cx="231" cy="213"/>
              </a:xfrm>
              <a:custGeom>
                <a:avLst/>
                <a:gdLst>
                  <a:gd name="T0" fmla="*/ 0 w 328"/>
                  <a:gd name="T1" fmla="*/ 53 h 304"/>
                  <a:gd name="T2" fmla="*/ 0 w 328"/>
                  <a:gd name="T3" fmla="*/ 55 h 304"/>
                  <a:gd name="T4" fmla="*/ 6 w 328"/>
                  <a:gd name="T5" fmla="*/ 63 h 304"/>
                  <a:gd name="T6" fmla="*/ 11 w 328"/>
                  <a:gd name="T7" fmla="*/ 71 h 304"/>
                  <a:gd name="T8" fmla="*/ 14 w 328"/>
                  <a:gd name="T9" fmla="*/ 83 h 304"/>
                  <a:gd name="T10" fmla="*/ 14 w 328"/>
                  <a:gd name="T11" fmla="*/ 88 h 304"/>
                  <a:gd name="T12" fmla="*/ 11 w 328"/>
                  <a:gd name="T13" fmla="*/ 91 h 304"/>
                  <a:gd name="T14" fmla="*/ 14 w 328"/>
                  <a:gd name="T15" fmla="*/ 94 h 304"/>
                  <a:gd name="T16" fmla="*/ 25 w 328"/>
                  <a:gd name="T17" fmla="*/ 104 h 304"/>
                  <a:gd name="T18" fmla="*/ 27 w 328"/>
                  <a:gd name="T19" fmla="*/ 102 h 304"/>
                  <a:gd name="T20" fmla="*/ 34 w 328"/>
                  <a:gd name="T21" fmla="*/ 99 h 304"/>
                  <a:gd name="T22" fmla="*/ 42 w 328"/>
                  <a:gd name="T23" fmla="*/ 99 h 304"/>
                  <a:gd name="T24" fmla="*/ 48 w 328"/>
                  <a:gd name="T25" fmla="*/ 96 h 304"/>
                  <a:gd name="T26" fmla="*/ 61 w 328"/>
                  <a:gd name="T27" fmla="*/ 99 h 304"/>
                  <a:gd name="T28" fmla="*/ 65 w 328"/>
                  <a:gd name="T29" fmla="*/ 96 h 304"/>
                  <a:gd name="T30" fmla="*/ 70 w 328"/>
                  <a:gd name="T31" fmla="*/ 96 h 304"/>
                  <a:gd name="T32" fmla="*/ 78 w 328"/>
                  <a:gd name="T33" fmla="*/ 91 h 304"/>
                  <a:gd name="T34" fmla="*/ 87 w 328"/>
                  <a:gd name="T35" fmla="*/ 83 h 304"/>
                  <a:gd name="T36" fmla="*/ 92 w 328"/>
                  <a:gd name="T37" fmla="*/ 80 h 304"/>
                  <a:gd name="T38" fmla="*/ 98 w 328"/>
                  <a:gd name="T39" fmla="*/ 71 h 304"/>
                  <a:gd name="T40" fmla="*/ 101 w 328"/>
                  <a:gd name="T41" fmla="*/ 63 h 304"/>
                  <a:gd name="T42" fmla="*/ 106 w 328"/>
                  <a:gd name="T43" fmla="*/ 55 h 304"/>
                  <a:gd name="T44" fmla="*/ 111 w 328"/>
                  <a:gd name="T45" fmla="*/ 50 h 304"/>
                  <a:gd name="T46" fmla="*/ 111 w 328"/>
                  <a:gd name="T47" fmla="*/ 44 h 304"/>
                  <a:gd name="T48" fmla="*/ 115 w 328"/>
                  <a:gd name="T49" fmla="*/ 41 h 304"/>
                  <a:gd name="T50" fmla="*/ 115 w 328"/>
                  <a:gd name="T51" fmla="*/ 39 h 304"/>
                  <a:gd name="T52" fmla="*/ 109 w 328"/>
                  <a:gd name="T53" fmla="*/ 36 h 304"/>
                  <a:gd name="T54" fmla="*/ 106 w 328"/>
                  <a:gd name="T55" fmla="*/ 27 h 304"/>
                  <a:gd name="T56" fmla="*/ 109 w 328"/>
                  <a:gd name="T57" fmla="*/ 19 h 304"/>
                  <a:gd name="T58" fmla="*/ 106 w 328"/>
                  <a:gd name="T59" fmla="*/ 3 h 304"/>
                  <a:gd name="T60" fmla="*/ 95 w 328"/>
                  <a:gd name="T61" fmla="*/ 0 h 304"/>
                  <a:gd name="T62" fmla="*/ 89 w 328"/>
                  <a:gd name="T63" fmla="*/ 3 h 304"/>
                  <a:gd name="T64" fmla="*/ 87 w 328"/>
                  <a:gd name="T65" fmla="*/ 3 h 304"/>
                  <a:gd name="T66" fmla="*/ 78 w 328"/>
                  <a:gd name="T67" fmla="*/ 8 h 304"/>
                  <a:gd name="T68" fmla="*/ 75 w 328"/>
                  <a:gd name="T69" fmla="*/ 11 h 304"/>
                  <a:gd name="T70" fmla="*/ 67 w 328"/>
                  <a:gd name="T71" fmla="*/ 14 h 304"/>
                  <a:gd name="T72" fmla="*/ 67 w 328"/>
                  <a:gd name="T73" fmla="*/ 22 h 304"/>
                  <a:gd name="T74" fmla="*/ 61 w 328"/>
                  <a:gd name="T75" fmla="*/ 27 h 304"/>
                  <a:gd name="T76" fmla="*/ 56 w 328"/>
                  <a:gd name="T77" fmla="*/ 30 h 304"/>
                  <a:gd name="T78" fmla="*/ 53 w 328"/>
                  <a:gd name="T79" fmla="*/ 27 h 304"/>
                  <a:gd name="T80" fmla="*/ 48 w 328"/>
                  <a:gd name="T81" fmla="*/ 27 h 304"/>
                  <a:gd name="T82" fmla="*/ 39 w 328"/>
                  <a:gd name="T83" fmla="*/ 36 h 304"/>
                  <a:gd name="T84" fmla="*/ 34 w 328"/>
                  <a:gd name="T85" fmla="*/ 36 h 304"/>
                  <a:gd name="T86" fmla="*/ 31 w 328"/>
                  <a:gd name="T87" fmla="*/ 25 h 304"/>
                  <a:gd name="T88" fmla="*/ 25 w 328"/>
                  <a:gd name="T89" fmla="*/ 19 h 304"/>
                  <a:gd name="T90" fmla="*/ 25 w 328"/>
                  <a:gd name="T91" fmla="*/ 53 h 304"/>
                  <a:gd name="T92" fmla="*/ 17 w 328"/>
                  <a:gd name="T93" fmla="*/ 55 h 304"/>
                  <a:gd name="T94" fmla="*/ 11 w 328"/>
                  <a:gd name="T95" fmla="*/ 53 h 304"/>
                  <a:gd name="T96" fmla="*/ 8 w 328"/>
                  <a:gd name="T97" fmla="*/ 50 h 304"/>
                  <a:gd name="T98" fmla="*/ 6 w 328"/>
                  <a:gd name="T99" fmla="*/ 50 h 304"/>
                  <a:gd name="T100" fmla="*/ 3 w 328"/>
                  <a:gd name="T101" fmla="*/ 50 h 304"/>
                  <a:gd name="T102" fmla="*/ 0 w 328"/>
                  <a:gd name="T103" fmla="*/ 53 h 3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8"/>
                  <a:gd name="T157" fmla="*/ 0 h 304"/>
                  <a:gd name="T158" fmla="*/ 328 w 328"/>
                  <a:gd name="T159" fmla="*/ 304 h 3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8" h="304">
                    <a:moveTo>
                      <a:pt x="0" y="152"/>
                    </a:moveTo>
                    <a:lnTo>
                      <a:pt x="0" y="160"/>
                    </a:lnTo>
                    <a:lnTo>
                      <a:pt x="16" y="184"/>
                    </a:lnTo>
                    <a:lnTo>
                      <a:pt x="32" y="208"/>
                    </a:lnTo>
                    <a:lnTo>
                      <a:pt x="40" y="240"/>
                    </a:lnTo>
                    <a:lnTo>
                      <a:pt x="40" y="256"/>
                    </a:lnTo>
                    <a:lnTo>
                      <a:pt x="32" y="264"/>
                    </a:lnTo>
                    <a:lnTo>
                      <a:pt x="40" y="272"/>
                    </a:lnTo>
                    <a:lnTo>
                      <a:pt x="72" y="304"/>
                    </a:lnTo>
                    <a:lnTo>
                      <a:pt x="80" y="296"/>
                    </a:lnTo>
                    <a:lnTo>
                      <a:pt x="96" y="288"/>
                    </a:lnTo>
                    <a:lnTo>
                      <a:pt x="120" y="288"/>
                    </a:lnTo>
                    <a:lnTo>
                      <a:pt x="136" y="280"/>
                    </a:lnTo>
                    <a:lnTo>
                      <a:pt x="176" y="288"/>
                    </a:lnTo>
                    <a:lnTo>
                      <a:pt x="184" y="280"/>
                    </a:lnTo>
                    <a:lnTo>
                      <a:pt x="200" y="280"/>
                    </a:lnTo>
                    <a:lnTo>
                      <a:pt x="224" y="264"/>
                    </a:lnTo>
                    <a:lnTo>
                      <a:pt x="248" y="240"/>
                    </a:lnTo>
                    <a:lnTo>
                      <a:pt x="264" y="232"/>
                    </a:lnTo>
                    <a:lnTo>
                      <a:pt x="280" y="208"/>
                    </a:lnTo>
                    <a:lnTo>
                      <a:pt x="288" y="184"/>
                    </a:lnTo>
                    <a:lnTo>
                      <a:pt x="304" y="160"/>
                    </a:lnTo>
                    <a:lnTo>
                      <a:pt x="320" y="144"/>
                    </a:lnTo>
                    <a:lnTo>
                      <a:pt x="320" y="128"/>
                    </a:lnTo>
                    <a:lnTo>
                      <a:pt x="328" y="120"/>
                    </a:lnTo>
                    <a:lnTo>
                      <a:pt x="328" y="112"/>
                    </a:lnTo>
                    <a:lnTo>
                      <a:pt x="312" y="104"/>
                    </a:lnTo>
                    <a:lnTo>
                      <a:pt x="304" y="80"/>
                    </a:lnTo>
                    <a:lnTo>
                      <a:pt x="312" y="56"/>
                    </a:lnTo>
                    <a:lnTo>
                      <a:pt x="304" y="8"/>
                    </a:lnTo>
                    <a:lnTo>
                      <a:pt x="272" y="0"/>
                    </a:lnTo>
                    <a:lnTo>
                      <a:pt x="256" y="8"/>
                    </a:lnTo>
                    <a:lnTo>
                      <a:pt x="248" y="8"/>
                    </a:lnTo>
                    <a:lnTo>
                      <a:pt x="224" y="24"/>
                    </a:lnTo>
                    <a:lnTo>
                      <a:pt x="216" y="32"/>
                    </a:lnTo>
                    <a:lnTo>
                      <a:pt x="192" y="40"/>
                    </a:lnTo>
                    <a:lnTo>
                      <a:pt x="192" y="64"/>
                    </a:lnTo>
                    <a:lnTo>
                      <a:pt x="176" y="80"/>
                    </a:lnTo>
                    <a:lnTo>
                      <a:pt x="160" y="88"/>
                    </a:lnTo>
                    <a:lnTo>
                      <a:pt x="152" y="80"/>
                    </a:lnTo>
                    <a:lnTo>
                      <a:pt x="136" y="80"/>
                    </a:lnTo>
                    <a:lnTo>
                      <a:pt x="112" y="104"/>
                    </a:lnTo>
                    <a:lnTo>
                      <a:pt x="96" y="104"/>
                    </a:lnTo>
                    <a:lnTo>
                      <a:pt x="88" y="72"/>
                    </a:lnTo>
                    <a:lnTo>
                      <a:pt x="72" y="56"/>
                    </a:lnTo>
                    <a:lnTo>
                      <a:pt x="72" y="152"/>
                    </a:lnTo>
                    <a:lnTo>
                      <a:pt x="48" y="160"/>
                    </a:lnTo>
                    <a:lnTo>
                      <a:pt x="32" y="152"/>
                    </a:lnTo>
                    <a:lnTo>
                      <a:pt x="24" y="144"/>
                    </a:lnTo>
                    <a:lnTo>
                      <a:pt x="16" y="144"/>
                    </a:lnTo>
                    <a:lnTo>
                      <a:pt x="8" y="144"/>
                    </a:lnTo>
                    <a:lnTo>
                      <a:pt x="0" y="15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6" name="Freeform 294"/>
              <p:cNvSpPr>
                <a:spLocks/>
              </p:cNvSpPr>
              <p:nvPr/>
            </p:nvSpPr>
            <p:spPr bwMode="gray">
              <a:xfrm>
                <a:off x="3380" y="3066"/>
                <a:ext cx="101" cy="209"/>
              </a:xfrm>
              <a:custGeom>
                <a:avLst/>
                <a:gdLst>
                  <a:gd name="T0" fmla="*/ 41 w 144"/>
                  <a:gd name="T1" fmla="*/ 0 h 296"/>
                  <a:gd name="T2" fmla="*/ 44 w 144"/>
                  <a:gd name="T3" fmla="*/ 0 h 296"/>
                  <a:gd name="T4" fmla="*/ 44 w 144"/>
                  <a:gd name="T5" fmla="*/ 3 h 296"/>
                  <a:gd name="T6" fmla="*/ 44 w 144"/>
                  <a:gd name="T7" fmla="*/ 8 h 296"/>
                  <a:gd name="T8" fmla="*/ 50 w 144"/>
                  <a:gd name="T9" fmla="*/ 23 h 296"/>
                  <a:gd name="T10" fmla="*/ 50 w 144"/>
                  <a:gd name="T11" fmla="*/ 28 h 296"/>
                  <a:gd name="T12" fmla="*/ 44 w 144"/>
                  <a:gd name="T13" fmla="*/ 28 h 296"/>
                  <a:gd name="T14" fmla="*/ 44 w 144"/>
                  <a:gd name="T15" fmla="*/ 37 h 296"/>
                  <a:gd name="T16" fmla="*/ 44 w 144"/>
                  <a:gd name="T17" fmla="*/ 40 h 296"/>
                  <a:gd name="T18" fmla="*/ 39 w 144"/>
                  <a:gd name="T19" fmla="*/ 59 h 296"/>
                  <a:gd name="T20" fmla="*/ 36 w 144"/>
                  <a:gd name="T21" fmla="*/ 71 h 296"/>
                  <a:gd name="T22" fmla="*/ 30 w 144"/>
                  <a:gd name="T23" fmla="*/ 79 h 296"/>
                  <a:gd name="T24" fmla="*/ 30 w 144"/>
                  <a:gd name="T25" fmla="*/ 92 h 296"/>
                  <a:gd name="T26" fmla="*/ 25 w 144"/>
                  <a:gd name="T27" fmla="*/ 99 h 296"/>
                  <a:gd name="T28" fmla="*/ 19 w 144"/>
                  <a:gd name="T29" fmla="*/ 101 h 296"/>
                  <a:gd name="T30" fmla="*/ 14 w 144"/>
                  <a:gd name="T31" fmla="*/ 105 h 296"/>
                  <a:gd name="T32" fmla="*/ 8 w 144"/>
                  <a:gd name="T33" fmla="*/ 101 h 296"/>
                  <a:gd name="T34" fmla="*/ 6 w 144"/>
                  <a:gd name="T35" fmla="*/ 96 h 296"/>
                  <a:gd name="T36" fmla="*/ 3 w 144"/>
                  <a:gd name="T37" fmla="*/ 88 h 296"/>
                  <a:gd name="T38" fmla="*/ 0 w 144"/>
                  <a:gd name="T39" fmla="*/ 82 h 296"/>
                  <a:gd name="T40" fmla="*/ 0 w 144"/>
                  <a:gd name="T41" fmla="*/ 73 h 296"/>
                  <a:gd name="T42" fmla="*/ 6 w 144"/>
                  <a:gd name="T43" fmla="*/ 65 h 296"/>
                  <a:gd name="T44" fmla="*/ 8 w 144"/>
                  <a:gd name="T45" fmla="*/ 51 h 296"/>
                  <a:gd name="T46" fmla="*/ 6 w 144"/>
                  <a:gd name="T47" fmla="*/ 48 h 296"/>
                  <a:gd name="T48" fmla="*/ 6 w 144"/>
                  <a:gd name="T49" fmla="*/ 37 h 296"/>
                  <a:gd name="T50" fmla="*/ 8 w 144"/>
                  <a:gd name="T51" fmla="*/ 31 h 296"/>
                  <a:gd name="T52" fmla="*/ 14 w 144"/>
                  <a:gd name="T53" fmla="*/ 31 h 296"/>
                  <a:gd name="T54" fmla="*/ 14 w 144"/>
                  <a:gd name="T55" fmla="*/ 28 h 296"/>
                  <a:gd name="T56" fmla="*/ 19 w 144"/>
                  <a:gd name="T57" fmla="*/ 28 h 296"/>
                  <a:gd name="T58" fmla="*/ 22 w 144"/>
                  <a:gd name="T59" fmla="*/ 25 h 296"/>
                  <a:gd name="T60" fmla="*/ 27 w 144"/>
                  <a:gd name="T61" fmla="*/ 23 h 296"/>
                  <a:gd name="T62" fmla="*/ 30 w 144"/>
                  <a:gd name="T63" fmla="*/ 20 h 296"/>
                  <a:gd name="T64" fmla="*/ 33 w 144"/>
                  <a:gd name="T65" fmla="*/ 17 h 296"/>
                  <a:gd name="T66" fmla="*/ 33 w 144"/>
                  <a:gd name="T67" fmla="*/ 14 h 296"/>
                  <a:gd name="T68" fmla="*/ 36 w 144"/>
                  <a:gd name="T69" fmla="*/ 11 h 296"/>
                  <a:gd name="T70" fmla="*/ 39 w 144"/>
                  <a:gd name="T71" fmla="*/ 3 h 296"/>
                  <a:gd name="T72" fmla="*/ 41 w 144"/>
                  <a:gd name="T73" fmla="*/ 0 h 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296"/>
                  <a:gd name="T113" fmla="*/ 144 w 144"/>
                  <a:gd name="T114" fmla="*/ 296 h 2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296">
                    <a:moveTo>
                      <a:pt x="120" y="0"/>
                    </a:moveTo>
                    <a:lnTo>
                      <a:pt x="128" y="0"/>
                    </a:lnTo>
                    <a:lnTo>
                      <a:pt x="128" y="8"/>
                    </a:lnTo>
                    <a:lnTo>
                      <a:pt x="128" y="24"/>
                    </a:lnTo>
                    <a:lnTo>
                      <a:pt x="144" y="64"/>
                    </a:lnTo>
                    <a:lnTo>
                      <a:pt x="144" y="80"/>
                    </a:lnTo>
                    <a:lnTo>
                      <a:pt x="128" y="80"/>
                    </a:lnTo>
                    <a:lnTo>
                      <a:pt x="128" y="104"/>
                    </a:lnTo>
                    <a:lnTo>
                      <a:pt x="128" y="112"/>
                    </a:lnTo>
                    <a:lnTo>
                      <a:pt x="112" y="168"/>
                    </a:lnTo>
                    <a:lnTo>
                      <a:pt x="104" y="200"/>
                    </a:lnTo>
                    <a:lnTo>
                      <a:pt x="88" y="224"/>
                    </a:lnTo>
                    <a:lnTo>
                      <a:pt x="88" y="264"/>
                    </a:lnTo>
                    <a:lnTo>
                      <a:pt x="72" y="280"/>
                    </a:lnTo>
                    <a:lnTo>
                      <a:pt x="56" y="288"/>
                    </a:lnTo>
                    <a:lnTo>
                      <a:pt x="40" y="296"/>
                    </a:lnTo>
                    <a:lnTo>
                      <a:pt x="24" y="288"/>
                    </a:lnTo>
                    <a:lnTo>
                      <a:pt x="16" y="272"/>
                    </a:lnTo>
                    <a:lnTo>
                      <a:pt x="8" y="248"/>
                    </a:lnTo>
                    <a:lnTo>
                      <a:pt x="0" y="232"/>
                    </a:lnTo>
                    <a:lnTo>
                      <a:pt x="0" y="208"/>
                    </a:lnTo>
                    <a:lnTo>
                      <a:pt x="16" y="184"/>
                    </a:lnTo>
                    <a:lnTo>
                      <a:pt x="24" y="144"/>
                    </a:lnTo>
                    <a:lnTo>
                      <a:pt x="16" y="136"/>
                    </a:lnTo>
                    <a:lnTo>
                      <a:pt x="16" y="104"/>
                    </a:lnTo>
                    <a:lnTo>
                      <a:pt x="24" y="88"/>
                    </a:lnTo>
                    <a:lnTo>
                      <a:pt x="40" y="88"/>
                    </a:lnTo>
                    <a:lnTo>
                      <a:pt x="40" y="80"/>
                    </a:lnTo>
                    <a:lnTo>
                      <a:pt x="56" y="80"/>
                    </a:lnTo>
                    <a:lnTo>
                      <a:pt x="64" y="72"/>
                    </a:lnTo>
                    <a:lnTo>
                      <a:pt x="80" y="64"/>
                    </a:lnTo>
                    <a:lnTo>
                      <a:pt x="88" y="56"/>
                    </a:lnTo>
                    <a:lnTo>
                      <a:pt x="96" y="48"/>
                    </a:lnTo>
                    <a:lnTo>
                      <a:pt x="96" y="40"/>
                    </a:lnTo>
                    <a:lnTo>
                      <a:pt x="104" y="32"/>
                    </a:lnTo>
                    <a:lnTo>
                      <a:pt x="112" y="8"/>
                    </a:lnTo>
                    <a:lnTo>
                      <a:pt x="12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7" name="Freeform 295"/>
              <p:cNvSpPr>
                <a:spLocks/>
              </p:cNvSpPr>
              <p:nvPr/>
            </p:nvSpPr>
            <p:spPr bwMode="gray">
              <a:xfrm>
                <a:off x="3245" y="2419"/>
                <a:ext cx="11" cy="6"/>
              </a:xfrm>
              <a:custGeom>
                <a:avLst/>
                <a:gdLst>
                  <a:gd name="T0" fmla="*/ 3 w 16"/>
                  <a:gd name="T1" fmla="*/ 0 h 8"/>
                  <a:gd name="T2" fmla="*/ 0 w 16"/>
                  <a:gd name="T3" fmla="*/ 0 h 8"/>
                  <a:gd name="T4" fmla="*/ 3 w 16"/>
                  <a:gd name="T5" fmla="*/ 4 h 8"/>
                  <a:gd name="T6" fmla="*/ 6 w 16"/>
                  <a:gd name="T7" fmla="*/ 0 h 8"/>
                  <a:gd name="T8" fmla="*/ 3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8" y="0"/>
                    </a:moveTo>
                    <a:lnTo>
                      <a:pt x="0" y="0"/>
                    </a:lnTo>
                    <a:lnTo>
                      <a:pt x="8" y="8"/>
                    </a:lnTo>
                    <a:lnTo>
                      <a:pt x="16"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8" name="Freeform 296"/>
              <p:cNvSpPr>
                <a:spLocks/>
              </p:cNvSpPr>
              <p:nvPr/>
            </p:nvSpPr>
            <p:spPr bwMode="gray">
              <a:xfrm>
                <a:off x="2586" y="2526"/>
                <a:ext cx="242" cy="220"/>
              </a:xfrm>
              <a:custGeom>
                <a:avLst/>
                <a:gdLst>
                  <a:gd name="T0" fmla="*/ 56 w 344"/>
                  <a:gd name="T1" fmla="*/ 0 h 312"/>
                  <a:gd name="T2" fmla="*/ 39 w 344"/>
                  <a:gd name="T3" fmla="*/ 0 h 312"/>
                  <a:gd name="T4" fmla="*/ 48 w 344"/>
                  <a:gd name="T5" fmla="*/ 70 h 312"/>
                  <a:gd name="T6" fmla="*/ 23 w 344"/>
                  <a:gd name="T7" fmla="*/ 70 h 312"/>
                  <a:gd name="T8" fmla="*/ 19 w 344"/>
                  <a:gd name="T9" fmla="*/ 67 h 312"/>
                  <a:gd name="T10" fmla="*/ 17 w 344"/>
                  <a:gd name="T11" fmla="*/ 70 h 312"/>
                  <a:gd name="T12" fmla="*/ 11 w 344"/>
                  <a:gd name="T13" fmla="*/ 70 h 312"/>
                  <a:gd name="T14" fmla="*/ 8 w 344"/>
                  <a:gd name="T15" fmla="*/ 73 h 312"/>
                  <a:gd name="T16" fmla="*/ 6 w 344"/>
                  <a:gd name="T17" fmla="*/ 70 h 312"/>
                  <a:gd name="T18" fmla="*/ 3 w 344"/>
                  <a:gd name="T19" fmla="*/ 70 h 312"/>
                  <a:gd name="T20" fmla="*/ 0 w 344"/>
                  <a:gd name="T21" fmla="*/ 75 h 312"/>
                  <a:gd name="T22" fmla="*/ 3 w 344"/>
                  <a:gd name="T23" fmla="*/ 87 h 312"/>
                  <a:gd name="T24" fmla="*/ 6 w 344"/>
                  <a:gd name="T25" fmla="*/ 90 h 312"/>
                  <a:gd name="T26" fmla="*/ 6 w 344"/>
                  <a:gd name="T27" fmla="*/ 95 h 312"/>
                  <a:gd name="T28" fmla="*/ 14 w 344"/>
                  <a:gd name="T29" fmla="*/ 98 h 312"/>
                  <a:gd name="T30" fmla="*/ 19 w 344"/>
                  <a:gd name="T31" fmla="*/ 98 h 312"/>
                  <a:gd name="T32" fmla="*/ 23 w 344"/>
                  <a:gd name="T33" fmla="*/ 95 h 312"/>
                  <a:gd name="T34" fmla="*/ 25 w 344"/>
                  <a:gd name="T35" fmla="*/ 98 h 312"/>
                  <a:gd name="T36" fmla="*/ 31 w 344"/>
                  <a:gd name="T37" fmla="*/ 109 h 312"/>
                  <a:gd name="T38" fmla="*/ 36 w 344"/>
                  <a:gd name="T39" fmla="*/ 109 h 312"/>
                  <a:gd name="T40" fmla="*/ 39 w 344"/>
                  <a:gd name="T41" fmla="*/ 104 h 312"/>
                  <a:gd name="T42" fmla="*/ 44 w 344"/>
                  <a:gd name="T43" fmla="*/ 109 h 312"/>
                  <a:gd name="T44" fmla="*/ 50 w 344"/>
                  <a:gd name="T45" fmla="*/ 109 h 312"/>
                  <a:gd name="T46" fmla="*/ 50 w 344"/>
                  <a:gd name="T47" fmla="*/ 101 h 312"/>
                  <a:gd name="T48" fmla="*/ 53 w 344"/>
                  <a:gd name="T49" fmla="*/ 98 h 312"/>
                  <a:gd name="T50" fmla="*/ 53 w 344"/>
                  <a:gd name="T51" fmla="*/ 95 h 312"/>
                  <a:gd name="T52" fmla="*/ 58 w 344"/>
                  <a:gd name="T53" fmla="*/ 90 h 312"/>
                  <a:gd name="T54" fmla="*/ 58 w 344"/>
                  <a:gd name="T55" fmla="*/ 87 h 312"/>
                  <a:gd name="T56" fmla="*/ 64 w 344"/>
                  <a:gd name="T57" fmla="*/ 87 h 312"/>
                  <a:gd name="T58" fmla="*/ 72 w 344"/>
                  <a:gd name="T59" fmla="*/ 78 h 312"/>
                  <a:gd name="T60" fmla="*/ 75 w 344"/>
                  <a:gd name="T61" fmla="*/ 78 h 312"/>
                  <a:gd name="T62" fmla="*/ 78 w 344"/>
                  <a:gd name="T63" fmla="*/ 73 h 312"/>
                  <a:gd name="T64" fmla="*/ 86 w 344"/>
                  <a:gd name="T65" fmla="*/ 73 h 312"/>
                  <a:gd name="T66" fmla="*/ 89 w 344"/>
                  <a:gd name="T67" fmla="*/ 75 h 312"/>
                  <a:gd name="T68" fmla="*/ 98 w 344"/>
                  <a:gd name="T69" fmla="*/ 75 h 312"/>
                  <a:gd name="T70" fmla="*/ 103 w 344"/>
                  <a:gd name="T71" fmla="*/ 73 h 312"/>
                  <a:gd name="T72" fmla="*/ 111 w 344"/>
                  <a:gd name="T73" fmla="*/ 73 h 312"/>
                  <a:gd name="T74" fmla="*/ 120 w 344"/>
                  <a:gd name="T75" fmla="*/ 42 h 312"/>
                  <a:gd name="T76" fmla="*/ 108 w 344"/>
                  <a:gd name="T77" fmla="*/ 44 h 312"/>
                  <a:gd name="T78" fmla="*/ 108 w 344"/>
                  <a:gd name="T79" fmla="*/ 39 h 312"/>
                  <a:gd name="T80" fmla="*/ 106 w 344"/>
                  <a:gd name="T81" fmla="*/ 36 h 312"/>
                  <a:gd name="T82" fmla="*/ 103 w 344"/>
                  <a:gd name="T83" fmla="*/ 36 h 312"/>
                  <a:gd name="T84" fmla="*/ 98 w 344"/>
                  <a:gd name="T85" fmla="*/ 36 h 312"/>
                  <a:gd name="T86" fmla="*/ 94 w 344"/>
                  <a:gd name="T87" fmla="*/ 31 h 312"/>
                  <a:gd name="T88" fmla="*/ 58 w 344"/>
                  <a:gd name="T89" fmla="*/ 0 h 312"/>
                  <a:gd name="T90" fmla="*/ 56 w 344"/>
                  <a:gd name="T91" fmla="*/ 0 h 3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4"/>
                  <a:gd name="T139" fmla="*/ 0 h 312"/>
                  <a:gd name="T140" fmla="*/ 344 w 344"/>
                  <a:gd name="T141" fmla="*/ 312 h 3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4" h="312">
                    <a:moveTo>
                      <a:pt x="160" y="0"/>
                    </a:moveTo>
                    <a:lnTo>
                      <a:pt x="112" y="0"/>
                    </a:lnTo>
                    <a:lnTo>
                      <a:pt x="136" y="200"/>
                    </a:lnTo>
                    <a:lnTo>
                      <a:pt x="64" y="200"/>
                    </a:lnTo>
                    <a:lnTo>
                      <a:pt x="56" y="192"/>
                    </a:lnTo>
                    <a:lnTo>
                      <a:pt x="48" y="200"/>
                    </a:lnTo>
                    <a:lnTo>
                      <a:pt x="32" y="200"/>
                    </a:lnTo>
                    <a:lnTo>
                      <a:pt x="24" y="208"/>
                    </a:lnTo>
                    <a:lnTo>
                      <a:pt x="16" y="200"/>
                    </a:lnTo>
                    <a:lnTo>
                      <a:pt x="8" y="200"/>
                    </a:lnTo>
                    <a:lnTo>
                      <a:pt x="0" y="216"/>
                    </a:lnTo>
                    <a:lnTo>
                      <a:pt x="8" y="248"/>
                    </a:lnTo>
                    <a:lnTo>
                      <a:pt x="16" y="256"/>
                    </a:lnTo>
                    <a:lnTo>
                      <a:pt x="16" y="272"/>
                    </a:lnTo>
                    <a:lnTo>
                      <a:pt x="40" y="280"/>
                    </a:lnTo>
                    <a:lnTo>
                      <a:pt x="56" y="280"/>
                    </a:lnTo>
                    <a:lnTo>
                      <a:pt x="64" y="272"/>
                    </a:lnTo>
                    <a:lnTo>
                      <a:pt x="72" y="280"/>
                    </a:lnTo>
                    <a:lnTo>
                      <a:pt x="88" y="312"/>
                    </a:lnTo>
                    <a:lnTo>
                      <a:pt x="104" y="312"/>
                    </a:lnTo>
                    <a:lnTo>
                      <a:pt x="112" y="296"/>
                    </a:lnTo>
                    <a:lnTo>
                      <a:pt x="128" y="312"/>
                    </a:lnTo>
                    <a:lnTo>
                      <a:pt x="144" y="312"/>
                    </a:lnTo>
                    <a:lnTo>
                      <a:pt x="144" y="288"/>
                    </a:lnTo>
                    <a:lnTo>
                      <a:pt x="152" y="280"/>
                    </a:lnTo>
                    <a:lnTo>
                      <a:pt x="152" y="272"/>
                    </a:lnTo>
                    <a:lnTo>
                      <a:pt x="168" y="256"/>
                    </a:lnTo>
                    <a:lnTo>
                      <a:pt x="168" y="248"/>
                    </a:lnTo>
                    <a:lnTo>
                      <a:pt x="184" y="248"/>
                    </a:lnTo>
                    <a:lnTo>
                      <a:pt x="208" y="224"/>
                    </a:lnTo>
                    <a:lnTo>
                      <a:pt x="216" y="224"/>
                    </a:lnTo>
                    <a:lnTo>
                      <a:pt x="224" y="208"/>
                    </a:lnTo>
                    <a:lnTo>
                      <a:pt x="248" y="208"/>
                    </a:lnTo>
                    <a:lnTo>
                      <a:pt x="256" y="216"/>
                    </a:lnTo>
                    <a:lnTo>
                      <a:pt x="280" y="216"/>
                    </a:lnTo>
                    <a:lnTo>
                      <a:pt x="296" y="208"/>
                    </a:lnTo>
                    <a:lnTo>
                      <a:pt x="320" y="208"/>
                    </a:lnTo>
                    <a:lnTo>
                      <a:pt x="344" y="120"/>
                    </a:lnTo>
                    <a:lnTo>
                      <a:pt x="312" y="128"/>
                    </a:lnTo>
                    <a:lnTo>
                      <a:pt x="312" y="112"/>
                    </a:lnTo>
                    <a:lnTo>
                      <a:pt x="304" y="104"/>
                    </a:lnTo>
                    <a:lnTo>
                      <a:pt x="296" y="104"/>
                    </a:lnTo>
                    <a:lnTo>
                      <a:pt x="280" y="104"/>
                    </a:lnTo>
                    <a:lnTo>
                      <a:pt x="272" y="88"/>
                    </a:lnTo>
                    <a:lnTo>
                      <a:pt x="168" y="0"/>
                    </a:lnTo>
                    <a:lnTo>
                      <a:pt x="16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9" name="Freeform 297"/>
              <p:cNvSpPr>
                <a:spLocks/>
              </p:cNvSpPr>
              <p:nvPr/>
            </p:nvSpPr>
            <p:spPr bwMode="gray">
              <a:xfrm>
                <a:off x="2688" y="2672"/>
                <a:ext cx="107" cy="85"/>
              </a:xfrm>
              <a:custGeom>
                <a:avLst/>
                <a:gdLst>
                  <a:gd name="T0" fmla="*/ 39 w 152"/>
                  <a:gd name="T1" fmla="*/ 3 h 120"/>
                  <a:gd name="T2" fmla="*/ 39 w 152"/>
                  <a:gd name="T3" fmla="*/ 9 h 120"/>
                  <a:gd name="T4" fmla="*/ 42 w 152"/>
                  <a:gd name="T5" fmla="*/ 11 h 120"/>
                  <a:gd name="T6" fmla="*/ 44 w 152"/>
                  <a:gd name="T7" fmla="*/ 11 h 120"/>
                  <a:gd name="T8" fmla="*/ 48 w 152"/>
                  <a:gd name="T9" fmla="*/ 17 h 120"/>
                  <a:gd name="T10" fmla="*/ 53 w 152"/>
                  <a:gd name="T11" fmla="*/ 20 h 120"/>
                  <a:gd name="T12" fmla="*/ 53 w 152"/>
                  <a:gd name="T13" fmla="*/ 23 h 120"/>
                  <a:gd name="T14" fmla="*/ 53 w 152"/>
                  <a:gd name="T15" fmla="*/ 26 h 120"/>
                  <a:gd name="T16" fmla="*/ 42 w 152"/>
                  <a:gd name="T17" fmla="*/ 31 h 120"/>
                  <a:gd name="T18" fmla="*/ 36 w 152"/>
                  <a:gd name="T19" fmla="*/ 31 h 120"/>
                  <a:gd name="T20" fmla="*/ 34 w 152"/>
                  <a:gd name="T21" fmla="*/ 28 h 120"/>
                  <a:gd name="T22" fmla="*/ 31 w 152"/>
                  <a:gd name="T23" fmla="*/ 31 h 120"/>
                  <a:gd name="T24" fmla="*/ 25 w 152"/>
                  <a:gd name="T25" fmla="*/ 28 h 120"/>
                  <a:gd name="T26" fmla="*/ 19 w 152"/>
                  <a:gd name="T27" fmla="*/ 28 h 120"/>
                  <a:gd name="T28" fmla="*/ 17 w 152"/>
                  <a:gd name="T29" fmla="*/ 40 h 120"/>
                  <a:gd name="T30" fmla="*/ 8 w 152"/>
                  <a:gd name="T31" fmla="*/ 40 h 120"/>
                  <a:gd name="T32" fmla="*/ 6 w 152"/>
                  <a:gd name="T33" fmla="*/ 43 h 120"/>
                  <a:gd name="T34" fmla="*/ 0 w 152"/>
                  <a:gd name="T35" fmla="*/ 37 h 120"/>
                  <a:gd name="T36" fmla="*/ 0 w 152"/>
                  <a:gd name="T37" fmla="*/ 28 h 120"/>
                  <a:gd name="T38" fmla="*/ 3 w 152"/>
                  <a:gd name="T39" fmla="*/ 26 h 120"/>
                  <a:gd name="T40" fmla="*/ 3 w 152"/>
                  <a:gd name="T41" fmla="*/ 23 h 120"/>
                  <a:gd name="T42" fmla="*/ 8 w 152"/>
                  <a:gd name="T43" fmla="*/ 17 h 120"/>
                  <a:gd name="T44" fmla="*/ 8 w 152"/>
                  <a:gd name="T45" fmla="*/ 14 h 120"/>
                  <a:gd name="T46" fmla="*/ 14 w 152"/>
                  <a:gd name="T47" fmla="*/ 14 h 120"/>
                  <a:gd name="T48" fmla="*/ 23 w 152"/>
                  <a:gd name="T49" fmla="*/ 6 h 120"/>
                  <a:gd name="T50" fmla="*/ 25 w 152"/>
                  <a:gd name="T51" fmla="*/ 6 h 120"/>
                  <a:gd name="T52" fmla="*/ 27 w 152"/>
                  <a:gd name="T53" fmla="*/ 0 h 120"/>
                  <a:gd name="T54" fmla="*/ 36 w 152"/>
                  <a:gd name="T55" fmla="*/ 0 h 120"/>
                  <a:gd name="T56" fmla="*/ 39 w 152"/>
                  <a:gd name="T57" fmla="*/ 3 h 1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2"/>
                  <a:gd name="T88" fmla="*/ 0 h 120"/>
                  <a:gd name="T89" fmla="*/ 152 w 152"/>
                  <a:gd name="T90" fmla="*/ 120 h 1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2" h="120">
                    <a:moveTo>
                      <a:pt x="112" y="8"/>
                    </a:moveTo>
                    <a:lnTo>
                      <a:pt x="112" y="24"/>
                    </a:lnTo>
                    <a:lnTo>
                      <a:pt x="120" y="32"/>
                    </a:lnTo>
                    <a:lnTo>
                      <a:pt x="128" y="32"/>
                    </a:lnTo>
                    <a:lnTo>
                      <a:pt x="136" y="48"/>
                    </a:lnTo>
                    <a:lnTo>
                      <a:pt x="152" y="56"/>
                    </a:lnTo>
                    <a:lnTo>
                      <a:pt x="152" y="64"/>
                    </a:lnTo>
                    <a:lnTo>
                      <a:pt x="152" y="72"/>
                    </a:lnTo>
                    <a:lnTo>
                      <a:pt x="120" y="88"/>
                    </a:lnTo>
                    <a:lnTo>
                      <a:pt x="104" y="88"/>
                    </a:lnTo>
                    <a:lnTo>
                      <a:pt x="96" y="80"/>
                    </a:lnTo>
                    <a:lnTo>
                      <a:pt x="88" y="88"/>
                    </a:lnTo>
                    <a:lnTo>
                      <a:pt x="72" y="80"/>
                    </a:lnTo>
                    <a:lnTo>
                      <a:pt x="56" y="80"/>
                    </a:lnTo>
                    <a:lnTo>
                      <a:pt x="48" y="112"/>
                    </a:lnTo>
                    <a:lnTo>
                      <a:pt x="24" y="112"/>
                    </a:lnTo>
                    <a:lnTo>
                      <a:pt x="16" y="120"/>
                    </a:lnTo>
                    <a:lnTo>
                      <a:pt x="0" y="104"/>
                    </a:lnTo>
                    <a:lnTo>
                      <a:pt x="0" y="80"/>
                    </a:lnTo>
                    <a:lnTo>
                      <a:pt x="8" y="72"/>
                    </a:lnTo>
                    <a:lnTo>
                      <a:pt x="8" y="64"/>
                    </a:lnTo>
                    <a:lnTo>
                      <a:pt x="24" y="48"/>
                    </a:lnTo>
                    <a:lnTo>
                      <a:pt x="24" y="40"/>
                    </a:lnTo>
                    <a:lnTo>
                      <a:pt x="40" y="40"/>
                    </a:lnTo>
                    <a:lnTo>
                      <a:pt x="64" y="16"/>
                    </a:lnTo>
                    <a:lnTo>
                      <a:pt x="72" y="16"/>
                    </a:lnTo>
                    <a:lnTo>
                      <a:pt x="80" y="0"/>
                    </a:lnTo>
                    <a:lnTo>
                      <a:pt x="104" y="0"/>
                    </a:lnTo>
                    <a:lnTo>
                      <a:pt x="112"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0" name="Freeform 298"/>
              <p:cNvSpPr>
                <a:spLocks/>
              </p:cNvSpPr>
              <p:nvPr/>
            </p:nvSpPr>
            <p:spPr bwMode="gray">
              <a:xfrm>
                <a:off x="2930" y="2959"/>
                <a:ext cx="22" cy="17"/>
              </a:xfrm>
              <a:custGeom>
                <a:avLst/>
                <a:gdLst>
                  <a:gd name="T0" fmla="*/ 0 w 32"/>
                  <a:gd name="T1" fmla="*/ 3 h 24"/>
                  <a:gd name="T2" fmla="*/ 8 w 32"/>
                  <a:gd name="T3" fmla="*/ 0 h 24"/>
                  <a:gd name="T4" fmla="*/ 10 w 32"/>
                  <a:gd name="T5" fmla="*/ 0 h 24"/>
                  <a:gd name="T6" fmla="*/ 10 w 32"/>
                  <a:gd name="T7" fmla="*/ 3 h 24"/>
                  <a:gd name="T8" fmla="*/ 8 w 32"/>
                  <a:gd name="T9" fmla="*/ 6 h 24"/>
                  <a:gd name="T10" fmla="*/ 3 w 32"/>
                  <a:gd name="T11" fmla="*/ 9 h 24"/>
                  <a:gd name="T12" fmla="*/ 0 w 32"/>
                  <a:gd name="T13" fmla="*/ 3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8"/>
                    </a:moveTo>
                    <a:lnTo>
                      <a:pt x="24" y="0"/>
                    </a:lnTo>
                    <a:lnTo>
                      <a:pt x="32" y="0"/>
                    </a:lnTo>
                    <a:lnTo>
                      <a:pt x="32" y="8"/>
                    </a:lnTo>
                    <a:lnTo>
                      <a:pt x="24" y="16"/>
                    </a:lnTo>
                    <a:lnTo>
                      <a:pt x="8" y="24"/>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1" name="Freeform 299"/>
              <p:cNvSpPr>
                <a:spLocks/>
              </p:cNvSpPr>
              <p:nvPr/>
            </p:nvSpPr>
            <p:spPr bwMode="gray">
              <a:xfrm>
                <a:off x="3082" y="3010"/>
                <a:ext cx="157" cy="141"/>
              </a:xfrm>
              <a:custGeom>
                <a:avLst/>
                <a:gdLst>
                  <a:gd name="T0" fmla="*/ 6 w 224"/>
                  <a:gd name="T1" fmla="*/ 65 h 200"/>
                  <a:gd name="T2" fmla="*/ 8 w 224"/>
                  <a:gd name="T3" fmla="*/ 67 h 200"/>
                  <a:gd name="T4" fmla="*/ 17 w 224"/>
                  <a:gd name="T5" fmla="*/ 67 h 200"/>
                  <a:gd name="T6" fmla="*/ 22 w 224"/>
                  <a:gd name="T7" fmla="*/ 67 h 200"/>
                  <a:gd name="T8" fmla="*/ 25 w 224"/>
                  <a:gd name="T9" fmla="*/ 70 h 200"/>
                  <a:gd name="T10" fmla="*/ 30 w 224"/>
                  <a:gd name="T11" fmla="*/ 70 h 200"/>
                  <a:gd name="T12" fmla="*/ 36 w 224"/>
                  <a:gd name="T13" fmla="*/ 65 h 200"/>
                  <a:gd name="T14" fmla="*/ 39 w 224"/>
                  <a:gd name="T15" fmla="*/ 65 h 200"/>
                  <a:gd name="T16" fmla="*/ 44 w 224"/>
                  <a:gd name="T17" fmla="*/ 61 h 200"/>
                  <a:gd name="T18" fmla="*/ 44 w 224"/>
                  <a:gd name="T19" fmla="*/ 56 h 200"/>
                  <a:gd name="T20" fmla="*/ 47 w 224"/>
                  <a:gd name="T21" fmla="*/ 56 h 200"/>
                  <a:gd name="T22" fmla="*/ 53 w 224"/>
                  <a:gd name="T23" fmla="*/ 53 h 200"/>
                  <a:gd name="T24" fmla="*/ 55 w 224"/>
                  <a:gd name="T25" fmla="*/ 48 h 200"/>
                  <a:gd name="T26" fmla="*/ 58 w 224"/>
                  <a:gd name="T27" fmla="*/ 48 h 200"/>
                  <a:gd name="T28" fmla="*/ 63 w 224"/>
                  <a:gd name="T29" fmla="*/ 44 h 200"/>
                  <a:gd name="T30" fmla="*/ 67 w 224"/>
                  <a:gd name="T31" fmla="*/ 44 h 200"/>
                  <a:gd name="T32" fmla="*/ 74 w 224"/>
                  <a:gd name="T33" fmla="*/ 42 h 200"/>
                  <a:gd name="T34" fmla="*/ 74 w 224"/>
                  <a:gd name="T35" fmla="*/ 27 h 200"/>
                  <a:gd name="T36" fmla="*/ 77 w 224"/>
                  <a:gd name="T37" fmla="*/ 27 h 200"/>
                  <a:gd name="T38" fmla="*/ 77 w 224"/>
                  <a:gd name="T39" fmla="*/ 14 h 200"/>
                  <a:gd name="T40" fmla="*/ 71 w 224"/>
                  <a:gd name="T41" fmla="*/ 8 h 200"/>
                  <a:gd name="T42" fmla="*/ 63 w 224"/>
                  <a:gd name="T43" fmla="*/ 6 h 200"/>
                  <a:gd name="T44" fmla="*/ 58 w 224"/>
                  <a:gd name="T45" fmla="*/ 0 h 200"/>
                  <a:gd name="T46" fmla="*/ 53 w 224"/>
                  <a:gd name="T47" fmla="*/ 3 h 200"/>
                  <a:gd name="T48" fmla="*/ 47 w 224"/>
                  <a:gd name="T49" fmla="*/ 3 h 200"/>
                  <a:gd name="T50" fmla="*/ 44 w 224"/>
                  <a:gd name="T51" fmla="*/ 6 h 200"/>
                  <a:gd name="T52" fmla="*/ 41 w 224"/>
                  <a:gd name="T53" fmla="*/ 23 h 200"/>
                  <a:gd name="T54" fmla="*/ 44 w 224"/>
                  <a:gd name="T55" fmla="*/ 27 h 200"/>
                  <a:gd name="T56" fmla="*/ 47 w 224"/>
                  <a:gd name="T57" fmla="*/ 27 h 200"/>
                  <a:gd name="T58" fmla="*/ 50 w 224"/>
                  <a:gd name="T59" fmla="*/ 25 h 200"/>
                  <a:gd name="T60" fmla="*/ 53 w 224"/>
                  <a:gd name="T61" fmla="*/ 27 h 200"/>
                  <a:gd name="T62" fmla="*/ 53 w 224"/>
                  <a:gd name="T63" fmla="*/ 36 h 200"/>
                  <a:gd name="T64" fmla="*/ 50 w 224"/>
                  <a:gd name="T65" fmla="*/ 39 h 200"/>
                  <a:gd name="T66" fmla="*/ 33 w 224"/>
                  <a:gd name="T67" fmla="*/ 23 h 200"/>
                  <a:gd name="T68" fmla="*/ 30 w 224"/>
                  <a:gd name="T69" fmla="*/ 23 h 200"/>
                  <a:gd name="T70" fmla="*/ 27 w 224"/>
                  <a:gd name="T71" fmla="*/ 25 h 200"/>
                  <a:gd name="T72" fmla="*/ 25 w 224"/>
                  <a:gd name="T73" fmla="*/ 25 h 200"/>
                  <a:gd name="T74" fmla="*/ 22 w 224"/>
                  <a:gd name="T75" fmla="*/ 23 h 200"/>
                  <a:gd name="T76" fmla="*/ 19 w 224"/>
                  <a:gd name="T77" fmla="*/ 19 h 200"/>
                  <a:gd name="T78" fmla="*/ 19 w 224"/>
                  <a:gd name="T79" fmla="*/ 23 h 200"/>
                  <a:gd name="T80" fmla="*/ 17 w 224"/>
                  <a:gd name="T81" fmla="*/ 23 h 200"/>
                  <a:gd name="T82" fmla="*/ 14 w 224"/>
                  <a:gd name="T83" fmla="*/ 23 h 200"/>
                  <a:gd name="T84" fmla="*/ 11 w 224"/>
                  <a:gd name="T85" fmla="*/ 34 h 200"/>
                  <a:gd name="T86" fmla="*/ 0 w 224"/>
                  <a:gd name="T87" fmla="*/ 34 h 200"/>
                  <a:gd name="T88" fmla="*/ 0 w 224"/>
                  <a:gd name="T89" fmla="*/ 61 h 200"/>
                  <a:gd name="T90" fmla="*/ 6 w 224"/>
                  <a:gd name="T91" fmla="*/ 65 h 2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4"/>
                  <a:gd name="T139" fmla="*/ 0 h 200"/>
                  <a:gd name="T140" fmla="*/ 224 w 224"/>
                  <a:gd name="T141" fmla="*/ 200 h 2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4" h="200">
                    <a:moveTo>
                      <a:pt x="16" y="184"/>
                    </a:moveTo>
                    <a:lnTo>
                      <a:pt x="24" y="192"/>
                    </a:lnTo>
                    <a:lnTo>
                      <a:pt x="48" y="192"/>
                    </a:lnTo>
                    <a:lnTo>
                      <a:pt x="64" y="192"/>
                    </a:lnTo>
                    <a:lnTo>
                      <a:pt x="72" y="200"/>
                    </a:lnTo>
                    <a:lnTo>
                      <a:pt x="88" y="200"/>
                    </a:lnTo>
                    <a:lnTo>
                      <a:pt x="104" y="184"/>
                    </a:lnTo>
                    <a:lnTo>
                      <a:pt x="112" y="184"/>
                    </a:lnTo>
                    <a:lnTo>
                      <a:pt x="128" y="176"/>
                    </a:lnTo>
                    <a:lnTo>
                      <a:pt x="128" y="160"/>
                    </a:lnTo>
                    <a:lnTo>
                      <a:pt x="136" y="160"/>
                    </a:lnTo>
                    <a:lnTo>
                      <a:pt x="152" y="152"/>
                    </a:lnTo>
                    <a:lnTo>
                      <a:pt x="160" y="136"/>
                    </a:lnTo>
                    <a:lnTo>
                      <a:pt x="168" y="136"/>
                    </a:lnTo>
                    <a:lnTo>
                      <a:pt x="184" y="128"/>
                    </a:lnTo>
                    <a:lnTo>
                      <a:pt x="192" y="128"/>
                    </a:lnTo>
                    <a:lnTo>
                      <a:pt x="216" y="120"/>
                    </a:lnTo>
                    <a:lnTo>
                      <a:pt x="216" y="80"/>
                    </a:lnTo>
                    <a:lnTo>
                      <a:pt x="224" y="80"/>
                    </a:lnTo>
                    <a:lnTo>
                      <a:pt x="224" y="40"/>
                    </a:lnTo>
                    <a:lnTo>
                      <a:pt x="208" y="24"/>
                    </a:lnTo>
                    <a:lnTo>
                      <a:pt x="184" y="16"/>
                    </a:lnTo>
                    <a:lnTo>
                      <a:pt x="168" y="0"/>
                    </a:lnTo>
                    <a:lnTo>
                      <a:pt x="152" y="8"/>
                    </a:lnTo>
                    <a:lnTo>
                      <a:pt x="136" y="8"/>
                    </a:lnTo>
                    <a:lnTo>
                      <a:pt x="128" y="16"/>
                    </a:lnTo>
                    <a:lnTo>
                      <a:pt x="120" y="64"/>
                    </a:lnTo>
                    <a:lnTo>
                      <a:pt x="128" y="80"/>
                    </a:lnTo>
                    <a:lnTo>
                      <a:pt x="136" y="80"/>
                    </a:lnTo>
                    <a:lnTo>
                      <a:pt x="144" y="72"/>
                    </a:lnTo>
                    <a:lnTo>
                      <a:pt x="152" y="80"/>
                    </a:lnTo>
                    <a:lnTo>
                      <a:pt x="152" y="104"/>
                    </a:lnTo>
                    <a:lnTo>
                      <a:pt x="144" y="112"/>
                    </a:lnTo>
                    <a:lnTo>
                      <a:pt x="96" y="64"/>
                    </a:lnTo>
                    <a:lnTo>
                      <a:pt x="88" y="64"/>
                    </a:lnTo>
                    <a:lnTo>
                      <a:pt x="80" y="72"/>
                    </a:lnTo>
                    <a:lnTo>
                      <a:pt x="72" y="72"/>
                    </a:lnTo>
                    <a:lnTo>
                      <a:pt x="64" y="64"/>
                    </a:lnTo>
                    <a:lnTo>
                      <a:pt x="56" y="56"/>
                    </a:lnTo>
                    <a:lnTo>
                      <a:pt x="56" y="64"/>
                    </a:lnTo>
                    <a:lnTo>
                      <a:pt x="48" y="64"/>
                    </a:lnTo>
                    <a:lnTo>
                      <a:pt x="40" y="64"/>
                    </a:lnTo>
                    <a:lnTo>
                      <a:pt x="32" y="96"/>
                    </a:lnTo>
                    <a:lnTo>
                      <a:pt x="0" y="96"/>
                    </a:lnTo>
                    <a:lnTo>
                      <a:pt x="0" y="176"/>
                    </a:lnTo>
                    <a:lnTo>
                      <a:pt x="16" y="18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2" name="Freeform 300"/>
              <p:cNvSpPr>
                <a:spLocks/>
              </p:cNvSpPr>
              <p:nvPr/>
            </p:nvSpPr>
            <p:spPr bwMode="gray">
              <a:xfrm>
                <a:off x="3177" y="2903"/>
                <a:ext cx="28" cy="23"/>
              </a:xfrm>
              <a:custGeom>
                <a:avLst/>
                <a:gdLst>
                  <a:gd name="T0" fmla="*/ 0 w 40"/>
                  <a:gd name="T1" fmla="*/ 3 h 32"/>
                  <a:gd name="T2" fmla="*/ 6 w 40"/>
                  <a:gd name="T3" fmla="*/ 3 h 32"/>
                  <a:gd name="T4" fmla="*/ 8 w 40"/>
                  <a:gd name="T5" fmla="*/ 0 h 32"/>
                  <a:gd name="T6" fmla="*/ 10 w 40"/>
                  <a:gd name="T7" fmla="*/ 0 h 32"/>
                  <a:gd name="T8" fmla="*/ 14 w 40"/>
                  <a:gd name="T9" fmla="*/ 3 h 32"/>
                  <a:gd name="T10" fmla="*/ 10 w 40"/>
                  <a:gd name="T11" fmla="*/ 6 h 32"/>
                  <a:gd name="T12" fmla="*/ 8 w 40"/>
                  <a:gd name="T13" fmla="*/ 9 h 32"/>
                  <a:gd name="T14" fmla="*/ 8 w 40"/>
                  <a:gd name="T15" fmla="*/ 12 h 32"/>
                  <a:gd name="T16" fmla="*/ 6 w 40"/>
                  <a:gd name="T17" fmla="*/ 12 h 32"/>
                  <a:gd name="T18" fmla="*/ 3 w 40"/>
                  <a:gd name="T19" fmla="*/ 12 h 32"/>
                  <a:gd name="T20" fmla="*/ 0 w 40"/>
                  <a:gd name="T21" fmla="*/ 12 h 32"/>
                  <a:gd name="T22" fmla="*/ 0 w 40"/>
                  <a:gd name="T23" fmla="*/ 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32"/>
                  <a:gd name="T38" fmla="*/ 40 w 40"/>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32">
                    <a:moveTo>
                      <a:pt x="0" y="8"/>
                    </a:moveTo>
                    <a:lnTo>
                      <a:pt x="16" y="8"/>
                    </a:lnTo>
                    <a:lnTo>
                      <a:pt x="24" y="0"/>
                    </a:lnTo>
                    <a:lnTo>
                      <a:pt x="32" y="0"/>
                    </a:lnTo>
                    <a:lnTo>
                      <a:pt x="40" y="8"/>
                    </a:lnTo>
                    <a:lnTo>
                      <a:pt x="32" y="16"/>
                    </a:lnTo>
                    <a:lnTo>
                      <a:pt x="24" y="24"/>
                    </a:lnTo>
                    <a:lnTo>
                      <a:pt x="24" y="32"/>
                    </a:lnTo>
                    <a:lnTo>
                      <a:pt x="16" y="32"/>
                    </a:lnTo>
                    <a:lnTo>
                      <a:pt x="8" y="32"/>
                    </a:lnTo>
                    <a:lnTo>
                      <a:pt x="0" y="32"/>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3" name="Freeform 301"/>
              <p:cNvSpPr>
                <a:spLocks/>
              </p:cNvSpPr>
              <p:nvPr/>
            </p:nvSpPr>
            <p:spPr bwMode="gray">
              <a:xfrm>
                <a:off x="3228" y="3027"/>
                <a:ext cx="39" cy="112"/>
              </a:xfrm>
              <a:custGeom>
                <a:avLst/>
                <a:gdLst>
                  <a:gd name="T0" fmla="*/ 0 w 56"/>
                  <a:gd name="T1" fmla="*/ 0 h 160"/>
                  <a:gd name="T2" fmla="*/ 6 w 56"/>
                  <a:gd name="T3" fmla="*/ 6 h 160"/>
                  <a:gd name="T4" fmla="*/ 6 w 56"/>
                  <a:gd name="T5" fmla="*/ 19 h 160"/>
                  <a:gd name="T6" fmla="*/ 3 w 56"/>
                  <a:gd name="T7" fmla="*/ 19 h 160"/>
                  <a:gd name="T8" fmla="*/ 3 w 56"/>
                  <a:gd name="T9" fmla="*/ 33 h 160"/>
                  <a:gd name="T10" fmla="*/ 6 w 56"/>
                  <a:gd name="T11" fmla="*/ 33 h 160"/>
                  <a:gd name="T12" fmla="*/ 8 w 56"/>
                  <a:gd name="T13" fmla="*/ 36 h 160"/>
                  <a:gd name="T14" fmla="*/ 10 w 56"/>
                  <a:gd name="T15" fmla="*/ 36 h 160"/>
                  <a:gd name="T16" fmla="*/ 10 w 56"/>
                  <a:gd name="T17" fmla="*/ 41 h 160"/>
                  <a:gd name="T18" fmla="*/ 10 w 56"/>
                  <a:gd name="T19" fmla="*/ 47 h 160"/>
                  <a:gd name="T20" fmla="*/ 10 w 56"/>
                  <a:gd name="T21" fmla="*/ 52 h 160"/>
                  <a:gd name="T22" fmla="*/ 16 w 56"/>
                  <a:gd name="T23" fmla="*/ 55 h 160"/>
                  <a:gd name="T24" fmla="*/ 19 w 56"/>
                  <a:gd name="T25" fmla="*/ 55 h 160"/>
                  <a:gd name="T26" fmla="*/ 16 w 56"/>
                  <a:gd name="T27" fmla="*/ 50 h 160"/>
                  <a:gd name="T28" fmla="*/ 19 w 56"/>
                  <a:gd name="T29" fmla="*/ 44 h 160"/>
                  <a:gd name="T30" fmla="*/ 19 w 56"/>
                  <a:gd name="T31" fmla="*/ 36 h 160"/>
                  <a:gd name="T32" fmla="*/ 16 w 56"/>
                  <a:gd name="T33" fmla="*/ 30 h 160"/>
                  <a:gd name="T34" fmla="*/ 14 w 56"/>
                  <a:gd name="T35" fmla="*/ 25 h 160"/>
                  <a:gd name="T36" fmla="*/ 14 w 56"/>
                  <a:gd name="T37" fmla="*/ 17 h 160"/>
                  <a:gd name="T38" fmla="*/ 14 w 56"/>
                  <a:gd name="T39" fmla="*/ 6 h 160"/>
                  <a:gd name="T40" fmla="*/ 10 w 56"/>
                  <a:gd name="T41" fmla="*/ 0 h 160"/>
                  <a:gd name="T42" fmla="*/ 6 w 56"/>
                  <a:gd name="T43" fmla="*/ 0 h 160"/>
                  <a:gd name="T44" fmla="*/ 0 w 56"/>
                  <a:gd name="T45" fmla="*/ 0 h 1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60"/>
                  <a:gd name="T71" fmla="*/ 56 w 56"/>
                  <a:gd name="T72" fmla="*/ 160 h 1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60">
                    <a:moveTo>
                      <a:pt x="0" y="0"/>
                    </a:moveTo>
                    <a:lnTo>
                      <a:pt x="16" y="16"/>
                    </a:lnTo>
                    <a:lnTo>
                      <a:pt x="16" y="56"/>
                    </a:lnTo>
                    <a:lnTo>
                      <a:pt x="8" y="56"/>
                    </a:lnTo>
                    <a:lnTo>
                      <a:pt x="8" y="96"/>
                    </a:lnTo>
                    <a:lnTo>
                      <a:pt x="16" y="96"/>
                    </a:lnTo>
                    <a:lnTo>
                      <a:pt x="24" y="104"/>
                    </a:lnTo>
                    <a:lnTo>
                      <a:pt x="32" y="104"/>
                    </a:lnTo>
                    <a:lnTo>
                      <a:pt x="32" y="120"/>
                    </a:lnTo>
                    <a:lnTo>
                      <a:pt x="32" y="136"/>
                    </a:lnTo>
                    <a:lnTo>
                      <a:pt x="32" y="152"/>
                    </a:lnTo>
                    <a:lnTo>
                      <a:pt x="48" y="160"/>
                    </a:lnTo>
                    <a:lnTo>
                      <a:pt x="56" y="160"/>
                    </a:lnTo>
                    <a:lnTo>
                      <a:pt x="48" y="144"/>
                    </a:lnTo>
                    <a:lnTo>
                      <a:pt x="56" y="128"/>
                    </a:lnTo>
                    <a:lnTo>
                      <a:pt x="56" y="104"/>
                    </a:lnTo>
                    <a:lnTo>
                      <a:pt x="48" y="88"/>
                    </a:lnTo>
                    <a:lnTo>
                      <a:pt x="40" y="72"/>
                    </a:lnTo>
                    <a:lnTo>
                      <a:pt x="40" y="48"/>
                    </a:lnTo>
                    <a:lnTo>
                      <a:pt x="40" y="16"/>
                    </a:lnTo>
                    <a:lnTo>
                      <a:pt x="32" y="0"/>
                    </a:lnTo>
                    <a:lnTo>
                      <a:pt x="16" y="0"/>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4" name="Freeform 302"/>
              <p:cNvSpPr>
                <a:spLocks/>
              </p:cNvSpPr>
              <p:nvPr/>
            </p:nvSpPr>
            <p:spPr bwMode="gray">
              <a:xfrm>
                <a:off x="3194" y="3269"/>
                <a:ext cx="23" cy="34"/>
              </a:xfrm>
              <a:custGeom>
                <a:avLst/>
                <a:gdLst>
                  <a:gd name="T0" fmla="*/ 12 w 32"/>
                  <a:gd name="T1" fmla="*/ 9 h 48"/>
                  <a:gd name="T2" fmla="*/ 9 w 32"/>
                  <a:gd name="T3" fmla="*/ 17 h 48"/>
                  <a:gd name="T4" fmla="*/ 3 w 32"/>
                  <a:gd name="T5" fmla="*/ 17 h 48"/>
                  <a:gd name="T6" fmla="*/ 0 w 32"/>
                  <a:gd name="T7" fmla="*/ 11 h 48"/>
                  <a:gd name="T8" fmla="*/ 3 w 32"/>
                  <a:gd name="T9" fmla="*/ 0 h 48"/>
                  <a:gd name="T10" fmla="*/ 6 w 32"/>
                  <a:gd name="T11" fmla="*/ 0 h 48"/>
                  <a:gd name="T12" fmla="*/ 9 w 32"/>
                  <a:gd name="T13" fmla="*/ 0 h 48"/>
                  <a:gd name="T14" fmla="*/ 12 w 32"/>
                  <a:gd name="T15" fmla="*/ 9 h 48"/>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8"/>
                  <a:gd name="T26" fmla="*/ 32 w 32"/>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8">
                    <a:moveTo>
                      <a:pt x="32" y="24"/>
                    </a:moveTo>
                    <a:lnTo>
                      <a:pt x="24" y="48"/>
                    </a:lnTo>
                    <a:lnTo>
                      <a:pt x="8" y="48"/>
                    </a:lnTo>
                    <a:lnTo>
                      <a:pt x="0" y="32"/>
                    </a:lnTo>
                    <a:lnTo>
                      <a:pt x="8" y="0"/>
                    </a:lnTo>
                    <a:lnTo>
                      <a:pt x="16" y="0"/>
                    </a:lnTo>
                    <a:lnTo>
                      <a:pt x="24" y="0"/>
                    </a:lnTo>
                    <a:lnTo>
                      <a:pt x="32"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5" name="Freeform 303"/>
              <p:cNvSpPr>
                <a:spLocks/>
              </p:cNvSpPr>
              <p:nvPr/>
            </p:nvSpPr>
            <p:spPr bwMode="gray">
              <a:xfrm>
                <a:off x="3144" y="3320"/>
                <a:ext cx="39" cy="33"/>
              </a:xfrm>
              <a:custGeom>
                <a:avLst/>
                <a:gdLst>
                  <a:gd name="T0" fmla="*/ 19 w 56"/>
                  <a:gd name="T1" fmla="*/ 0 h 48"/>
                  <a:gd name="T2" fmla="*/ 19 w 56"/>
                  <a:gd name="T3" fmla="*/ 6 h 48"/>
                  <a:gd name="T4" fmla="*/ 14 w 56"/>
                  <a:gd name="T5" fmla="*/ 10 h 48"/>
                  <a:gd name="T6" fmla="*/ 14 w 56"/>
                  <a:gd name="T7" fmla="*/ 13 h 48"/>
                  <a:gd name="T8" fmla="*/ 6 w 56"/>
                  <a:gd name="T9" fmla="*/ 16 h 48"/>
                  <a:gd name="T10" fmla="*/ 0 w 56"/>
                  <a:gd name="T11" fmla="*/ 10 h 48"/>
                  <a:gd name="T12" fmla="*/ 0 w 56"/>
                  <a:gd name="T13" fmla="*/ 8 h 48"/>
                  <a:gd name="T14" fmla="*/ 8 w 56"/>
                  <a:gd name="T15" fmla="*/ 0 h 48"/>
                  <a:gd name="T16" fmla="*/ 19 w 56"/>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8"/>
                  <a:gd name="T29" fmla="*/ 56 w 5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8">
                    <a:moveTo>
                      <a:pt x="56" y="0"/>
                    </a:moveTo>
                    <a:lnTo>
                      <a:pt x="56" y="16"/>
                    </a:lnTo>
                    <a:lnTo>
                      <a:pt x="40" y="32"/>
                    </a:lnTo>
                    <a:lnTo>
                      <a:pt x="40" y="40"/>
                    </a:lnTo>
                    <a:lnTo>
                      <a:pt x="16" y="48"/>
                    </a:lnTo>
                    <a:lnTo>
                      <a:pt x="0" y="32"/>
                    </a:lnTo>
                    <a:lnTo>
                      <a:pt x="0" y="24"/>
                    </a:lnTo>
                    <a:lnTo>
                      <a:pt x="24" y="0"/>
                    </a:lnTo>
                    <a:lnTo>
                      <a:pt x="5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7" name="Freeform 304"/>
              <p:cNvSpPr>
                <a:spLocks/>
              </p:cNvSpPr>
              <p:nvPr/>
            </p:nvSpPr>
            <p:spPr bwMode="gray">
              <a:xfrm>
                <a:off x="3189" y="3038"/>
                <a:ext cx="151" cy="253"/>
              </a:xfrm>
              <a:custGeom>
                <a:avLst/>
                <a:gdLst>
                  <a:gd name="T0" fmla="*/ 19 w 216"/>
                  <a:gd name="T1" fmla="*/ 125 h 360"/>
                  <a:gd name="T2" fmla="*/ 19 w 216"/>
                  <a:gd name="T3" fmla="*/ 119 h 360"/>
                  <a:gd name="T4" fmla="*/ 19 w 216"/>
                  <a:gd name="T5" fmla="*/ 117 h 360"/>
                  <a:gd name="T6" fmla="*/ 22 w 216"/>
                  <a:gd name="T7" fmla="*/ 114 h 360"/>
                  <a:gd name="T8" fmla="*/ 36 w 216"/>
                  <a:gd name="T9" fmla="*/ 108 h 360"/>
                  <a:gd name="T10" fmla="*/ 38 w 216"/>
                  <a:gd name="T11" fmla="*/ 100 h 360"/>
                  <a:gd name="T12" fmla="*/ 36 w 216"/>
                  <a:gd name="T13" fmla="*/ 86 h 360"/>
                  <a:gd name="T14" fmla="*/ 33 w 216"/>
                  <a:gd name="T15" fmla="*/ 72 h 360"/>
                  <a:gd name="T16" fmla="*/ 33 w 216"/>
                  <a:gd name="T17" fmla="*/ 70 h 360"/>
                  <a:gd name="T18" fmla="*/ 38 w 216"/>
                  <a:gd name="T19" fmla="*/ 64 h 360"/>
                  <a:gd name="T20" fmla="*/ 43 w 216"/>
                  <a:gd name="T21" fmla="*/ 61 h 360"/>
                  <a:gd name="T22" fmla="*/ 46 w 216"/>
                  <a:gd name="T23" fmla="*/ 58 h 360"/>
                  <a:gd name="T24" fmla="*/ 52 w 216"/>
                  <a:gd name="T25" fmla="*/ 53 h 360"/>
                  <a:gd name="T26" fmla="*/ 66 w 216"/>
                  <a:gd name="T27" fmla="*/ 47 h 360"/>
                  <a:gd name="T28" fmla="*/ 74 w 216"/>
                  <a:gd name="T29" fmla="*/ 36 h 360"/>
                  <a:gd name="T30" fmla="*/ 74 w 216"/>
                  <a:gd name="T31" fmla="*/ 19 h 360"/>
                  <a:gd name="T32" fmla="*/ 74 w 216"/>
                  <a:gd name="T33" fmla="*/ 14 h 360"/>
                  <a:gd name="T34" fmla="*/ 74 w 216"/>
                  <a:gd name="T35" fmla="*/ 0 h 360"/>
                  <a:gd name="T36" fmla="*/ 69 w 216"/>
                  <a:gd name="T37" fmla="*/ 3 h 360"/>
                  <a:gd name="T38" fmla="*/ 66 w 216"/>
                  <a:gd name="T39" fmla="*/ 6 h 360"/>
                  <a:gd name="T40" fmla="*/ 63 w 216"/>
                  <a:gd name="T41" fmla="*/ 6 h 360"/>
                  <a:gd name="T42" fmla="*/ 57 w 216"/>
                  <a:gd name="T43" fmla="*/ 11 h 360"/>
                  <a:gd name="T44" fmla="*/ 52 w 216"/>
                  <a:gd name="T45" fmla="*/ 11 h 360"/>
                  <a:gd name="T46" fmla="*/ 50 w 216"/>
                  <a:gd name="T47" fmla="*/ 11 h 360"/>
                  <a:gd name="T48" fmla="*/ 43 w 216"/>
                  <a:gd name="T49" fmla="*/ 11 h 360"/>
                  <a:gd name="T50" fmla="*/ 33 w 216"/>
                  <a:gd name="T51" fmla="*/ 11 h 360"/>
                  <a:gd name="T52" fmla="*/ 33 w 216"/>
                  <a:gd name="T53" fmla="*/ 19 h 360"/>
                  <a:gd name="T54" fmla="*/ 36 w 216"/>
                  <a:gd name="T55" fmla="*/ 25 h 360"/>
                  <a:gd name="T56" fmla="*/ 38 w 216"/>
                  <a:gd name="T57" fmla="*/ 31 h 360"/>
                  <a:gd name="T58" fmla="*/ 38 w 216"/>
                  <a:gd name="T59" fmla="*/ 39 h 360"/>
                  <a:gd name="T60" fmla="*/ 36 w 216"/>
                  <a:gd name="T61" fmla="*/ 44 h 360"/>
                  <a:gd name="T62" fmla="*/ 38 w 216"/>
                  <a:gd name="T63" fmla="*/ 50 h 360"/>
                  <a:gd name="T64" fmla="*/ 36 w 216"/>
                  <a:gd name="T65" fmla="*/ 50 h 360"/>
                  <a:gd name="T66" fmla="*/ 30 w 216"/>
                  <a:gd name="T67" fmla="*/ 47 h 360"/>
                  <a:gd name="T68" fmla="*/ 30 w 216"/>
                  <a:gd name="T69" fmla="*/ 41 h 360"/>
                  <a:gd name="T70" fmla="*/ 30 w 216"/>
                  <a:gd name="T71" fmla="*/ 36 h 360"/>
                  <a:gd name="T72" fmla="*/ 30 w 216"/>
                  <a:gd name="T73" fmla="*/ 31 h 360"/>
                  <a:gd name="T74" fmla="*/ 27 w 216"/>
                  <a:gd name="T75" fmla="*/ 31 h 360"/>
                  <a:gd name="T76" fmla="*/ 24 w 216"/>
                  <a:gd name="T77" fmla="*/ 27 h 360"/>
                  <a:gd name="T78" fmla="*/ 22 w 216"/>
                  <a:gd name="T79" fmla="*/ 27 h 360"/>
                  <a:gd name="T80" fmla="*/ 14 w 216"/>
                  <a:gd name="T81" fmla="*/ 31 h 360"/>
                  <a:gd name="T82" fmla="*/ 10 w 216"/>
                  <a:gd name="T83" fmla="*/ 31 h 360"/>
                  <a:gd name="T84" fmla="*/ 6 w 216"/>
                  <a:gd name="T85" fmla="*/ 33 h 360"/>
                  <a:gd name="T86" fmla="*/ 3 w 216"/>
                  <a:gd name="T87" fmla="*/ 33 h 360"/>
                  <a:gd name="T88" fmla="*/ 0 w 216"/>
                  <a:gd name="T89" fmla="*/ 39 h 360"/>
                  <a:gd name="T90" fmla="*/ 17 w 216"/>
                  <a:gd name="T91" fmla="*/ 44 h 360"/>
                  <a:gd name="T92" fmla="*/ 19 w 216"/>
                  <a:gd name="T93" fmla="*/ 50 h 360"/>
                  <a:gd name="T94" fmla="*/ 22 w 216"/>
                  <a:gd name="T95" fmla="*/ 58 h 360"/>
                  <a:gd name="T96" fmla="*/ 19 w 216"/>
                  <a:gd name="T97" fmla="*/ 61 h 360"/>
                  <a:gd name="T98" fmla="*/ 19 w 216"/>
                  <a:gd name="T99" fmla="*/ 67 h 360"/>
                  <a:gd name="T100" fmla="*/ 22 w 216"/>
                  <a:gd name="T101" fmla="*/ 70 h 360"/>
                  <a:gd name="T102" fmla="*/ 22 w 216"/>
                  <a:gd name="T103" fmla="*/ 72 h 360"/>
                  <a:gd name="T104" fmla="*/ 14 w 216"/>
                  <a:gd name="T105" fmla="*/ 77 h 360"/>
                  <a:gd name="T106" fmla="*/ 14 w 216"/>
                  <a:gd name="T107" fmla="*/ 86 h 360"/>
                  <a:gd name="T108" fmla="*/ 10 w 216"/>
                  <a:gd name="T109" fmla="*/ 89 h 360"/>
                  <a:gd name="T110" fmla="*/ 14 w 216"/>
                  <a:gd name="T111" fmla="*/ 105 h 360"/>
                  <a:gd name="T112" fmla="*/ 10 w 216"/>
                  <a:gd name="T113" fmla="*/ 114 h 360"/>
                  <a:gd name="T114" fmla="*/ 14 w 216"/>
                  <a:gd name="T115" fmla="*/ 122 h 360"/>
                  <a:gd name="T116" fmla="*/ 19 w 216"/>
                  <a:gd name="T117" fmla="*/ 125 h 3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
                  <a:gd name="T178" fmla="*/ 0 h 360"/>
                  <a:gd name="T179" fmla="*/ 216 w 216"/>
                  <a:gd name="T180" fmla="*/ 360 h 3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 h="360">
                    <a:moveTo>
                      <a:pt x="56" y="360"/>
                    </a:moveTo>
                    <a:lnTo>
                      <a:pt x="56" y="344"/>
                    </a:lnTo>
                    <a:lnTo>
                      <a:pt x="56" y="336"/>
                    </a:lnTo>
                    <a:lnTo>
                      <a:pt x="64" y="328"/>
                    </a:lnTo>
                    <a:lnTo>
                      <a:pt x="104" y="312"/>
                    </a:lnTo>
                    <a:lnTo>
                      <a:pt x="112" y="288"/>
                    </a:lnTo>
                    <a:lnTo>
                      <a:pt x="104" y="248"/>
                    </a:lnTo>
                    <a:lnTo>
                      <a:pt x="96" y="208"/>
                    </a:lnTo>
                    <a:lnTo>
                      <a:pt x="96" y="200"/>
                    </a:lnTo>
                    <a:lnTo>
                      <a:pt x="112" y="184"/>
                    </a:lnTo>
                    <a:lnTo>
                      <a:pt x="128" y="176"/>
                    </a:lnTo>
                    <a:lnTo>
                      <a:pt x="136" y="168"/>
                    </a:lnTo>
                    <a:lnTo>
                      <a:pt x="152" y="152"/>
                    </a:lnTo>
                    <a:lnTo>
                      <a:pt x="192" y="136"/>
                    </a:lnTo>
                    <a:lnTo>
                      <a:pt x="216" y="104"/>
                    </a:lnTo>
                    <a:lnTo>
                      <a:pt x="216" y="56"/>
                    </a:lnTo>
                    <a:lnTo>
                      <a:pt x="216" y="40"/>
                    </a:lnTo>
                    <a:lnTo>
                      <a:pt x="216" y="0"/>
                    </a:lnTo>
                    <a:lnTo>
                      <a:pt x="200" y="8"/>
                    </a:lnTo>
                    <a:lnTo>
                      <a:pt x="192" y="16"/>
                    </a:lnTo>
                    <a:lnTo>
                      <a:pt x="184" y="16"/>
                    </a:lnTo>
                    <a:lnTo>
                      <a:pt x="168" y="32"/>
                    </a:lnTo>
                    <a:lnTo>
                      <a:pt x="152" y="32"/>
                    </a:lnTo>
                    <a:lnTo>
                      <a:pt x="144" y="32"/>
                    </a:lnTo>
                    <a:lnTo>
                      <a:pt x="128" y="32"/>
                    </a:lnTo>
                    <a:lnTo>
                      <a:pt x="96" y="32"/>
                    </a:lnTo>
                    <a:lnTo>
                      <a:pt x="96" y="56"/>
                    </a:lnTo>
                    <a:lnTo>
                      <a:pt x="104" y="72"/>
                    </a:lnTo>
                    <a:lnTo>
                      <a:pt x="112" y="88"/>
                    </a:lnTo>
                    <a:lnTo>
                      <a:pt x="112" y="112"/>
                    </a:lnTo>
                    <a:lnTo>
                      <a:pt x="104" y="128"/>
                    </a:lnTo>
                    <a:lnTo>
                      <a:pt x="112" y="144"/>
                    </a:lnTo>
                    <a:lnTo>
                      <a:pt x="104" y="144"/>
                    </a:lnTo>
                    <a:lnTo>
                      <a:pt x="88" y="136"/>
                    </a:lnTo>
                    <a:lnTo>
                      <a:pt x="88" y="120"/>
                    </a:lnTo>
                    <a:lnTo>
                      <a:pt x="88" y="104"/>
                    </a:lnTo>
                    <a:lnTo>
                      <a:pt x="88" y="88"/>
                    </a:lnTo>
                    <a:lnTo>
                      <a:pt x="80" y="88"/>
                    </a:lnTo>
                    <a:lnTo>
                      <a:pt x="72" y="80"/>
                    </a:lnTo>
                    <a:lnTo>
                      <a:pt x="64" y="80"/>
                    </a:lnTo>
                    <a:lnTo>
                      <a:pt x="40" y="88"/>
                    </a:lnTo>
                    <a:lnTo>
                      <a:pt x="32" y="88"/>
                    </a:lnTo>
                    <a:lnTo>
                      <a:pt x="16" y="96"/>
                    </a:lnTo>
                    <a:lnTo>
                      <a:pt x="8" y="96"/>
                    </a:lnTo>
                    <a:lnTo>
                      <a:pt x="0" y="112"/>
                    </a:lnTo>
                    <a:lnTo>
                      <a:pt x="48" y="128"/>
                    </a:lnTo>
                    <a:lnTo>
                      <a:pt x="56" y="144"/>
                    </a:lnTo>
                    <a:lnTo>
                      <a:pt x="64" y="168"/>
                    </a:lnTo>
                    <a:lnTo>
                      <a:pt x="56" y="176"/>
                    </a:lnTo>
                    <a:lnTo>
                      <a:pt x="56" y="192"/>
                    </a:lnTo>
                    <a:lnTo>
                      <a:pt x="64" y="200"/>
                    </a:lnTo>
                    <a:lnTo>
                      <a:pt x="64" y="208"/>
                    </a:lnTo>
                    <a:lnTo>
                      <a:pt x="40" y="224"/>
                    </a:lnTo>
                    <a:lnTo>
                      <a:pt x="40" y="248"/>
                    </a:lnTo>
                    <a:lnTo>
                      <a:pt x="32" y="256"/>
                    </a:lnTo>
                    <a:lnTo>
                      <a:pt x="40" y="304"/>
                    </a:lnTo>
                    <a:lnTo>
                      <a:pt x="32" y="328"/>
                    </a:lnTo>
                    <a:lnTo>
                      <a:pt x="40" y="352"/>
                    </a:lnTo>
                    <a:lnTo>
                      <a:pt x="56" y="36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8" name="Freeform 305"/>
              <p:cNvSpPr>
                <a:spLocks/>
              </p:cNvSpPr>
              <p:nvPr/>
            </p:nvSpPr>
            <p:spPr bwMode="gray">
              <a:xfrm>
                <a:off x="3245" y="2824"/>
                <a:ext cx="112" cy="130"/>
              </a:xfrm>
              <a:custGeom>
                <a:avLst/>
                <a:gdLst>
                  <a:gd name="T0" fmla="*/ 38 w 160"/>
                  <a:gd name="T1" fmla="*/ 65 h 184"/>
                  <a:gd name="T2" fmla="*/ 41 w 160"/>
                  <a:gd name="T3" fmla="*/ 59 h 184"/>
                  <a:gd name="T4" fmla="*/ 44 w 160"/>
                  <a:gd name="T5" fmla="*/ 54 h 184"/>
                  <a:gd name="T6" fmla="*/ 47 w 160"/>
                  <a:gd name="T7" fmla="*/ 51 h 184"/>
                  <a:gd name="T8" fmla="*/ 47 w 160"/>
                  <a:gd name="T9" fmla="*/ 48 h 184"/>
                  <a:gd name="T10" fmla="*/ 52 w 160"/>
                  <a:gd name="T11" fmla="*/ 45 h 184"/>
                  <a:gd name="T12" fmla="*/ 55 w 160"/>
                  <a:gd name="T13" fmla="*/ 42 h 184"/>
                  <a:gd name="T14" fmla="*/ 52 w 160"/>
                  <a:gd name="T15" fmla="*/ 40 h 184"/>
                  <a:gd name="T16" fmla="*/ 52 w 160"/>
                  <a:gd name="T17" fmla="*/ 8 h 184"/>
                  <a:gd name="T18" fmla="*/ 55 w 160"/>
                  <a:gd name="T19" fmla="*/ 3 h 184"/>
                  <a:gd name="T20" fmla="*/ 44 w 160"/>
                  <a:gd name="T21" fmla="*/ 3 h 184"/>
                  <a:gd name="T22" fmla="*/ 36 w 160"/>
                  <a:gd name="T23" fmla="*/ 6 h 184"/>
                  <a:gd name="T24" fmla="*/ 30 w 160"/>
                  <a:gd name="T25" fmla="*/ 6 h 184"/>
                  <a:gd name="T26" fmla="*/ 17 w 160"/>
                  <a:gd name="T27" fmla="*/ 0 h 184"/>
                  <a:gd name="T28" fmla="*/ 14 w 160"/>
                  <a:gd name="T29" fmla="*/ 0 h 184"/>
                  <a:gd name="T30" fmla="*/ 0 w 160"/>
                  <a:gd name="T31" fmla="*/ 0 h 184"/>
                  <a:gd name="T32" fmla="*/ 3 w 160"/>
                  <a:gd name="T33" fmla="*/ 6 h 184"/>
                  <a:gd name="T34" fmla="*/ 8 w 160"/>
                  <a:gd name="T35" fmla="*/ 17 h 184"/>
                  <a:gd name="T36" fmla="*/ 8 w 160"/>
                  <a:gd name="T37" fmla="*/ 23 h 184"/>
                  <a:gd name="T38" fmla="*/ 0 w 160"/>
                  <a:gd name="T39" fmla="*/ 28 h 184"/>
                  <a:gd name="T40" fmla="*/ 0 w 160"/>
                  <a:gd name="T41" fmla="*/ 40 h 184"/>
                  <a:gd name="T42" fmla="*/ 10 w 160"/>
                  <a:gd name="T43" fmla="*/ 45 h 184"/>
                  <a:gd name="T44" fmla="*/ 25 w 160"/>
                  <a:gd name="T45" fmla="*/ 51 h 184"/>
                  <a:gd name="T46" fmla="*/ 25 w 160"/>
                  <a:gd name="T47" fmla="*/ 54 h 184"/>
                  <a:gd name="T48" fmla="*/ 25 w 160"/>
                  <a:gd name="T49" fmla="*/ 59 h 184"/>
                  <a:gd name="T50" fmla="*/ 38 w 160"/>
                  <a:gd name="T51" fmla="*/ 65 h 1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0"/>
                  <a:gd name="T79" fmla="*/ 0 h 184"/>
                  <a:gd name="T80" fmla="*/ 160 w 160"/>
                  <a:gd name="T81" fmla="*/ 184 h 1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0" h="184">
                    <a:moveTo>
                      <a:pt x="112" y="184"/>
                    </a:moveTo>
                    <a:lnTo>
                      <a:pt x="120" y="168"/>
                    </a:lnTo>
                    <a:lnTo>
                      <a:pt x="128" y="152"/>
                    </a:lnTo>
                    <a:lnTo>
                      <a:pt x="136" y="144"/>
                    </a:lnTo>
                    <a:lnTo>
                      <a:pt x="136" y="136"/>
                    </a:lnTo>
                    <a:lnTo>
                      <a:pt x="152" y="128"/>
                    </a:lnTo>
                    <a:lnTo>
                      <a:pt x="160" y="120"/>
                    </a:lnTo>
                    <a:lnTo>
                      <a:pt x="152" y="112"/>
                    </a:lnTo>
                    <a:lnTo>
                      <a:pt x="152" y="24"/>
                    </a:lnTo>
                    <a:lnTo>
                      <a:pt x="160" y="8"/>
                    </a:lnTo>
                    <a:lnTo>
                      <a:pt x="128" y="8"/>
                    </a:lnTo>
                    <a:lnTo>
                      <a:pt x="104" y="16"/>
                    </a:lnTo>
                    <a:lnTo>
                      <a:pt x="88" y="16"/>
                    </a:lnTo>
                    <a:lnTo>
                      <a:pt x="48" y="0"/>
                    </a:lnTo>
                    <a:lnTo>
                      <a:pt x="40" y="0"/>
                    </a:lnTo>
                    <a:lnTo>
                      <a:pt x="0" y="0"/>
                    </a:lnTo>
                    <a:lnTo>
                      <a:pt x="8" y="16"/>
                    </a:lnTo>
                    <a:lnTo>
                      <a:pt x="24" y="48"/>
                    </a:lnTo>
                    <a:lnTo>
                      <a:pt x="24" y="64"/>
                    </a:lnTo>
                    <a:lnTo>
                      <a:pt x="0" y="80"/>
                    </a:lnTo>
                    <a:lnTo>
                      <a:pt x="0" y="112"/>
                    </a:lnTo>
                    <a:lnTo>
                      <a:pt x="32" y="128"/>
                    </a:lnTo>
                    <a:lnTo>
                      <a:pt x="72" y="144"/>
                    </a:lnTo>
                    <a:lnTo>
                      <a:pt x="72" y="152"/>
                    </a:lnTo>
                    <a:lnTo>
                      <a:pt x="72" y="168"/>
                    </a:lnTo>
                    <a:lnTo>
                      <a:pt x="112" y="18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59" name="Freeform 306"/>
              <p:cNvSpPr>
                <a:spLocks/>
              </p:cNvSpPr>
              <p:nvPr/>
            </p:nvSpPr>
            <p:spPr bwMode="gray">
              <a:xfrm>
                <a:off x="3357" y="2706"/>
                <a:ext cx="23" cy="28"/>
              </a:xfrm>
              <a:custGeom>
                <a:avLst/>
                <a:gdLst>
                  <a:gd name="T0" fmla="*/ 0 w 32"/>
                  <a:gd name="T1" fmla="*/ 6 h 40"/>
                  <a:gd name="T2" fmla="*/ 0 w 32"/>
                  <a:gd name="T3" fmla="*/ 10 h 40"/>
                  <a:gd name="T4" fmla="*/ 3 w 32"/>
                  <a:gd name="T5" fmla="*/ 14 h 40"/>
                  <a:gd name="T6" fmla="*/ 6 w 32"/>
                  <a:gd name="T7" fmla="*/ 14 h 40"/>
                  <a:gd name="T8" fmla="*/ 12 w 32"/>
                  <a:gd name="T9" fmla="*/ 10 h 40"/>
                  <a:gd name="T10" fmla="*/ 6 w 32"/>
                  <a:gd name="T11" fmla="*/ 8 h 40"/>
                  <a:gd name="T12" fmla="*/ 12 w 32"/>
                  <a:gd name="T13" fmla="*/ 6 h 40"/>
                  <a:gd name="T14" fmla="*/ 12 w 32"/>
                  <a:gd name="T15" fmla="*/ 0 h 40"/>
                  <a:gd name="T16" fmla="*/ 9 w 32"/>
                  <a:gd name="T17" fmla="*/ 0 h 40"/>
                  <a:gd name="T18" fmla="*/ 6 w 32"/>
                  <a:gd name="T19" fmla="*/ 0 h 40"/>
                  <a:gd name="T20" fmla="*/ 3 w 32"/>
                  <a:gd name="T21" fmla="*/ 3 h 40"/>
                  <a:gd name="T22" fmla="*/ 0 w 32"/>
                  <a:gd name="T23" fmla="*/ 6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40"/>
                  <a:gd name="T38" fmla="*/ 32 w 3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40">
                    <a:moveTo>
                      <a:pt x="0" y="16"/>
                    </a:moveTo>
                    <a:lnTo>
                      <a:pt x="0" y="32"/>
                    </a:lnTo>
                    <a:lnTo>
                      <a:pt x="8" y="40"/>
                    </a:lnTo>
                    <a:lnTo>
                      <a:pt x="16" y="40"/>
                    </a:lnTo>
                    <a:lnTo>
                      <a:pt x="32" y="32"/>
                    </a:lnTo>
                    <a:lnTo>
                      <a:pt x="16" y="24"/>
                    </a:lnTo>
                    <a:lnTo>
                      <a:pt x="32" y="16"/>
                    </a:lnTo>
                    <a:lnTo>
                      <a:pt x="32" y="0"/>
                    </a:lnTo>
                    <a:lnTo>
                      <a:pt x="24" y="0"/>
                    </a:lnTo>
                    <a:lnTo>
                      <a:pt x="16" y="0"/>
                    </a:lnTo>
                    <a:lnTo>
                      <a:pt x="8" y="8"/>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0" name="Freeform 307"/>
              <p:cNvSpPr>
                <a:spLocks/>
              </p:cNvSpPr>
              <p:nvPr/>
            </p:nvSpPr>
            <p:spPr bwMode="gray">
              <a:xfrm>
                <a:off x="3115" y="2419"/>
                <a:ext cx="152" cy="152"/>
              </a:xfrm>
              <a:custGeom>
                <a:avLst/>
                <a:gdLst>
                  <a:gd name="T0" fmla="*/ 3 w 216"/>
                  <a:gd name="T1" fmla="*/ 0 h 216"/>
                  <a:gd name="T2" fmla="*/ 8 w 216"/>
                  <a:gd name="T3" fmla="*/ 0 h 216"/>
                  <a:gd name="T4" fmla="*/ 14 w 216"/>
                  <a:gd name="T5" fmla="*/ 0 h 216"/>
                  <a:gd name="T6" fmla="*/ 19 w 216"/>
                  <a:gd name="T7" fmla="*/ 3 h 216"/>
                  <a:gd name="T8" fmla="*/ 27 w 216"/>
                  <a:gd name="T9" fmla="*/ 6 h 216"/>
                  <a:gd name="T10" fmla="*/ 34 w 216"/>
                  <a:gd name="T11" fmla="*/ 3 h 216"/>
                  <a:gd name="T12" fmla="*/ 36 w 216"/>
                  <a:gd name="T13" fmla="*/ 3 h 216"/>
                  <a:gd name="T14" fmla="*/ 39 w 216"/>
                  <a:gd name="T15" fmla="*/ 0 h 216"/>
                  <a:gd name="T16" fmla="*/ 42 w 216"/>
                  <a:gd name="T17" fmla="*/ 0 h 216"/>
                  <a:gd name="T18" fmla="*/ 44 w 216"/>
                  <a:gd name="T19" fmla="*/ 0 h 216"/>
                  <a:gd name="T20" fmla="*/ 50 w 216"/>
                  <a:gd name="T21" fmla="*/ 3 h 216"/>
                  <a:gd name="T22" fmla="*/ 53 w 216"/>
                  <a:gd name="T23" fmla="*/ 3 h 216"/>
                  <a:gd name="T24" fmla="*/ 58 w 216"/>
                  <a:gd name="T25" fmla="*/ 3 h 216"/>
                  <a:gd name="T26" fmla="*/ 64 w 216"/>
                  <a:gd name="T27" fmla="*/ 0 h 216"/>
                  <a:gd name="T28" fmla="*/ 67 w 216"/>
                  <a:gd name="T29" fmla="*/ 3 h 216"/>
                  <a:gd name="T30" fmla="*/ 67 w 216"/>
                  <a:gd name="T31" fmla="*/ 8 h 216"/>
                  <a:gd name="T32" fmla="*/ 70 w 216"/>
                  <a:gd name="T33" fmla="*/ 14 h 216"/>
                  <a:gd name="T34" fmla="*/ 67 w 216"/>
                  <a:gd name="T35" fmla="*/ 23 h 216"/>
                  <a:gd name="T36" fmla="*/ 67 w 216"/>
                  <a:gd name="T37" fmla="*/ 27 h 216"/>
                  <a:gd name="T38" fmla="*/ 64 w 216"/>
                  <a:gd name="T39" fmla="*/ 27 h 216"/>
                  <a:gd name="T40" fmla="*/ 58 w 216"/>
                  <a:gd name="T41" fmla="*/ 23 h 216"/>
                  <a:gd name="T42" fmla="*/ 56 w 216"/>
                  <a:gd name="T43" fmla="*/ 17 h 216"/>
                  <a:gd name="T44" fmla="*/ 56 w 216"/>
                  <a:gd name="T45" fmla="*/ 11 h 216"/>
                  <a:gd name="T46" fmla="*/ 53 w 216"/>
                  <a:gd name="T47" fmla="*/ 8 h 216"/>
                  <a:gd name="T48" fmla="*/ 53 w 216"/>
                  <a:gd name="T49" fmla="*/ 11 h 216"/>
                  <a:gd name="T50" fmla="*/ 53 w 216"/>
                  <a:gd name="T51" fmla="*/ 23 h 216"/>
                  <a:gd name="T52" fmla="*/ 58 w 216"/>
                  <a:gd name="T53" fmla="*/ 27 h 216"/>
                  <a:gd name="T54" fmla="*/ 61 w 216"/>
                  <a:gd name="T55" fmla="*/ 31 h 216"/>
                  <a:gd name="T56" fmla="*/ 64 w 216"/>
                  <a:gd name="T57" fmla="*/ 36 h 216"/>
                  <a:gd name="T58" fmla="*/ 70 w 216"/>
                  <a:gd name="T59" fmla="*/ 48 h 216"/>
                  <a:gd name="T60" fmla="*/ 72 w 216"/>
                  <a:gd name="T61" fmla="*/ 56 h 216"/>
                  <a:gd name="T62" fmla="*/ 75 w 216"/>
                  <a:gd name="T63" fmla="*/ 64 h 216"/>
                  <a:gd name="T64" fmla="*/ 70 w 216"/>
                  <a:gd name="T65" fmla="*/ 70 h 216"/>
                  <a:gd name="T66" fmla="*/ 64 w 216"/>
                  <a:gd name="T67" fmla="*/ 72 h 216"/>
                  <a:gd name="T68" fmla="*/ 64 w 216"/>
                  <a:gd name="T69" fmla="*/ 75 h 216"/>
                  <a:gd name="T70" fmla="*/ 61 w 216"/>
                  <a:gd name="T71" fmla="*/ 75 h 216"/>
                  <a:gd name="T72" fmla="*/ 58 w 216"/>
                  <a:gd name="T73" fmla="*/ 72 h 216"/>
                  <a:gd name="T74" fmla="*/ 25 w 216"/>
                  <a:gd name="T75" fmla="*/ 75 h 216"/>
                  <a:gd name="T76" fmla="*/ 3 w 216"/>
                  <a:gd name="T77" fmla="*/ 72 h 216"/>
                  <a:gd name="T78" fmla="*/ 3 w 216"/>
                  <a:gd name="T79" fmla="*/ 56 h 216"/>
                  <a:gd name="T80" fmla="*/ 3 w 216"/>
                  <a:gd name="T81" fmla="*/ 23 h 216"/>
                  <a:gd name="T82" fmla="*/ 0 w 216"/>
                  <a:gd name="T83" fmla="*/ 8 h 216"/>
                  <a:gd name="T84" fmla="*/ 3 w 216"/>
                  <a:gd name="T85" fmla="*/ 6 h 216"/>
                  <a:gd name="T86" fmla="*/ 3 w 216"/>
                  <a:gd name="T87" fmla="*/ 0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6"/>
                  <a:gd name="T133" fmla="*/ 0 h 216"/>
                  <a:gd name="T134" fmla="*/ 216 w 216"/>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6" h="216">
                    <a:moveTo>
                      <a:pt x="8" y="0"/>
                    </a:moveTo>
                    <a:lnTo>
                      <a:pt x="24" y="0"/>
                    </a:lnTo>
                    <a:lnTo>
                      <a:pt x="40" y="0"/>
                    </a:lnTo>
                    <a:lnTo>
                      <a:pt x="56" y="8"/>
                    </a:lnTo>
                    <a:lnTo>
                      <a:pt x="80" y="16"/>
                    </a:lnTo>
                    <a:lnTo>
                      <a:pt x="96" y="8"/>
                    </a:lnTo>
                    <a:lnTo>
                      <a:pt x="104" y="8"/>
                    </a:lnTo>
                    <a:lnTo>
                      <a:pt x="112" y="0"/>
                    </a:lnTo>
                    <a:lnTo>
                      <a:pt x="120" y="0"/>
                    </a:lnTo>
                    <a:lnTo>
                      <a:pt x="128" y="0"/>
                    </a:lnTo>
                    <a:lnTo>
                      <a:pt x="144" y="8"/>
                    </a:lnTo>
                    <a:lnTo>
                      <a:pt x="152" y="8"/>
                    </a:lnTo>
                    <a:lnTo>
                      <a:pt x="168" y="8"/>
                    </a:lnTo>
                    <a:lnTo>
                      <a:pt x="184" y="0"/>
                    </a:lnTo>
                    <a:lnTo>
                      <a:pt x="192" y="8"/>
                    </a:lnTo>
                    <a:lnTo>
                      <a:pt x="192" y="24"/>
                    </a:lnTo>
                    <a:lnTo>
                      <a:pt x="200" y="40"/>
                    </a:lnTo>
                    <a:lnTo>
                      <a:pt x="192" y="64"/>
                    </a:lnTo>
                    <a:lnTo>
                      <a:pt x="192" y="80"/>
                    </a:lnTo>
                    <a:lnTo>
                      <a:pt x="184" y="80"/>
                    </a:lnTo>
                    <a:lnTo>
                      <a:pt x="168" y="64"/>
                    </a:lnTo>
                    <a:lnTo>
                      <a:pt x="160" y="48"/>
                    </a:lnTo>
                    <a:lnTo>
                      <a:pt x="160" y="32"/>
                    </a:lnTo>
                    <a:lnTo>
                      <a:pt x="152" y="24"/>
                    </a:lnTo>
                    <a:lnTo>
                      <a:pt x="152" y="32"/>
                    </a:lnTo>
                    <a:lnTo>
                      <a:pt x="152" y="64"/>
                    </a:lnTo>
                    <a:lnTo>
                      <a:pt x="168" y="80"/>
                    </a:lnTo>
                    <a:lnTo>
                      <a:pt x="176" y="88"/>
                    </a:lnTo>
                    <a:lnTo>
                      <a:pt x="184" y="104"/>
                    </a:lnTo>
                    <a:lnTo>
                      <a:pt x="200" y="136"/>
                    </a:lnTo>
                    <a:lnTo>
                      <a:pt x="208" y="160"/>
                    </a:lnTo>
                    <a:lnTo>
                      <a:pt x="216" y="184"/>
                    </a:lnTo>
                    <a:lnTo>
                      <a:pt x="200" y="200"/>
                    </a:lnTo>
                    <a:lnTo>
                      <a:pt x="184" y="208"/>
                    </a:lnTo>
                    <a:lnTo>
                      <a:pt x="184" y="216"/>
                    </a:lnTo>
                    <a:lnTo>
                      <a:pt x="176" y="216"/>
                    </a:lnTo>
                    <a:lnTo>
                      <a:pt x="168" y="208"/>
                    </a:lnTo>
                    <a:lnTo>
                      <a:pt x="72" y="216"/>
                    </a:lnTo>
                    <a:lnTo>
                      <a:pt x="8" y="208"/>
                    </a:lnTo>
                    <a:lnTo>
                      <a:pt x="8" y="160"/>
                    </a:lnTo>
                    <a:lnTo>
                      <a:pt x="8" y="64"/>
                    </a:lnTo>
                    <a:lnTo>
                      <a:pt x="0" y="24"/>
                    </a:lnTo>
                    <a:lnTo>
                      <a:pt x="8" y="16"/>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1" name="Freeform 308"/>
              <p:cNvSpPr>
                <a:spLocks/>
              </p:cNvSpPr>
              <p:nvPr/>
            </p:nvSpPr>
            <p:spPr bwMode="gray">
              <a:xfrm>
                <a:off x="3082" y="2549"/>
                <a:ext cx="230" cy="287"/>
              </a:xfrm>
              <a:custGeom>
                <a:avLst/>
                <a:gdLst>
                  <a:gd name="T0" fmla="*/ 14 w 328"/>
                  <a:gd name="T1" fmla="*/ 25 h 408"/>
                  <a:gd name="T2" fmla="*/ 19 w 328"/>
                  <a:gd name="T3" fmla="*/ 25 h 408"/>
                  <a:gd name="T4" fmla="*/ 19 w 328"/>
                  <a:gd name="T5" fmla="*/ 8 h 408"/>
                  <a:gd name="T6" fmla="*/ 41 w 328"/>
                  <a:gd name="T7" fmla="*/ 11 h 408"/>
                  <a:gd name="T8" fmla="*/ 74 w 328"/>
                  <a:gd name="T9" fmla="*/ 8 h 408"/>
                  <a:gd name="T10" fmla="*/ 77 w 328"/>
                  <a:gd name="T11" fmla="*/ 11 h 408"/>
                  <a:gd name="T12" fmla="*/ 80 w 328"/>
                  <a:gd name="T13" fmla="*/ 11 h 408"/>
                  <a:gd name="T14" fmla="*/ 80 w 328"/>
                  <a:gd name="T15" fmla="*/ 8 h 408"/>
                  <a:gd name="T16" fmla="*/ 86 w 328"/>
                  <a:gd name="T17" fmla="*/ 6 h 408"/>
                  <a:gd name="T18" fmla="*/ 91 w 328"/>
                  <a:gd name="T19" fmla="*/ 0 h 408"/>
                  <a:gd name="T20" fmla="*/ 100 w 328"/>
                  <a:gd name="T21" fmla="*/ 8 h 408"/>
                  <a:gd name="T22" fmla="*/ 102 w 328"/>
                  <a:gd name="T23" fmla="*/ 14 h 408"/>
                  <a:gd name="T24" fmla="*/ 102 w 328"/>
                  <a:gd name="T25" fmla="*/ 25 h 408"/>
                  <a:gd name="T26" fmla="*/ 102 w 328"/>
                  <a:gd name="T27" fmla="*/ 31 h 408"/>
                  <a:gd name="T28" fmla="*/ 113 w 328"/>
                  <a:gd name="T29" fmla="*/ 39 h 408"/>
                  <a:gd name="T30" fmla="*/ 102 w 328"/>
                  <a:gd name="T31" fmla="*/ 48 h 408"/>
                  <a:gd name="T32" fmla="*/ 96 w 328"/>
                  <a:gd name="T33" fmla="*/ 56 h 408"/>
                  <a:gd name="T34" fmla="*/ 96 w 328"/>
                  <a:gd name="T35" fmla="*/ 67 h 408"/>
                  <a:gd name="T36" fmla="*/ 96 w 328"/>
                  <a:gd name="T37" fmla="*/ 81 h 408"/>
                  <a:gd name="T38" fmla="*/ 88 w 328"/>
                  <a:gd name="T39" fmla="*/ 84 h 408"/>
                  <a:gd name="T40" fmla="*/ 88 w 328"/>
                  <a:gd name="T41" fmla="*/ 89 h 408"/>
                  <a:gd name="T42" fmla="*/ 80 w 328"/>
                  <a:gd name="T43" fmla="*/ 92 h 408"/>
                  <a:gd name="T44" fmla="*/ 80 w 328"/>
                  <a:gd name="T45" fmla="*/ 103 h 408"/>
                  <a:gd name="T46" fmla="*/ 74 w 328"/>
                  <a:gd name="T47" fmla="*/ 108 h 408"/>
                  <a:gd name="T48" fmla="*/ 86 w 328"/>
                  <a:gd name="T49" fmla="*/ 122 h 408"/>
                  <a:gd name="T50" fmla="*/ 88 w 328"/>
                  <a:gd name="T51" fmla="*/ 131 h 408"/>
                  <a:gd name="T52" fmla="*/ 94 w 328"/>
                  <a:gd name="T53" fmla="*/ 136 h 408"/>
                  <a:gd name="T54" fmla="*/ 80 w 328"/>
                  <a:gd name="T55" fmla="*/ 136 h 408"/>
                  <a:gd name="T56" fmla="*/ 74 w 328"/>
                  <a:gd name="T57" fmla="*/ 142 h 408"/>
                  <a:gd name="T58" fmla="*/ 67 w 328"/>
                  <a:gd name="T59" fmla="*/ 142 h 408"/>
                  <a:gd name="T60" fmla="*/ 60 w 328"/>
                  <a:gd name="T61" fmla="*/ 142 h 408"/>
                  <a:gd name="T62" fmla="*/ 58 w 328"/>
                  <a:gd name="T63" fmla="*/ 142 h 408"/>
                  <a:gd name="T64" fmla="*/ 53 w 328"/>
                  <a:gd name="T65" fmla="*/ 136 h 408"/>
                  <a:gd name="T66" fmla="*/ 47 w 328"/>
                  <a:gd name="T67" fmla="*/ 136 h 408"/>
                  <a:gd name="T68" fmla="*/ 44 w 328"/>
                  <a:gd name="T69" fmla="*/ 136 h 408"/>
                  <a:gd name="T70" fmla="*/ 41 w 328"/>
                  <a:gd name="T71" fmla="*/ 136 h 408"/>
                  <a:gd name="T72" fmla="*/ 39 w 328"/>
                  <a:gd name="T73" fmla="*/ 136 h 408"/>
                  <a:gd name="T74" fmla="*/ 36 w 328"/>
                  <a:gd name="T75" fmla="*/ 134 h 408"/>
                  <a:gd name="T76" fmla="*/ 33 w 328"/>
                  <a:gd name="T77" fmla="*/ 131 h 408"/>
                  <a:gd name="T78" fmla="*/ 27 w 328"/>
                  <a:gd name="T79" fmla="*/ 125 h 408"/>
                  <a:gd name="T80" fmla="*/ 25 w 328"/>
                  <a:gd name="T81" fmla="*/ 120 h 408"/>
                  <a:gd name="T82" fmla="*/ 19 w 328"/>
                  <a:gd name="T83" fmla="*/ 114 h 408"/>
                  <a:gd name="T84" fmla="*/ 17 w 328"/>
                  <a:gd name="T85" fmla="*/ 114 h 408"/>
                  <a:gd name="T86" fmla="*/ 14 w 328"/>
                  <a:gd name="T87" fmla="*/ 108 h 408"/>
                  <a:gd name="T88" fmla="*/ 11 w 328"/>
                  <a:gd name="T89" fmla="*/ 108 h 408"/>
                  <a:gd name="T90" fmla="*/ 11 w 328"/>
                  <a:gd name="T91" fmla="*/ 98 h 408"/>
                  <a:gd name="T92" fmla="*/ 6 w 328"/>
                  <a:gd name="T93" fmla="*/ 92 h 408"/>
                  <a:gd name="T94" fmla="*/ 8 w 328"/>
                  <a:gd name="T95" fmla="*/ 92 h 408"/>
                  <a:gd name="T96" fmla="*/ 8 w 328"/>
                  <a:gd name="T97" fmla="*/ 89 h 408"/>
                  <a:gd name="T98" fmla="*/ 3 w 328"/>
                  <a:gd name="T99" fmla="*/ 84 h 408"/>
                  <a:gd name="T100" fmla="*/ 3 w 328"/>
                  <a:gd name="T101" fmla="*/ 81 h 408"/>
                  <a:gd name="T102" fmla="*/ 0 w 328"/>
                  <a:gd name="T103" fmla="*/ 78 h 408"/>
                  <a:gd name="T104" fmla="*/ 0 w 328"/>
                  <a:gd name="T105" fmla="*/ 75 h 408"/>
                  <a:gd name="T106" fmla="*/ 3 w 328"/>
                  <a:gd name="T107" fmla="*/ 64 h 408"/>
                  <a:gd name="T108" fmla="*/ 3 w 328"/>
                  <a:gd name="T109" fmla="*/ 61 h 408"/>
                  <a:gd name="T110" fmla="*/ 3 w 328"/>
                  <a:gd name="T111" fmla="*/ 56 h 408"/>
                  <a:gd name="T112" fmla="*/ 14 w 328"/>
                  <a:gd name="T113" fmla="*/ 56 h 408"/>
                  <a:gd name="T114" fmla="*/ 14 w 328"/>
                  <a:gd name="T115" fmla="*/ 25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
                  <a:gd name="T175" fmla="*/ 0 h 408"/>
                  <a:gd name="T176" fmla="*/ 328 w 328"/>
                  <a:gd name="T177" fmla="*/ 408 h 4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 h="408">
                    <a:moveTo>
                      <a:pt x="40" y="72"/>
                    </a:moveTo>
                    <a:lnTo>
                      <a:pt x="56" y="72"/>
                    </a:lnTo>
                    <a:lnTo>
                      <a:pt x="56" y="24"/>
                    </a:lnTo>
                    <a:lnTo>
                      <a:pt x="120" y="32"/>
                    </a:lnTo>
                    <a:lnTo>
                      <a:pt x="216" y="24"/>
                    </a:lnTo>
                    <a:lnTo>
                      <a:pt x="224" y="32"/>
                    </a:lnTo>
                    <a:lnTo>
                      <a:pt x="232" y="32"/>
                    </a:lnTo>
                    <a:lnTo>
                      <a:pt x="232" y="24"/>
                    </a:lnTo>
                    <a:lnTo>
                      <a:pt x="248" y="16"/>
                    </a:lnTo>
                    <a:lnTo>
                      <a:pt x="264" y="0"/>
                    </a:lnTo>
                    <a:lnTo>
                      <a:pt x="288" y="24"/>
                    </a:lnTo>
                    <a:lnTo>
                      <a:pt x="296" y="40"/>
                    </a:lnTo>
                    <a:lnTo>
                      <a:pt x="296" y="72"/>
                    </a:lnTo>
                    <a:lnTo>
                      <a:pt x="296" y="88"/>
                    </a:lnTo>
                    <a:lnTo>
                      <a:pt x="328" y="112"/>
                    </a:lnTo>
                    <a:lnTo>
                      <a:pt x="296" y="136"/>
                    </a:lnTo>
                    <a:lnTo>
                      <a:pt x="280" y="160"/>
                    </a:lnTo>
                    <a:lnTo>
                      <a:pt x="280" y="192"/>
                    </a:lnTo>
                    <a:lnTo>
                      <a:pt x="280" y="232"/>
                    </a:lnTo>
                    <a:lnTo>
                      <a:pt x="256" y="240"/>
                    </a:lnTo>
                    <a:lnTo>
                      <a:pt x="256" y="256"/>
                    </a:lnTo>
                    <a:lnTo>
                      <a:pt x="232" y="264"/>
                    </a:lnTo>
                    <a:lnTo>
                      <a:pt x="232" y="296"/>
                    </a:lnTo>
                    <a:lnTo>
                      <a:pt x="216" y="312"/>
                    </a:lnTo>
                    <a:lnTo>
                      <a:pt x="248" y="352"/>
                    </a:lnTo>
                    <a:lnTo>
                      <a:pt x="256" y="376"/>
                    </a:lnTo>
                    <a:lnTo>
                      <a:pt x="272" y="392"/>
                    </a:lnTo>
                    <a:lnTo>
                      <a:pt x="232" y="392"/>
                    </a:lnTo>
                    <a:lnTo>
                      <a:pt x="216" y="408"/>
                    </a:lnTo>
                    <a:lnTo>
                      <a:pt x="192" y="408"/>
                    </a:lnTo>
                    <a:lnTo>
                      <a:pt x="176" y="408"/>
                    </a:lnTo>
                    <a:lnTo>
                      <a:pt x="168" y="408"/>
                    </a:lnTo>
                    <a:lnTo>
                      <a:pt x="152" y="392"/>
                    </a:lnTo>
                    <a:lnTo>
                      <a:pt x="136" y="392"/>
                    </a:lnTo>
                    <a:lnTo>
                      <a:pt x="128" y="392"/>
                    </a:lnTo>
                    <a:lnTo>
                      <a:pt x="120" y="392"/>
                    </a:lnTo>
                    <a:lnTo>
                      <a:pt x="112" y="392"/>
                    </a:lnTo>
                    <a:lnTo>
                      <a:pt x="104" y="384"/>
                    </a:lnTo>
                    <a:lnTo>
                      <a:pt x="96" y="376"/>
                    </a:lnTo>
                    <a:lnTo>
                      <a:pt x="80" y="360"/>
                    </a:lnTo>
                    <a:lnTo>
                      <a:pt x="72" y="344"/>
                    </a:lnTo>
                    <a:lnTo>
                      <a:pt x="56" y="328"/>
                    </a:lnTo>
                    <a:lnTo>
                      <a:pt x="48" y="328"/>
                    </a:lnTo>
                    <a:lnTo>
                      <a:pt x="40" y="312"/>
                    </a:lnTo>
                    <a:lnTo>
                      <a:pt x="32" y="312"/>
                    </a:lnTo>
                    <a:lnTo>
                      <a:pt x="32" y="280"/>
                    </a:lnTo>
                    <a:lnTo>
                      <a:pt x="16" y="264"/>
                    </a:lnTo>
                    <a:lnTo>
                      <a:pt x="24" y="264"/>
                    </a:lnTo>
                    <a:lnTo>
                      <a:pt x="24" y="256"/>
                    </a:lnTo>
                    <a:lnTo>
                      <a:pt x="8" y="240"/>
                    </a:lnTo>
                    <a:lnTo>
                      <a:pt x="8" y="232"/>
                    </a:lnTo>
                    <a:lnTo>
                      <a:pt x="0" y="224"/>
                    </a:lnTo>
                    <a:lnTo>
                      <a:pt x="0" y="216"/>
                    </a:lnTo>
                    <a:lnTo>
                      <a:pt x="8" y="184"/>
                    </a:lnTo>
                    <a:lnTo>
                      <a:pt x="8" y="176"/>
                    </a:lnTo>
                    <a:lnTo>
                      <a:pt x="8" y="160"/>
                    </a:lnTo>
                    <a:lnTo>
                      <a:pt x="40" y="160"/>
                    </a:lnTo>
                    <a:lnTo>
                      <a:pt x="40"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2" name="Freeform 309"/>
              <p:cNvSpPr>
                <a:spLocks/>
              </p:cNvSpPr>
              <p:nvPr/>
            </p:nvSpPr>
            <p:spPr bwMode="gray">
              <a:xfrm>
                <a:off x="3279" y="2627"/>
                <a:ext cx="90" cy="91"/>
              </a:xfrm>
              <a:custGeom>
                <a:avLst/>
                <a:gdLst>
                  <a:gd name="T0" fmla="*/ 44 w 128"/>
                  <a:gd name="T1" fmla="*/ 41 h 128"/>
                  <a:gd name="T2" fmla="*/ 41 w 128"/>
                  <a:gd name="T3" fmla="*/ 43 h 128"/>
                  <a:gd name="T4" fmla="*/ 39 w 128"/>
                  <a:gd name="T5" fmla="*/ 46 h 128"/>
                  <a:gd name="T6" fmla="*/ 34 w 128"/>
                  <a:gd name="T7" fmla="*/ 34 h 128"/>
                  <a:gd name="T8" fmla="*/ 25 w 128"/>
                  <a:gd name="T9" fmla="*/ 29 h 128"/>
                  <a:gd name="T10" fmla="*/ 19 w 128"/>
                  <a:gd name="T11" fmla="*/ 26 h 128"/>
                  <a:gd name="T12" fmla="*/ 0 w 128"/>
                  <a:gd name="T13" fmla="*/ 29 h 128"/>
                  <a:gd name="T14" fmla="*/ 0 w 128"/>
                  <a:gd name="T15" fmla="*/ 17 h 128"/>
                  <a:gd name="T16" fmla="*/ 6 w 128"/>
                  <a:gd name="T17" fmla="*/ 9 h 128"/>
                  <a:gd name="T18" fmla="*/ 17 w 128"/>
                  <a:gd name="T19" fmla="*/ 0 h 128"/>
                  <a:gd name="T20" fmla="*/ 19 w 128"/>
                  <a:gd name="T21" fmla="*/ 11 h 128"/>
                  <a:gd name="T22" fmla="*/ 23 w 128"/>
                  <a:gd name="T23" fmla="*/ 20 h 128"/>
                  <a:gd name="T24" fmla="*/ 27 w 128"/>
                  <a:gd name="T25" fmla="*/ 23 h 128"/>
                  <a:gd name="T26" fmla="*/ 36 w 128"/>
                  <a:gd name="T27" fmla="*/ 29 h 128"/>
                  <a:gd name="T28" fmla="*/ 44 w 128"/>
                  <a:gd name="T29" fmla="*/ 41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8"/>
                  <a:gd name="T46" fmla="*/ 0 h 128"/>
                  <a:gd name="T47" fmla="*/ 128 w 128"/>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8" h="128">
                    <a:moveTo>
                      <a:pt x="128" y="112"/>
                    </a:moveTo>
                    <a:lnTo>
                      <a:pt x="120" y="120"/>
                    </a:lnTo>
                    <a:lnTo>
                      <a:pt x="112" y="128"/>
                    </a:lnTo>
                    <a:lnTo>
                      <a:pt x="96" y="96"/>
                    </a:lnTo>
                    <a:lnTo>
                      <a:pt x="72" y="80"/>
                    </a:lnTo>
                    <a:lnTo>
                      <a:pt x="56" y="72"/>
                    </a:lnTo>
                    <a:lnTo>
                      <a:pt x="0" y="80"/>
                    </a:lnTo>
                    <a:lnTo>
                      <a:pt x="0" y="48"/>
                    </a:lnTo>
                    <a:lnTo>
                      <a:pt x="16" y="24"/>
                    </a:lnTo>
                    <a:lnTo>
                      <a:pt x="48" y="0"/>
                    </a:lnTo>
                    <a:lnTo>
                      <a:pt x="56" y="32"/>
                    </a:lnTo>
                    <a:lnTo>
                      <a:pt x="64" y="56"/>
                    </a:lnTo>
                    <a:lnTo>
                      <a:pt x="80" y="64"/>
                    </a:lnTo>
                    <a:lnTo>
                      <a:pt x="104" y="80"/>
                    </a:lnTo>
                    <a:lnTo>
                      <a:pt x="128" y="11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3" name="Freeform 310"/>
              <p:cNvSpPr>
                <a:spLocks/>
              </p:cNvSpPr>
              <p:nvPr/>
            </p:nvSpPr>
            <p:spPr bwMode="gray">
              <a:xfrm>
                <a:off x="3234" y="2678"/>
                <a:ext cx="219" cy="158"/>
              </a:xfrm>
              <a:custGeom>
                <a:avLst/>
                <a:gdLst>
                  <a:gd name="T0" fmla="*/ 19 w 312"/>
                  <a:gd name="T1" fmla="*/ 73 h 224"/>
                  <a:gd name="T2" fmla="*/ 14 w 312"/>
                  <a:gd name="T3" fmla="*/ 67 h 224"/>
                  <a:gd name="T4" fmla="*/ 11 w 312"/>
                  <a:gd name="T5" fmla="*/ 59 h 224"/>
                  <a:gd name="T6" fmla="*/ 0 w 312"/>
                  <a:gd name="T7" fmla="*/ 44 h 224"/>
                  <a:gd name="T8" fmla="*/ 6 w 312"/>
                  <a:gd name="T9" fmla="*/ 40 h 224"/>
                  <a:gd name="T10" fmla="*/ 6 w 312"/>
                  <a:gd name="T11" fmla="*/ 28 h 224"/>
                  <a:gd name="T12" fmla="*/ 14 w 312"/>
                  <a:gd name="T13" fmla="*/ 25 h 224"/>
                  <a:gd name="T14" fmla="*/ 14 w 312"/>
                  <a:gd name="T15" fmla="*/ 20 h 224"/>
                  <a:gd name="T16" fmla="*/ 22 w 312"/>
                  <a:gd name="T17" fmla="*/ 17 h 224"/>
                  <a:gd name="T18" fmla="*/ 22 w 312"/>
                  <a:gd name="T19" fmla="*/ 3 h 224"/>
                  <a:gd name="T20" fmla="*/ 41 w 312"/>
                  <a:gd name="T21" fmla="*/ 0 h 224"/>
                  <a:gd name="T22" fmla="*/ 47 w 312"/>
                  <a:gd name="T23" fmla="*/ 3 h 224"/>
                  <a:gd name="T24" fmla="*/ 55 w 312"/>
                  <a:gd name="T25" fmla="*/ 8 h 224"/>
                  <a:gd name="T26" fmla="*/ 61 w 312"/>
                  <a:gd name="T27" fmla="*/ 20 h 224"/>
                  <a:gd name="T28" fmla="*/ 61 w 312"/>
                  <a:gd name="T29" fmla="*/ 25 h 224"/>
                  <a:gd name="T30" fmla="*/ 64 w 312"/>
                  <a:gd name="T31" fmla="*/ 28 h 224"/>
                  <a:gd name="T32" fmla="*/ 67 w 312"/>
                  <a:gd name="T33" fmla="*/ 28 h 224"/>
                  <a:gd name="T34" fmla="*/ 69 w 312"/>
                  <a:gd name="T35" fmla="*/ 34 h 224"/>
                  <a:gd name="T36" fmla="*/ 72 w 312"/>
                  <a:gd name="T37" fmla="*/ 40 h 224"/>
                  <a:gd name="T38" fmla="*/ 75 w 312"/>
                  <a:gd name="T39" fmla="*/ 40 h 224"/>
                  <a:gd name="T40" fmla="*/ 83 w 312"/>
                  <a:gd name="T41" fmla="*/ 44 h 224"/>
                  <a:gd name="T42" fmla="*/ 102 w 312"/>
                  <a:gd name="T43" fmla="*/ 48 h 224"/>
                  <a:gd name="T44" fmla="*/ 108 w 312"/>
                  <a:gd name="T45" fmla="*/ 44 h 224"/>
                  <a:gd name="T46" fmla="*/ 105 w 312"/>
                  <a:gd name="T47" fmla="*/ 51 h 224"/>
                  <a:gd name="T48" fmla="*/ 83 w 312"/>
                  <a:gd name="T49" fmla="*/ 70 h 224"/>
                  <a:gd name="T50" fmla="*/ 67 w 312"/>
                  <a:gd name="T51" fmla="*/ 73 h 224"/>
                  <a:gd name="T52" fmla="*/ 61 w 312"/>
                  <a:gd name="T53" fmla="*/ 75 h 224"/>
                  <a:gd name="T54" fmla="*/ 50 w 312"/>
                  <a:gd name="T55" fmla="*/ 75 h 224"/>
                  <a:gd name="T56" fmla="*/ 41 w 312"/>
                  <a:gd name="T57" fmla="*/ 78 h 224"/>
                  <a:gd name="T58" fmla="*/ 36 w 312"/>
                  <a:gd name="T59" fmla="*/ 78 h 224"/>
                  <a:gd name="T60" fmla="*/ 22 w 312"/>
                  <a:gd name="T61" fmla="*/ 73 h 224"/>
                  <a:gd name="T62" fmla="*/ 19 w 312"/>
                  <a:gd name="T63" fmla="*/ 73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2"/>
                  <a:gd name="T97" fmla="*/ 0 h 224"/>
                  <a:gd name="T98" fmla="*/ 312 w 312"/>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2" h="224">
                    <a:moveTo>
                      <a:pt x="56" y="208"/>
                    </a:moveTo>
                    <a:lnTo>
                      <a:pt x="40" y="192"/>
                    </a:lnTo>
                    <a:lnTo>
                      <a:pt x="32" y="168"/>
                    </a:lnTo>
                    <a:lnTo>
                      <a:pt x="0" y="128"/>
                    </a:lnTo>
                    <a:lnTo>
                      <a:pt x="16" y="112"/>
                    </a:lnTo>
                    <a:lnTo>
                      <a:pt x="16" y="80"/>
                    </a:lnTo>
                    <a:lnTo>
                      <a:pt x="40" y="72"/>
                    </a:lnTo>
                    <a:lnTo>
                      <a:pt x="40" y="56"/>
                    </a:lnTo>
                    <a:lnTo>
                      <a:pt x="64" y="48"/>
                    </a:lnTo>
                    <a:lnTo>
                      <a:pt x="64" y="8"/>
                    </a:lnTo>
                    <a:lnTo>
                      <a:pt x="120" y="0"/>
                    </a:lnTo>
                    <a:lnTo>
                      <a:pt x="136" y="8"/>
                    </a:lnTo>
                    <a:lnTo>
                      <a:pt x="160" y="24"/>
                    </a:lnTo>
                    <a:lnTo>
                      <a:pt x="176" y="56"/>
                    </a:lnTo>
                    <a:lnTo>
                      <a:pt x="176" y="72"/>
                    </a:lnTo>
                    <a:lnTo>
                      <a:pt x="184" y="80"/>
                    </a:lnTo>
                    <a:lnTo>
                      <a:pt x="192" y="80"/>
                    </a:lnTo>
                    <a:lnTo>
                      <a:pt x="200" y="96"/>
                    </a:lnTo>
                    <a:lnTo>
                      <a:pt x="208" y="112"/>
                    </a:lnTo>
                    <a:lnTo>
                      <a:pt x="216" y="112"/>
                    </a:lnTo>
                    <a:lnTo>
                      <a:pt x="240" y="128"/>
                    </a:lnTo>
                    <a:lnTo>
                      <a:pt x="296" y="136"/>
                    </a:lnTo>
                    <a:lnTo>
                      <a:pt x="312" y="128"/>
                    </a:lnTo>
                    <a:lnTo>
                      <a:pt x="304" y="144"/>
                    </a:lnTo>
                    <a:lnTo>
                      <a:pt x="240" y="200"/>
                    </a:lnTo>
                    <a:lnTo>
                      <a:pt x="192" y="208"/>
                    </a:lnTo>
                    <a:lnTo>
                      <a:pt x="176" y="216"/>
                    </a:lnTo>
                    <a:lnTo>
                      <a:pt x="144" y="216"/>
                    </a:lnTo>
                    <a:lnTo>
                      <a:pt x="120" y="224"/>
                    </a:lnTo>
                    <a:lnTo>
                      <a:pt x="104" y="224"/>
                    </a:lnTo>
                    <a:lnTo>
                      <a:pt x="64" y="208"/>
                    </a:lnTo>
                    <a:lnTo>
                      <a:pt x="56" y="20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4" name="Freeform 311"/>
              <p:cNvSpPr>
                <a:spLocks/>
              </p:cNvSpPr>
              <p:nvPr/>
            </p:nvSpPr>
            <p:spPr bwMode="gray">
              <a:xfrm>
                <a:off x="3352" y="2718"/>
                <a:ext cx="140" cy="191"/>
              </a:xfrm>
              <a:custGeom>
                <a:avLst/>
                <a:gdLst>
                  <a:gd name="T0" fmla="*/ 3 w 200"/>
                  <a:gd name="T1" fmla="*/ 94 h 272"/>
                  <a:gd name="T2" fmla="*/ 10 w 200"/>
                  <a:gd name="T3" fmla="*/ 86 h 272"/>
                  <a:gd name="T4" fmla="*/ 14 w 200"/>
                  <a:gd name="T5" fmla="*/ 80 h 272"/>
                  <a:gd name="T6" fmla="*/ 22 w 200"/>
                  <a:gd name="T7" fmla="*/ 75 h 272"/>
                  <a:gd name="T8" fmla="*/ 30 w 200"/>
                  <a:gd name="T9" fmla="*/ 69 h 272"/>
                  <a:gd name="T10" fmla="*/ 36 w 200"/>
                  <a:gd name="T11" fmla="*/ 64 h 272"/>
                  <a:gd name="T12" fmla="*/ 41 w 200"/>
                  <a:gd name="T13" fmla="*/ 58 h 272"/>
                  <a:gd name="T14" fmla="*/ 50 w 200"/>
                  <a:gd name="T15" fmla="*/ 47 h 272"/>
                  <a:gd name="T16" fmla="*/ 52 w 200"/>
                  <a:gd name="T17" fmla="*/ 44 h 272"/>
                  <a:gd name="T18" fmla="*/ 55 w 200"/>
                  <a:gd name="T19" fmla="*/ 39 h 272"/>
                  <a:gd name="T20" fmla="*/ 55 w 200"/>
                  <a:gd name="T21" fmla="*/ 33 h 272"/>
                  <a:gd name="T22" fmla="*/ 66 w 200"/>
                  <a:gd name="T23" fmla="*/ 22 h 272"/>
                  <a:gd name="T24" fmla="*/ 66 w 200"/>
                  <a:gd name="T25" fmla="*/ 14 h 272"/>
                  <a:gd name="T26" fmla="*/ 69 w 200"/>
                  <a:gd name="T27" fmla="*/ 3 h 272"/>
                  <a:gd name="T28" fmla="*/ 66 w 200"/>
                  <a:gd name="T29" fmla="*/ 0 h 272"/>
                  <a:gd name="T30" fmla="*/ 63 w 200"/>
                  <a:gd name="T31" fmla="*/ 0 h 272"/>
                  <a:gd name="T32" fmla="*/ 60 w 200"/>
                  <a:gd name="T33" fmla="*/ 3 h 272"/>
                  <a:gd name="T34" fmla="*/ 50 w 200"/>
                  <a:gd name="T35" fmla="*/ 6 h 272"/>
                  <a:gd name="T36" fmla="*/ 44 w 200"/>
                  <a:gd name="T37" fmla="*/ 6 h 272"/>
                  <a:gd name="T38" fmla="*/ 38 w 200"/>
                  <a:gd name="T39" fmla="*/ 8 h 272"/>
                  <a:gd name="T40" fmla="*/ 27 w 200"/>
                  <a:gd name="T41" fmla="*/ 11 h 272"/>
                  <a:gd name="T42" fmla="*/ 25 w 200"/>
                  <a:gd name="T43" fmla="*/ 11 h 272"/>
                  <a:gd name="T44" fmla="*/ 19 w 200"/>
                  <a:gd name="T45" fmla="*/ 11 h 272"/>
                  <a:gd name="T46" fmla="*/ 14 w 200"/>
                  <a:gd name="T47" fmla="*/ 6 h 272"/>
                  <a:gd name="T48" fmla="*/ 8 w 200"/>
                  <a:gd name="T49" fmla="*/ 8 h 272"/>
                  <a:gd name="T50" fmla="*/ 10 w 200"/>
                  <a:gd name="T51" fmla="*/ 14 h 272"/>
                  <a:gd name="T52" fmla="*/ 14 w 200"/>
                  <a:gd name="T53" fmla="*/ 19 h 272"/>
                  <a:gd name="T54" fmla="*/ 17 w 200"/>
                  <a:gd name="T55" fmla="*/ 19 h 272"/>
                  <a:gd name="T56" fmla="*/ 25 w 200"/>
                  <a:gd name="T57" fmla="*/ 25 h 272"/>
                  <a:gd name="T58" fmla="*/ 44 w 200"/>
                  <a:gd name="T59" fmla="*/ 27 h 272"/>
                  <a:gd name="T60" fmla="*/ 50 w 200"/>
                  <a:gd name="T61" fmla="*/ 25 h 272"/>
                  <a:gd name="T62" fmla="*/ 47 w 200"/>
                  <a:gd name="T63" fmla="*/ 31 h 272"/>
                  <a:gd name="T64" fmla="*/ 25 w 200"/>
                  <a:gd name="T65" fmla="*/ 50 h 272"/>
                  <a:gd name="T66" fmla="*/ 8 w 200"/>
                  <a:gd name="T67" fmla="*/ 53 h 272"/>
                  <a:gd name="T68" fmla="*/ 3 w 200"/>
                  <a:gd name="T69" fmla="*/ 55 h 272"/>
                  <a:gd name="T70" fmla="*/ 0 w 200"/>
                  <a:gd name="T71" fmla="*/ 61 h 272"/>
                  <a:gd name="T72" fmla="*/ 0 w 200"/>
                  <a:gd name="T73" fmla="*/ 91 h 272"/>
                  <a:gd name="T74" fmla="*/ 0 w 200"/>
                  <a:gd name="T75" fmla="*/ 94 h 272"/>
                  <a:gd name="T76" fmla="*/ 3 w 200"/>
                  <a:gd name="T77" fmla="*/ 94 h 2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
                  <a:gd name="T118" fmla="*/ 0 h 272"/>
                  <a:gd name="T119" fmla="*/ 200 w 200"/>
                  <a:gd name="T120" fmla="*/ 272 h 2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 h="272">
                    <a:moveTo>
                      <a:pt x="8" y="272"/>
                    </a:moveTo>
                    <a:lnTo>
                      <a:pt x="32" y="248"/>
                    </a:lnTo>
                    <a:lnTo>
                      <a:pt x="40" y="232"/>
                    </a:lnTo>
                    <a:lnTo>
                      <a:pt x="64" y="216"/>
                    </a:lnTo>
                    <a:lnTo>
                      <a:pt x="88" y="200"/>
                    </a:lnTo>
                    <a:lnTo>
                      <a:pt x="104" y="184"/>
                    </a:lnTo>
                    <a:lnTo>
                      <a:pt x="120" y="168"/>
                    </a:lnTo>
                    <a:lnTo>
                      <a:pt x="144" y="136"/>
                    </a:lnTo>
                    <a:lnTo>
                      <a:pt x="152" y="128"/>
                    </a:lnTo>
                    <a:lnTo>
                      <a:pt x="160" y="112"/>
                    </a:lnTo>
                    <a:lnTo>
                      <a:pt x="160" y="96"/>
                    </a:lnTo>
                    <a:lnTo>
                      <a:pt x="192" y="64"/>
                    </a:lnTo>
                    <a:lnTo>
                      <a:pt x="192" y="40"/>
                    </a:lnTo>
                    <a:lnTo>
                      <a:pt x="200" y="8"/>
                    </a:lnTo>
                    <a:lnTo>
                      <a:pt x="192" y="0"/>
                    </a:lnTo>
                    <a:lnTo>
                      <a:pt x="184" y="0"/>
                    </a:lnTo>
                    <a:lnTo>
                      <a:pt x="176" y="8"/>
                    </a:lnTo>
                    <a:lnTo>
                      <a:pt x="144" y="16"/>
                    </a:lnTo>
                    <a:lnTo>
                      <a:pt x="128" y="16"/>
                    </a:lnTo>
                    <a:lnTo>
                      <a:pt x="112" y="24"/>
                    </a:lnTo>
                    <a:lnTo>
                      <a:pt x="80" y="32"/>
                    </a:lnTo>
                    <a:lnTo>
                      <a:pt x="72" y="32"/>
                    </a:lnTo>
                    <a:lnTo>
                      <a:pt x="56" y="32"/>
                    </a:lnTo>
                    <a:lnTo>
                      <a:pt x="40" y="16"/>
                    </a:lnTo>
                    <a:lnTo>
                      <a:pt x="24" y="24"/>
                    </a:lnTo>
                    <a:lnTo>
                      <a:pt x="32" y="40"/>
                    </a:lnTo>
                    <a:lnTo>
                      <a:pt x="40" y="56"/>
                    </a:lnTo>
                    <a:lnTo>
                      <a:pt x="48" y="56"/>
                    </a:lnTo>
                    <a:lnTo>
                      <a:pt x="72" y="72"/>
                    </a:lnTo>
                    <a:lnTo>
                      <a:pt x="128" y="80"/>
                    </a:lnTo>
                    <a:lnTo>
                      <a:pt x="144" y="72"/>
                    </a:lnTo>
                    <a:lnTo>
                      <a:pt x="136" y="88"/>
                    </a:lnTo>
                    <a:lnTo>
                      <a:pt x="72" y="144"/>
                    </a:lnTo>
                    <a:lnTo>
                      <a:pt x="24" y="152"/>
                    </a:lnTo>
                    <a:lnTo>
                      <a:pt x="8" y="160"/>
                    </a:lnTo>
                    <a:lnTo>
                      <a:pt x="0" y="176"/>
                    </a:lnTo>
                    <a:lnTo>
                      <a:pt x="0" y="264"/>
                    </a:lnTo>
                    <a:lnTo>
                      <a:pt x="0" y="272"/>
                    </a:lnTo>
                    <a:lnTo>
                      <a:pt x="8" y="2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5" name="Freeform 312"/>
              <p:cNvSpPr>
                <a:spLocks/>
              </p:cNvSpPr>
              <p:nvPr/>
            </p:nvSpPr>
            <p:spPr bwMode="gray">
              <a:xfrm>
                <a:off x="2767" y="2549"/>
                <a:ext cx="225" cy="169"/>
              </a:xfrm>
              <a:custGeom>
                <a:avLst/>
                <a:gdLst>
                  <a:gd name="T0" fmla="*/ 84 w 320"/>
                  <a:gd name="T1" fmla="*/ 0 h 240"/>
                  <a:gd name="T2" fmla="*/ 39 w 320"/>
                  <a:gd name="T3" fmla="*/ 31 h 240"/>
                  <a:gd name="T4" fmla="*/ 31 w 320"/>
                  <a:gd name="T5" fmla="*/ 31 h 240"/>
                  <a:gd name="T6" fmla="*/ 23 w 320"/>
                  <a:gd name="T7" fmla="*/ 61 h 240"/>
                  <a:gd name="T8" fmla="*/ 14 w 320"/>
                  <a:gd name="T9" fmla="*/ 61 h 240"/>
                  <a:gd name="T10" fmla="*/ 8 w 320"/>
                  <a:gd name="T11" fmla="*/ 65 h 240"/>
                  <a:gd name="T12" fmla="*/ 0 w 320"/>
                  <a:gd name="T13" fmla="*/ 65 h 240"/>
                  <a:gd name="T14" fmla="*/ 0 w 320"/>
                  <a:gd name="T15" fmla="*/ 70 h 240"/>
                  <a:gd name="T16" fmla="*/ 3 w 320"/>
                  <a:gd name="T17" fmla="*/ 73 h 240"/>
                  <a:gd name="T18" fmla="*/ 6 w 320"/>
                  <a:gd name="T19" fmla="*/ 73 h 240"/>
                  <a:gd name="T20" fmla="*/ 8 w 320"/>
                  <a:gd name="T21" fmla="*/ 78 h 240"/>
                  <a:gd name="T22" fmla="*/ 14 w 320"/>
                  <a:gd name="T23" fmla="*/ 81 h 240"/>
                  <a:gd name="T24" fmla="*/ 14 w 320"/>
                  <a:gd name="T25" fmla="*/ 84 h 240"/>
                  <a:gd name="T26" fmla="*/ 19 w 320"/>
                  <a:gd name="T27" fmla="*/ 84 h 240"/>
                  <a:gd name="T28" fmla="*/ 23 w 320"/>
                  <a:gd name="T29" fmla="*/ 84 h 240"/>
                  <a:gd name="T30" fmla="*/ 25 w 320"/>
                  <a:gd name="T31" fmla="*/ 75 h 240"/>
                  <a:gd name="T32" fmla="*/ 31 w 320"/>
                  <a:gd name="T33" fmla="*/ 70 h 240"/>
                  <a:gd name="T34" fmla="*/ 41 w 320"/>
                  <a:gd name="T35" fmla="*/ 73 h 240"/>
                  <a:gd name="T36" fmla="*/ 48 w 320"/>
                  <a:gd name="T37" fmla="*/ 78 h 240"/>
                  <a:gd name="T38" fmla="*/ 56 w 320"/>
                  <a:gd name="T39" fmla="*/ 78 h 240"/>
                  <a:gd name="T40" fmla="*/ 61 w 320"/>
                  <a:gd name="T41" fmla="*/ 78 h 240"/>
                  <a:gd name="T42" fmla="*/ 67 w 320"/>
                  <a:gd name="T43" fmla="*/ 78 h 240"/>
                  <a:gd name="T44" fmla="*/ 70 w 320"/>
                  <a:gd name="T45" fmla="*/ 73 h 240"/>
                  <a:gd name="T46" fmla="*/ 84 w 320"/>
                  <a:gd name="T47" fmla="*/ 75 h 240"/>
                  <a:gd name="T48" fmla="*/ 94 w 320"/>
                  <a:gd name="T49" fmla="*/ 73 h 240"/>
                  <a:gd name="T50" fmla="*/ 94 w 320"/>
                  <a:gd name="T51" fmla="*/ 61 h 240"/>
                  <a:gd name="T52" fmla="*/ 108 w 320"/>
                  <a:gd name="T53" fmla="*/ 48 h 240"/>
                  <a:gd name="T54" fmla="*/ 108 w 320"/>
                  <a:gd name="T55" fmla="*/ 27 h 240"/>
                  <a:gd name="T56" fmla="*/ 111 w 320"/>
                  <a:gd name="T57" fmla="*/ 23 h 240"/>
                  <a:gd name="T58" fmla="*/ 105 w 320"/>
                  <a:gd name="T59" fmla="*/ 14 h 240"/>
                  <a:gd name="T60" fmla="*/ 103 w 320"/>
                  <a:gd name="T61" fmla="*/ 6 h 240"/>
                  <a:gd name="T62" fmla="*/ 86 w 320"/>
                  <a:gd name="T63" fmla="*/ 0 h 240"/>
                  <a:gd name="T64" fmla="*/ 84 w 320"/>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0"/>
                  <a:gd name="T100" fmla="*/ 0 h 240"/>
                  <a:gd name="T101" fmla="*/ 320 w 320"/>
                  <a:gd name="T102" fmla="*/ 240 h 2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0" h="240">
                    <a:moveTo>
                      <a:pt x="240" y="0"/>
                    </a:moveTo>
                    <a:lnTo>
                      <a:pt x="112" y="88"/>
                    </a:lnTo>
                    <a:lnTo>
                      <a:pt x="88" y="88"/>
                    </a:lnTo>
                    <a:lnTo>
                      <a:pt x="64" y="176"/>
                    </a:lnTo>
                    <a:lnTo>
                      <a:pt x="40" y="176"/>
                    </a:lnTo>
                    <a:lnTo>
                      <a:pt x="24" y="184"/>
                    </a:lnTo>
                    <a:lnTo>
                      <a:pt x="0" y="184"/>
                    </a:lnTo>
                    <a:lnTo>
                      <a:pt x="0" y="200"/>
                    </a:lnTo>
                    <a:lnTo>
                      <a:pt x="8" y="208"/>
                    </a:lnTo>
                    <a:lnTo>
                      <a:pt x="16" y="208"/>
                    </a:lnTo>
                    <a:lnTo>
                      <a:pt x="24" y="224"/>
                    </a:lnTo>
                    <a:lnTo>
                      <a:pt x="40" y="232"/>
                    </a:lnTo>
                    <a:lnTo>
                      <a:pt x="40" y="240"/>
                    </a:lnTo>
                    <a:lnTo>
                      <a:pt x="56" y="240"/>
                    </a:lnTo>
                    <a:lnTo>
                      <a:pt x="64" y="240"/>
                    </a:lnTo>
                    <a:lnTo>
                      <a:pt x="72" y="216"/>
                    </a:lnTo>
                    <a:lnTo>
                      <a:pt x="88" y="200"/>
                    </a:lnTo>
                    <a:lnTo>
                      <a:pt x="120" y="208"/>
                    </a:lnTo>
                    <a:lnTo>
                      <a:pt x="136" y="224"/>
                    </a:lnTo>
                    <a:lnTo>
                      <a:pt x="160" y="224"/>
                    </a:lnTo>
                    <a:lnTo>
                      <a:pt x="176" y="224"/>
                    </a:lnTo>
                    <a:lnTo>
                      <a:pt x="192" y="224"/>
                    </a:lnTo>
                    <a:lnTo>
                      <a:pt x="200" y="208"/>
                    </a:lnTo>
                    <a:lnTo>
                      <a:pt x="240" y="216"/>
                    </a:lnTo>
                    <a:lnTo>
                      <a:pt x="272" y="208"/>
                    </a:lnTo>
                    <a:lnTo>
                      <a:pt x="272" y="176"/>
                    </a:lnTo>
                    <a:lnTo>
                      <a:pt x="312" y="136"/>
                    </a:lnTo>
                    <a:lnTo>
                      <a:pt x="312" y="80"/>
                    </a:lnTo>
                    <a:lnTo>
                      <a:pt x="320" y="64"/>
                    </a:lnTo>
                    <a:lnTo>
                      <a:pt x="304" y="40"/>
                    </a:lnTo>
                    <a:lnTo>
                      <a:pt x="296" y="16"/>
                    </a:lnTo>
                    <a:lnTo>
                      <a:pt x="248" y="0"/>
                    </a:lnTo>
                    <a:lnTo>
                      <a:pt x="24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6" name="Freeform 313"/>
              <p:cNvSpPr>
                <a:spLocks/>
              </p:cNvSpPr>
              <p:nvPr/>
            </p:nvSpPr>
            <p:spPr bwMode="gray">
              <a:xfrm>
                <a:off x="2525" y="2689"/>
                <a:ext cx="39" cy="17"/>
              </a:xfrm>
              <a:custGeom>
                <a:avLst/>
                <a:gdLst>
                  <a:gd name="T0" fmla="*/ 0 w 56"/>
                  <a:gd name="T1" fmla="*/ 9 h 24"/>
                  <a:gd name="T2" fmla="*/ 0 w 56"/>
                  <a:gd name="T3" fmla="*/ 3 h 24"/>
                  <a:gd name="T4" fmla="*/ 10 w 56"/>
                  <a:gd name="T5" fmla="*/ 0 h 24"/>
                  <a:gd name="T6" fmla="*/ 19 w 56"/>
                  <a:gd name="T7" fmla="*/ 3 h 24"/>
                  <a:gd name="T8" fmla="*/ 19 w 56"/>
                  <a:gd name="T9" fmla="*/ 6 h 24"/>
                  <a:gd name="T10" fmla="*/ 16 w 56"/>
                  <a:gd name="T11" fmla="*/ 9 h 24"/>
                  <a:gd name="T12" fmla="*/ 10 w 56"/>
                  <a:gd name="T13" fmla="*/ 6 h 24"/>
                  <a:gd name="T14" fmla="*/ 0 w 56"/>
                  <a:gd name="T15" fmla="*/ 9 h 24"/>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24"/>
                  <a:gd name="T26" fmla="*/ 56 w 56"/>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24">
                    <a:moveTo>
                      <a:pt x="0" y="24"/>
                    </a:moveTo>
                    <a:lnTo>
                      <a:pt x="0" y="8"/>
                    </a:lnTo>
                    <a:lnTo>
                      <a:pt x="32" y="0"/>
                    </a:lnTo>
                    <a:lnTo>
                      <a:pt x="56" y="8"/>
                    </a:lnTo>
                    <a:lnTo>
                      <a:pt x="56" y="16"/>
                    </a:lnTo>
                    <a:lnTo>
                      <a:pt x="48" y="24"/>
                    </a:lnTo>
                    <a:lnTo>
                      <a:pt x="32" y="16"/>
                    </a:lnTo>
                    <a:lnTo>
                      <a:pt x="0"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7" name="Freeform 314"/>
              <p:cNvSpPr>
                <a:spLocks/>
              </p:cNvSpPr>
              <p:nvPr/>
            </p:nvSpPr>
            <p:spPr bwMode="gray">
              <a:xfrm>
                <a:off x="2519" y="2644"/>
                <a:ext cx="79" cy="74"/>
              </a:xfrm>
              <a:custGeom>
                <a:avLst/>
                <a:gdLst>
                  <a:gd name="T0" fmla="*/ 0 w 112"/>
                  <a:gd name="T1" fmla="*/ 34 h 104"/>
                  <a:gd name="T2" fmla="*/ 3 w 112"/>
                  <a:gd name="T3" fmla="*/ 32 h 104"/>
                  <a:gd name="T4" fmla="*/ 14 w 112"/>
                  <a:gd name="T5" fmla="*/ 29 h 104"/>
                  <a:gd name="T6" fmla="*/ 20 w 112"/>
                  <a:gd name="T7" fmla="*/ 32 h 104"/>
                  <a:gd name="T8" fmla="*/ 23 w 112"/>
                  <a:gd name="T9" fmla="*/ 29 h 104"/>
                  <a:gd name="T10" fmla="*/ 23 w 112"/>
                  <a:gd name="T11" fmla="*/ 26 h 104"/>
                  <a:gd name="T12" fmla="*/ 14 w 112"/>
                  <a:gd name="T13" fmla="*/ 23 h 104"/>
                  <a:gd name="T14" fmla="*/ 3 w 112"/>
                  <a:gd name="T15" fmla="*/ 26 h 104"/>
                  <a:gd name="T16" fmla="*/ 0 w 112"/>
                  <a:gd name="T17" fmla="*/ 23 h 104"/>
                  <a:gd name="T18" fmla="*/ 0 w 112"/>
                  <a:gd name="T19" fmla="*/ 17 h 104"/>
                  <a:gd name="T20" fmla="*/ 3 w 112"/>
                  <a:gd name="T21" fmla="*/ 11 h 104"/>
                  <a:gd name="T22" fmla="*/ 6 w 112"/>
                  <a:gd name="T23" fmla="*/ 3 h 104"/>
                  <a:gd name="T24" fmla="*/ 8 w 112"/>
                  <a:gd name="T25" fmla="*/ 0 h 104"/>
                  <a:gd name="T26" fmla="*/ 17 w 112"/>
                  <a:gd name="T27" fmla="*/ 3 h 104"/>
                  <a:gd name="T28" fmla="*/ 23 w 112"/>
                  <a:gd name="T29" fmla="*/ 6 h 104"/>
                  <a:gd name="T30" fmla="*/ 25 w 112"/>
                  <a:gd name="T31" fmla="*/ 9 h 104"/>
                  <a:gd name="T32" fmla="*/ 34 w 112"/>
                  <a:gd name="T33" fmla="*/ 17 h 104"/>
                  <a:gd name="T34" fmla="*/ 36 w 112"/>
                  <a:gd name="T35" fmla="*/ 29 h 104"/>
                  <a:gd name="T36" fmla="*/ 40 w 112"/>
                  <a:gd name="T37" fmla="*/ 32 h 104"/>
                  <a:gd name="T38" fmla="*/ 40 w 112"/>
                  <a:gd name="T39" fmla="*/ 38 h 104"/>
                  <a:gd name="T40" fmla="*/ 28 w 112"/>
                  <a:gd name="T41" fmla="*/ 34 h 104"/>
                  <a:gd name="T42" fmla="*/ 23 w 112"/>
                  <a:gd name="T43" fmla="*/ 34 h 104"/>
                  <a:gd name="T44" fmla="*/ 11 w 112"/>
                  <a:gd name="T45" fmla="*/ 34 h 104"/>
                  <a:gd name="T46" fmla="*/ 3 w 112"/>
                  <a:gd name="T47" fmla="*/ 38 h 104"/>
                  <a:gd name="T48" fmla="*/ 3 w 112"/>
                  <a:gd name="T49" fmla="*/ 34 h 104"/>
                  <a:gd name="T50" fmla="*/ 3 w 112"/>
                  <a:gd name="T51" fmla="*/ 32 h 104"/>
                  <a:gd name="T52" fmla="*/ 0 w 112"/>
                  <a:gd name="T53" fmla="*/ 34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2"/>
                  <a:gd name="T82" fmla="*/ 0 h 104"/>
                  <a:gd name="T83" fmla="*/ 112 w 112"/>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2" h="104">
                    <a:moveTo>
                      <a:pt x="0" y="96"/>
                    </a:moveTo>
                    <a:lnTo>
                      <a:pt x="8" y="88"/>
                    </a:lnTo>
                    <a:lnTo>
                      <a:pt x="40" y="80"/>
                    </a:lnTo>
                    <a:lnTo>
                      <a:pt x="56" y="88"/>
                    </a:lnTo>
                    <a:lnTo>
                      <a:pt x="64" y="80"/>
                    </a:lnTo>
                    <a:lnTo>
                      <a:pt x="64" y="72"/>
                    </a:lnTo>
                    <a:lnTo>
                      <a:pt x="40" y="64"/>
                    </a:lnTo>
                    <a:lnTo>
                      <a:pt x="8" y="72"/>
                    </a:lnTo>
                    <a:lnTo>
                      <a:pt x="0" y="64"/>
                    </a:lnTo>
                    <a:lnTo>
                      <a:pt x="0" y="48"/>
                    </a:lnTo>
                    <a:lnTo>
                      <a:pt x="8" y="32"/>
                    </a:lnTo>
                    <a:lnTo>
                      <a:pt x="16" y="8"/>
                    </a:lnTo>
                    <a:lnTo>
                      <a:pt x="24" y="0"/>
                    </a:lnTo>
                    <a:lnTo>
                      <a:pt x="48" y="8"/>
                    </a:lnTo>
                    <a:lnTo>
                      <a:pt x="64" y="16"/>
                    </a:lnTo>
                    <a:lnTo>
                      <a:pt x="72" y="24"/>
                    </a:lnTo>
                    <a:lnTo>
                      <a:pt x="96" y="48"/>
                    </a:lnTo>
                    <a:lnTo>
                      <a:pt x="104" y="80"/>
                    </a:lnTo>
                    <a:lnTo>
                      <a:pt x="112" y="88"/>
                    </a:lnTo>
                    <a:lnTo>
                      <a:pt x="112" y="104"/>
                    </a:lnTo>
                    <a:lnTo>
                      <a:pt x="80" y="96"/>
                    </a:lnTo>
                    <a:lnTo>
                      <a:pt x="64" y="96"/>
                    </a:lnTo>
                    <a:lnTo>
                      <a:pt x="32" y="96"/>
                    </a:lnTo>
                    <a:lnTo>
                      <a:pt x="8" y="104"/>
                    </a:lnTo>
                    <a:lnTo>
                      <a:pt x="8" y="96"/>
                    </a:lnTo>
                    <a:lnTo>
                      <a:pt x="8" y="88"/>
                    </a:lnTo>
                    <a:lnTo>
                      <a:pt x="0"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8" name="Freeform 315"/>
              <p:cNvSpPr>
                <a:spLocks/>
              </p:cNvSpPr>
              <p:nvPr/>
            </p:nvSpPr>
            <p:spPr bwMode="gray">
              <a:xfrm>
                <a:off x="2525" y="2712"/>
                <a:ext cx="39" cy="22"/>
              </a:xfrm>
              <a:custGeom>
                <a:avLst/>
                <a:gdLst>
                  <a:gd name="T0" fmla="*/ 8 w 56"/>
                  <a:gd name="T1" fmla="*/ 10 h 32"/>
                  <a:gd name="T2" fmla="*/ 8 w 56"/>
                  <a:gd name="T3" fmla="*/ 6 h 32"/>
                  <a:gd name="T4" fmla="*/ 3 w 56"/>
                  <a:gd name="T5" fmla="*/ 3 h 32"/>
                  <a:gd name="T6" fmla="*/ 0 w 56"/>
                  <a:gd name="T7" fmla="*/ 3 h 32"/>
                  <a:gd name="T8" fmla="*/ 8 w 56"/>
                  <a:gd name="T9" fmla="*/ 0 h 32"/>
                  <a:gd name="T10" fmla="*/ 19 w 56"/>
                  <a:gd name="T11" fmla="*/ 0 h 32"/>
                  <a:gd name="T12" fmla="*/ 19 w 56"/>
                  <a:gd name="T13" fmla="*/ 8 h 32"/>
                  <a:gd name="T14" fmla="*/ 14 w 56"/>
                  <a:gd name="T15" fmla="*/ 8 h 32"/>
                  <a:gd name="T16" fmla="*/ 8 w 56"/>
                  <a:gd name="T17" fmla="*/ 1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32"/>
                  <a:gd name="T29" fmla="*/ 56 w 5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32">
                    <a:moveTo>
                      <a:pt x="24" y="32"/>
                    </a:moveTo>
                    <a:lnTo>
                      <a:pt x="24" y="16"/>
                    </a:lnTo>
                    <a:lnTo>
                      <a:pt x="8" y="8"/>
                    </a:lnTo>
                    <a:lnTo>
                      <a:pt x="0" y="8"/>
                    </a:lnTo>
                    <a:lnTo>
                      <a:pt x="24" y="0"/>
                    </a:lnTo>
                    <a:lnTo>
                      <a:pt x="56" y="0"/>
                    </a:lnTo>
                    <a:lnTo>
                      <a:pt x="56" y="24"/>
                    </a:lnTo>
                    <a:lnTo>
                      <a:pt x="40" y="24"/>
                    </a:lnTo>
                    <a:lnTo>
                      <a:pt x="24"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69" name="Freeform 316"/>
              <p:cNvSpPr>
                <a:spLocks/>
              </p:cNvSpPr>
              <p:nvPr/>
            </p:nvSpPr>
            <p:spPr bwMode="gray">
              <a:xfrm>
                <a:off x="2541" y="2712"/>
                <a:ext cx="107" cy="73"/>
              </a:xfrm>
              <a:custGeom>
                <a:avLst/>
                <a:gdLst>
                  <a:gd name="T0" fmla="*/ 14 w 152"/>
                  <a:gd name="T1" fmla="*/ 22 h 104"/>
                  <a:gd name="T2" fmla="*/ 3 w 152"/>
                  <a:gd name="T3" fmla="*/ 11 h 104"/>
                  <a:gd name="T4" fmla="*/ 0 w 152"/>
                  <a:gd name="T5" fmla="*/ 11 h 104"/>
                  <a:gd name="T6" fmla="*/ 6 w 152"/>
                  <a:gd name="T7" fmla="*/ 8 h 104"/>
                  <a:gd name="T8" fmla="*/ 11 w 152"/>
                  <a:gd name="T9" fmla="*/ 8 h 104"/>
                  <a:gd name="T10" fmla="*/ 11 w 152"/>
                  <a:gd name="T11" fmla="*/ 0 h 104"/>
                  <a:gd name="T12" fmla="*/ 17 w 152"/>
                  <a:gd name="T13" fmla="*/ 0 h 104"/>
                  <a:gd name="T14" fmla="*/ 27 w 152"/>
                  <a:gd name="T15" fmla="*/ 3 h 104"/>
                  <a:gd name="T16" fmla="*/ 36 w 152"/>
                  <a:gd name="T17" fmla="*/ 6 h 104"/>
                  <a:gd name="T18" fmla="*/ 42 w 152"/>
                  <a:gd name="T19" fmla="*/ 6 h 104"/>
                  <a:gd name="T20" fmla="*/ 44 w 152"/>
                  <a:gd name="T21" fmla="*/ 3 h 104"/>
                  <a:gd name="T22" fmla="*/ 48 w 152"/>
                  <a:gd name="T23" fmla="*/ 6 h 104"/>
                  <a:gd name="T24" fmla="*/ 53 w 152"/>
                  <a:gd name="T25" fmla="*/ 17 h 104"/>
                  <a:gd name="T26" fmla="*/ 53 w 152"/>
                  <a:gd name="T27" fmla="*/ 27 h 104"/>
                  <a:gd name="T28" fmla="*/ 50 w 152"/>
                  <a:gd name="T29" fmla="*/ 33 h 104"/>
                  <a:gd name="T30" fmla="*/ 50 w 152"/>
                  <a:gd name="T31" fmla="*/ 36 h 104"/>
                  <a:gd name="T32" fmla="*/ 42 w 152"/>
                  <a:gd name="T33" fmla="*/ 36 h 104"/>
                  <a:gd name="T34" fmla="*/ 42 w 152"/>
                  <a:gd name="T35" fmla="*/ 33 h 104"/>
                  <a:gd name="T36" fmla="*/ 36 w 152"/>
                  <a:gd name="T37" fmla="*/ 31 h 104"/>
                  <a:gd name="T38" fmla="*/ 34 w 152"/>
                  <a:gd name="T39" fmla="*/ 27 h 104"/>
                  <a:gd name="T40" fmla="*/ 31 w 152"/>
                  <a:gd name="T41" fmla="*/ 31 h 104"/>
                  <a:gd name="T42" fmla="*/ 31 w 152"/>
                  <a:gd name="T43" fmla="*/ 27 h 104"/>
                  <a:gd name="T44" fmla="*/ 31 w 152"/>
                  <a:gd name="T45" fmla="*/ 22 h 104"/>
                  <a:gd name="T46" fmla="*/ 27 w 152"/>
                  <a:gd name="T47" fmla="*/ 19 h 104"/>
                  <a:gd name="T48" fmla="*/ 19 w 152"/>
                  <a:gd name="T49" fmla="*/ 19 h 104"/>
                  <a:gd name="T50" fmla="*/ 14 w 152"/>
                  <a:gd name="T51" fmla="*/ 22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04"/>
                  <a:gd name="T80" fmla="*/ 152 w 152"/>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04">
                    <a:moveTo>
                      <a:pt x="40" y="64"/>
                    </a:moveTo>
                    <a:lnTo>
                      <a:pt x="8" y="32"/>
                    </a:lnTo>
                    <a:lnTo>
                      <a:pt x="0" y="32"/>
                    </a:lnTo>
                    <a:lnTo>
                      <a:pt x="16" y="24"/>
                    </a:lnTo>
                    <a:lnTo>
                      <a:pt x="32" y="24"/>
                    </a:lnTo>
                    <a:lnTo>
                      <a:pt x="32" y="0"/>
                    </a:lnTo>
                    <a:lnTo>
                      <a:pt x="48" y="0"/>
                    </a:lnTo>
                    <a:lnTo>
                      <a:pt x="80" y="8"/>
                    </a:lnTo>
                    <a:lnTo>
                      <a:pt x="104" y="16"/>
                    </a:lnTo>
                    <a:lnTo>
                      <a:pt x="120" y="16"/>
                    </a:lnTo>
                    <a:lnTo>
                      <a:pt x="128" y="8"/>
                    </a:lnTo>
                    <a:lnTo>
                      <a:pt x="136" y="16"/>
                    </a:lnTo>
                    <a:lnTo>
                      <a:pt x="152" y="48"/>
                    </a:lnTo>
                    <a:lnTo>
                      <a:pt x="152" y="80"/>
                    </a:lnTo>
                    <a:lnTo>
                      <a:pt x="144" y="96"/>
                    </a:lnTo>
                    <a:lnTo>
                      <a:pt x="144" y="104"/>
                    </a:lnTo>
                    <a:lnTo>
                      <a:pt x="120" y="104"/>
                    </a:lnTo>
                    <a:lnTo>
                      <a:pt x="120" y="96"/>
                    </a:lnTo>
                    <a:lnTo>
                      <a:pt x="104" y="88"/>
                    </a:lnTo>
                    <a:lnTo>
                      <a:pt x="96" y="80"/>
                    </a:lnTo>
                    <a:lnTo>
                      <a:pt x="88" y="88"/>
                    </a:lnTo>
                    <a:lnTo>
                      <a:pt x="88" y="80"/>
                    </a:lnTo>
                    <a:lnTo>
                      <a:pt x="88" y="64"/>
                    </a:lnTo>
                    <a:lnTo>
                      <a:pt x="80" y="56"/>
                    </a:lnTo>
                    <a:lnTo>
                      <a:pt x="56" y="56"/>
                    </a:lnTo>
                    <a:lnTo>
                      <a:pt x="4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0" name="Freeform 317"/>
              <p:cNvSpPr>
                <a:spLocks/>
              </p:cNvSpPr>
              <p:nvPr/>
            </p:nvSpPr>
            <p:spPr bwMode="gray">
              <a:xfrm>
                <a:off x="2570" y="2751"/>
                <a:ext cx="45" cy="45"/>
              </a:xfrm>
              <a:custGeom>
                <a:avLst/>
                <a:gdLst>
                  <a:gd name="T0" fmla="*/ 14 w 64"/>
                  <a:gd name="T1" fmla="*/ 23 h 64"/>
                  <a:gd name="T2" fmla="*/ 6 w 64"/>
                  <a:gd name="T3" fmla="*/ 17 h 64"/>
                  <a:gd name="T4" fmla="*/ 3 w 64"/>
                  <a:gd name="T5" fmla="*/ 11 h 64"/>
                  <a:gd name="T6" fmla="*/ 0 w 64"/>
                  <a:gd name="T7" fmla="*/ 3 h 64"/>
                  <a:gd name="T8" fmla="*/ 6 w 64"/>
                  <a:gd name="T9" fmla="*/ 0 h 64"/>
                  <a:gd name="T10" fmla="*/ 14 w 64"/>
                  <a:gd name="T11" fmla="*/ 0 h 64"/>
                  <a:gd name="T12" fmla="*/ 17 w 64"/>
                  <a:gd name="T13" fmla="*/ 3 h 64"/>
                  <a:gd name="T14" fmla="*/ 17 w 64"/>
                  <a:gd name="T15" fmla="*/ 8 h 64"/>
                  <a:gd name="T16" fmla="*/ 17 w 64"/>
                  <a:gd name="T17" fmla="*/ 11 h 64"/>
                  <a:gd name="T18" fmla="*/ 19 w 64"/>
                  <a:gd name="T19" fmla="*/ 8 h 64"/>
                  <a:gd name="T20" fmla="*/ 23 w 64"/>
                  <a:gd name="T21" fmla="*/ 11 h 64"/>
                  <a:gd name="T22" fmla="*/ 14 w 64"/>
                  <a:gd name="T23" fmla="*/ 23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40" y="64"/>
                    </a:moveTo>
                    <a:lnTo>
                      <a:pt x="16" y="48"/>
                    </a:lnTo>
                    <a:lnTo>
                      <a:pt x="8" y="32"/>
                    </a:lnTo>
                    <a:lnTo>
                      <a:pt x="0" y="8"/>
                    </a:lnTo>
                    <a:lnTo>
                      <a:pt x="16" y="0"/>
                    </a:lnTo>
                    <a:lnTo>
                      <a:pt x="40" y="0"/>
                    </a:lnTo>
                    <a:lnTo>
                      <a:pt x="48" y="8"/>
                    </a:lnTo>
                    <a:lnTo>
                      <a:pt x="48" y="24"/>
                    </a:lnTo>
                    <a:lnTo>
                      <a:pt x="48" y="32"/>
                    </a:lnTo>
                    <a:lnTo>
                      <a:pt x="56" y="24"/>
                    </a:lnTo>
                    <a:lnTo>
                      <a:pt x="64" y="32"/>
                    </a:lnTo>
                    <a:lnTo>
                      <a:pt x="40"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1" name="Freeform 318"/>
              <p:cNvSpPr>
                <a:spLocks/>
              </p:cNvSpPr>
              <p:nvPr/>
            </p:nvSpPr>
            <p:spPr bwMode="gray">
              <a:xfrm>
                <a:off x="2800" y="2689"/>
                <a:ext cx="169" cy="141"/>
              </a:xfrm>
              <a:custGeom>
                <a:avLst/>
                <a:gdLst>
                  <a:gd name="T0" fmla="*/ 78 w 240"/>
                  <a:gd name="T1" fmla="*/ 3 h 200"/>
                  <a:gd name="T2" fmla="*/ 81 w 240"/>
                  <a:gd name="T3" fmla="*/ 6 h 200"/>
                  <a:gd name="T4" fmla="*/ 81 w 240"/>
                  <a:gd name="T5" fmla="*/ 8 h 200"/>
                  <a:gd name="T6" fmla="*/ 84 w 240"/>
                  <a:gd name="T7" fmla="*/ 19 h 200"/>
                  <a:gd name="T8" fmla="*/ 78 w 240"/>
                  <a:gd name="T9" fmla="*/ 23 h 200"/>
                  <a:gd name="T10" fmla="*/ 73 w 240"/>
                  <a:gd name="T11" fmla="*/ 34 h 200"/>
                  <a:gd name="T12" fmla="*/ 70 w 240"/>
                  <a:gd name="T13" fmla="*/ 36 h 200"/>
                  <a:gd name="T14" fmla="*/ 67 w 240"/>
                  <a:gd name="T15" fmla="*/ 51 h 200"/>
                  <a:gd name="T16" fmla="*/ 61 w 240"/>
                  <a:gd name="T17" fmla="*/ 53 h 200"/>
                  <a:gd name="T18" fmla="*/ 58 w 240"/>
                  <a:gd name="T19" fmla="*/ 51 h 200"/>
                  <a:gd name="T20" fmla="*/ 53 w 240"/>
                  <a:gd name="T21" fmla="*/ 51 h 200"/>
                  <a:gd name="T22" fmla="*/ 44 w 240"/>
                  <a:gd name="T23" fmla="*/ 61 h 200"/>
                  <a:gd name="T24" fmla="*/ 42 w 240"/>
                  <a:gd name="T25" fmla="*/ 70 h 200"/>
                  <a:gd name="T26" fmla="*/ 25 w 240"/>
                  <a:gd name="T27" fmla="*/ 70 h 200"/>
                  <a:gd name="T28" fmla="*/ 23 w 240"/>
                  <a:gd name="T29" fmla="*/ 67 h 200"/>
                  <a:gd name="T30" fmla="*/ 19 w 240"/>
                  <a:gd name="T31" fmla="*/ 65 h 200"/>
                  <a:gd name="T32" fmla="*/ 11 w 240"/>
                  <a:gd name="T33" fmla="*/ 56 h 200"/>
                  <a:gd name="T34" fmla="*/ 3 w 240"/>
                  <a:gd name="T35" fmla="*/ 56 h 200"/>
                  <a:gd name="T36" fmla="*/ 0 w 240"/>
                  <a:gd name="T37" fmla="*/ 36 h 200"/>
                  <a:gd name="T38" fmla="*/ 6 w 240"/>
                  <a:gd name="T39" fmla="*/ 31 h 200"/>
                  <a:gd name="T40" fmla="*/ 6 w 240"/>
                  <a:gd name="T41" fmla="*/ 23 h 200"/>
                  <a:gd name="T42" fmla="*/ 3 w 240"/>
                  <a:gd name="T43" fmla="*/ 14 h 200"/>
                  <a:gd name="T44" fmla="*/ 6 w 240"/>
                  <a:gd name="T45" fmla="*/ 14 h 200"/>
                  <a:gd name="T46" fmla="*/ 8 w 240"/>
                  <a:gd name="T47" fmla="*/ 6 h 200"/>
                  <a:gd name="T48" fmla="*/ 14 w 240"/>
                  <a:gd name="T49" fmla="*/ 0 h 200"/>
                  <a:gd name="T50" fmla="*/ 25 w 240"/>
                  <a:gd name="T51" fmla="*/ 3 h 200"/>
                  <a:gd name="T52" fmla="*/ 31 w 240"/>
                  <a:gd name="T53" fmla="*/ 8 h 200"/>
                  <a:gd name="T54" fmla="*/ 39 w 240"/>
                  <a:gd name="T55" fmla="*/ 8 h 200"/>
                  <a:gd name="T56" fmla="*/ 44 w 240"/>
                  <a:gd name="T57" fmla="*/ 8 h 200"/>
                  <a:gd name="T58" fmla="*/ 50 w 240"/>
                  <a:gd name="T59" fmla="*/ 8 h 200"/>
                  <a:gd name="T60" fmla="*/ 53 w 240"/>
                  <a:gd name="T61" fmla="*/ 3 h 200"/>
                  <a:gd name="T62" fmla="*/ 67 w 240"/>
                  <a:gd name="T63" fmla="*/ 6 h 200"/>
                  <a:gd name="T64" fmla="*/ 78 w 240"/>
                  <a:gd name="T65" fmla="*/ 3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0"/>
                  <a:gd name="T100" fmla="*/ 0 h 200"/>
                  <a:gd name="T101" fmla="*/ 240 w 240"/>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0" h="200">
                    <a:moveTo>
                      <a:pt x="224" y="8"/>
                    </a:moveTo>
                    <a:lnTo>
                      <a:pt x="232" y="16"/>
                    </a:lnTo>
                    <a:lnTo>
                      <a:pt x="232" y="24"/>
                    </a:lnTo>
                    <a:lnTo>
                      <a:pt x="240" y="56"/>
                    </a:lnTo>
                    <a:lnTo>
                      <a:pt x="224" y="64"/>
                    </a:lnTo>
                    <a:lnTo>
                      <a:pt x="208" y="96"/>
                    </a:lnTo>
                    <a:lnTo>
                      <a:pt x="200" y="104"/>
                    </a:lnTo>
                    <a:lnTo>
                      <a:pt x="192" y="144"/>
                    </a:lnTo>
                    <a:lnTo>
                      <a:pt x="176" y="152"/>
                    </a:lnTo>
                    <a:lnTo>
                      <a:pt x="168" y="144"/>
                    </a:lnTo>
                    <a:lnTo>
                      <a:pt x="152" y="144"/>
                    </a:lnTo>
                    <a:lnTo>
                      <a:pt x="128" y="176"/>
                    </a:lnTo>
                    <a:lnTo>
                      <a:pt x="120" y="200"/>
                    </a:lnTo>
                    <a:lnTo>
                      <a:pt x="72" y="200"/>
                    </a:lnTo>
                    <a:lnTo>
                      <a:pt x="64" y="192"/>
                    </a:lnTo>
                    <a:lnTo>
                      <a:pt x="56" y="184"/>
                    </a:lnTo>
                    <a:lnTo>
                      <a:pt x="32" y="160"/>
                    </a:lnTo>
                    <a:lnTo>
                      <a:pt x="8" y="160"/>
                    </a:lnTo>
                    <a:lnTo>
                      <a:pt x="0" y="104"/>
                    </a:lnTo>
                    <a:lnTo>
                      <a:pt x="16" y="88"/>
                    </a:lnTo>
                    <a:lnTo>
                      <a:pt x="16" y="64"/>
                    </a:lnTo>
                    <a:lnTo>
                      <a:pt x="8" y="40"/>
                    </a:lnTo>
                    <a:lnTo>
                      <a:pt x="16" y="40"/>
                    </a:lnTo>
                    <a:lnTo>
                      <a:pt x="24" y="16"/>
                    </a:lnTo>
                    <a:lnTo>
                      <a:pt x="40" y="0"/>
                    </a:lnTo>
                    <a:lnTo>
                      <a:pt x="72" y="8"/>
                    </a:lnTo>
                    <a:lnTo>
                      <a:pt x="88" y="24"/>
                    </a:lnTo>
                    <a:lnTo>
                      <a:pt x="112" y="24"/>
                    </a:lnTo>
                    <a:lnTo>
                      <a:pt x="128" y="24"/>
                    </a:lnTo>
                    <a:lnTo>
                      <a:pt x="144" y="24"/>
                    </a:lnTo>
                    <a:lnTo>
                      <a:pt x="152" y="8"/>
                    </a:lnTo>
                    <a:lnTo>
                      <a:pt x="192" y="16"/>
                    </a:lnTo>
                    <a:lnTo>
                      <a:pt x="22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2" name="Freeform 319"/>
              <p:cNvSpPr>
                <a:spLocks/>
              </p:cNvSpPr>
              <p:nvPr/>
            </p:nvSpPr>
            <p:spPr bwMode="gray">
              <a:xfrm>
                <a:off x="2772" y="2718"/>
                <a:ext cx="40" cy="84"/>
              </a:xfrm>
              <a:custGeom>
                <a:avLst/>
                <a:gdLst>
                  <a:gd name="T0" fmla="*/ 0 w 56"/>
                  <a:gd name="T1" fmla="*/ 8 h 120"/>
                  <a:gd name="T2" fmla="*/ 11 w 56"/>
                  <a:gd name="T3" fmla="*/ 3 h 120"/>
                  <a:gd name="T4" fmla="*/ 11 w 56"/>
                  <a:gd name="T5" fmla="*/ 0 h 120"/>
                  <a:gd name="T6" fmla="*/ 17 w 56"/>
                  <a:gd name="T7" fmla="*/ 0 h 120"/>
                  <a:gd name="T8" fmla="*/ 21 w 56"/>
                  <a:gd name="T9" fmla="*/ 8 h 120"/>
                  <a:gd name="T10" fmla="*/ 21 w 56"/>
                  <a:gd name="T11" fmla="*/ 17 h 120"/>
                  <a:gd name="T12" fmla="*/ 15 w 56"/>
                  <a:gd name="T13" fmla="*/ 22 h 120"/>
                  <a:gd name="T14" fmla="*/ 17 w 56"/>
                  <a:gd name="T15" fmla="*/ 41 h 120"/>
                  <a:gd name="T16" fmla="*/ 9 w 56"/>
                  <a:gd name="T17" fmla="*/ 41 h 120"/>
                  <a:gd name="T18" fmla="*/ 9 w 56"/>
                  <a:gd name="T19" fmla="*/ 22 h 120"/>
                  <a:gd name="T20" fmla="*/ 3 w 56"/>
                  <a:gd name="T21" fmla="*/ 17 h 120"/>
                  <a:gd name="T22" fmla="*/ 0 w 56"/>
                  <a:gd name="T23" fmla="*/ 14 h 120"/>
                  <a:gd name="T24" fmla="*/ 0 w 56"/>
                  <a:gd name="T25" fmla="*/ 8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120"/>
                  <a:gd name="T41" fmla="*/ 56 w 56"/>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120">
                    <a:moveTo>
                      <a:pt x="0" y="24"/>
                    </a:moveTo>
                    <a:lnTo>
                      <a:pt x="32" y="8"/>
                    </a:lnTo>
                    <a:lnTo>
                      <a:pt x="32" y="0"/>
                    </a:lnTo>
                    <a:lnTo>
                      <a:pt x="48" y="0"/>
                    </a:lnTo>
                    <a:lnTo>
                      <a:pt x="56" y="24"/>
                    </a:lnTo>
                    <a:lnTo>
                      <a:pt x="56" y="48"/>
                    </a:lnTo>
                    <a:lnTo>
                      <a:pt x="40" y="64"/>
                    </a:lnTo>
                    <a:lnTo>
                      <a:pt x="48" y="120"/>
                    </a:lnTo>
                    <a:lnTo>
                      <a:pt x="24" y="120"/>
                    </a:lnTo>
                    <a:lnTo>
                      <a:pt x="24" y="64"/>
                    </a:lnTo>
                    <a:lnTo>
                      <a:pt x="8" y="48"/>
                    </a:lnTo>
                    <a:lnTo>
                      <a:pt x="0" y="40"/>
                    </a:lnTo>
                    <a:lnTo>
                      <a:pt x="0"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3" name="Freeform 320"/>
              <p:cNvSpPr>
                <a:spLocks/>
              </p:cNvSpPr>
              <p:nvPr/>
            </p:nvSpPr>
            <p:spPr bwMode="gray">
              <a:xfrm>
                <a:off x="2761" y="2734"/>
                <a:ext cx="28" cy="74"/>
              </a:xfrm>
              <a:custGeom>
                <a:avLst/>
                <a:gdLst>
                  <a:gd name="T0" fmla="*/ 6 w 40"/>
                  <a:gd name="T1" fmla="*/ 0 h 104"/>
                  <a:gd name="T2" fmla="*/ 6 w 40"/>
                  <a:gd name="T3" fmla="*/ 6 h 104"/>
                  <a:gd name="T4" fmla="*/ 8 w 40"/>
                  <a:gd name="T5" fmla="*/ 9 h 104"/>
                  <a:gd name="T6" fmla="*/ 14 w 40"/>
                  <a:gd name="T7" fmla="*/ 14 h 104"/>
                  <a:gd name="T8" fmla="*/ 14 w 40"/>
                  <a:gd name="T9" fmla="*/ 34 h 104"/>
                  <a:gd name="T10" fmla="*/ 6 w 40"/>
                  <a:gd name="T11" fmla="*/ 38 h 104"/>
                  <a:gd name="T12" fmla="*/ 6 w 40"/>
                  <a:gd name="T13" fmla="*/ 32 h 104"/>
                  <a:gd name="T14" fmla="*/ 6 w 40"/>
                  <a:gd name="T15" fmla="*/ 29 h 104"/>
                  <a:gd name="T16" fmla="*/ 6 w 40"/>
                  <a:gd name="T17" fmla="*/ 26 h 104"/>
                  <a:gd name="T18" fmla="*/ 3 w 40"/>
                  <a:gd name="T19" fmla="*/ 23 h 104"/>
                  <a:gd name="T20" fmla="*/ 3 w 40"/>
                  <a:gd name="T21" fmla="*/ 9 h 104"/>
                  <a:gd name="T22" fmla="*/ 0 w 40"/>
                  <a:gd name="T23" fmla="*/ 0 h 104"/>
                  <a:gd name="T24" fmla="*/ 6 w 40"/>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04"/>
                  <a:gd name="T41" fmla="*/ 40 w 40"/>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04">
                    <a:moveTo>
                      <a:pt x="16" y="0"/>
                    </a:moveTo>
                    <a:lnTo>
                      <a:pt x="16" y="16"/>
                    </a:lnTo>
                    <a:lnTo>
                      <a:pt x="24" y="24"/>
                    </a:lnTo>
                    <a:lnTo>
                      <a:pt x="40" y="40"/>
                    </a:lnTo>
                    <a:lnTo>
                      <a:pt x="40" y="96"/>
                    </a:lnTo>
                    <a:lnTo>
                      <a:pt x="16" y="104"/>
                    </a:lnTo>
                    <a:lnTo>
                      <a:pt x="16" y="88"/>
                    </a:lnTo>
                    <a:lnTo>
                      <a:pt x="16" y="80"/>
                    </a:lnTo>
                    <a:lnTo>
                      <a:pt x="16" y="72"/>
                    </a:lnTo>
                    <a:lnTo>
                      <a:pt x="8" y="64"/>
                    </a:lnTo>
                    <a:lnTo>
                      <a:pt x="8" y="24"/>
                    </a:lnTo>
                    <a:lnTo>
                      <a:pt x="0"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4" name="Freeform 321"/>
              <p:cNvSpPr>
                <a:spLocks/>
              </p:cNvSpPr>
              <p:nvPr/>
            </p:nvSpPr>
            <p:spPr bwMode="gray">
              <a:xfrm>
                <a:off x="2716" y="2729"/>
                <a:ext cx="56" cy="95"/>
              </a:xfrm>
              <a:custGeom>
                <a:avLst/>
                <a:gdLst>
                  <a:gd name="T0" fmla="*/ 22 w 80"/>
                  <a:gd name="T1" fmla="*/ 3 h 136"/>
                  <a:gd name="T2" fmla="*/ 25 w 80"/>
                  <a:gd name="T3" fmla="*/ 10 h 136"/>
                  <a:gd name="T4" fmla="*/ 25 w 80"/>
                  <a:gd name="T5" fmla="*/ 24 h 136"/>
                  <a:gd name="T6" fmla="*/ 27 w 80"/>
                  <a:gd name="T7" fmla="*/ 27 h 136"/>
                  <a:gd name="T8" fmla="*/ 27 w 80"/>
                  <a:gd name="T9" fmla="*/ 30 h 136"/>
                  <a:gd name="T10" fmla="*/ 27 w 80"/>
                  <a:gd name="T11" fmla="*/ 33 h 136"/>
                  <a:gd name="T12" fmla="*/ 27 w 80"/>
                  <a:gd name="T13" fmla="*/ 38 h 136"/>
                  <a:gd name="T14" fmla="*/ 22 w 80"/>
                  <a:gd name="T15" fmla="*/ 41 h 136"/>
                  <a:gd name="T16" fmla="*/ 8 w 80"/>
                  <a:gd name="T17" fmla="*/ 46 h 136"/>
                  <a:gd name="T18" fmla="*/ 6 w 80"/>
                  <a:gd name="T19" fmla="*/ 43 h 136"/>
                  <a:gd name="T20" fmla="*/ 3 w 80"/>
                  <a:gd name="T21" fmla="*/ 38 h 136"/>
                  <a:gd name="T22" fmla="*/ 0 w 80"/>
                  <a:gd name="T23" fmla="*/ 36 h 136"/>
                  <a:gd name="T24" fmla="*/ 6 w 80"/>
                  <a:gd name="T25" fmla="*/ 24 h 136"/>
                  <a:gd name="T26" fmla="*/ 6 w 80"/>
                  <a:gd name="T27" fmla="*/ 19 h 136"/>
                  <a:gd name="T28" fmla="*/ 3 w 80"/>
                  <a:gd name="T29" fmla="*/ 10 h 136"/>
                  <a:gd name="T30" fmla="*/ 6 w 80"/>
                  <a:gd name="T31" fmla="*/ 0 h 136"/>
                  <a:gd name="T32" fmla="*/ 10 w 80"/>
                  <a:gd name="T33" fmla="*/ 0 h 136"/>
                  <a:gd name="T34" fmla="*/ 17 w 80"/>
                  <a:gd name="T35" fmla="*/ 3 h 136"/>
                  <a:gd name="T36" fmla="*/ 19 w 80"/>
                  <a:gd name="T37" fmla="*/ 0 h 136"/>
                  <a:gd name="T38" fmla="*/ 22 w 80"/>
                  <a:gd name="T39" fmla="*/ 3 h 1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36"/>
                  <a:gd name="T62" fmla="*/ 80 w 80"/>
                  <a:gd name="T63" fmla="*/ 136 h 1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36">
                    <a:moveTo>
                      <a:pt x="64" y="8"/>
                    </a:moveTo>
                    <a:lnTo>
                      <a:pt x="72" y="32"/>
                    </a:lnTo>
                    <a:lnTo>
                      <a:pt x="72" y="72"/>
                    </a:lnTo>
                    <a:lnTo>
                      <a:pt x="80" y="80"/>
                    </a:lnTo>
                    <a:lnTo>
                      <a:pt x="80" y="88"/>
                    </a:lnTo>
                    <a:lnTo>
                      <a:pt x="80" y="96"/>
                    </a:lnTo>
                    <a:lnTo>
                      <a:pt x="80" y="112"/>
                    </a:lnTo>
                    <a:lnTo>
                      <a:pt x="64" y="120"/>
                    </a:lnTo>
                    <a:lnTo>
                      <a:pt x="24" y="136"/>
                    </a:lnTo>
                    <a:lnTo>
                      <a:pt x="16" y="128"/>
                    </a:lnTo>
                    <a:lnTo>
                      <a:pt x="8" y="112"/>
                    </a:lnTo>
                    <a:lnTo>
                      <a:pt x="0" y="104"/>
                    </a:lnTo>
                    <a:lnTo>
                      <a:pt x="16" y="72"/>
                    </a:lnTo>
                    <a:lnTo>
                      <a:pt x="16" y="56"/>
                    </a:lnTo>
                    <a:lnTo>
                      <a:pt x="8" y="32"/>
                    </a:lnTo>
                    <a:lnTo>
                      <a:pt x="16" y="0"/>
                    </a:lnTo>
                    <a:lnTo>
                      <a:pt x="32" y="0"/>
                    </a:lnTo>
                    <a:lnTo>
                      <a:pt x="48" y="8"/>
                    </a:lnTo>
                    <a:lnTo>
                      <a:pt x="56" y="0"/>
                    </a:lnTo>
                    <a:lnTo>
                      <a:pt x="64"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5" name="Freeform 322"/>
              <p:cNvSpPr>
                <a:spLocks/>
              </p:cNvSpPr>
              <p:nvPr/>
            </p:nvSpPr>
            <p:spPr bwMode="gray">
              <a:xfrm>
                <a:off x="2643" y="2734"/>
                <a:ext cx="84" cy="96"/>
              </a:xfrm>
              <a:custGeom>
                <a:avLst/>
                <a:gdLst>
                  <a:gd name="T0" fmla="*/ 41 w 120"/>
                  <a:gd name="T1" fmla="*/ 42 h 136"/>
                  <a:gd name="T2" fmla="*/ 39 w 120"/>
                  <a:gd name="T3" fmla="*/ 37 h 136"/>
                  <a:gd name="T4" fmla="*/ 36 w 120"/>
                  <a:gd name="T5" fmla="*/ 34 h 136"/>
                  <a:gd name="T6" fmla="*/ 41 w 120"/>
                  <a:gd name="T7" fmla="*/ 23 h 136"/>
                  <a:gd name="T8" fmla="*/ 41 w 120"/>
                  <a:gd name="T9" fmla="*/ 17 h 136"/>
                  <a:gd name="T10" fmla="*/ 39 w 120"/>
                  <a:gd name="T11" fmla="*/ 8 h 136"/>
                  <a:gd name="T12" fmla="*/ 30 w 120"/>
                  <a:gd name="T13" fmla="*/ 8 h 136"/>
                  <a:gd name="T14" fmla="*/ 27 w 120"/>
                  <a:gd name="T15" fmla="*/ 11 h 136"/>
                  <a:gd name="T16" fmla="*/ 22 w 120"/>
                  <a:gd name="T17" fmla="*/ 6 h 136"/>
                  <a:gd name="T18" fmla="*/ 17 w 120"/>
                  <a:gd name="T19" fmla="*/ 6 h 136"/>
                  <a:gd name="T20" fmla="*/ 11 w 120"/>
                  <a:gd name="T21" fmla="*/ 0 h 136"/>
                  <a:gd name="T22" fmla="*/ 8 w 120"/>
                  <a:gd name="T23" fmla="*/ 6 h 136"/>
                  <a:gd name="T24" fmla="*/ 3 w 120"/>
                  <a:gd name="T25" fmla="*/ 6 h 136"/>
                  <a:gd name="T26" fmla="*/ 3 w 120"/>
                  <a:gd name="T27" fmla="*/ 17 h 136"/>
                  <a:gd name="T28" fmla="*/ 0 w 120"/>
                  <a:gd name="T29" fmla="*/ 23 h 136"/>
                  <a:gd name="T30" fmla="*/ 0 w 120"/>
                  <a:gd name="T31" fmla="*/ 25 h 136"/>
                  <a:gd name="T32" fmla="*/ 0 w 120"/>
                  <a:gd name="T33" fmla="*/ 34 h 136"/>
                  <a:gd name="T34" fmla="*/ 6 w 120"/>
                  <a:gd name="T35" fmla="*/ 37 h 136"/>
                  <a:gd name="T36" fmla="*/ 6 w 120"/>
                  <a:gd name="T37" fmla="*/ 42 h 136"/>
                  <a:gd name="T38" fmla="*/ 3 w 120"/>
                  <a:gd name="T39" fmla="*/ 48 h 136"/>
                  <a:gd name="T40" fmla="*/ 11 w 120"/>
                  <a:gd name="T41" fmla="*/ 48 h 136"/>
                  <a:gd name="T42" fmla="*/ 22 w 120"/>
                  <a:gd name="T43" fmla="*/ 45 h 136"/>
                  <a:gd name="T44" fmla="*/ 30 w 120"/>
                  <a:gd name="T45" fmla="*/ 42 h 136"/>
                  <a:gd name="T46" fmla="*/ 41 w 120"/>
                  <a:gd name="T47" fmla="*/ 42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36"/>
                  <a:gd name="T74" fmla="*/ 120 w 120"/>
                  <a:gd name="T75" fmla="*/ 136 h 1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36">
                    <a:moveTo>
                      <a:pt x="120" y="120"/>
                    </a:moveTo>
                    <a:lnTo>
                      <a:pt x="112" y="104"/>
                    </a:lnTo>
                    <a:lnTo>
                      <a:pt x="104" y="96"/>
                    </a:lnTo>
                    <a:lnTo>
                      <a:pt x="120" y="64"/>
                    </a:lnTo>
                    <a:lnTo>
                      <a:pt x="120" y="48"/>
                    </a:lnTo>
                    <a:lnTo>
                      <a:pt x="112" y="24"/>
                    </a:lnTo>
                    <a:lnTo>
                      <a:pt x="88" y="24"/>
                    </a:lnTo>
                    <a:lnTo>
                      <a:pt x="80" y="32"/>
                    </a:lnTo>
                    <a:lnTo>
                      <a:pt x="64" y="16"/>
                    </a:lnTo>
                    <a:lnTo>
                      <a:pt x="48" y="16"/>
                    </a:lnTo>
                    <a:lnTo>
                      <a:pt x="32" y="0"/>
                    </a:lnTo>
                    <a:lnTo>
                      <a:pt x="24" y="16"/>
                    </a:lnTo>
                    <a:lnTo>
                      <a:pt x="8" y="16"/>
                    </a:lnTo>
                    <a:lnTo>
                      <a:pt x="8" y="48"/>
                    </a:lnTo>
                    <a:lnTo>
                      <a:pt x="0" y="64"/>
                    </a:lnTo>
                    <a:lnTo>
                      <a:pt x="0" y="72"/>
                    </a:lnTo>
                    <a:lnTo>
                      <a:pt x="0" y="96"/>
                    </a:lnTo>
                    <a:lnTo>
                      <a:pt x="16" y="104"/>
                    </a:lnTo>
                    <a:lnTo>
                      <a:pt x="16" y="120"/>
                    </a:lnTo>
                    <a:lnTo>
                      <a:pt x="8" y="136"/>
                    </a:lnTo>
                    <a:lnTo>
                      <a:pt x="32" y="136"/>
                    </a:lnTo>
                    <a:lnTo>
                      <a:pt x="64" y="128"/>
                    </a:lnTo>
                    <a:lnTo>
                      <a:pt x="88" y="120"/>
                    </a:lnTo>
                    <a:lnTo>
                      <a:pt x="120" y="12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6" name="Freeform 323"/>
              <p:cNvSpPr>
                <a:spLocks/>
              </p:cNvSpPr>
              <p:nvPr/>
            </p:nvSpPr>
            <p:spPr bwMode="gray">
              <a:xfrm>
                <a:off x="2885" y="2701"/>
                <a:ext cx="101" cy="163"/>
              </a:xfrm>
              <a:custGeom>
                <a:avLst/>
                <a:gdLst>
                  <a:gd name="T0" fmla="*/ 0 w 144"/>
                  <a:gd name="T1" fmla="*/ 64 h 232"/>
                  <a:gd name="T2" fmla="*/ 6 w 144"/>
                  <a:gd name="T3" fmla="*/ 67 h 232"/>
                  <a:gd name="T4" fmla="*/ 8 w 144"/>
                  <a:gd name="T5" fmla="*/ 72 h 232"/>
                  <a:gd name="T6" fmla="*/ 8 w 144"/>
                  <a:gd name="T7" fmla="*/ 77 h 232"/>
                  <a:gd name="T8" fmla="*/ 19 w 144"/>
                  <a:gd name="T9" fmla="*/ 77 h 232"/>
                  <a:gd name="T10" fmla="*/ 30 w 144"/>
                  <a:gd name="T11" fmla="*/ 77 h 232"/>
                  <a:gd name="T12" fmla="*/ 41 w 144"/>
                  <a:gd name="T13" fmla="*/ 77 h 232"/>
                  <a:gd name="T14" fmla="*/ 44 w 144"/>
                  <a:gd name="T15" fmla="*/ 81 h 232"/>
                  <a:gd name="T16" fmla="*/ 50 w 144"/>
                  <a:gd name="T17" fmla="*/ 75 h 232"/>
                  <a:gd name="T18" fmla="*/ 41 w 144"/>
                  <a:gd name="T19" fmla="*/ 58 h 232"/>
                  <a:gd name="T20" fmla="*/ 41 w 144"/>
                  <a:gd name="T21" fmla="*/ 53 h 232"/>
                  <a:gd name="T22" fmla="*/ 50 w 144"/>
                  <a:gd name="T23" fmla="*/ 41 h 232"/>
                  <a:gd name="T24" fmla="*/ 44 w 144"/>
                  <a:gd name="T25" fmla="*/ 33 h 232"/>
                  <a:gd name="T26" fmla="*/ 39 w 144"/>
                  <a:gd name="T27" fmla="*/ 27 h 232"/>
                  <a:gd name="T28" fmla="*/ 39 w 144"/>
                  <a:gd name="T29" fmla="*/ 25 h 232"/>
                  <a:gd name="T30" fmla="*/ 47 w 144"/>
                  <a:gd name="T31" fmla="*/ 22 h 232"/>
                  <a:gd name="T32" fmla="*/ 47 w 144"/>
                  <a:gd name="T33" fmla="*/ 8 h 232"/>
                  <a:gd name="T34" fmla="*/ 41 w 144"/>
                  <a:gd name="T35" fmla="*/ 0 h 232"/>
                  <a:gd name="T36" fmla="*/ 39 w 144"/>
                  <a:gd name="T37" fmla="*/ 0 h 232"/>
                  <a:gd name="T38" fmla="*/ 39 w 144"/>
                  <a:gd name="T39" fmla="*/ 3 h 232"/>
                  <a:gd name="T40" fmla="*/ 41 w 144"/>
                  <a:gd name="T41" fmla="*/ 14 h 232"/>
                  <a:gd name="T42" fmla="*/ 36 w 144"/>
                  <a:gd name="T43" fmla="*/ 17 h 232"/>
                  <a:gd name="T44" fmla="*/ 30 w 144"/>
                  <a:gd name="T45" fmla="*/ 27 h 232"/>
                  <a:gd name="T46" fmla="*/ 27 w 144"/>
                  <a:gd name="T47" fmla="*/ 31 h 232"/>
                  <a:gd name="T48" fmla="*/ 25 w 144"/>
                  <a:gd name="T49" fmla="*/ 44 h 232"/>
                  <a:gd name="T50" fmla="*/ 19 w 144"/>
                  <a:gd name="T51" fmla="*/ 47 h 232"/>
                  <a:gd name="T52" fmla="*/ 17 w 144"/>
                  <a:gd name="T53" fmla="*/ 44 h 232"/>
                  <a:gd name="T54" fmla="*/ 11 w 144"/>
                  <a:gd name="T55" fmla="*/ 44 h 232"/>
                  <a:gd name="T56" fmla="*/ 3 w 144"/>
                  <a:gd name="T57" fmla="*/ 56 h 232"/>
                  <a:gd name="T58" fmla="*/ 0 w 144"/>
                  <a:gd name="T59" fmla="*/ 64 h 2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4"/>
                  <a:gd name="T91" fmla="*/ 0 h 232"/>
                  <a:gd name="T92" fmla="*/ 144 w 144"/>
                  <a:gd name="T93" fmla="*/ 232 h 2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4" h="232">
                    <a:moveTo>
                      <a:pt x="0" y="184"/>
                    </a:moveTo>
                    <a:lnTo>
                      <a:pt x="16" y="192"/>
                    </a:lnTo>
                    <a:lnTo>
                      <a:pt x="24" y="208"/>
                    </a:lnTo>
                    <a:lnTo>
                      <a:pt x="24" y="224"/>
                    </a:lnTo>
                    <a:lnTo>
                      <a:pt x="56" y="224"/>
                    </a:lnTo>
                    <a:lnTo>
                      <a:pt x="88" y="224"/>
                    </a:lnTo>
                    <a:lnTo>
                      <a:pt x="120" y="224"/>
                    </a:lnTo>
                    <a:lnTo>
                      <a:pt x="128" y="232"/>
                    </a:lnTo>
                    <a:lnTo>
                      <a:pt x="144" y="216"/>
                    </a:lnTo>
                    <a:lnTo>
                      <a:pt x="120" y="168"/>
                    </a:lnTo>
                    <a:lnTo>
                      <a:pt x="120" y="152"/>
                    </a:lnTo>
                    <a:lnTo>
                      <a:pt x="144" y="120"/>
                    </a:lnTo>
                    <a:lnTo>
                      <a:pt x="128" y="96"/>
                    </a:lnTo>
                    <a:lnTo>
                      <a:pt x="112" y="80"/>
                    </a:lnTo>
                    <a:lnTo>
                      <a:pt x="112" y="72"/>
                    </a:lnTo>
                    <a:lnTo>
                      <a:pt x="136" y="64"/>
                    </a:lnTo>
                    <a:lnTo>
                      <a:pt x="136" y="24"/>
                    </a:lnTo>
                    <a:lnTo>
                      <a:pt x="120" y="0"/>
                    </a:lnTo>
                    <a:lnTo>
                      <a:pt x="112" y="0"/>
                    </a:lnTo>
                    <a:lnTo>
                      <a:pt x="112" y="8"/>
                    </a:lnTo>
                    <a:lnTo>
                      <a:pt x="120" y="40"/>
                    </a:lnTo>
                    <a:lnTo>
                      <a:pt x="104" y="48"/>
                    </a:lnTo>
                    <a:lnTo>
                      <a:pt x="88" y="80"/>
                    </a:lnTo>
                    <a:lnTo>
                      <a:pt x="80" y="88"/>
                    </a:lnTo>
                    <a:lnTo>
                      <a:pt x="72" y="128"/>
                    </a:lnTo>
                    <a:lnTo>
                      <a:pt x="56" y="136"/>
                    </a:lnTo>
                    <a:lnTo>
                      <a:pt x="48" y="128"/>
                    </a:lnTo>
                    <a:lnTo>
                      <a:pt x="32" y="128"/>
                    </a:lnTo>
                    <a:lnTo>
                      <a:pt x="8" y="160"/>
                    </a:lnTo>
                    <a:lnTo>
                      <a:pt x="0" y="18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7" name="Freeform 324"/>
              <p:cNvSpPr>
                <a:spLocks/>
              </p:cNvSpPr>
              <p:nvPr/>
            </p:nvSpPr>
            <p:spPr bwMode="gray">
              <a:xfrm>
                <a:off x="2969" y="2718"/>
                <a:ext cx="186" cy="135"/>
              </a:xfrm>
              <a:custGeom>
                <a:avLst/>
                <a:gdLst>
                  <a:gd name="T0" fmla="*/ 8 w 264"/>
                  <a:gd name="T1" fmla="*/ 67 h 192"/>
                  <a:gd name="T2" fmla="*/ 0 w 264"/>
                  <a:gd name="T3" fmla="*/ 50 h 192"/>
                  <a:gd name="T4" fmla="*/ 0 w 264"/>
                  <a:gd name="T5" fmla="*/ 44 h 192"/>
                  <a:gd name="T6" fmla="*/ 8 w 264"/>
                  <a:gd name="T7" fmla="*/ 34 h 192"/>
                  <a:gd name="T8" fmla="*/ 31 w 264"/>
                  <a:gd name="T9" fmla="*/ 31 h 192"/>
                  <a:gd name="T10" fmla="*/ 34 w 264"/>
                  <a:gd name="T11" fmla="*/ 23 h 192"/>
                  <a:gd name="T12" fmla="*/ 42 w 264"/>
                  <a:gd name="T13" fmla="*/ 23 h 192"/>
                  <a:gd name="T14" fmla="*/ 53 w 264"/>
                  <a:gd name="T15" fmla="*/ 11 h 192"/>
                  <a:gd name="T16" fmla="*/ 53 w 264"/>
                  <a:gd name="T17" fmla="*/ 3 h 192"/>
                  <a:gd name="T18" fmla="*/ 58 w 264"/>
                  <a:gd name="T19" fmla="*/ 0 h 192"/>
                  <a:gd name="T20" fmla="*/ 65 w 264"/>
                  <a:gd name="T21" fmla="*/ 6 h 192"/>
                  <a:gd name="T22" fmla="*/ 65 w 264"/>
                  <a:gd name="T23" fmla="*/ 8 h 192"/>
                  <a:gd name="T24" fmla="*/ 61 w 264"/>
                  <a:gd name="T25" fmla="*/ 8 h 192"/>
                  <a:gd name="T26" fmla="*/ 67 w 264"/>
                  <a:gd name="T27" fmla="*/ 14 h 192"/>
                  <a:gd name="T28" fmla="*/ 67 w 264"/>
                  <a:gd name="T29" fmla="*/ 25 h 192"/>
                  <a:gd name="T30" fmla="*/ 70 w 264"/>
                  <a:gd name="T31" fmla="*/ 25 h 192"/>
                  <a:gd name="T32" fmla="*/ 73 w 264"/>
                  <a:gd name="T33" fmla="*/ 31 h 192"/>
                  <a:gd name="T34" fmla="*/ 75 w 264"/>
                  <a:gd name="T35" fmla="*/ 31 h 192"/>
                  <a:gd name="T36" fmla="*/ 81 w 264"/>
                  <a:gd name="T37" fmla="*/ 36 h 192"/>
                  <a:gd name="T38" fmla="*/ 84 w 264"/>
                  <a:gd name="T39" fmla="*/ 41 h 192"/>
                  <a:gd name="T40" fmla="*/ 89 w 264"/>
                  <a:gd name="T41" fmla="*/ 48 h 192"/>
                  <a:gd name="T42" fmla="*/ 92 w 264"/>
                  <a:gd name="T43" fmla="*/ 50 h 192"/>
                  <a:gd name="T44" fmla="*/ 81 w 264"/>
                  <a:gd name="T45" fmla="*/ 48 h 192"/>
                  <a:gd name="T46" fmla="*/ 61 w 264"/>
                  <a:gd name="T47" fmla="*/ 56 h 192"/>
                  <a:gd name="T48" fmla="*/ 56 w 264"/>
                  <a:gd name="T49" fmla="*/ 58 h 192"/>
                  <a:gd name="T50" fmla="*/ 44 w 264"/>
                  <a:gd name="T51" fmla="*/ 56 h 192"/>
                  <a:gd name="T52" fmla="*/ 39 w 264"/>
                  <a:gd name="T53" fmla="*/ 50 h 192"/>
                  <a:gd name="T54" fmla="*/ 27 w 264"/>
                  <a:gd name="T55" fmla="*/ 53 h 192"/>
                  <a:gd name="T56" fmla="*/ 27 w 264"/>
                  <a:gd name="T57" fmla="*/ 58 h 192"/>
                  <a:gd name="T58" fmla="*/ 23 w 264"/>
                  <a:gd name="T59" fmla="*/ 61 h 192"/>
                  <a:gd name="T60" fmla="*/ 17 w 264"/>
                  <a:gd name="T61" fmla="*/ 58 h 192"/>
                  <a:gd name="T62" fmla="*/ 11 w 264"/>
                  <a:gd name="T63" fmla="*/ 61 h 192"/>
                  <a:gd name="T64" fmla="*/ 8 w 264"/>
                  <a:gd name="T65" fmla="*/ 67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4"/>
                  <a:gd name="T100" fmla="*/ 0 h 192"/>
                  <a:gd name="T101" fmla="*/ 264 w 264"/>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4" h="192">
                    <a:moveTo>
                      <a:pt x="24" y="192"/>
                    </a:moveTo>
                    <a:lnTo>
                      <a:pt x="0" y="144"/>
                    </a:lnTo>
                    <a:lnTo>
                      <a:pt x="0" y="128"/>
                    </a:lnTo>
                    <a:lnTo>
                      <a:pt x="24" y="96"/>
                    </a:lnTo>
                    <a:lnTo>
                      <a:pt x="88" y="88"/>
                    </a:lnTo>
                    <a:lnTo>
                      <a:pt x="96" y="64"/>
                    </a:lnTo>
                    <a:lnTo>
                      <a:pt x="120" y="64"/>
                    </a:lnTo>
                    <a:lnTo>
                      <a:pt x="152" y="32"/>
                    </a:lnTo>
                    <a:lnTo>
                      <a:pt x="152" y="8"/>
                    </a:lnTo>
                    <a:lnTo>
                      <a:pt x="168" y="0"/>
                    </a:lnTo>
                    <a:lnTo>
                      <a:pt x="184" y="16"/>
                    </a:lnTo>
                    <a:lnTo>
                      <a:pt x="184" y="24"/>
                    </a:lnTo>
                    <a:lnTo>
                      <a:pt x="176" y="24"/>
                    </a:lnTo>
                    <a:lnTo>
                      <a:pt x="192" y="40"/>
                    </a:lnTo>
                    <a:lnTo>
                      <a:pt x="192" y="72"/>
                    </a:lnTo>
                    <a:lnTo>
                      <a:pt x="200" y="72"/>
                    </a:lnTo>
                    <a:lnTo>
                      <a:pt x="208" y="88"/>
                    </a:lnTo>
                    <a:lnTo>
                      <a:pt x="216" y="88"/>
                    </a:lnTo>
                    <a:lnTo>
                      <a:pt x="232" y="104"/>
                    </a:lnTo>
                    <a:lnTo>
                      <a:pt x="240" y="120"/>
                    </a:lnTo>
                    <a:lnTo>
                      <a:pt x="256" y="136"/>
                    </a:lnTo>
                    <a:lnTo>
                      <a:pt x="264" y="144"/>
                    </a:lnTo>
                    <a:lnTo>
                      <a:pt x="232" y="136"/>
                    </a:lnTo>
                    <a:lnTo>
                      <a:pt x="176" y="160"/>
                    </a:lnTo>
                    <a:lnTo>
                      <a:pt x="160" y="168"/>
                    </a:lnTo>
                    <a:lnTo>
                      <a:pt x="128" y="160"/>
                    </a:lnTo>
                    <a:lnTo>
                      <a:pt x="112" y="144"/>
                    </a:lnTo>
                    <a:lnTo>
                      <a:pt x="80" y="152"/>
                    </a:lnTo>
                    <a:lnTo>
                      <a:pt x="80" y="168"/>
                    </a:lnTo>
                    <a:lnTo>
                      <a:pt x="64" y="176"/>
                    </a:lnTo>
                    <a:lnTo>
                      <a:pt x="48" y="168"/>
                    </a:lnTo>
                    <a:lnTo>
                      <a:pt x="32" y="176"/>
                    </a:lnTo>
                    <a:lnTo>
                      <a:pt x="24" y="19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8" name="Freeform 325"/>
              <p:cNvSpPr>
                <a:spLocks/>
              </p:cNvSpPr>
              <p:nvPr/>
            </p:nvSpPr>
            <p:spPr bwMode="gray">
              <a:xfrm>
                <a:off x="2958" y="2543"/>
                <a:ext cx="152" cy="242"/>
              </a:xfrm>
              <a:custGeom>
                <a:avLst/>
                <a:gdLst>
                  <a:gd name="T0" fmla="*/ 14 w 216"/>
                  <a:gd name="T1" fmla="*/ 120 h 344"/>
                  <a:gd name="T2" fmla="*/ 8 w 216"/>
                  <a:gd name="T3" fmla="*/ 111 h 344"/>
                  <a:gd name="T4" fmla="*/ 3 w 216"/>
                  <a:gd name="T5" fmla="*/ 106 h 344"/>
                  <a:gd name="T6" fmla="*/ 3 w 216"/>
                  <a:gd name="T7" fmla="*/ 103 h 344"/>
                  <a:gd name="T8" fmla="*/ 11 w 216"/>
                  <a:gd name="T9" fmla="*/ 101 h 344"/>
                  <a:gd name="T10" fmla="*/ 11 w 216"/>
                  <a:gd name="T11" fmla="*/ 86 h 344"/>
                  <a:gd name="T12" fmla="*/ 6 w 216"/>
                  <a:gd name="T13" fmla="*/ 78 h 344"/>
                  <a:gd name="T14" fmla="*/ 3 w 216"/>
                  <a:gd name="T15" fmla="*/ 78 h 344"/>
                  <a:gd name="T16" fmla="*/ 0 w 216"/>
                  <a:gd name="T17" fmla="*/ 75 h 344"/>
                  <a:gd name="T18" fmla="*/ 0 w 216"/>
                  <a:gd name="T19" fmla="*/ 64 h 344"/>
                  <a:gd name="T20" fmla="*/ 14 w 216"/>
                  <a:gd name="T21" fmla="*/ 50 h 344"/>
                  <a:gd name="T22" fmla="*/ 14 w 216"/>
                  <a:gd name="T23" fmla="*/ 31 h 344"/>
                  <a:gd name="T24" fmla="*/ 17 w 216"/>
                  <a:gd name="T25" fmla="*/ 25 h 344"/>
                  <a:gd name="T26" fmla="*/ 11 w 216"/>
                  <a:gd name="T27" fmla="*/ 17 h 344"/>
                  <a:gd name="T28" fmla="*/ 8 w 216"/>
                  <a:gd name="T29" fmla="*/ 8 h 344"/>
                  <a:gd name="T30" fmla="*/ 19 w 216"/>
                  <a:gd name="T31" fmla="*/ 0 h 344"/>
                  <a:gd name="T32" fmla="*/ 75 w 216"/>
                  <a:gd name="T33" fmla="*/ 27 h 344"/>
                  <a:gd name="T34" fmla="*/ 75 w 216"/>
                  <a:gd name="T35" fmla="*/ 58 h 344"/>
                  <a:gd name="T36" fmla="*/ 64 w 216"/>
                  <a:gd name="T37" fmla="*/ 58 h 344"/>
                  <a:gd name="T38" fmla="*/ 64 w 216"/>
                  <a:gd name="T39" fmla="*/ 64 h 344"/>
                  <a:gd name="T40" fmla="*/ 64 w 216"/>
                  <a:gd name="T41" fmla="*/ 67 h 344"/>
                  <a:gd name="T42" fmla="*/ 61 w 216"/>
                  <a:gd name="T43" fmla="*/ 78 h 344"/>
                  <a:gd name="T44" fmla="*/ 61 w 216"/>
                  <a:gd name="T45" fmla="*/ 81 h 344"/>
                  <a:gd name="T46" fmla="*/ 64 w 216"/>
                  <a:gd name="T47" fmla="*/ 84 h 344"/>
                  <a:gd name="T48" fmla="*/ 64 w 216"/>
                  <a:gd name="T49" fmla="*/ 86 h 344"/>
                  <a:gd name="T50" fmla="*/ 58 w 216"/>
                  <a:gd name="T51" fmla="*/ 89 h 344"/>
                  <a:gd name="T52" fmla="*/ 58 w 216"/>
                  <a:gd name="T53" fmla="*/ 98 h 344"/>
                  <a:gd name="T54" fmla="*/ 48 w 216"/>
                  <a:gd name="T55" fmla="*/ 108 h 344"/>
                  <a:gd name="T56" fmla="*/ 39 w 216"/>
                  <a:gd name="T57" fmla="*/ 108 h 344"/>
                  <a:gd name="T58" fmla="*/ 36 w 216"/>
                  <a:gd name="T59" fmla="*/ 117 h 344"/>
                  <a:gd name="T60" fmla="*/ 14 w 216"/>
                  <a:gd name="T61" fmla="*/ 120 h 3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6"/>
                  <a:gd name="T94" fmla="*/ 0 h 344"/>
                  <a:gd name="T95" fmla="*/ 216 w 216"/>
                  <a:gd name="T96" fmla="*/ 344 h 3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6" h="344">
                    <a:moveTo>
                      <a:pt x="40" y="344"/>
                    </a:moveTo>
                    <a:lnTo>
                      <a:pt x="24" y="320"/>
                    </a:lnTo>
                    <a:lnTo>
                      <a:pt x="8" y="304"/>
                    </a:lnTo>
                    <a:lnTo>
                      <a:pt x="8" y="296"/>
                    </a:lnTo>
                    <a:lnTo>
                      <a:pt x="32" y="288"/>
                    </a:lnTo>
                    <a:lnTo>
                      <a:pt x="32" y="248"/>
                    </a:lnTo>
                    <a:lnTo>
                      <a:pt x="16" y="224"/>
                    </a:lnTo>
                    <a:lnTo>
                      <a:pt x="8" y="224"/>
                    </a:lnTo>
                    <a:lnTo>
                      <a:pt x="0" y="216"/>
                    </a:lnTo>
                    <a:lnTo>
                      <a:pt x="0" y="184"/>
                    </a:lnTo>
                    <a:lnTo>
                      <a:pt x="40" y="144"/>
                    </a:lnTo>
                    <a:lnTo>
                      <a:pt x="40" y="88"/>
                    </a:lnTo>
                    <a:lnTo>
                      <a:pt x="48" y="72"/>
                    </a:lnTo>
                    <a:lnTo>
                      <a:pt x="32" y="48"/>
                    </a:lnTo>
                    <a:lnTo>
                      <a:pt x="24" y="24"/>
                    </a:lnTo>
                    <a:lnTo>
                      <a:pt x="56" y="0"/>
                    </a:lnTo>
                    <a:lnTo>
                      <a:pt x="216" y="80"/>
                    </a:lnTo>
                    <a:lnTo>
                      <a:pt x="216" y="168"/>
                    </a:lnTo>
                    <a:lnTo>
                      <a:pt x="184" y="168"/>
                    </a:lnTo>
                    <a:lnTo>
                      <a:pt x="184" y="184"/>
                    </a:lnTo>
                    <a:lnTo>
                      <a:pt x="184" y="192"/>
                    </a:lnTo>
                    <a:lnTo>
                      <a:pt x="176" y="224"/>
                    </a:lnTo>
                    <a:lnTo>
                      <a:pt x="176" y="232"/>
                    </a:lnTo>
                    <a:lnTo>
                      <a:pt x="184" y="240"/>
                    </a:lnTo>
                    <a:lnTo>
                      <a:pt x="184" y="248"/>
                    </a:lnTo>
                    <a:lnTo>
                      <a:pt x="168" y="256"/>
                    </a:lnTo>
                    <a:lnTo>
                      <a:pt x="168" y="280"/>
                    </a:lnTo>
                    <a:lnTo>
                      <a:pt x="136" y="312"/>
                    </a:lnTo>
                    <a:lnTo>
                      <a:pt x="112" y="312"/>
                    </a:lnTo>
                    <a:lnTo>
                      <a:pt x="104" y="336"/>
                    </a:lnTo>
                    <a:lnTo>
                      <a:pt x="40" y="34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79" name="Freeform 326"/>
              <p:cNvSpPr>
                <a:spLocks/>
              </p:cNvSpPr>
              <p:nvPr/>
            </p:nvSpPr>
            <p:spPr bwMode="gray">
              <a:xfrm>
                <a:off x="2890" y="2858"/>
                <a:ext cx="79" cy="101"/>
              </a:xfrm>
              <a:custGeom>
                <a:avLst/>
                <a:gdLst>
                  <a:gd name="T0" fmla="*/ 20 w 112"/>
                  <a:gd name="T1" fmla="*/ 50 h 144"/>
                  <a:gd name="T2" fmla="*/ 11 w 112"/>
                  <a:gd name="T3" fmla="*/ 39 h 144"/>
                  <a:gd name="T4" fmla="*/ 6 w 112"/>
                  <a:gd name="T5" fmla="*/ 33 h 144"/>
                  <a:gd name="T6" fmla="*/ 0 w 112"/>
                  <a:gd name="T7" fmla="*/ 25 h 144"/>
                  <a:gd name="T8" fmla="*/ 6 w 112"/>
                  <a:gd name="T9" fmla="*/ 17 h 144"/>
                  <a:gd name="T10" fmla="*/ 3 w 112"/>
                  <a:gd name="T11" fmla="*/ 11 h 144"/>
                  <a:gd name="T12" fmla="*/ 6 w 112"/>
                  <a:gd name="T13" fmla="*/ 8 h 144"/>
                  <a:gd name="T14" fmla="*/ 17 w 112"/>
                  <a:gd name="T15" fmla="*/ 8 h 144"/>
                  <a:gd name="T16" fmla="*/ 17 w 112"/>
                  <a:gd name="T17" fmla="*/ 0 h 144"/>
                  <a:gd name="T18" fmla="*/ 28 w 112"/>
                  <a:gd name="T19" fmla="*/ 0 h 144"/>
                  <a:gd name="T20" fmla="*/ 25 w 112"/>
                  <a:gd name="T21" fmla="*/ 6 h 144"/>
                  <a:gd name="T22" fmla="*/ 34 w 112"/>
                  <a:gd name="T23" fmla="*/ 11 h 144"/>
                  <a:gd name="T24" fmla="*/ 40 w 112"/>
                  <a:gd name="T25" fmla="*/ 8 h 144"/>
                  <a:gd name="T26" fmla="*/ 40 w 112"/>
                  <a:gd name="T27" fmla="*/ 14 h 144"/>
                  <a:gd name="T28" fmla="*/ 36 w 112"/>
                  <a:gd name="T29" fmla="*/ 17 h 144"/>
                  <a:gd name="T30" fmla="*/ 34 w 112"/>
                  <a:gd name="T31" fmla="*/ 22 h 144"/>
                  <a:gd name="T32" fmla="*/ 36 w 112"/>
                  <a:gd name="T33" fmla="*/ 25 h 144"/>
                  <a:gd name="T34" fmla="*/ 40 w 112"/>
                  <a:gd name="T35" fmla="*/ 25 h 144"/>
                  <a:gd name="T36" fmla="*/ 36 w 112"/>
                  <a:gd name="T37" fmla="*/ 39 h 144"/>
                  <a:gd name="T38" fmla="*/ 31 w 112"/>
                  <a:gd name="T39" fmla="*/ 33 h 144"/>
                  <a:gd name="T40" fmla="*/ 28 w 112"/>
                  <a:gd name="T41" fmla="*/ 30 h 144"/>
                  <a:gd name="T42" fmla="*/ 23 w 112"/>
                  <a:gd name="T43" fmla="*/ 27 h 144"/>
                  <a:gd name="T44" fmla="*/ 23 w 112"/>
                  <a:gd name="T45" fmla="*/ 33 h 144"/>
                  <a:gd name="T46" fmla="*/ 20 w 112"/>
                  <a:gd name="T47" fmla="*/ 36 h 144"/>
                  <a:gd name="T48" fmla="*/ 17 w 112"/>
                  <a:gd name="T49" fmla="*/ 36 h 144"/>
                  <a:gd name="T50" fmla="*/ 20 w 112"/>
                  <a:gd name="T51" fmla="*/ 39 h 144"/>
                  <a:gd name="T52" fmla="*/ 25 w 112"/>
                  <a:gd name="T53" fmla="*/ 44 h 144"/>
                  <a:gd name="T54" fmla="*/ 20 w 112"/>
                  <a:gd name="T55" fmla="*/ 50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
                  <a:gd name="T85" fmla="*/ 0 h 144"/>
                  <a:gd name="T86" fmla="*/ 112 w 112"/>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 h="144">
                    <a:moveTo>
                      <a:pt x="56" y="144"/>
                    </a:moveTo>
                    <a:lnTo>
                      <a:pt x="32" y="112"/>
                    </a:lnTo>
                    <a:lnTo>
                      <a:pt x="16" y="96"/>
                    </a:lnTo>
                    <a:lnTo>
                      <a:pt x="0" y="72"/>
                    </a:lnTo>
                    <a:lnTo>
                      <a:pt x="16" y="48"/>
                    </a:lnTo>
                    <a:lnTo>
                      <a:pt x="8" y="32"/>
                    </a:lnTo>
                    <a:lnTo>
                      <a:pt x="16" y="24"/>
                    </a:lnTo>
                    <a:lnTo>
                      <a:pt x="48" y="24"/>
                    </a:lnTo>
                    <a:lnTo>
                      <a:pt x="48" y="0"/>
                    </a:lnTo>
                    <a:lnTo>
                      <a:pt x="80" y="0"/>
                    </a:lnTo>
                    <a:lnTo>
                      <a:pt x="72" y="16"/>
                    </a:lnTo>
                    <a:lnTo>
                      <a:pt x="96" y="32"/>
                    </a:lnTo>
                    <a:lnTo>
                      <a:pt x="112" y="24"/>
                    </a:lnTo>
                    <a:lnTo>
                      <a:pt x="112" y="40"/>
                    </a:lnTo>
                    <a:lnTo>
                      <a:pt x="104" y="48"/>
                    </a:lnTo>
                    <a:lnTo>
                      <a:pt x="96" y="64"/>
                    </a:lnTo>
                    <a:lnTo>
                      <a:pt x="104" y="72"/>
                    </a:lnTo>
                    <a:lnTo>
                      <a:pt x="112" y="72"/>
                    </a:lnTo>
                    <a:lnTo>
                      <a:pt x="104" y="112"/>
                    </a:lnTo>
                    <a:lnTo>
                      <a:pt x="88" y="96"/>
                    </a:lnTo>
                    <a:lnTo>
                      <a:pt x="80" y="88"/>
                    </a:lnTo>
                    <a:lnTo>
                      <a:pt x="64" y="80"/>
                    </a:lnTo>
                    <a:lnTo>
                      <a:pt x="64" y="96"/>
                    </a:lnTo>
                    <a:lnTo>
                      <a:pt x="56" y="104"/>
                    </a:lnTo>
                    <a:lnTo>
                      <a:pt x="48" y="104"/>
                    </a:lnTo>
                    <a:lnTo>
                      <a:pt x="56" y="112"/>
                    </a:lnTo>
                    <a:lnTo>
                      <a:pt x="72" y="128"/>
                    </a:lnTo>
                    <a:lnTo>
                      <a:pt x="56" y="14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0" name="Freeform 327"/>
              <p:cNvSpPr>
                <a:spLocks/>
              </p:cNvSpPr>
              <p:nvPr/>
            </p:nvSpPr>
            <p:spPr bwMode="gray">
              <a:xfrm>
                <a:off x="2930" y="2976"/>
                <a:ext cx="180" cy="175"/>
              </a:xfrm>
              <a:custGeom>
                <a:avLst/>
                <a:gdLst>
                  <a:gd name="T0" fmla="*/ 0 w 256"/>
                  <a:gd name="T1" fmla="*/ 84 h 248"/>
                  <a:gd name="T2" fmla="*/ 0 w 256"/>
                  <a:gd name="T3" fmla="*/ 78 h 248"/>
                  <a:gd name="T4" fmla="*/ 3 w 256"/>
                  <a:gd name="T5" fmla="*/ 70 h 248"/>
                  <a:gd name="T6" fmla="*/ 8 w 256"/>
                  <a:gd name="T7" fmla="*/ 54 h 248"/>
                  <a:gd name="T8" fmla="*/ 11 w 256"/>
                  <a:gd name="T9" fmla="*/ 51 h 248"/>
                  <a:gd name="T10" fmla="*/ 17 w 256"/>
                  <a:gd name="T11" fmla="*/ 42 h 248"/>
                  <a:gd name="T12" fmla="*/ 14 w 256"/>
                  <a:gd name="T13" fmla="*/ 34 h 248"/>
                  <a:gd name="T14" fmla="*/ 11 w 256"/>
                  <a:gd name="T15" fmla="*/ 28 h 248"/>
                  <a:gd name="T16" fmla="*/ 11 w 256"/>
                  <a:gd name="T17" fmla="*/ 17 h 248"/>
                  <a:gd name="T18" fmla="*/ 8 w 256"/>
                  <a:gd name="T19" fmla="*/ 11 h 248"/>
                  <a:gd name="T20" fmla="*/ 6 w 256"/>
                  <a:gd name="T21" fmla="*/ 6 h 248"/>
                  <a:gd name="T22" fmla="*/ 8 w 256"/>
                  <a:gd name="T23" fmla="*/ 3 h 248"/>
                  <a:gd name="T24" fmla="*/ 36 w 256"/>
                  <a:gd name="T25" fmla="*/ 0 h 248"/>
                  <a:gd name="T26" fmla="*/ 39 w 256"/>
                  <a:gd name="T27" fmla="*/ 8 h 248"/>
                  <a:gd name="T28" fmla="*/ 44 w 256"/>
                  <a:gd name="T29" fmla="*/ 14 h 248"/>
                  <a:gd name="T30" fmla="*/ 56 w 256"/>
                  <a:gd name="T31" fmla="*/ 14 h 248"/>
                  <a:gd name="T32" fmla="*/ 56 w 256"/>
                  <a:gd name="T33" fmla="*/ 8 h 248"/>
                  <a:gd name="T34" fmla="*/ 61 w 256"/>
                  <a:gd name="T35" fmla="*/ 8 h 248"/>
                  <a:gd name="T36" fmla="*/ 67 w 256"/>
                  <a:gd name="T37" fmla="*/ 11 h 248"/>
                  <a:gd name="T38" fmla="*/ 72 w 256"/>
                  <a:gd name="T39" fmla="*/ 11 h 248"/>
                  <a:gd name="T40" fmla="*/ 75 w 256"/>
                  <a:gd name="T41" fmla="*/ 31 h 248"/>
                  <a:gd name="T42" fmla="*/ 78 w 256"/>
                  <a:gd name="T43" fmla="*/ 37 h 248"/>
                  <a:gd name="T44" fmla="*/ 89 w 256"/>
                  <a:gd name="T45" fmla="*/ 37 h 248"/>
                  <a:gd name="T46" fmla="*/ 89 w 256"/>
                  <a:gd name="T47" fmla="*/ 40 h 248"/>
                  <a:gd name="T48" fmla="*/ 86 w 256"/>
                  <a:gd name="T49" fmla="*/ 51 h 248"/>
                  <a:gd name="T50" fmla="*/ 75 w 256"/>
                  <a:gd name="T51" fmla="*/ 51 h 248"/>
                  <a:gd name="T52" fmla="*/ 75 w 256"/>
                  <a:gd name="T53" fmla="*/ 78 h 248"/>
                  <a:gd name="T54" fmla="*/ 81 w 256"/>
                  <a:gd name="T55" fmla="*/ 82 h 248"/>
                  <a:gd name="T56" fmla="*/ 75 w 256"/>
                  <a:gd name="T57" fmla="*/ 87 h 248"/>
                  <a:gd name="T58" fmla="*/ 67 w 256"/>
                  <a:gd name="T59" fmla="*/ 87 h 248"/>
                  <a:gd name="T60" fmla="*/ 58 w 256"/>
                  <a:gd name="T61" fmla="*/ 87 h 248"/>
                  <a:gd name="T62" fmla="*/ 53 w 256"/>
                  <a:gd name="T63" fmla="*/ 87 h 248"/>
                  <a:gd name="T64" fmla="*/ 44 w 256"/>
                  <a:gd name="T65" fmla="*/ 82 h 248"/>
                  <a:gd name="T66" fmla="*/ 25 w 256"/>
                  <a:gd name="T67" fmla="*/ 82 h 248"/>
                  <a:gd name="T68" fmla="*/ 17 w 256"/>
                  <a:gd name="T69" fmla="*/ 84 h 248"/>
                  <a:gd name="T70" fmla="*/ 14 w 256"/>
                  <a:gd name="T71" fmla="*/ 82 h 248"/>
                  <a:gd name="T72" fmla="*/ 6 w 256"/>
                  <a:gd name="T73" fmla="*/ 82 h 248"/>
                  <a:gd name="T74" fmla="*/ 0 w 256"/>
                  <a:gd name="T75" fmla="*/ 84 h 2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6"/>
                  <a:gd name="T115" fmla="*/ 0 h 248"/>
                  <a:gd name="T116" fmla="*/ 256 w 256"/>
                  <a:gd name="T117" fmla="*/ 248 h 2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6" h="248">
                    <a:moveTo>
                      <a:pt x="0" y="240"/>
                    </a:moveTo>
                    <a:lnTo>
                      <a:pt x="0" y="224"/>
                    </a:lnTo>
                    <a:lnTo>
                      <a:pt x="8" y="200"/>
                    </a:lnTo>
                    <a:lnTo>
                      <a:pt x="24" y="152"/>
                    </a:lnTo>
                    <a:lnTo>
                      <a:pt x="32" y="144"/>
                    </a:lnTo>
                    <a:lnTo>
                      <a:pt x="48" y="120"/>
                    </a:lnTo>
                    <a:lnTo>
                      <a:pt x="40" y="96"/>
                    </a:lnTo>
                    <a:lnTo>
                      <a:pt x="32" y="80"/>
                    </a:lnTo>
                    <a:lnTo>
                      <a:pt x="32" y="48"/>
                    </a:lnTo>
                    <a:lnTo>
                      <a:pt x="24" y="32"/>
                    </a:lnTo>
                    <a:lnTo>
                      <a:pt x="16" y="16"/>
                    </a:lnTo>
                    <a:lnTo>
                      <a:pt x="24" y="8"/>
                    </a:lnTo>
                    <a:lnTo>
                      <a:pt x="104" y="0"/>
                    </a:lnTo>
                    <a:lnTo>
                      <a:pt x="112" y="24"/>
                    </a:lnTo>
                    <a:lnTo>
                      <a:pt x="128" y="40"/>
                    </a:lnTo>
                    <a:lnTo>
                      <a:pt x="160" y="40"/>
                    </a:lnTo>
                    <a:lnTo>
                      <a:pt x="160" y="24"/>
                    </a:lnTo>
                    <a:lnTo>
                      <a:pt x="176" y="24"/>
                    </a:lnTo>
                    <a:lnTo>
                      <a:pt x="192" y="32"/>
                    </a:lnTo>
                    <a:lnTo>
                      <a:pt x="208" y="32"/>
                    </a:lnTo>
                    <a:lnTo>
                      <a:pt x="216" y="88"/>
                    </a:lnTo>
                    <a:lnTo>
                      <a:pt x="224" y="104"/>
                    </a:lnTo>
                    <a:lnTo>
                      <a:pt x="256" y="104"/>
                    </a:lnTo>
                    <a:lnTo>
                      <a:pt x="256" y="112"/>
                    </a:lnTo>
                    <a:lnTo>
                      <a:pt x="248" y="144"/>
                    </a:lnTo>
                    <a:lnTo>
                      <a:pt x="216" y="144"/>
                    </a:lnTo>
                    <a:lnTo>
                      <a:pt x="216" y="224"/>
                    </a:lnTo>
                    <a:lnTo>
                      <a:pt x="232" y="232"/>
                    </a:lnTo>
                    <a:lnTo>
                      <a:pt x="216" y="248"/>
                    </a:lnTo>
                    <a:lnTo>
                      <a:pt x="192" y="248"/>
                    </a:lnTo>
                    <a:lnTo>
                      <a:pt x="168" y="248"/>
                    </a:lnTo>
                    <a:lnTo>
                      <a:pt x="152" y="248"/>
                    </a:lnTo>
                    <a:lnTo>
                      <a:pt x="128" y="232"/>
                    </a:lnTo>
                    <a:lnTo>
                      <a:pt x="72" y="232"/>
                    </a:lnTo>
                    <a:lnTo>
                      <a:pt x="48" y="240"/>
                    </a:lnTo>
                    <a:lnTo>
                      <a:pt x="40" y="232"/>
                    </a:lnTo>
                    <a:lnTo>
                      <a:pt x="16" y="232"/>
                    </a:lnTo>
                    <a:lnTo>
                      <a:pt x="0" y="24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1" name="Freeform 328"/>
              <p:cNvSpPr>
                <a:spLocks/>
              </p:cNvSpPr>
              <p:nvPr/>
            </p:nvSpPr>
            <p:spPr bwMode="gray">
              <a:xfrm>
                <a:off x="2935" y="2813"/>
                <a:ext cx="265" cy="276"/>
              </a:xfrm>
              <a:custGeom>
                <a:avLst/>
                <a:gdLst>
                  <a:gd name="T0" fmla="*/ 126 w 376"/>
                  <a:gd name="T1" fmla="*/ 101 h 392"/>
                  <a:gd name="T2" fmla="*/ 118 w 376"/>
                  <a:gd name="T3" fmla="*/ 103 h 392"/>
                  <a:gd name="T4" fmla="*/ 118 w 376"/>
                  <a:gd name="T5" fmla="*/ 125 h 392"/>
                  <a:gd name="T6" fmla="*/ 123 w 376"/>
                  <a:gd name="T7" fmla="*/ 123 h 392"/>
                  <a:gd name="T8" fmla="*/ 126 w 376"/>
                  <a:gd name="T9" fmla="*/ 134 h 392"/>
                  <a:gd name="T10" fmla="*/ 106 w 376"/>
                  <a:gd name="T11" fmla="*/ 120 h 392"/>
                  <a:gd name="T12" fmla="*/ 101 w 376"/>
                  <a:gd name="T13" fmla="*/ 123 h 392"/>
                  <a:gd name="T14" fmla="*/ 95 w 376"/>
                  <a:gd name="T15" fmla="*/ 120 h 392"/>
                  <a:gd name="T16" fmla="*/ 92 w 376"/>
                  <a:gd name="T17" fmla="*/ 120 h 392"/>
                  <a:gd name="T18" fmla="*/ 87 w 376"/>
                  <a:gd name="T19" fmla="*/ 120 h 392"/>
                  <a:gd name="T20" fmla="*/ 75 w 376"/>
                  <a:gd name="T21" fmla="*/ 118 h 392"/>
                  <a:gd name="T22" fmla="*/ 70 w 376"/>
                  <a:gd name="T23" fmla="*/ 92 h 392"/>
                  <a:gd name="T24" fmla="*/ 58 w 376"/>
                  <a:gd name="T25" fmla="*/ 89 h 392"/>
                  <a:gd name="T26" fmla="*/ 53 w 376"/>
                  <a:gd name="T27" fmla="*/ 95 h 392"/>
                  <a:gd name="T28" fmla="*/ 36 w 376"/>
                  <a:gd name="T29" fmla="*/ 89 h 392"/>
                  <a:gd name="T30" fmla="*/ 6 w 376"/>
                  <a:gd name="T31" fmla="*/ 84 h 392"/>
                  <a:gd name="T32" fmla="*/ 6 w 376"/>
                  <a:gd name="T33" fmla="*/ 78 h 392"/>
                  <a:gd name="T34" fmla="*/ 11 w 376"/>
                  <a:gd name="T35" fmla="*/ 73 h 392"/>
                  <a:gd name="T36" fmla="*/ 14 w 376"/>
                  <a:gd name="T37" fmla="*/ 75 h 392"/>
                  <a:gd name="T38" fmla="*/ 31 w 376"/>
                  <a:gd name="T39" fmla="*/ 50 h 392"/>
                  <a:gd name="T40" fmla="*/ 39 w 376"/>
                  <a:gd name="T41" fmla="*/ 39 h 392"/>
                  <a:gd name="T42" fmla="*/ 44 w 376"/>
                  <a:gd name="T43" fmla="*/ 19 h 392"/>
                  <a:gd name="T44" fmla="*/ 44 w 376"/>
                  <a:gd name="T45" fmla="*/ 6 h 392"/>
                  <a:gd name="T46" fmla="*/ 61 w 376"/>
                  <a:gd name="T47" fmla="*/ 8 h 392"/>
                  <a:gd name="T48" fmla="*/ 78 w 376"/>
                  <a:gd name="T49" fmla="*/ 8 h 392"/>
                  <a:gd name="T50" fmla="*/ 109 w 376"/>
                  <a:gd name="T51" fmla="*/ 3 h 392"/>
                  <a:gd name="T52" fmla="*/ 115 w 376"/>
                  <a:gd name="T53" fmla="*/ 6 h 392"/>
                  <a:gd name="T54" fmla="*/ 121 w 376"/>
                  <a:gd name="T55" fmla="*/ 6 h 392"/>
                  <a:gd name="T56" fmla="*/ 132 w 376"/>
                  <a:gd name="T57" fmla="*/ 11 h 392"/>
                  <a:gd name="T58" fmla="*/ 132 w 376"/>
                  <a:gd name="T59" fmla="*/ 25 h 392"/>
                  <a:gd name="T60" fmla="*/ 121 w 376"/>
                  <a:gd name="T61" fmla="*/ 48 h 392"/>
                  <a:gd name="T62" fmla="*/ 123 w 376"/>
                  <a:gd name="T63" fmla="*/ 61 h 392"/>
                  <a:gd name="T64" fmla="*/ 126 w 376"/>
                  <a:gd name="T65" fmla="*/ 70 h 392"/>
                  <a:gd name="T66" fmla="*/ 123 w 376"/>
                  <a:gd name="T67" fmla="*/ 81 h 392"/>
                  <a:gd name="T68" fmla="*/ 132 w 376"/>
                  <a:gd name="T69" fmla="*/ 98 h 3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6"/>
                  <a:gd name="T106" fmla="*/ 0 h 392"/>
                  <a:gd name="T107" fmla="*/ 376 w 376"/>
                  <a:gd name="T108" fmla="*/ 392 h 3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6" h="392">
                    <a:moveTo>
                      <a:pt x="376" y="280"/>
                    </a:moveTo>
                    <a:lnTo>
                      <a:pt x="360" y="288"/>
                    </a:lnTo>
                    <a:lnTo>
                      <a:pt x="344" y="288"/>
                    </a:lnTo>
                    <a:lnTo>
                      <a:pt x="336" y="296"/>
                    </a:lnTo>
                    <a:lnTo>
                      <a:pt x="328" y="344"/>
                    </a:lnTo>
                    <a:lnTo>
                      <a:pt x="336" y="360"/>
                    </a:lnTo>
                    <a:lnTo>
                      <a:pt x="344" y="360"/>
                    </a:lnTo>
                    <a:lnTo>
                      <a:pt x="352" y="352"/>
                    </a:lnTo>
                    <a:lnTo>
                      <a:pt x="360" y="360"/>
                    </a:lnTo>
                    <a:lnTo>
                      <a:pt x="360" y="384"/>
                    </a:lnTo>
                    <a:lnTo>
                      <a:pt x="352" y="392"/>
                    </a:lnTo>
                    <a:lnTo>
                      <a:pt x="304" y="344"/>
                    </a:lnTo>
                    <a:lnTo>
                      <a:pt x="296" y="344"/>
                    </a:lnTo>
                    <a:lnTo>
                      <a:pt x="288" y="352"/>
                    </a:lnTo>
                    <a:lnTo>
                      <a:pt x="280" y="352"/>
                    </a:lnTo>
                    <a:lnTo>
                      <a:pt x="272" y="344"/>
                    </a:lnTo>
                    <a:lnTo>
                      <a:pt x="264" y="336"/>
                    </a:lnTo>
                    <a:lnTo>
                      <a:pt x="264" y="344"/>
                    </a:lnTo>
                    <a:lnTo>
                      <a:pt x="256" y="344"/>
                    </a:lnTo>
                    <a:lnTo>
                      <a:pt x="248" y="344"/>
                    </a:lnTo>
                    <a:lnTo>
                      <a:pt x="248" y="336"/>
                    </a:lnTo>
                    <a:lnTo>
                      <a:pt x="216" y="336"/>
                    </a:lnTo>
                    <a:lnTo>
                      <a:pt x="208" y="320"/>
                    </a:lnTo>
                    <a:lnTo>
                      <a:pt x="200" y="264"/>
                    </a:lnTo>
                    <a:lnTo>
                      <a:pt x="184" y="264"/>
                    </a:lnTo>
                    <a:lnTo>
                      <a:pt x="168" y="256"/>
                    </a:lnTo>
                    <a:lnTo>
                      <a:pt x="152" y="256"/>
                    </a:lnTo>
                    <a:lnTo>
                      <a:pt x="152" y="272"/>
                    </a:lnTo>
                    <a:lnTo>
                      <a:pt x="120" y="272"/>
                    </a:lnTo>
                    <a:lnTo>
                      <a:pt x="104" y="256"/>
                    </a:lnTo>
                    <a:lnTo>
                      <a:pt x="96" y="232"/>
                    </a:lnTo>
                    <a:lnTo>
                      <a:pt x="16" y="240"/>
                    </a:lnTo>
                    <a:lnTo>
                      <a:pt x="0" y="232"/>
                    </a:lnTo>
                    <a:lnTo>
                      <a:pt x="16" y="224"/>
                    </a:lnTo>
                    <a:lnTo>
                      <a:pt x="24" y="216"/>
                    </a:lnTo>
                    <a:lnTo>
                      <a:pt x="32" y="208"/>
                    </a:lnTo>
                    <a:lnTo>
                      <a:pt x="40" y="208"/>
                    </a:lnTo>
                    <a:lnTo>
                      <a:pt x="40" y="216"/>
                    </a:lnTo>
                    <a:lnTo>
                      <a:pt x="72" y="200"/>
                    </a:lnTo>
                    <a:lnTo>
                      <a:pt x="88" y="144"/>
                    </a:lnTo>
                    <a:lnTo>
                      <a:pt x="104" y="136"/>
                    </a:lnTo>
                    <a:lnTo>
                      <a:pt x="112" y="112"/>
                    </a:lnTo>
                    <a:lnTo>
                      <a:pt x="120" y="72"/>
                    </a:lnTo>
                    <a:lnTo>
                      <a:pt x="128" y="56"/>
                    </a:lnTo>
                    <a:lnTo>
                      <a:pt x="128" y="32"/>
                    </a:lnTo>
                    <a:lnTo>
                      <a:pt x="128" y="16"/>
                    </a:lnTo>
                    <a:lnTo>
                      <a:pt x="160" y="8"/>
                    </a:lnTo>
                    <a:lnTo>
                      <a:pt x="176" y="24"/>
                    </a:lnTo>
                    <a:lnTo>
                      <a:pt x="208" y="32"/>
                    </a:lnTo>
                    <a:lnTo>
                      <a:pt x="224" y="24"/>
                    </a:lnTo>
                    <a:lnTo>
                      <a:pt x="280" y="0"/>
                    </a:lnTo>
                    <a:lnTo>
                      <a:pt x="312" y="8"/>
                    </a:lnTo>
                    <a:lnTo>
                      <a:pt x="320" y="16"/>
                    </a:lnTo>
                    <a:lnTo>
                      <a:pt x="328" y="16"/>
                    </a:lnTo>
                    <a:lnTo>
                      <a:pt x="336" y="16"/>
                    </a:lnTo>
                    <a:lnTo>
                      <a:pt x="344" y="16"/>
                    </a:lnTo>
                    <a:lnTo>
                      <a:pt x="360" y="16"/>
                    </a:lnTo>
                    <a:lnTo>
                      <a:pt x="376" y="32"/>
                    </a:lnTo>
                    <a:lnTo>
                      <a:pt x="376" y="56"/>
                    </a:lnTo>
                    <a:lnTo>
                      <a:pt x="376" y="72"/>
                    </a:lnTo>
                    <a:lnTo>
                      <a:pt x="352" y="112"/>
                    </a:lnTo>
                    <a:lnTo>
                      <a:pt x="344" y="136"/>
                    </a:lnTo>
                    <a:lnTo>
                      <a:pt x="344" y="160"/>
                    </a:lnTo>
                    <a:lnTo>
                      <a:pt x="352" y="176"/>
                    </a:lnTo>
                    <a:lnTo>
                      <a:pt x="352" y="184"/>
                    </a:lnTo>
                    <a:lnTo>
                      <a:pt x="360" y="200"/>
                    </a:lnTo>
                    <a:lnTo>
                      <a:pt x="352" y="208"/>
                    </a:lnTo>
                    <a:lnTo>
                      <a:pt x="352" y="232"/>
                    </a:lnTo>
                    <a:lnTo>
                      <a:pt x="376" y="264"/>
                    </a:lnTo>
                    <a:lnTo>
                      <a:pt x="376" y="2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2" name="Freeform 329"/>
              <p:cNvSpPr>
                <a:spLocks/>
              </p:cNvSpPr>
              <p:nvPr/>
            </p:nvSpPr>
            <p:spPr bwMode="gray">
              <a:xfrm>
                <a:off x="2924" y="2836"/>
                <a:ext cx="101" cy="129"/>
              </a:xfrm>
              <a:custGeom>
                <a:avLst/>
                <a:gdLst>
                  <a:gd name="T0" fmla="*/ 14 w 144"/>
                  <a:gd name="T1" fmla="*/ 63 h 184"/>
                  <a:gd name="T2" fmla="*/ 17 w 144"/>
                  <a:gd name="T3" fmla="*/ 60 h 184"/>
                  <a:gd name="T4" fmla="*/ 19 w 144"/>
                  <a:gd name="T5" fmla="*/ 60 h 184"/>
                  <a:gd name="T6" fmla="*/ 19 w 144"/>
                  <a:gd name="T7" fmla="*/ 63 h 184"/>
                  <a:gd name="T8" fmla="*/ 30 w 144"/>
                  <a:gd name="T9" fmla="*/ 58 h 184"/>
                  <a:gd name="T10" fmla="*/ 36 w 144"/>
                  <a:gd name="T11" fmla="*/ 39 h 184"/>
                  <a:gd name="T12" fmla="*/ 41 w 144"/>
                  <a:gd name="T13" fmla="*/ 36 h 184"/>
                  <a:gd name="T14" fmla="*/ 44 w 144"/>
                  <a:gd name="T15" fmla="*/ 27 h 184"/>
                  <a:gd name="T16" fmla="*/ 47 w 144"/>
                  <a:gd name="T17" fmla="*/ 14 h 184"/>
                  <a:gd name="T18" fmla="*/ 50 w 144"/>
                  <a:gd name="T19" fmla="*/ 8 h 184"/>
                  <a:gd name="T20" fmla="*/ 50 w 144"/>
                  <a:gd name="T21" fmla="*/ 0 h 184"/>
                  <a:gd name="T22" fmla="*/ 44 w 144"/>
                  <a:gd name="T23" fmla="*/ 3 h 184"/>
                  <a:gd name="T24" fmla="*/ 39 w 144"/>
                  <a:gd name="T25" fmla="*/ 0 h 184"/>
                  <a:gd name="T26" fmla="*/ 33 w 144"/>
                  <a:gd name="T27" fmla="*/ 3 h 184"/>
                  <a:gd name="T28" fmla="*/ 30 w 144"/>
                  <a:gd name="T29" fmla="*/ 8 h 184"/>
                  <a:gd name="T30" fmla="*/ 25 w 144"/>
                  <a:gd name="T31" fmla="*/ 14 h 184"/>
                  <a:gd name="T32" fmla="*/ 22 w 144"/>
                  <a:gd name="T33" fmla="*/ 11 h 184"/>
                  <a:gd name="T34" fmla="*/ 11 w 144"/>
                  <a:gd name="T35" fmla="*/ 11 h 184"/>
                  <a:gd name="T36" fmla="*/ 8 w 144"/>
                  <a:gd name="T37" fmla="*/ 17 h 184"/>
                  <a:gd name="T38" fmla="*/ 17 w 144"/>
                  <a:gd name="T39" fmla="*/ 22 h 184"/>
                  <a:gd name="T40" fmla="*/ 22 w 144"/>
                  <a:gd name="T41" fmla="*/ 19 h 184"/>
                  <a:gd name="T42" fmla="*/ 22 w 144"/>
                  <a:gd name="T43" fmla="*/ 25 h 184"/>
                  <a:gd name="T44" fmla="*/ 19 w 144"/>
                  <a:gd name="T45" fmla="*/ 27 h 184"/>
                  <a:gd name="T46" fmla="*/ 17 w 144"/>
                  <a:gd name="T47" fmla="*/ 33 h 184"/>
                  <a:gd name="T48" fmla="*/ 19 w 144"/>
                  <a:gd name="T49" fmla="*/ 36 h 184"/>
                  <a:gd name="T50" fmla="*/ 22 w 144"/>
                  <a:gd name="T51" fmla="*/ 36 h 184"/>
                  <a:gd name="T52" fmla="*/ 19 w 144"/>
                  <a:gd name="T53" fmla="*/ 50 h 184"/>
                  <a:gd name="T54" fmla="*/ 14 w 144"/>
                  <a:gd name="T55" fmla="*/ 44 h 184"/>
                  <a:gd name="T56" fmla="*/ 11 w 144"/>
                  <a:gd name="T57" fmla="*/ 41 h 184"/>
                  <a:gd name="T58" fmla="*/ 6 w 144"/>
                  <a:gd name="T59" fmla="*/ 39 h 184"/>
                  <a:gd name="T60" fmla="*/ 6 w 144"/>
                  <a:gd name="T61" fmla="*/ 44 h 184"/>
                  <a:gd name="T62" fmla="*/ 3 w 144"/>
                  <a:gd name="T63" fmla="*/ 47 h 184"/>
                  <a:gd name="T64" fmla="*/ 0 w 144"/>
                  <a:gd name="T65" fmla="*/ 47 h 184"/>
                  <a:gd name="T66" fmla="*/ 3 w 144"/>
                  <a:gd name="T67" fmla="*/ 50 h 184"/>
                  <a:gd name="T68" fmla="*/ 8 w 144"/>
                  <a:gd name="T69" fmla="*/ 55 h 184"/>
                  <a:gd name="T70" fmla="*/ 3 w 144"/>
                  <a:gd name="T71" fmla="*/ 60 h 184"/>
                  <a:gd name="T72" fmla="*/ 3 w 144"/>
                  <a:gd name="T73" fmla="*/ 63 h 184"/>
                  <a:gd name="T74" fmla="*/ 11 w 144"/>
                  <a:gd name="T75" fmla="*/ 60 h 184"/>
                  <a:gd name="T76" fmla="*/ 14 w 144"/>
                  <a:gd name="T77" fmla="*/ 60 h 184"/>
                  <a:gd name="T78" fmla="*/ 14 w 144"/>
                  <a:gd name="T79" fmla="*/ 63 h 1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4"/>
                  <a:gd name="T121" fmla="*/ 0 h 184"/>
                  <a:gd name="T122" fmla="*/ 144 w 144"/>
                  <a:gd name="T123" fmla="*/ 184 h 1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4" h="184">
                    <a:moveTo>
                      <a:pt x="40" y="184"/>
                    </a:moveTo>
                    <a:lnTo>
                      <a:pt x="48" y="176"/>
                    </a:lnTo>
                    <a:lnTo>
                      <a:pt x="56" y="176"/>
                    </a:lnTo>
                    <a:lnTo>
                      <a:pt x="56" y="184"/>
                    </a:lnTo>
                    <a:lnTo>
                      <a:pt x="88" y="168"/>
                    </a:lnTo>
                    <a:lnTo>
                      <a:pt x="104" y="112"/>
                    </a:lnTo>
                    <a:lnTo>
                      <a:pt x="120" y="104"/>
                    </a:lnTo>
                    <a:lnTo>
                      <a:pt x="128" y="80"/>
                    </a:lnTo>
                    <a:lnTo>
                      <a:pt x="136" y="40"/>
                    </a:lnTo>
                    <a:lnTo>
                      <a:pt x="144" y="24"/>
                    </a:lnTo>
                    <a:lnTo>
                      <a:pt x="144" y="0"/>
                    </a:lnTo>
                    <a:lnTo>
                      <a:pt x="128" y="8"/>
                    </a:lnTo>
                    <a:lnTo>
                      <a:pt x="112" y="0"/>
                    </a:lnTo>
                    <a:lnTo>
                      <a:pt x="96" y="8"/>
                    </a:lnTo>
                    <a:lnTo>
                      <a:pt x="88" y="24"/>
                    </a:lnTo>
                    <a:lnTo>
                      <a:pt x="72" y="40"/>
                    </a:lnTo>
                    <a:lnTo>
                      <a:pt x="64" y="32"/>
                    </a:lnTo>
                    <a:lnTo>
                      <a:pt x="32" y="32"/>
                    </a:lnTo>
                    <a:lnTo>
                      <a:pt x="24" y="48"/>
                    </a:lnTo>
                    <a:lnTo>
                      <a:pt x="48" y="64"/>
                    </a:lnTo>
                    <a:lnTo>
                      <a:pt x="64" y="56"/>
                    </a:lnTo>
                    <a:lnTo>
                      <a:pt x="64" y="72"/>
                    </a:lnTo>
                    <a:lnTo>
                      <a:pt x="56" y="80"/>
                    </a:lnTo>
                    <a:lnTo>
                      <a:pt x="48" y="96"/>
                    </a:lnTo>
                    <a:lnTo>
                      <a:pt x="56" y="104"/>
                    </a:lnTo>
                    <a:lnTo>
                      <a:pt x="64" y="104"/>
                    </a:lnTo>
                    <a:lnTo>
                      <a:pt x="56" y="144"/>
                    </a:lnTo>
                    <a:lnTo>
                      <a:pt x="40" y="128"/>
                    </a:lnTo>
                    <a:lnTo>
                      <a:pt x="32" y="120"/>
                    </a:lnTo>
                    <a:lnTo>
                      <a:pt x="16" y="112"/>
                    </a:lnTo>
                    <a:lnTo>
                      <a:pt x="16" y="128"/>
                    </a:lnTo>
                    <a:lnTo>
                      <a:pt x="8" y="136"/>
                    </a:lnTo>
                    <a:lnTo>
                      <a:pt x="0" y="136"/>
                    </a:lnTo>
                    <a:lnTo>
                      <a:pt x="8" y="144"/>
                    </a:lnTo>
                    <a:lnTo>
                      <a:pt x="24" y="160"/>
                    </a:lnTo>
                    <a:lnTo>
                      <a:pt x="8" y="176"/>
                    </a:lnTo>
                    <a:lnTo>
                      <a:pt x="8" y="184"/>
                    </a:lnTo>
                    <a:lnTo>
                      <a:pt x="32" y="176"/>
                    </a:lnTo>
                    <a:lnTo>
                      <a:pt x="40" y="176"/>
                    </a:lnTo>
                    <a:lnTo>
                      <a:pt x="40" y="18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3" name="Freeform 330"/>
              <p:cNvSpPr>
                <a:spLocks/>
              </p:cNvSpPr>
              <p:nvPr/>
            </p:nvSpPr>
            <p:spPr bwMode="gray">
              <a:xfrm>
                <a:off x="3183" y="2903"/>
                <a:ext cx="157" cy="158"/>
              </a:xfrm>
              <a:custGeom>
                <a:avLst/>
                <a:gdLst>
                  <a:gd name="T0" fmla="*/ 69 w 224"/>
                  <a:gd name="T1" fmla="*/ 25 h 224"/>
                  <a:gd name="T2" fmla="*/ 55 w 224"/>
                  <a:gd name="T3" fmla="*/ 20 h 224"/>
                  <a:gd name="T4" fmla="*/ 55 w 224"/>
                  <a:gd name="T5" fmla="*/ 14 h 224"/>
                  <a:gd name="T6" fmla="*/ 55 w 224"/>
                  <a:gd name="T7" fmla="*/ 11 h 224"/>
                  <a:gd name="T8" fmla="*/ 41 w 224"/>
                  <a:gd name="T9" fmla="*/ 6 h 224"/>
                  <a:gd name="T10" fmla="*/ 30 w 224"/>
                  <a:gd name="T11" fmla="*/ 0 h 224"/>
                  <a:gd name="T12" fmla="*/ 11 w 224"/>
                  <a:gd name="T13" fmla="*/ 0 h 224"/>
                  <a:gd name="T14" fmla="*/ 8 w 224"/>
                  <a:gd name="T15" fmla="*/ 0 h 224"/>
                  <a:gd name="T16" fmla="*/ 11 w 224"/>
                  <a:gd name="T17" fmla="*/ 3 h 224"/>
                  <a:gd name="T18" fmla="*/ 8 w 224"/>
                  <a:gd name="T19" fmla="*/ 6 h 224"/>
                  <a:gd name="T20" fmla="*/ 6 w 224"/>
                  <a:gd name="T21" fmla="*/ 8 h 224"/>
                  <a:gd name="T22" fmla="*/ 6 w 224"/>
                  <a:gd name="T23" fmla="*/ 11 h 224"/>
                  <a:gd name="T24" fmla="*/ 8 w 224"/>
                  <a:gd name="T25" fmla="*/ 14 h 224"/>
                  <a:gd name="T26" fmla="*/ 8 w 224"/>
                  <a:gd name="T27" fmla="*/ 17 h 224"/>
                  <a:gd name="T28" fmla="*/ 6 w 224"/>
                  <a:gd name="T29" fmla="*/ 20 h 224"/>
                  <a:gd name="T30" fmla="*/ 6 w 224"/>
                  <a:gd name="T31" fmla="*/ 23 h 224"/>
                  <a:gd name="T32" fmla="*/ 3 w 224"/>
                  <a:gd name="T33" fmla="*/ 25 h 224"/>
                  <a:gd name="T34" fmla="*/ 0 w 224"/>
                  <a:gd name="T35" fmla="*/ 28 h 224"/>
                  <a:gd name="T36" fmla="*/ 0 w 224"/>
                  <a:gd name="T37" fmla="*/ 36 h 224"/>
                  <a:gd name="T38" fmla="*/ 8 w 224"/>
                  <a:gd name="T39" fmla="*/ 48 h 224"/>
                  <a:gd name="T40" fmla="*/ 8 w 224"/>
                  <a:gd name="T41" fmla="*/ 53 h 224"/>
                  <a:gd name="T42" fmla="*/ 14 w 224"/>
                  <a:gd name="T43" fmla="*/ 59 h 224"/>
                  <a:gd name="T44" fmla="*/ 22 w 224"/>
                  <a:gd name="T45" fmla="*/ 61 h 224"/>
                  <a:gd name="T46" fmla="*/ 27 w 224"/>
                  <a:gd name="T47" fmla="*/ 61 h 224"/>
                  <a:gd name="T48" fmla="*/ 33 w 224"/>
                  <a:gd name="T49" fmla="*/ 61 h 224"/>
                  <a:gd name="T50" fmla="*/ 36 w 224"/>
                  <a:gd name="T51" fmla="*/ 67 h 224"/>
                  <a:gd name="T52" fmla="*/ 36 w 224"/>
                  <a:gd name="T53" fmla="*/ 78 h 224"/>
                  <a:gd name="T54" fmla="*/ 47 w 224"/>
                  <a:gd name="T55" fmla="*/ 78 h 224"/>
                  <a:gd name="T56" fmla="*/ 53 w 224"/>
                  <a:gd name="T57" fmla="*/ 78 h 224"/>
                  <a:gd name="T58" fmla="*/ 55 w 224"/>
                  <a:gd name="T59" fmla="*/ 78 h 224"/>
                  <a:gd name="T60" fmla="*/ 60 w 224"/>
                  <a:gd name="T61" fmla="*/ 78 h 224"/>
                  <a:gd name="T62" fmla="*/ 67 w 224"/>
                  <a:gd name="T63" fmla="*/ 73 h 224"/>
                  <a:gd name="T64" fmla="*/ 69 w 224"/>
                  <a:gd name="T65" fmla="*/ 73 h 224"/>
                  <a:gd name="T66" fmla="*/ 71 w 224"/>
                  <a:gd name="T67" fmla="*/ 70 h 224"/>
                  <a:gd name="T68" fmla="*/ 77 w 224"/>
                  <a:gd name="T69" fmla="*/ 67 h 224"/>
                  <a:gd name="T70" fmla="*/ 69 w 224"/>
                  <a:gd name="T71" fmla="*/ 59 h 224"/>
                  <a:gd name="T72" fmla="*/ 67 w 224"/>
                  <a:gd name="T73" fmla="*/ 51 h 224"/>
                  <a:gd name="T74" fmla="*/ 69 w 224"/>
                  <a:gd name="T75" fmla="*/ 42 h 224"/>
                  <a:gd name="T76" fmla="*/ 63 w 224"/>
                  <a:gd name="T77" fmla="*/ 40 h 224"/>
                  <a:gd name="T78" fmla="*/ 63 w 224"/>
                  <a:gd name="T79" fmla="*/ 34 h 224"/>
                  <a:gd name="T80" fmla="*/ 69 w 224"/>
                  <a:gd name="T81" fmla="*/ 25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4"/>
                  <a:gd name="T124" fmla="*/ 0 h 224"/>
                  <a:gd name="T125" fmla="*/ 224 w 224"/>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4" h="224">
                    <a:moveTo>
                      <a:pt x="200" y="72"/>
                    </a:moveTo>
                    <a:lnTo>
                      <a:pt x="160" y="56"/>
                    </a:lnTo>
                    <a:lnTo>
                      <a:pt x="160" y="40"/>
                    </a:lnTo>
                    <a:lnTo>
                      <a:pt x="160" y="32"/>
                    </a:lnTo>
                    <a:lnTo>
                      <a:pt x="120" y="16"/>
                    </a:lnTo>
                    <a:lnTo>
                      <a:pt x="88" y="0"/>
                    </a:lnTo>
                    <a:lnTo>
                      <a:pt x="32" y="0"/>
                    </a:lnTo>
                    <a:lnTo>
                      <a:pt x="24" y="0"/>
                    </a:lnTo>
                    <a:lnTo>
                      <a:pt x="32" y="8"/>
                    </a:lnTo>
                    <a:lnTo>
                      <a:pt x="24" y="16"/>
                    </a:lnTo>
                    <a:lnTo>
                      <a:pt x="16" y="24"/>
                    </a:lnTo>
                    <a:lnTo>
                      <a:pt x="16" y="32"/>
                    </a:lnTo>
                    <a:lnTo>
                      <a:pt x="24" y="40"/>
                    </a:lnTo>
                    <a:lnTo>
                      <a:pt x="24" y="48"/>
                    </a:lnTo>
                    <a:lnTo>
                      <a:pt x="16" y="56"/>
                    </a:lnTo>
                    <a:lnTo>
                      <a:pt x="16" y="64"/>
                    </a:lnTo>
                    <a:lnTo>
                      <a:pt x="8" y="72"/>
                    </a:lnTo>
                    <a:lnTo>
                      <a:pt x="0" y="80"/>
                    </a:lnTo>
                    <a:lnTo>
                      <a:pt x="0" y="104"/>
                    </a:lnTo>
                    <a:lnTo>
                      <a:pt x="24" y="136"/>
                    </a:lnTo>
                    <a:lnTo>
                      <a:pt x="24" y="152"/>
                    </a:lnTo>
                    <a:lnTo>
                      <a:pt x="40" y="168"/>
                    </a:lnTo>
                    <a:lnTo>
                      <a:pt x="64" y="176"/>
                    </a:lnTo>
                    <a:lnTo>
                      <a:pt x="80" y="176"/>
                    </a:lnTo>
                    <a:lnTo>
                      <a:pt x="96" y="176"/>
                    </a:lnTo>
                    <a:lnTo>
                      <a:pt x="104" y="192"/>
                    </a:lnTo>
                    <a:lnTo>
                      <a:pt x="104" y="224"/>
                    </a:lnTo>
                    <a:lnTo>
                      <a:pt x="136" y="224"/>
                    </a:lnTo>
                    <a:lnTo>
                      <a:pt x="152" y="224"/>
                    </a:lnTo>
                    <a:lnTo>
                      <a:pt x="160" y="224"/>
                    </a:lnTo>
                    <a:lnTo>
                      <a:pt x="176" y="224"/>
                    </a:lnTo>
                    <a:lnTo>
                      <a:pt x="192" y="208"/>
                    </a:lnTo>
                    <a:lnTo>
                      <a:pt x="200" y="208"/>
                    </a:lnTo>
                    <a:lnTo>
                      <a:pt x="208" y="200"/>
                    </a:lnTo>
                    <a:lnTo>
                      <a:pt x="224" y="192"/>
                    </a:lnTo>
                    <a:lnTo>
                      <a:pt x="200" y="168"/>
                    </a:lnTo>
                    <a:lnTo>
                      <a:pt x="192" y="144"/>
                    </a:lnTo>
                    <a:lnTo>
                      <a:pt x="200" y="120"/>
                    </a:lnTo>
                    <a:lnTo>
                      <a:pt x="184" y="112"/>
                    </a:lnTo>
                    <a:lnTo>
                      <a:pt x="184" y="96"/>
                    </a:lnTo>
                    <a:lnTo>
                      <a:pt x="200" y="7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4" name="Freeform 331"/>
              <p:cNvSpPr>
                <a:spLocks/>
              </p:cNvSpPr>
              <p:nvPr/>
            </p:nvSpPr>
            <p:spPr bwMode="gray">
              <a:xfrm>
                <a:off x="3177" y="2824"/>
                <a:ext cx="85" cy="85"/>
              </a:xfrm>
              <a:custGeom>
                <a:avLst/>
                <a:gdLst>
                  <a:gd name="T0" fmla="*/ 34 w 120"/>
                  <a:gd name="T1" fmla="*/ 40 h 120"/>
                  <a:gd name="T2" fmla="*/ 14 w 120"/>
                  <a:gd name="T3" fmla="*/ 40 h 120"/>
                  <a:gd name="T4" fmla="*/ 11 w 120"/>
                  <a:gd name="T5" fmla="*/ 40 h 120"/>
                  <a:gd name="T6" fmla="*/ 9 w 120"/>
                  <a:gd name="T7" fmla="*/ 40 h 120"/>
                  <a:gd name="T8" fmla="*/ 6 w 120"/>
                  <a:gd name="T9" fmla="*/ 43 h 120"/>
                  <a:gd name="T10" fmla="*/ 0 w 120"/>
                  <a:gd name="T11" fmla="*/ 43 h 120"/>
                  <a:gd name="T12" fmla="*/ 3 w 120"/>
                  <a:gd name="T13" fmla="*/ 34 h 120"/>
                  <a:gd name="T14" fmla="*/ 11 w 120"/>
                  <a:gd name="T15" fmla="*/ 20 h 120"/>
                  <a:gd name="T16" fmla="*/ 11 w 120"/>
                  <a:gd name="T17" fmla="*/ 14 h 120"/>
                  <a:gd name="T18" fmla="*/ 11 w 120"/>
                  <a:gd name="T19" fmla="*/ 6 h 120"/>
                  <a:gd name="T20" fmla="*/ 14 w 120"/>
                  <a:gd name="T21" fmla="*/ 6 h 120"/>
                  <a:gd name="T22" fmla="*/ 20 w 120"/>
                  <a:gd name="T23" fmla="*/ 6 h 120"/>
                  <a:gd name="T24" fmla="*/ 28 w 120"/>
                  <a:gd name="T25" fmla="*/ 6 h 120"/>
                  <a:gd name="T26" fmla="*/ 34 w 120"/>
                  <a:gd name="T27" fmla="*/ 0 h 120"/>
                  <a:gd name="T28" fmla="*/ 37 w 120"/>
                  <a:gd name="T29" fmla="*/ 6 h 120"/>
                  <a:gd name="T30" fmla="*/ 43 w 120"/>
                  <a:gd name="T31" fmla="*/ 17 h 120"/>
                  <a:gd name="T32" fmla="*/ 43 w 120"/>
                  <a:gd name="T33" fmla="*/ 23 h 120"/>
                  <a:gd name="T34" fmla="*/ 34 w 120"/>
                  <a:gd name="T35" fmla="*/ 28 h 120"/>
                  <a:gd name="T36" fmla="*/ 34 w 120"/>
                  <a:gd name="T37" fmla="*/ 40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0"/>
                  <a:gd name="T59" fmla="*/ 120 w 120"/>
                  <a:gd name="T60" fmla="*/ 120 h 1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0">
                    <a:moveTo>
                      <a:pt x="96" y="112"/>
                    </a:moveTo>
                    <a:lnTo>
                      <a:pt x="40" y="112"/>
                    </a:lnTo>
                    <a:lnTo>
                      <a:pt x="32" y="112"/>
                    </a:lnTo>
                    <a:lnTo>
                      <a:pt x="24" y="112"/>
                    </a:lnTo>
                    <a:lnTo>
                      <a:pt x="16" y="120"/>
                    </a:lnTo>
                    <a:lnTo>
                      <a:pt x="0" y="120"/>
                    </a:lnTo>
                    <a:lnTo>
                      <a:pt x="8" y="96"/>
                    </a:lnTo>
                    <a:lnTo>
                      <a:pt x="32" y="56"/>
                    </a:lnTo>
                    <a:lnTo>
                      <a:pt x="32" y="40"/>
                    </a:lnTo>
                    <a:lnTo>
                      <a:pt x="32" y="16"/>
                    </a:lnTo>
                    <a:lnTo>
                      <a:pt x="40" y="16"/>
                    </a:lnTo>
                    <a:lnTo>
                      <a:pt x="56" y="16"/>
                    </a:lnTo>
                    <a:lnTo>
                      <a:pt x="80" y="16"/>
                    </a:lnTo>
                    <a:lnTo>
                      <a:pt x="96" y="0"/>
                    </a:lnTo>
                    <a:lnTo>
                      <a:pt x="104" y="16"/>
                    </a:lnTo>
                    <a:lnTo>
                      <a:pt x="120" y="48"/>
                    </a:lnTo>
                    <a:lnTo>
                      <a:pt x="120" y="64"/>
                    </a:lnTo>
                    <a:lnTo>
                      <a:pt x="96" y="80"/>
                    </a:lnTo>
                    <a:lnTo>
                      <a:pt x="96" y="11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5" name="Freeform 332"/>
              <p:cNvSpPr>
                <a:spLocks/>
              </p:cNvSpPr>
              <p:nvPr/>
            </p:nvSpPr>
            <p:spPr bwMode="gray">
              <a:xfrm>
                <a:off x="2930" y="3139"/>
                <a:ext cx="202" cy="186"/>
              </a:xfrm>
              <a:custGeom>
                <a:avLst/>
                <a:gdLst>
                  <a:gd name="T0" fmla="*/ 33 w 288"/>
                  <a:gd name="T1" fmla="*/ 89 h 264"/>
                  <a:gd name="T2" fmla="*/ 30 w 288"/>
                  <a:gd name="T3" fmla="*/ 84 h 264"/>
                  <a:gd name="T4" fmla="*/ 25 w 288"/>
                  <a:gd name="T5" fmla="*/ 78 h 264"/>
                  <a:gd name="T6" fmla="*/ 22 w 288"/>
                  <a:gd name="T7" fmla="*/ 67 h 264"/>
                  <a:gd name="T8" fmla="*/ 19 w 288"/>
                  <a:gd name="T9" fmla="*/ 58 h 264"/>
                  <a:gd name="T10" fmla="*/ 17 w 288"/>
                  <a:gd name="T11" fmla="*/ 42 h 264"/>
                  <a:gd name="T12" fmla="*/ 17 w 288"/>
                  <a:gd name="T13" fmla="*/ 39 h 264"/>
                  <a:gd name="T14" fmla="*/ 6 w 288"/>
                  <a:gd name="T15" fmla="*/ 19 h 264"/>
                  <a:gd name="T16" fmla="*/ 6 w 288"/>
                  <a:gd name="T17" fmla="*/ 17 h 264"/>
                  <a:gd name="T18" fmla="*/ 3 w 288"/>
                  <a:gd name="T19" fmla="*/ 11 h 264"/>
                  <a:gd name="T20" fmla="*/ 0 w 288"/>
                  <a:gd name="T21" fmla="*/ 3 h 264"/>
                  <a:gd name="T22" fmla="*/ 6 w 288"/>
                  <a:gd name="T23" fmla="*/ 0 h 264"/>
                  <a:gd name="T24" fmla="*/ 14 w 288"/>
                  <a:gd name="T25" fmla="*/ 0 h 264"/>
                  <a:gd name="T26" fmla="*/ 17 w 288"/>
                  <a:gd name="T27" fmla="*/ 3 h 264"/>
                  <a:gd name="T28" fmla="*/ 25 w 288"/>
                  <a:gd name="T29" fmla="*/ 0 h 264"/>
                  <a:gd name="T30" fmla="*/ 44 w 288"/>
                  <a:gd name="T31" fmla="*/ 0 h 264"/>
                  <a:gd name="T32" fmla="*/ 53 w 288"/>
                  <a:gd name="T33" fmla="*/ 6 h 264"/>
                  <a:gd name="T34" fmla="*/ 58 w 288"/>
                  <a:gd name="T35" fmla="*/ 6 h 264"/>
                  <a:gd name="T36" fmla="*/ 67 w 288"/>
                  <a:gd name="T37" fmla="*/ 6 h 264"/>
                  <a:gd name="T38" fmla="*/ 75 w 288"/>
                  <a:gd name="T39" fmla="*/ 6 h 264"/>
                  <a:gd name="T40" fmla="*/ 80 w 288"/>
                  <a:gd name="T41" fmla="*/ 0 h 264"/>
                  <a:gd name="T42" fmla="*/ 83 w 288"/>
                  <a:gd name="T43" fmla="*/ 3 h 264"/>
                  <a:gd name="T44" fmla="*/ 91 w 288"/>
                  <a:gd name="T45" fmla="*/ 3 h 264"/>
                  <a:gd name="T46" fmla="*/ 96 w 288"/>
                  <a:gd name="T47" fmla="*/ 3 h 264"/>
                  <a:gd name="T48" fmla="*/ 100 w 288"/>
                  <a:gd name="T49" fmla="*/ 6 h 264"/>
                  <a:gd name="T50" fmla="*/ 94 w 288"/>
                  <a:gd name="T51" fmla="*/ 6 h 264"/>
                  <a:gd name="T52" fmla="*/ 86 w 288"/>
                  <a:gd name="T53" fmla="*/ 8 h 264"/>
                  <a:gd name="T54" fmla="*/ 80 w 288"/>
                  <a:gd name="T55" fmla="*/ 8 h 264"/>
                  <a:gd name="T56" fmla="*/ 67 w 288"/>
                  <a:gd name="T57" fmla="*/ 11 h 264"/>
                  <a:gd name="T58" fmla="*/ 67 w 288"/>
                  <a:gd name="T59" fmla="*/ 36 h 264"/>
                  <a:gd name="T60" fmla="*/ 58 w 288"/>
                  <a:gd name="T61" fmla="*/ 36 h 264"/>
                  <a:gd name="T62" fmla="*/ 58 w 288"/>
                  <a:gd name="T63" fmla="*/ 56 h 264"/>
                  <a:gd name="T64" fmla="*/ 58 w 288"/>
                  <a:gd name="T65" fmla="*/ 89 h 264"/>
                  <a:gd name="T66" fmla="*/ 50 w 288"/>
                  <a:gd name="T67" fmla="*/ 92 h 264"/>
                  <a:gd name="T68" fmla="*/ 44 w 288"/>
                  <a:gd name="T69" fmla="*/ 89 h 264"/>
                  <a:gd name="T70" fmla="*/ 41 w 288"/>
                  <a:gd name="T71" fmla="*/ 87 h 264"/>
                  <a:gd name="T72" fmla="*/ 39 w 288"/>
                  <a:gd name="T73" fmla="*/ 87 h 264"/>
                  <a:gd name="T74" fmla="*/ 36 w 288"/>
                  <a:gd name="T75" fmla="*/ 87 h 264"/>
                  <a:gd name="T76" fmla="*/ 33 w 288"/>
                  <a:gd name="T77" fmla="*/ 89 h 2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8"/>
                  <a:gd name="T118" fmla="*/ 0 h 264"/>
                  <a:gd name="T119" fmla="*/ 288 w 288"/>
                  <a:gd name="T120" fmla="*/ 264 h 2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8" h="264">
                    <a:moveTo>
                      <a:pt x="96" y="256"/>
                    </a:moveTo>
                    <a:lnTo>
                      <a:pt x="88" y="240"/>
                    </a:lnTo>
                    <a:lnTo>
                      <a:pt x="72" y="224"/>
                    </a:lnTo>
                    <a:lnTo>
                      <a:pt x="64" y="192"/>
                    </a:lnTo>
                    <a:lnTo>
                      <a:pt x="56" y="168"/>
                    </a:lnTo>
                    <a:lnTo>
                      <a:pt x="48" y="120"/>
                    </a:lnTo>
                    <a:lnTo>
                      <a:pt x="48" y="112"/>
                    </a:lnTo>
                    <a:lnTo>
                      <a:pt x="16" y="56"/>
                    </a:lnTo>
                    <a:lnTo>
                      <a:pt x="16" y="48"/>
                    </a:lnTo>
                    <a:lnTo>
                      <a:pt x="8" y="32"/>
                    </a:lnTo>
                    <a:lnTo>
                      <a:pt x="0" y="8"/>
                    </a:lnTo>
                    <a:lnTo>
                      <a:pt x="16" y="0"/>
                    </a:lnTo>
                    <a:lnTo>
                      <a:pt x="40" y="0"/>
                    </a:lnTo>
                    <a:lnTo>
                      <a:pt x="48" y="8"/>
                    </a:lnTo>
                    <a:lnTo>
                      <a:pt x="72" y="0"/>
                    </a:lnTo>
                    <a:lnTo>
                      <a:pt x="128" y="0"/>
                    </a:lnTo>
                    <a:lnTo>
                      <a:pt x="152" y="16"/>
                    </a:lnTo>
                    <a:lnTo>
                      <a:pt x="168" y="16"/>
                    </a:lnTo>
                    <a:lnTo>
                      <a:pt x="192" y="16"/>
                    </a:lnTo>
                    <a:lnTo>
                      <a:pt x="216" y="16"/>
                    </a:lnTo>
                    <a:lnTo>
                      <a:pt x="232" y="0"/>
                    </a:lnTo>
                    <a:lnTo>
                      <a:pt x="240" y="8"/>
                    </a:lnTo>
                    <a:lnTo>
                      <a:pt x="264" y="8"/>
                    </a:lnTo>
                    <a:lnTo>
                      <a:pt x="280" y="8"/>
                    </a:lnTo>
                    <a:lnTo>
                      <a:pt x="288" y="16"/>
                    </a:lnTo>
                    <a:lnTo>
                      <a:pt x="272" y="16"/>
                    </a:lnTo>
                    <a:lnTo>
                      <a:pt x="248" y="24"/>
                    </a:lnTo>
                    <a:lnTo>
                      <a:pt x="232" y="24"/>
                    </a:lnTo>
                    <a:lnTo>
                      <a:pt x="192" y="32"/>
                    </a:lnTo>
                    <a:lnTo>
                      <a:pt x="192" y="104"/>
                    </a:lnTo>
                    <a:lnTo>
                      <a:pt x="168" y="104"/>
                    </a:lnTo>
                    <a:lnTo>
                      <a:pt x="168" y="160"/>
                    </a:lnTo>
                    <a:lnTo>
                      <a:pt x="168" y="256"/>
                    </a:lnTo>
                    <a:lnTo>
                      <a:pt x="144" y="264"/>
                    </a:lnTo>
                    <a:lnTo>
                      <a:pt x="128" y="256"/>
                    </a:lnTo>
                    <a:lnTo>
                      <a:pt x="120" y="248"/>
                    </a:lnTo>
                    <a:lnTo>
                      <a:pt x="112" y="248"/>
                    </a:lnTo>
                    <a:lnTo>
                      <a:pt x="104" y="248"/>
                    </a:lnTo>
                    <a:lnTo>
                      <a:pt x="96" y="2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6" name="Freeform 333"/>
              <p:cNvSpPr>
                <a:spLocks/>
              </p:cNvSpPr>
              <p:nvPr/>
            </p:nvSpPr>
            <p:spPr bwMode="gray">
              <a:xfrm>
                <a:off x="3048" y="3151"/>
                <a:ext cx="124" cy="135"/>
              </a:xfrm>
              <a:custGeom>
                <a:avLst/>
                <a:gdLst>
                  <a:gd name="T0" fmla="*/ 61 w 176"/>
                  <a:gd name="T1" fmla="*/ 34 h 192"/>
                  <a:gd name="T2" fmla="*/ 58 w 176"/>
                  <a:gd name="T3" fmla="*/ 27 h 192"/>
                  <a:gd name="T4" fmla="*/ 53 w 176"/>
                  <a:gd name="T5" fmla="*/ 19 h 192"/>
                  <a:gd name="T6" fmla="*/ 53 w 176"/>
                  <a:gd name="T7" fmla="*/ 14 h 192"/>
                  <a:gd name="T8" fmla="*/ 42 w 176"/>
                  <a:gd name="T9" fmla="*/ 6 h 192"/>
                  <a:gd name="T10" fmla="*/ 42 w 176"/>
                  <a:gd name="T11" fmla="*/ 0 h 192"/>
                  <a:gd name="T12" fmla="*/ 36 w 176"/>
                  <a:gd name="T13" fmla="*/ 0 h 192"/>
                  <a:gd name="T14" fmla="*/ 27 w 176"/>
                  <a:gd name="T15" fmla="*/ 3 h 192"/>
                  <a:gd name="T16" fmla="*/ 23 w 176"/>
                  <a:gd name="T17" fmla="*/ 3 h 192"/>
                  <a:gd name="T18" fmla="*/ 8 w 176"/>
                  <a:gd name="T19" fmla="*/ 6 h 192"/>
                  <a:gd name="T20" fmla="*/ 8 w 176"/>
                  <a:gd name="T21" fmla="*/ 31 h 192"/>
                  <a:gd name="T22" fmla="*/ 0 w 176"/>
                  <a:gd name="T23" fmla="*/ 31 h 192"/>
                  <a:gd name="T24" fmla="*/ 0 w 176"/>
                  <a:gd name="T25" fmla="*/ 50 h 192"/>
                  <a:gd name="T26" fmla="*/ 6 w 176"/>
                  <a:gd name="T27" fmla="*/ 56 h 192"/>
                  <a:gd name="T28" fmla="*/ 8 w 176"/>
                  <a:gd name="T29" fmla="*/ 67 h 192"/>
                  <a:gd name="T30" fmla="*/ 14 w 176"/>
                  <a:gd name="T31" fmla="*/ 67 h 192"/>
                  <a:gd name="T32" fmla="*/ 23 w 176"/>
                  <a:gd name="T33" fmla="*/ 58 h 192"/>
                  <a:gd name="T34" fmla="*/ 27 w 176"/>
                  <a:gd name="T35" fmla="*/ 58 h 192"/>
                  <a:gd name="T36" fmla="*/ 31 w 176"/>
                  <a:gd name="T37" fmla="*/ 61 h 192"/>
                  <a:gd name="T38" fmla="*/ 36 w 176"/>
                  <a:gd name="T39" fmla="*/ 58 h 192"/>
                  <a:gd name="T40" fmla="*/ 42 w 176"/>
                  <a:gd name="T41" fmla="*/ 53 h 192"/>
                  <a:gd name="T42" fmla="*/ 42 w 176"/>
                  <a:gd name="T43" fmla="*/ 44 h 192"/>
                  <a:gd name="T44" fmla="*/ 50 w 176"/>
                  <a:gd name="T45" fmla="*/ 41 h 192"/>
                  <a:gd name="T46" fmla="*/ 53 w 176"/>
                  <a:gd name="T47" fmla="*/ 39 h 192"/>
                  <a:gd name="T48" fmla="*/ 61 w 176"/>
                  <a:gd name="T49" fmla="*/ 34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6"/>
                  <a:gd name="T76" fmla="*/ 0 h 192"/>
                  <a:gd name="T77" fmla="*/ 176 w 176"/>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6" h="192">
                    <a:moveTo>
                      <a:pt x="176" y="96"/>
                    </a:moveTo>
                    <a:lnTo>
                      <a:pt x="168" y="80"/>
                    </a:lnTo>
                    <a:lnTo>
                      <a:pt x="152" y="56"/>
                    </a:lnTo>
                    <a:lnTo>
                      <a:pt x="152" y="40"/>
                    </a:lnTo>
                    <a:lnTo>
                      <a:pt x="120" y="16"/>
                    </a:lnTo>
                    <a:lnTo>
                      <a:pt x="120" y="0"/>
                    </a:lnTo>
                    <a:lnTo>
                      <a:pt x="104" y="0"/>
                    </a:lnTo>
                    <a:lnTo>
                      <a:pt x="80" y="8"/>
                    </a:lnTo>
                    <a:lnTo>
                      <a:pt x="64" y="8"/>
                    </a:lnTo>
                    <a:lnTo>
                      <a:pt x="24" y="16"/>
                    </a:lnTo>
                    <a:lnTo>
                      <a:pt x="24" y="88"/>
                    </a:lnTo>
                    <a:lnTo>
                      <a:pt x="0" y="88"/>
                    </a:lnTo>
                    <a:lnTo>
                      <a:pt x="0" y="144"/>
                    </a:lnTo>
                    <a:lnTo>
                      <a:pt x="16" y="160"/>
                    </a:lnTo>
                    <a:lnTo>
                      <a:pt x="24" y="192"/>
                    </a:lnTo>
                    <a:lnTo>
                      <a:pt x="40" y="192"/>
                    </a:lnTo>
                    <a:lnTo>
                      <a:pt x="64" y="168"/>
                    </a:lnTo>
                    <a:lnTo>
                      <a:pt x="80" y="168"/>
                    </a:lnTo>
                    <a:lnTo>
                      <a:pt x="88" y="176"/>
                    </a:lnTo>
                    <a:lnTo>
                      <a:pt x="104" y="168"/>
                    </a:lnTo>
                    <a:lnTo>
                      <a:pt x="120" y="152"/>
                    </a:lnTo>
                    <a:lnTo>
                      <a:pt x="120" y="128"/>
                    </a:lnTo>
                    <a:lnTo>
                      <a:pt x="144" y="120"/>
                    </a:lnTo>
                    <a:lnTo>
                      <a:pt x="152" y="112"/>
                    </a:lnTo>
                    <a:lnTo>
                      <a:pt x="176" y="9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7" name="Freeform 334"/>
              <p:cNvSpPr>
                <a:spLocks/>
              </p:cNvSpPr>
              <p:nvPr/>
            </p:nvSpPr>
            <p:spPr bwMode="gray">
              <a:xfrm>
                <a:off x="3132" y="3117"/>
                <a:ext cx="102" cy="101"/>
              </a:xfrm>
              <a:custGeom>
                <a:avLst/>
                <a:gdLst>
                  <a:gd name="T0" fmla="*/ 20 w 144"/>
                  <a:gd name="T1" fmla="*/ 3 h 144"/>
                  <a:gd name="T2" fmla="*/ 20 w 144"/>
                  <a:gd name="T3" fmla="*/ 8 h 144"/>
                  <a:gd name="T4" fmla="*/ 14 w 144"/>
                  <a:gd name="T5" fmla="*/ 11 h 144"/>
                  <a:gd name="T6" fmla="*/ 11 w 144"/>
                  <a:gd name="T7" fmla="*/ 11 h 144"/>
                  <a:gd name="T8" fmla="*/ 6 w 144"/>
                  <a:gd name="T9" fmla="*/ 17 h 144"/>
                  <a:gd name="T10" fmla="*/ 0 w 144"/>
                  <a:gd name="T11" fmla="*/ 17 h 144"/>
                  <a:gd name="T12" fmla="*/ 0 w 144"/>
                  <a:gd name="T13" fmla="*/ 22 h 144"/>
                  <a:gd name="T14" fmla="*/ 11 w 144"/>
                  <a:gd name="T15" fmla="*/ 30 h 144"/>
                  <a:gd name="T16" fmla="*/ 11 w 144"/>
                  <a:gd name="T17" fmla="*/ 36 h 144"/>
                  <a:gd name="T18" fmla="*/ 17 w 144"/>
                  <a:gd name="T19" fmla="*/ 44 h 144"/>
                  <a:gd name="T20" fmla="*/ 20 w 144"/>
                  <a:gd name="T21" fmla="*/ 50 h 144"/>
                  <a:gd name="T22" fmla="*/ 23 w 144"/>
                  <a:gd name="T23" fmla="*/ 50 h 144"/>
                  <a:gd name="T24" fmla="*/ 28 w 144"/>
                  <a:gd name="T25" fmla="*/ 47 h 144"/>
                  <a:gd name="T26" fmla="*/ 40 w 144"/>
                  <a:gd name="T27" fmla="*/ 50 h 144"/>
                  <a:gd name="T28" fmla="*/ 42 w 144"/>
                  <a:gd name="T29" fmla="*/ 47 h 144"/>
                  <a:gd name="T30" fmla="*/ 42 w 144"/>
                  <a:gd name="T31" fmla="*/ 39 h 144"/>
                  <a:gd name="T32" fmla="*/ 51 w 144"/>
                  <a:gd name="T33" fmla="*/ 33 h 144"/>
                  <a:gd name="T34" fmla="*/ 51 w 144"/>
                  <a:gd name="T35" fmla="*/ 30 h 144"/>
                  <a:gd name="T36" fmla="*/ 48 w 144"/>
                  <a:gd name="T37" fmla="*/ 27 h 144"/>
                  <a:gd name="T38" fmla="*/ 48 w 144"/>
                  <a:gd name="T39" fmla="*/ 22 h 144"/>
                  <a:gd name="T40" fmla="*/ 51 w 144"/>
                  <a:gd name="T41" fmla="*/ 19 h 144"/>
                  <a:gd name="T42" fmla="*/ 48 w 144"/>
                  <a:gd name="T43" fmla="*/ 11 h 144"/>
                  <a:gd name="T44" fmla="*/ 45 w 144"/>
                  <a:gd name="T45" fmla="*/ 6 h 144"/>
                  <a:gd name="T46" fmla="*/ 28 w 144"/>
                  <a:gd name="T47" fmla="*/ 0 h 144"/>
                  <a:gd name="T48" fmla="*/ 23 w 144"/>
                  <a:gd name="T49" fmla="*/ 3 h 144"/>
                  <a:gd name="T50" fmla="*/ 20 w 144"/>
                  <a:gd name="T51" fmla="*/ 3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44"/>
                  <a:gd name="T80" fmla="*/ 144 w 144"/>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44">
                    <a:moveTo>
                      <a:pt x="56" y="8"/>
                    </a:moveTo>
                    <a:lnTo>
                      <a:pt x="56" y="24"/>
                    </a:lnTo>
                    <a:lnTo>
                      <a:pt x="40" y="32"/>
                    </a:lnTo>
                    <a:lnTo>
                      <a:pt x="32" y="32"/>
                    </a:lnTo>
                    <a:lnTo>
                      <a:pt x="16" y="48"/>
                    </a:lnTo>
                    <a:lnTo>
                      <a:pt x="0" y="48"/>
                    </a:lnTo>
                    <a:lnTo>
                      <a:pt x="0" y="64"/>
                    </a:lnTo>
                    <a:lnTo>
                      <a:pt x="32" y="88"/>
                    </a:lnTo>
                    <a:lnTo>
                      <a:pt x="32" y="104"/>
                    </a:lnTo>
                    <a:lnTo>
                      <a:pt x="48" y="128"/>
                    </a:lnTo>
                    <a:lnTo>
                      <a:pt x="56" y="144"/>
                    </a:lnTo>
                    <a:lnTo>
                      <a:pt x="64" y="144"/>
                    </a:lnTo>
                    <a:lnTo>
                      <a:pt x="80" y="136"/>
                    </a:lnTo>
                    <a:lnTo>
                      <a:pt x="112" y="144"/>
                    </a:lnTo>
                    <a:lnTo>
                      <a:pt x="120" y="136"/>
                    </a:lnTo>
                    <a:lnTo>
                      <a:pt x="120" y="112"/>
                    </a:lnTo>
                    <a:lnTo>
                      <a:pt x="144" y="96"/>
                    </a:lnTo>
                    <a:lnTo>
                      <a:pt x="144" y="88"/>
                    </a:lnTo>
                    <a:lnTo>
                      <a:pt x="136" y="80"/>
                    </a:lnTo>
                    <a:lnTo>
                      <a:pt x="136" y="64"/>
                    </a:lnTo>
                    <a:lnTo>
                      <a:pt x="144" y="56"/>
                    </a:lnTo>
                    <a:lnTo>
                      <a:pt x="136" y="32"/>
                    </a:lnTo>
                    <a:lnTo>
                      <a:pt x="128" y="16"/>
                    </a:lnTo>
                    <a:lnTo>
                      <a:pt x="80" y="0"/>
                    </a:lnTo>
                    <a:lnTo>
                      <a:pt x="64" y="8"/>
                    </a:lnTo>
                    <a:lnTo>
                      <a:pt x="5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88" name="Rectangle 335"/>
              <p:cNvSpPr>
                <a:spLocks noChangeArrowheads="1"/>
              </p:cNvSpPr>
              <p:nvPr/>
            </p:nvSpPr>
            <p:spPr bwMode="gray">
              <a:xfrm>
                <a:off x="2902" y="2858"/>
                <a:ext cx="22" cy="17"/>
              </a:xfrm>
              <a:prstGeom prst="rect">
                <a:avLst/>
              </a:prstGeom>
              <a:grpFill/>
              <a:ln w="3175">
                <a:solidFill>
                  <a:schemeClr val="accent4"/>
                </a:solidFill>
                <a:miter lim="800000"/>
                <a:headEnd/>
                <a:tailEnd/>
              </a:ln>
            </p:spPr>
            <p:txBody>
              <a:bodyPr wrap="square">
                <a:noAutofit/>
              </a:bodyPr>
              <a:lstStyle/>
              <a:p>
                <a:pPr defTabSz="612012"/>
                <a:endParaRPr lang="en-US" sz="1012">
                  <a:solidFill>
                    <a:srgbClr val="000000"/>
                  </a:solidFill>
                </a:endParaRPr>
              </a:p>
            </p:txBody>
          </p:sp>
          <p:sp>
            <p:nvSpPr>
              <p:cNvPr id="89" name="Freeform 336"/>
              <p:cNvSpPr>
                <a:spLocks/>
              </p:cNvSpPr>
              <p:nvPr/>
            </p:nvSpPr>
            <p:spPr bwMode="gray">
              <a:xfrm>
                <a:off x="2598" y="2774"/>
                <a:ext cx="56" cy="56"/>
              </a:xfrm>
              <a:custGeom>
                <a:avLst/>
                <a:gdLst>
                  <a:gd name="T0" fmla="*/ 22 w 80"/>
                  <a:gd name="T1" fmla="*/ 6 h 80"/>
                  <a:gd name="T2" fmla="*/ 22 w 80"/>
                  <a:gd name="T3" fmla="*/ 14 h 80"/>
                  <a:gd name="T4" fmla="*/ 27 w 80"/>
                  <a:gd name="T5" fmla="*/ 17 h 80"/>
                  <a:gd name="T6" fmla="*/ 27 w 80"/>
                  <a:gd name="T7" fmla="*/ 22 h 80"/>
                  <a:gd name="T8" fmla="*/ 25 w 80"/>
                  <a:gd name="T9" fmla="*/ 27 h 80"/>
                  <a:gd name="T10" fmla="*/ 17 w 80"/>
                  <a:gd name="T11" fmla="*/ 25 h 80"/>
                  <a:gd name="T12" fmla="*/ 8 w 80"/>
                  <a:gd name="T13" fmla="*/ 17 h 80"/>
                  <a:gd name="T14" fmla="*/ 0 w 80"/>
                  <a:gd name="T15" fmla="*/ 10 h 80"/>
                  <a:gd name="T16" fmla="*/ 8 w 80"/>
                  <a:gd name="T17" fmla="*/ 0 h 80"/>
                  <a:gd name="T18" fmla="*/ 14 w 80"/>
                  <a:gd name="T19" fmla="*/ 3 h 80"/>
                  <a:gd name="T20" fmla="*/ 14 w 80"/>
                  <a:gd name="T21" fmla="*/ 6 h 80"/>
                  <a:gd name="T22" fmla="*/ 22 w 80"/>
                  <a:gd name="T23" fmla="*/ 6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80"/>
                  <a:gd name="T38" fmla="*/ 80 w 8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80">
                    <a:moveTo>
                      <a:pt x="64" y="16"/>
                    </a:moveTo>
                    <a:lnTo>
                      <a:pt x="64" y="40"/>
                    </a:lnTo>
                    <a:lnTo>
                      <a:pt x="80" y="48"/>
                    </a:lnTo>
                    <a:lnTo>
                      <a:pt x="80" y="64"/>
                    </a:lnTo>
                    <a:lnTo>
                      <a:pt x="72" y="80"/>
                    </a:lnTo>
                    <a:lnTo>
                      <a:pt x="48" y="72"/>
                    </a:lnTo>
                    <a:lnTo>
                      <a:pt x="24" y="48"/>
                    </a:lnTo>
                    <a:lnTo>
                      <a:pt x="0" y="32"/>
                    </a:lnTo>
                    <a:lnTo>
                      <a:pt x="24" y="0"/>
                    </a:lnTo>
                    <a:lnTo>
                      <a:pt x="40" y="8"/>
                    </a:lnTo>
                    <a:lnTo>
                      <a:pt x="40" y="16"/>
                    </a:lnTo>
                    <a:lnTo>
                      <a:pt x="64"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0" name="Freeform 337"/>
              <p:cNvSpPr>
                <a:spLocks/>
              </p:cNvSpPr>
              <p:nvPr/>
            </p:nvSpPr>
            <p:spPr bwMode="gray">
              <a:xfrm>
                <a:off x="3177" y="2926"/>
                <a:ext cx="23" cy="28"/>
              </a:xfrm>
              <a:custGeom>
                <a:avLst/>
                <a:gdLst>
                  <a:gd name="T0" fmla="*/ 0 w 32"/>
                  <a:gd name="T1" fmla="*/ 0 h 40"/>
                  <a:gd name="T2" fmla="*/ 3 w 32"/>
                  <a:gd name="T3" fmla="*/ 0 h 40"/>
                  <a:gd name="T4" fmla="*/ 6 w 32"/>
                  <a:gd name="T5" fmla="*/ 0 h 40"/>
                  <a:gd name="T6" fmla="*/ 9 w 32"/>
                  <a:gd name="T7" fmla="*/ 0 h 40"/>
                  <a:gd name="T8" fmla="*/ 12 w 32"/>
                  <a:gd name="T9" fmla="*/ 3 h 40"/>
                  <a:gd name="T10" fmla="*/ 12 w 32"/>
                  <a:gd name="T11" fmla="*/ 6 h 40"/>
                  <a:gd name="T12" fmla="*/ 9 w 32"/>
                  <a:gd name="T13" fmla="*/ 8 h 40"/>
                  <a:gd name="T14" fmla="*/ 9 w 32"/>
                  <a:gd name="T15" fmla="*/ 10 h 40"/>
                  <a:gd name="T16" fmla="*/ 6 w 32"/>
                  <a:gd name="T17" fmla="*/ 14 h 40"/>
                  <a:gd name="T18" fmla="*/ 3 w 32"/>
                  <a:gd name="T19" fmla="*/ 8 h 40"/>
                  <a:gd name="T20" fmla="*/ 3 w 32"/>
                  <a:gd name="T21" fmla="*/ 6 h 40"/>
                  <a:gd name="T22" fmla="*/ 0 w 32"/>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40"/>
                  <a:gd name="T38" fmla="*/ 32 w 3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40">
                    <a:moveTo>
                      <a:pt x="0" y="0"/>
                    </a:moveTo>
                    <a:lnTo>
                      <a:pt x="8" y="0"/>
                    </a:lnTo>
                    <a:lnTo>
                      <a:pt x="16" y="0"/>
                    </a:lnTo>
                    <a:lnTo>
                      <a:pt x="24" y="0"/>
                    </a:lnTo>
                    <a:lnTo>
                      <a:pt x="32" y="8"/>
                    </a:lnTo>
                    <a:lnTo>
                      <a:pt x="32" y="16"/>
                    </a:lnTo>
                    <a:lnTo>
                      <a:pt x="24" y="24"/>
                    </a:lnTo>
                    <a:lnTo>
                      <a:pt x="24" y="32"/>
                    </a:lnTo>
                    <a:lnTo>
                      <a:pt x="16" y="40"/>
                    </a:lnTo>
                    <a:lnTo>
                      <a:pt x="8" y="24"/>
                    </a:lnTo>
                    <a:lnTo>
                      <a:pt x="8" y="16"/>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1" name="Freeform 338"/>
              <p:cNvSpPr>
                <a:spLocks/>
              </p:cNvSpPr>
              <p:nvPr/>
            </p:nvSpPr>
            <p:spPr bwMode="gray">
              <a:xfrm>
                <a:off x="3560" y="2504"/>
                <a:ext cx="11" cy="11"/>
              </a:xfrm>
              <a:custGeom>
                <a:avLst/>
                <a:gdLst>
                  <a:gd name="T0" fmla="*/ 3 w 16"/>
                  <a:gd name="T1" fmla="*/ 6 h 16"/>
                  <a:gd name="T2" fmla="*/ 6 w 16"/>
                  <a:gd name="T3" fmla="*/ 0 h 16"/>
                  <a:gd name="T4" fmla="*/ 3 w 16"/>
                  <a:gd name="T5" fmla="*/ 0 h 16"/>
                  <a:gd name="T6" fmla="*/ 0 w 16"/>
                  <a:gd name="T7" fmla="*/ 3 h 16"/>
                  <a:gd name="T8" fmla="*/ 3 w 16"/>
                  <a:gd name="T9" fmla="*/ 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8" y="16"/>
                    </a:moveTo>
                    <a:lnTo>
                      <a:pt x="16" y="0"/>
                    </a:lnTo>
                    <a:lnTo>
                      <a:pt x="8" y="0"/>
                    </a:lnTo>
                    <a:lnTo>
                      <a:pt x="0" y="8"/>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2" name="Freeform 339"/>
              <p:cNvSpPr>
                <a:spLocks/>
              </p:cNvSpPr>
              <p:nvPr/>
            </p:nvSpPr>
            <p:spPr bwMode="gray">
              <a:xfrm>
                <a:off x="3498" y="2509"/>
                <a:ext cx="68" cy="51"/>
              </a:xfrm>
              <a:custGeom>
                <a:avLst/>
                <a:gdLst>
                  <a:gd name="T0" fmla="*/ 34 w 96"/>
                  <a:gd name="T1" fmla="*/ 3 h 72"/>
                  <a:gd name="T2" fmla="*/ 31 w 96"/>
                  <a:gd name="T3" fmla="*/ 0 h 72"/>
                  <a:gd name="T4" fmla="*/ 28 w 96"/>
                  <a:gd name="T5" fmla="*/ 3 h 72"/>
                  <a:gd name="T6" fmla="*/ 20 w 96"/>
                  <a:gd name="T7" fmla="*/ 8 h 72"/>
                  <a:gd name="T8" fmla="*/ 17 w 96"/>
                  <a:gd name="T9" fmla="*/ 14 h 72"/>
                  <a:gd name="T10" fmla="*/ 11 w 96"/>
                  <a:gd name="T11" fmla="*/ 14 h 72"/>
                  <a:gd name="T12" fmla="*/ 6 w 96"/>
                  <a:gd name="T13" fmla="*/ 14 h 72"/>
                  <a:gd name="T14" fmla="*/ 3 w 96"/>
                  <a:gd name="T15" fmla="*/ 14 h 72"/>
                  <a:gd name="T16" fmla="*/ 0 w 96"/>
                  <a:gd name="T17" fmla="*/ 17 h 72"/>
                  <a:gd name="T18" fmla="*/ 6 w 96"/>
                  <a:gd name="T19" fmla="*/ 23 h 72"/>
                  <a:gd name="T20" fmla="*/ 26 w 96"/>
                  <a:gd name="T21" fmla="*/ 26 h 72"/>
                  <a:gd name="T22" fmla="*/ 26 w 96"/>
                  <a:gd name="T23" fmla="*/ 20 h 72"/>
                  <a:gd name="T24" fmla="*/ 31 w 96"/>
                  <a:gd name="T25" fmla="*/ 11 h 72"/>
                  <a:gd name="T26" fmla="*/ 31 w 96"/>
                  <a:gd name="T27" fmla="*/ 6 h 72"/>
                  <a:gd name="T28" fmla="*/ 34 w 96"/>
                  <a:gd name="T29" fmla="*/ 6 h 72"/>
                  <a:gd name="T30" fmla="*/ 34 w 96"/>
                  <a:gd name="T31" fmla="*/ 3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72"/>
                  <a:gd name="T50" fmla="*/ 96 w 96"/>
                  <a:gd name="T51" fmla="*/ 72 h 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72">
                    <a:moveTo>
                      <a:pt x="96" y="8"/>
                    </a:moveTo>
                    <a:lnTo>
                      <a:pt x="88" y="0"/>
                    </a:lnTo>
                    <a:lnTo>
                      <a:pt x="80" y="8"/>
                    </a:lnTo>
                    <a:lnTo>
                      <a:pt x="56" y="24"/>
                    </a:lnTo>
                    <a:lnTo>
                      <a:pt x="48" y="40"/>
                    </a:lnTo>
                    <a:lnTo>
                      <a:pt x="32" y="40"/>
                    </a:lnTo>
                    <a:lnTo>
                      <a:pt x="16" y="40"/>
                    </a:lnTo>
                    <a:lnTo>
                      <a:pt x="8" y="40"/>
                    </a:lnTo>
                    <a:lnTo>
                      <a:pt x="0" y="48"/>
                    </a:lnTo>
                    <a:lnTo>
                      <a:pt x="16" y="64"/>
                    </a:lnTo>
                    <a:lnTo>
                      <a:pt x="72" y="72"/>
                    </a:lnTo>
                    <a:lnTo>
                      <a:pt x="72" y="56"/>
                    </a:lnTo>
                    <a:lnTo>
                      <a:pt x="88" y="32"/>
                    </a:lnTo>
                    <a:lnTo>
                      <a:pt x="88" y="16"/>
                    </a:lnTo>
                    <a:lnTo>
                      <a:pt x="96" y="16"/>
                    </a:lnTo>
                    <a:lnTo>
                      <a:pt x="9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3" name="Freeform 340"/>
              <p:cNvSpPr>
                <a:spLocks/>
              </p:cNvSpPr>
              <p:nvPr/>
            </p:nvSpPr>
            <p:spPr bwMode="gray">
              <a:xfrm>
                <a:off x="3487" y="2504"/>
                <a:ext cx="11" cy="28"/>
              </a:xfrm>
              <a:custGeom>
                <a:avLst/>
                <a:gdLst>
                  <a:gd name="T0" fmla="*/ 0 w 16"/>
                  <a:gd name="T1" fmla="*/ 8 h 40"/>
                  <a:gd name="T2" fmla="*/ 3 w 16"/>
                  <a:gd name="T3" fmla="*/ 6 h 40"/>
                  <a:gd name="T4" fmla="*/ 0 w 16"/>
                  <a:gd name="T5" fmla="*/ 3 h 40"/>
                  <a:gd name="T6" fmla="*/ 3 w 16"/>
                  <a:gd name="T7" fmla="*/ 0 h 40"/>
                  <a:gd name="T8" fmla="*/ 6 w 16"/>
                  <a:gd name="T9" fmla="*/ 0 h 40"/>
                  <a:gd name="T10" fmla="*/ 6 w 16"/>
                  <a:gd name="T11" fmla="*/ 8 h 40"/>
                  <a:gd name="T12" fmla="*/ 6 w 16"/>
                  <a:gd name="T13" fmla="*/ 14 h 40"/>
                  <a:gd name="T14" fmla="*/ 3 w 16"/>
                  <a:gd name="T15" fmla="*/ 14 h 40"/>
                  <a:gd name="T16" fmla="*/ 0 w 16"/>
                  <a:gd name="T17" fmla="*/ 8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0"/>
                  <a:gd name="T29" fmla="*/ 16 w 1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0">
                    <a:moveTo>
                      <a:pt x="0" y="24"/>
                    </a:moveTo>
                    <a:lnTo>
                      <a:pt x="8" y="16"/>
                    </a:lnTo>
                    <a:lnTo>
                      <a:pt x="0" y="8"/>
                    </a:lnTo>
                    <a:lnTo>
                      <a:pt x="8" y="0"/>
                    </a:lnTo>
                    <a:lnTo>
                      <a:pt x="16" y="0"/>
                    </a:lnTo>
                    <a:lnTo>
                      <a:pt x="16" y="24"/>
                    </a:lnTo>
                    <a:lnTo>
                      <a:pt x="16" y="40"/>
                    </a:lnTo>
                    <a:lnTo>
                      <a:pt x="8" y="40"/>
                    </a:lnTo>
                    <a:lnTo>
                      <a:pt x="0" y="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4" name="Freeform 341"/>
              <p:cNvSpPr>
                <a:spLocks/>
              </p:cNvSpPr>
              <p:nvPr/>
            </p:nvSpPr>
            <p:spPr bwMode="gray">
              <a:xfrm>
                <a:off x="3431" y="2442"/>
                <a:ext cx="16" cy="17"/>
              </a:xfrm>
              <a:custGeom>
                <a:avLst/>
                <a:gdLst>
                  <a:gd name="T0" fmla="*/ 0 w 24"/>
                  <a:gd name="T1" fmla="*/ 6 h 24"/>
                  <a:gd name="T2" fmla="*/ 0 w 24"/>
                  <a:gd name="T3" fmla="*/ 3 h 24"/>
                  <a:gd name="T4" fmla="*/ 2 w 24"/>
                  <a:gd name="T5" fmla="*/ 0 h 24"/>
                  <a:gd name="T6" fmla="*/ 7 w 24"/>
                  <a:gd name="T7" fmla="*/ 0 h 24"/>
                  <a:gd name="T8" fmla="*/ 5 w 24"/>
                  <a:gd name="T9" fmla="*/ 3 h 24"/>
                  <a:gd name="T10" fmla="*/ 5 w 24"/>
                  <a:gd name="T11" fmla="*/ 6 h 24"/>
                  <a:gd name="T12" fmla="*/ 7 w 24"/>
                  <a:gd name="T13" fmla="*/ 9 h 24"/>
                  <a:gd name="T14" fmla="*/ 5 w 24"/>
                  <a:gd name="T15" fmla="*/ 9 h 24"/>
                  <a:gd name="T16" fmla="*/ 0 w 24"/>
                  <a:gd name="T17" fmla="*/ 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4"/>
                  <a:gd name="T29" fmla="*/ 24 w 2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4">
                    <a:moveTo>
                      <a:pt x="0" y="16"/>
                    </a:moveTo>
                    <a:lnTo>
                      <a:pt x="0" y="8"/>
                    </a:lnTo>
                    <a:lnTo>
                      <a:pt x="8" y="0"/>
                    </a:lnTo>
                    <a:lnTo>
                      <a:pt x="24" y="0"/>
                    </a:lnTo>
                    <a:lnTo>
                      <a:pt x="16" y="8"/>
                    </a:lnTo>
                    <a:lnTo>
                      <a:pt x="16" y="16"/>
                    </a:lnTo>
                    <a:lnTo>
                      <a:pt x="24" y="24"/>
                    </a:lnTo>
                    <a:lnTo>
                      <a:pt x="16" y="24"/>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5" name="Freeform 342"/>
              <p:cNvSpPr>
                <a:spLocks/>
              </p:cNvSpPr>
              <p:nvPr/>
            </p:nvSpPr>
            <p:spPr bwMode="gray">
              <a:xfrm>
                <a:off x="3267" y="2335"/>
                <a:ext cx="17" cy="51"/>
              </a:xfrm>
              <a:custGeom>
                <a:avLst/>
                <a:gdLst>
                  <a:gd name="T0" fmla="*/ 6 w 24"/>
                  <a:gd name="T1" fmla="*/ 23 h 72"/>
                  <a:gd name="T2" fmla="*/ 3 w 24"/>
                  <a:gd name="T3" fmla="*/ 23 h 72"/>
                  <a:gd name="T4" fmla="*/ 0 w 24"/>
                  <a:gd name="T5" fmla="*/ 26 h 72"/>
                  <a:gd name="T6" fmla="*/ 0 w 24"/>
                  <a:gd name="T7" fmla="*/ 23 h 72"/>
                  <a:gd name="T8" fmla="*/ 0 w 24"/>
                  <a:gd name="T9" fmla="*/ 20 h 72"/>
                  <a:gd name="T10" fmla="*/ 3 w 24"/>
                  <a:gd name="T11" fmla="*/ 6 h 72"/>
                  <a:gd name="T12" fmla="*/ 9 w 24"/>
                  <a:gd name="T13" fmla="*/ 0 h 72"/>
                  <a:gd name="T14" fmla="*/ 9 w 24"/>
                  <a:gd name="T15" fmla="*/ 3 h 72"/>
                  <a:gd name="T16" fmla="*/ 9 w 24"/>
                  <a:gd name="T17" fmla="*/ 8 h 72"/>
                  <a:gd name="T18" fmla="*/ 9 w 24"/>
                  <a:gd name="T19" fmla="*/ 14 h 72"/>
                  <a:gd name="T20" fmla="*/ 6 w 24"/>
                  <a:gd name="T21" fmla="*/ 17 h 72"/>
                  <a:gd name="T22" fmla="*/ 6 w 24"/>
                  <a:gd name="T23" fmla="*/ 20 h 72"/>
                  <a:gd name="T24" fmla="*/ 6 w 24"/>
                  <a:gd name="T25" fmla="*/ 2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72"/>
                  <a:gd name="T41" fmla="*/ 24 w 2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72">
                    <a:moveTo>
                      <a:pt x="16" y="64"/>
                    </a:moveTo>
                    <a:lnTo>
                      <a:pt x="8" y="64"/>
                    </a:lnTo>
                    <a:lnTo>
                      <a:pt x="0" y="72"/>
                    </a:lnTo>
                    <a:lnTo>
                      <a:pt x="0" y="64"/>
                    </a:lnTo>
                    <a:lnTo>
                      <a:pt x="0" y="56"/>
                    </a:lnTo>
                    <a:lnTo>
                      <a:pt x="8" y="16"/>
                    </a:lnTo>
                    <a:lnTo>
                      <a:pt x="24" y="0"/>
                    </a:lnTo>
                    <a:lnTo>
                      <a:pt x="24" y="8"/>
                    </a:lnTo>
                    <a:lnTo>
                      <a:pt x="24" y="24"/>
                    </a:lnTo>
                    <a:lnTo>
                      <a:pt x="24" y="40"/>
                    </a:lnTo>
                    <a:lnTo>
                      <a:pt x="16" y="48"/>
                    </a:lnTo>
                    <a:lnTo>
                      <a:pt x="16" y="56"/>
                    </a:lnTo>
                    <a:lnTo>
                      <a:pt x="16"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6" name="Freeform 343"/>
              <p:cNvSpPr>
                <a:spLocks/>
              </p:cNvSpPr>
              <p:nvPr/>
            </p:nvSpPr>
            <p:spPr bwMode="gray">
              <a:xfrm>
                <a:off x="3391" y="2273"/>
                <a:ext cx="276" cy="248"/>
              </a:xfrm>
              <a:custGeom>
                <a:avLst/>
                <a:gdLst>
                  <a:gd name="T0" fmla="*/ 123 w 392"/>
                  <a:gd name="T1" fmla="*/ 120 h 352"/>
                  <a:gd name="T2" fmla="*/ 115 w 392"/>
                  <a:gd name="T3" fmla="*/ 120 h 352"/>
                  <a:gd name="T4" fmla="*/ 103 w 392"/>
                  <a:gd name="T5" fmla="*/ 120 h 352"/>
                  <a:gd name="T6" fmla="*/ 95 w 392"/>
                  <a:gd name="T7" fmla="*/ 115 h 352"/>
                  <a:gd name="T8" fmla="*/ 92 w 392"/>
                  <a:gd name="T9" fmla="*/ 106 h 352"/>
                  <a:gd name="T10" fmla="*/ 87 w 392"/>
                  <a:gd name="T11" fmla="*/ 106 h 352"/>
                  <a:gd name="T12" fmla="*/ 70 w 392"/>
                  <a:gd name="T13" fmla="*/ 109 h 352"/>
                  <a:gd name="T14" fmla="*/ 65 w 392"/>
                  <a:gd name="T15" fmla="*/ 106 h 352"/>
                  <a:gd name="T16" fmla="*/ 56 w 392"/>
                  <a:gd name="T17" fmla="*/ 101 h 352"/>
                  <a:gd name="T18" fmla="*/ 50 w 392"/>
                  <a:gd name="T19" fmla="*/ 95 h 352"/>
                  <a:gd name="T20" fmla="*/ 44 w 392"/>
                  <a:gd name="T21" fmla="*/ 84 h 352"/>
                  <a:gd name="T22" fmla="*/ 34 w 392"/>
                  <a:gd name="T23" fmla="*/ 81 h 352"/>
                  <a:gd name="T24" fmla="*/ 25 w 392"/>
                  <a:gd name="T25" fmla="*/ 78 h 352"/>
                  <a:gd name="T26" fmla="*/ 23 w 392"/>
                  <a:gd name="T27" fmla="*/ 61 h 352"/>
                  <a:gd name="T28" fmla="*/ 8 w 392"/>
                  <a:gd name="T29" fmla="*/ 50 h 352"/>
                  <a:gd name="T30" fmla="*/ 14 w 392"/>
                  <a:gd name="T31" fmla="*/ 34 h 352"/>
                  <a:gd name="T32" fmla="*/ 3 w 392"/>
                  <a:gd name="T33" fmla="*/ 23 h 352"/>
                  <a:gd name="T34" fmla="*/ 0 w 392"/>
                  <a:gd name="T35" fmla="*/ 3 h 352"/>
                  <a:gd name="T36" fmla="*/ 11 w 392"/>
                  <a:gd name="T37" fmla="*/ 6 h 352"/>
                  <a:gd name="T38" fmla="*/ 19 w 392"/>
                  <a:gd name="T39" fmla="*/ 3 h 352"/>
                  <a:gd name="T40" fmla="*/ 27 w 392"/>
                  <a:gd name="T41" fmla="*/ 3 h 352"/>
                  <a:gd name="T42" fmla="*/ 34 w 392"/>
                  <a:gd name="T43" fmla="*/ 14 h 352"/>
                  <a:gd name="T44" fmla="*/ 42 w 392"/>
                  <a:gd name="T45" fmla="*/ 19 h 352"/>
                  <a:gd name="T46" fmla="*/ 50 w 392"/>
                  <a:gd name="T47" fmla="*/ 27 h 352"/>
                  <a:gd name="T48" fmla="*/ 67 w 392"/>
                  <a:gd name="T49" fmla="*/ 25 h 352"/>
                  <a:gd name="T50" fmla="*/ 73 w 392"/>
                  <a:gd name="T51" fmla="*/ 19 h 352"/>
                  <a:gd name="T52" fmla="*/ 84 w 392"/>
                  <a:gd name="T53" fmla="*/ 11 h 352"/>
                  <a:gd name="T54" fmla="*/ 103 w 392"/>
                  <a:gd name="T55" fmla="*/ 17 h 352"/>
                  <a:gd name="T56" fmla="*/ 123 w 392"/>
                  <a:gd name="T57" fmla="*/ 27 h 352"/>
                  <a:gd name="T58" fmla="*/ 123 w 392"/>
                  <a:gd name="T59" fmla="*/ 42 h 352"/>
                  <a:gd name="T60" fmla="*/ 120 w 392"/>
                  <a:gd name="T61" fmla="*/ 61 h 352"/>
                  <a:gd name="T62" fmla="*/ 120 w 392"/>
                  <a:gd name="T63" fmla="*/ 70 h 352"/>
                  <a:gd name="T64" fmla="*/ 125 w 392"/>
                  <a:gd name="T65" fmla="*/ 73 h 352"/>
                  <a:gd name="T66" fmla="*/ 120 w 392"/>
                  <a:gd name="T67" fmla="*/ 84 h 352"/>
                  <a:gd name="T68" fmla="*/ 134 w 392"/>
                  <a:gd name="T69" fmla="*/ 101 h 352"/>
                  <a:gd name="T70" fmla="*/ 137 w 392"/>
                  <a:gd name="T71" fmla="*/ 106 h 352"/>
                  <a:gd name="T72" fmla="*/ 128 w 392"/>
                  <a:gd name="T73" fmla="*/ 115 h 352"/>
                  <a:gd name="T74" fmla="*/ 125 w 392"/>
                  <a:gd name="T75" fmla="*/ 123 h 3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2"/>
                  <a:gd name="T115" fmla="*/ 0 h 352"/>
                  <a:gd name="T116" fmla="*/ 392 w 392"/>
                  <a:gd name="T117" fmla="*/ 352 h 3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2" h="352">
                    <a:moveTo>
                      <a:pt x="360" y="352"/>
                    </a:moveTo>
                    <a:lnTo>
                      <a:pt x="352" y="344"/>
                    </a:lnTo>
                    <a:lnTo>
                      <a:pt x="336" y="344"/>
                    </a:lnTo>
                    <a:lnTo>
                      <a:pt x="328" y="344"/>
                    </a:lnTo>
                    <a:lnTo>
                      <a:pt x="312" y="344"/>
                    </a:lnTo>
                    <a:lnTo>
                      <a:pt x="296" y="344"/>
                    </a:lnTo>
                    <a:lnTo>
                      <a:pt x="280" y="336"/>
                    </a:lnTo>
                    <a:lnTo>
                      <a:pt x="272" y="328"/>
                    </a:lnTo>
                    <a:lnTo>
                      <a:pt x="272" y="320"/>
                    </a:lnTo>
                    <a:lnTo>
                      <a:pt x="264" y="304"/>
                    </a:lnTo>
                    <a:lnTo>
                      <a:pt x="256" y="304"/>
                    </a:lnTo>
                    <a:lnTo>
                      <a:pt x="248" y="304"/>
                    </a:lnTo>
                    <a:lnTo>
                      <a:pt x="240" y="312"/>
                    </a:lnTo>
                    <a:lnTo>
                      <a:pt x="200" y="312"/>
                    </a:lnTo>
                    <a:lnTo>
                      <a:pt x="192" y="312"/>
                    </a:lnTo>
                    <a:lnTo>
                      <a:pt x="184" y="304"/>
                    </a:lnTo>
                    <a:lnTo>
                      <a:pt x="168" y="288"/>
                    </a:lnTo>
                    <a:lnTo>
                      <a:pt x="160" y="288"/>
                    </a:lnTo>
                    <a:lnTo>
                      <a:pt x="144" y="280"/>
                    </a:lnTo>
                    <a:lnTo>
                      <a:pt x="144" y="272"/>
                    </a:lnTo>
                    <a:lnTo>
                      <a:pt x="136" y="256"/>
                    </a:lnTo>
                    <a:lnTo>
                      <a:pt x="128" y="240"/>
                    </a:lnTo>
                    <a:lnTo>
                      <a:pt x="120" y="232"/>
                    </a:lnTo>
                    <a:lnTo>
                      <a:pt x="96" y="232"/>
                    </a:lnTo>
                    <a:lnTo>
                      <a:pt x="88" y="232"/>
                    </a:lnTo>
                    <a:lnTo>
                      <a:pt x="72" y="224"/>
                    </a:lnTo>
                    <a:lnTo>
                      <a:pt x="80" y="192"/>
                    </a:lnTo>
                    <a:lnTo>
                      <a:pt x="64" y="176"/>
                    </a:lnTo>
                    <a:lnTo>
                      <a:pt x="48" y="168"/>
                    </a:lnTo>
                    <a:lnTo>
                      <a:pt x="24" y="144"/>
                    </a:lnTo>
                    <a:lnTo>
                      <a:pt x="48" y="104"/>
                    </a:lnTo>
                    <a:lnTo>
                      <a:pt x="40" y="96"/>
                    </a:lnTo>
                    <a:lnTo>
                      <a:pt x="24" y="96"/>
                    </a:lnTo>
                    <a:lnTo>
                      <a:pt x="8" y="64"/>
                    </a:lnTo>
                    <a:lnTo>
                      <a:pt x="8" y="48"/>
                    </a:lnTo>
                    <a:lnTo>
                      <a:pt x="0" y="8"/>
                    </a:lnTo>
                    <a:lnTo>
                      <a:pt x="8" y="0"/>
                    </a:lnTo>
                    <a:lnTo>
                      <a:pt x="32" y="16"/>
                    </a:lnTo>
                    <a:lnTo>
                      <a:pt x="48" y="8"/>
                    </a:lnTo>
                    <a:lnTo>
                      <a:pt x="56" y="8"/>
                    </a:lnTo>
                    <a:lnTo>
                      <a:pt x="80" y="0"/>
                    </a:lnTo>
                    <a:lnTo>
                      <a:pt x="80" y="8"/>
                    </a:lnTo>
                    <a:lnTo>
                      <a:pt x="80" y="24"/>
                    </a:lnTo>
                    <a:lnTo>
                      <a:pt x="96" y="40"/>
                    </a:lnTo>
                    <a:lnTo>
                      <a:pt x="104" y="48"/>
                    </a:lnTo>
                    <a:lnTo>
                      <a:pt x="120" y="56"/>
                    </a:lnTo>
                    <a:lnTo>
                      <a:pt x="128" y="64"/>
                    </a:lnTo>
                    <a:lnTo>
                      <a:pt x="144" y="80"/>
                    </a:lnTo>
                    <a:lnTo>
                      <a:pt x="176" y="72"/>
                    </a:lnTo>
                    <a:lnTo>
                      <a:pt x="192" y="72"/>
                    </a:lnTo>
                    <a:lnTo>
                      <a:pt x="208" y="64"/>
                    </a:lnTo>
                    <a:lnTo>
                      <a:pt x="208" y="56"/>
                    </a:lnTo>
                    <a:lnTo>
                      <a:pt x="224" y="56"/>
                    </a:lnTo>
                    <a:lnTo>
                      <a:pt x="240" y="32"/>
                    </a:lnTo>
                    <a:lnTo>
                      <a:pt x="288" y="40"/>
                    </a:lnTo>
                    <a:lnTo>
                      <a:pt x="296" y="48"/>
                    </a:lnTo>
                    <a:lnTo>
                      <a:pt x="312" y="48"/>
                    </a:lnTo>
                    <a:lnTo>
                      <a:pt x="352" y="80"/>
                    </a:lnTo>
                    <a:lnTo>
                      <a:pt x="352" y="96"/>
                    </a:lnTo>
                    <a:lnTo>
                      <a:pt x="352" y="120"/>
                    </a:lnTo>
                    <a:lnTo>
                      <a:pt x="336" y="136"/>
                    </a:lnTo>
                    <a:lnTo>
                      <a:pt x="344" y="176"/>
                    </a:lnTo>
                    <a:lnTo>
                      <a:pt x="336" y="192"/>
                    </a:lnTo>
                    <a:lnTo>
                      <a:pt x="344" y="200"/>
                    </a:lnTo>
                    <a:lnTo>
                      <a:pt x="352" y="192"/>
                    </a:lnTo>
                    <a:lnTo>
                      <a:pt x="360" y="208"/>
                    </a:lnTo>
                    <a:lnTo>
                      <a:pt x="352" y="224"/>
                    </a:lnTo>
                    <a:lnTo>
                      <a:pt x="344" y="240"/>
                    </a:lnTo>
                    <a:lnTo>
                      <a:pt x="344" y="256"/>
                    </a:lnTo>
                    <a:lnTo>
                      <a:pt x="384" y="288"/>
                    </a:lnTo>
                    <a:lnTo>
                      <a:pt x="376" y="296"/>
                    </a:lnTo>
                    <a:lnTo>
                      <a:pt x="392" y="304"/>
                    </a:lnTo>
                    <a:lnTo>
                      <a:pt x="392" y="312"/>
                    </a:lnTo>
                    <a:lnTo>
                      <a:pt x="368" y="328"/>
                    </a:lnTo>
                    <a:lnTo>
                      <a:pt x="360" y="344"/>
                    </a:lnTo>
                    <a:lnTo>
                      <a:pt x="360" y="35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7" name="Freeform 344"/>
              <p:cNvSpPr>
                <a:spLocks/>
              </p:cNvSpPr>
              <p:nvPr/>
            </p:nvSpPr>
            <p:spPr bwMode="gray">
              <a:xfrm>
                <a:off x="3262" y="2402"/>
                <a:ext cx="5" cy="17"/>
              </a:xfrm>
              <a:custGeom>
                <a:avLst/>
                <a:gdLst>
                  <a:gd name="T0" fmla="*/ 2 w 8"/>
                  <a:gd name="T1" fmla="*/ 0 h 24"/>
                  <a:gd name="T2" fmla="*/ 2 w 8"/>
                  <a:gd name="T3" fmla="*/ 9 h 24"/>
                  <a:gd name="T4" fmla="*/ 0 w 8"/>
                  <a:gd name="T5" fmla="*/ 6 h 24"/>
                  <a:gd name="T6" fmla="*/ 0 w 8"/>
                  <a:gd name="T7" fmla="*/ 3 h 24"/>
                  <a:gd name="T8" fmla="*/ 0 w 8"/>
                  <a:gd name="T9" fmla="*/ 0 h 24"/>
                  <a:gd name="T10" fmla="*/ 2 w 8"/>
                  <a:gd name="T11" fmla="*/ 0 h 24"/>
                  <a:gd name="T12" fmla="*/ 0 60000 65536"/>
                  <a:gd name="T13" fmla="*/ 0 60000 65536"/>
                  <a:gd name="T14" fmla="*/ 0 60000 65536"/>
                  <a:gd name="T15" fmla="*/ 0 60000 65536"/>
                  <a:gd name="T16" fmla="*/ 0 60000 65536"/>
                  <a:gd name="T17" fmla="*/ 0 60000 65536"/>
                  <a:gd name="T18" fmla="*/ 0 w 8"/>
                  <a:gd name="T19" fmla="*/ 0 h 24"/>
                  <a:gd name="T20" fmla="*/ 8 w 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 h="24">
                    <a:moveTo>
                      <a:pt x="8" y="0"/>
                    </a:moveTo>
                    <a:lnTo>
                      <a:pt x="8" y="24"/>
                    </a:lnTo>
                    <a:lnTo>
                      <a:pt x="0" y="16"/>
                    </a:lnTo>
                    <a:lnTo>
                      <a:pt x="0" y="8"/>
                    </a:lnTo>
                    <a:lnTo>
                      <a:pt x="0" y="0"/>
                    </a:lnTo>
                    <a:lnTo>
                      <a:pt x="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8" name="Freeform 345"/>
              <p:cNvSpPr>
                <a:spLocks/>
              </p:cNvSpPr>
              <p:nvPr/>
            </p:nvSpPr>
            <p:spPr bwMode="gray">
              <a:xfrm>
                <a:off x="3256" y="2386"/>
                <a:ext cx="68" cy="67"/>
              </a:xfrm>
              <a:custGeom>
                <a:avLst/>
                <a:gdLst>
                  <a:gd name="T0" fmla="*/ 6 w 96"/>
                  <a:gd name="T1" fmla="*/ 17 h 96"/>
                  <a:gd name="T2" fmla="*/ 6 w 96"/>
                  <a:gd name="T3" fmla="*/ 8 h 96"/>
                  <a:gd name="T4" fmla="*/ 9 w 96"/>
                  <a:gd name="T5" fmla="*/ 8 h 96"/>
                  <a:gd name="T6" fmla="*/ 14 w 96"/>
                  <a:gd name="T7" fmla="*/ 8 h 96"/>
                  <a:gd name="T8" fmla="*/ 23 w 96"/>
                  <a:gd name="T9" fmla="*/ 3 h 96"/>
                  <a:gd name="T10" fmla="*/ 28 w 96"/>
                  <a:gd name="T11" fmla="*/ 0 h 96"/>
                  <a:gd name="T12" fmla="*/ 34 w 96"/>
                  <a:gd name="T13" fmla="*/ 8 h 96"/>
                  <a:gd name="T14" fmla="*/ 31 w 96"/>
                  <a:gd name="T15" fmla="*/ 10 h 96"/>
                  <a:gd name="T16" fmla="*/ 17 w 96"/>
                  <a:gd name="T17" fmla="*/ 10 h 96"/>
                  <a:gd name="T18" fmla="*/ 23 w 96"/>
                  <a:gd name="T19" fmla="*/ 24 h 96"/>
                  <a:gd name="T20" fmla="*/ 20 w 96"/>
                  <a:gd name="T21" fmla="*/ 27 h 96"/>
                  <a:gd name="T22" fmla="*/ 14 w 96"/>
                  <a:gd name="T23" fmla="*/ 27 h 96"/>
                  <a:gd name="T24" fmla="*/ 9 w 96"/>
                  <a:gd name="T25" fmla="*/ 33 h 96"/>
                  <a:gd name="T26" fmla="*/ 0 w 96"/>
                  <a:gd name="T27" fmla="*/ 33 h 96"/>
                  <a:gd name="T28" fmla="*/ 0 w 96"/>
                  <a:gd name="T29" fmla="*/ 30 h 96"/>
                  <a:gd name="T30" fmla="*/ 3 w 96"/>
                  <a:gd name="T31" fmla="*/ 22 h 96"/>
                  <a:gd name="T32" fmla="*/ 6 w 96"/>
                  <a:gd name="T33" fmla="*/ 1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96"/>
                  <a:gd name="T53" fmla="*/ 96 w 96"/>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96">
                    <a:moveTo>
                      <a:pt x="16" y="48"/>
                    </a:moveTo>
                    <a:lnTo>
                      <a:pt x="16" y="24"/>
                    </a:lnTo>
                    <a:lnTo>
                      <a:pt x="24" y="24"/>
                    </a:lnTo>
                    <a:lnTo>
                      <a:pt x="40" y="24"/>
                    </a:lnTo>
                    <a:lnTo>
                      <a:pt x="64" y="8"/>
                    </a:lnTo>
                    <a:lnTo>
                      <a:pt x="80" y="0"/>
                    </a:lnTo>
                    <a:lnTo>
                      <a:pt x="96" y="24"/>
                    </a:lnTo>
                    <a:lnTo>
                      <a:pt x="88" y="32"/>
                    </a:lnTo>
                    <a:lnTo>
                      <a:pt x="48" y="32"/>
                    </a:lnTo>
                    <a:lnTo>
                      <a:pt x="64" y="72"/>
                    </a:lnTo>
                    <a:lnTo>
                      <a:pt x="56" y="80"/>
                    </a:lnTo>
                    <a:lnTo>
                      <a:pt x="40" y="80"/>
                    </a:lnTo>
                    <a:lnTo>
                      <a:pt x="24" y="96"/>
                    </a:lnTo>
                    <a:lnTo>
                      <a:pt x="0" y="96"/>
                    </a:lnTo>
                    <a:lnTo>
                      <a:pt x="0" y="88"/>
                    </a:lnTo>
                    <a:lnTo>
                      <a:pt x="8" y="64"/>
                    </a:lnTo>
                    <a:lnTo>
                      <a:pt x="16"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99" name="Freeform 346"/>
              <p:cNvSpPr>
                <a:spLocks/>
              </p:cNvSpPr>
              <p:nvPr/>
            </p:nvSpPr>
            <p:spPr bwMode="gray">
              <a:xfrm>
                <a:off x="3256" y="2402"/>
                <a:ext cx="304" cy="259"/>
              </a:xfrm>
              <a:custGeom>
                <a:avLst/>
                <a:gdLst>
                  <a:gd name="T0" fmla="*/ 145 w 432"/>
                  <a:gd name="T1" fmla="*/ 78 h 368"/>
                  <a:gd name="T2" fmla="*/ 125 w 432"/>
                  <a:gd name="T3" fmla="*/ 75 h 368"/>
                  <a:gd name="T4" fmla="*/ 120 w 432"/>
                  <a:gd name="T5" fmla="*/ 70 h 368"/>
                  <a:gd name="T6" fmla="*/ 123 w 432"/>
                  <a:gd name="T7" fmla="*/ 67 h 368"/>
                  <a:gd name="T8" fmla="*/ 120 w 432"/>
                  <a:gd name="T9" fmla="*/ 64 h 368"/>
                  <a:gd name="T10" fmla="*/ 117 w 432"/>
                  <a:gd name="T11" fmla="*/ 64 h 368"/>
                  <a:gd name="T12" fmla="*/ 115 w 432"/>
                  <a:gd name="T13" fmla="*/ 58 h 368"/>
                  <a:gd name="T14" fmla="*/ 109 w 432"/>
                  <a:gd name="T15" fmla="*/ 53 h 368"/>
                  <a:gd name="T16" fmla="*/ 109 w 432"/>
                  <a:gd name="T17" fmla="*/ 44 h 368"/>
                  <a:gd name="T18" fmla="*/ 106 w 432"/>
                  <a:gd name="T19" fmla="*/ 44 h 368"/>
                  <a:gd name="T20" fmla="*/ 103 w 432"/>
                  <a:gd name="T21" fmla="*/ 36 h 368"/>
                  <a:gd name="T22" fmla="*/ 101 w 432"/>
                  <a:gd name="T23" fmla="*/ 34 h 368"/>
                  <a:gd name="T24" fmla="*/ 98 w 432"/>
                  <a:gd name="T25" fmla="*/ 31 h 368"/>
                  <a:gd name="T26" fmla="*/ 94 w 432"/>
                  <a:gd name="T27" fmla="*/ 27 h 368"/>
                  <a:gd name="T28" fmla="*/ 92 w 432"/>
                  <a:gd name="T29" fmla="*/ 27 h 368"/>
                  <a:gd name="T30" fmla="*/ 87 w 432"/>
                  <a:gd name="T31" fmla="*/ 25 h 368"/>
                  <a:gd name="T32" fmla="*/ 75 w 432"/>
                  <a:gd name="T33" fmla="*/ 27 h 368"/>
                  <a:gd name="T34" fmla="*/ 61 w 432"/>
                  <a:gd name="T35" fmla="*/ 23 h 368"/>
                  <a:gd name="T36" fmla="*/ 61 w 432"/>
                  <a:gd name="T37" fmla="*/ 14 h 368"/>
                  <a:gd name="T38" fmla="*/ 53 w 432"/>
                  <a:gd name="T39" fmla="*/ 8 h 368"/>
                  <a:gd name="T40" fmla="*/ 42 w 432"/>
                  <a:gd name="T41" fmla="*/ 3 h 368"/>
                  <a:gd name="T42" fmla="*/ 34 w 432"/>
                  <a:gd name="T43" fmla="*/ 0 h 368"/>
                  <a:gd name="T44" fmla="*/ 31 w 432"/>
                  <a:gd name="T45" fmla="*/ 3 h 368"/>
                  <a:gd name="T46" fmla="*/ 17 w 432"/>
                  <a:gd name="T47" fmla="*/ 3 h 368"/>
                  <a:gd name="T48" fmla="*/ 23 w 432"/>
                  <a:gd name="T49" fmla="*/ 17 h 368"/>
                  <a:gd name="T50" fmla="*/ 19 w 432"/>
                  <a:gd name="T51" fmla="*/ 19 h 368"/>
                  <a:gd name="T52" fmla="*/ 14 w 432"/>
                  <a:gd name="T53" fmla="*/ 19 h 368"/>
                  <a:gd name="T54" fmla="*/ 8 w 432"/>
                  <a:gd name="T55" fmla="*/ 25 h 368"/>
                  <a:gd name="T56" fmla="*/ 0 w 432"/>
                  <a:gd name="T57" fmla="*/ 25 h 368"/>
                  <a:gd name="T58" fmla="*/ 0 w 432"/>
                  <a:gd name="T59" fmla="*/ 36 h 368"/>
                  <a:gd name="T60" fmla="*/ 6 w 432"/>
                  <a:gd name="T61" fmla="*/ 36 h 368"/>
                  <a:gd name="T62" fmla="*/ 6 w 432"/>
                  <a:gd name="T63" fmla="*/ 39 h 368"/>
                  <a:gd name="T64" fmla="*/ 8 w 432"/>
                  <a:gd name="T65" fmla="*/ 48 h 368"/>
                  <a:gd name="T66" fmla="*/ 11 w 432"/>
                  <a:gd name="T67" fmla="*/ 50 h 368"/>
                  <a:gd name="T68" fmla="*/ 17 w 432"/>
                  <a:gd name="T69" fmla="*/ 56 h 368"/>
                  <a:gd name="T70" fmla="*/ 17 w 432"/>
                  <a:gd name="T71" fmla="*/ 61 h 368"/>
                  <a:gd name="T72" fmla="*/ 19 w 432"/>
                  <a:gd name="T73" fmla="*/ 67 h 368"/>
                  <a:gd name="T74" fmla="*/ 23 w 432"/>
                  <a:gd name="T75" fmla="*/ 70 h 368"/>
                  <a:gd name="T76" fmla="*/ 27 w 432"/>
                  <a:gd name="T77" fmla="*/ 72 h 368"/>
                  <a:gd name="T78" fmla="*/ 31 w 432"/>
                  <a:gd name="T79" fmla="*/ 78 h 368"/>
                  <a:gd name="T80" fmla="*/ 31 w 432"/>
                  <a:gd name="T81" fmla="*/ 87 h 368"/>
                  <a:gd name="T82" fmla="*/ 34 w 432"/>
                  <a:gd name="T83" fmla="*/ 92 h 368"/>
                  <a:gd name="T84" fmla="*/ 36 w 432"/>
                  <a:gd name="T85" fmla="*/ 94 h 368"/>
                  <a:gd name="T86" fmla="*/ 42 w 432"/>
                  <a:gd name="T87" fmla="*/ 98 h 368"/>
                  <a:gd name="T88" fmla="*/ 42 w 432"/>
                  <a:gd name="T89" fmla="*/ 101 h 368"/>
                  <a:gd name="T90" fmla="*/ 48 w 432"/>
                  <a:gd name="T91" fmla="*/ 111 h 368"/>
                  <a:gd name="T92" fmla="*/ 50 w 432"/>
                  <a:gd name="T93" fmla="*/ 115 h 368"/>
                  <a:gd name="T94" fmla="*/ 56 w 432"/>
                  <a:gd name="T95" fmla="*/ 120 h 368"/>
                  <a:gd name="T96" fmla="*/ 61 w 432"/>
                  <a:gd name="T97" fmla="*/ 117 h 368"/>
                  <a:gd name="T98" fmla="*/ 78 w 432"/>
                  <a:gd name="T99" fmla="*/ 120 h 368"/>
                  <a:gd name="T100" fmla="*/ 84 w 432"/>
                  <a:gd name="T101" fmla="*/ 128 h 368"/>
                  <a:gd name="T102" fmla="*/ 101 w 432"/>
                  <a:gd name="T103" fmla="*/ 109 h 368"/>
                  <a:gd name="T104" fmla="*/ 125 w 432"/>
                  <a:gd name="T105" fmla="*/ 103 h 368"/>
                  <a:gd name="T106" fmla="*/ 142 w 432"/>
                  <a:gd name="T107" fmla="*/ 98 h 368"/>
                  <a:gd name="T108" fmla="*/ 148 w 432"/>
                  <a:gd name="T109" fmla="*/ 98 h 368"/>
                  <a:gd name="T110" fmla="*/ 151 w 432"/>
                  <a:gd name="T111" fmla="*/ 81 h 368"/>
                  <a:gd name="T112" fmla="*/ 145 w 432"/>
                  <a:gd name="T113" fmla="*/ 78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2"/>
                  <a:gd name="T172" fmla="*/ 0 h 368"/>
                  <a:gd name="T173" fmla="*/ 432 w 432"/>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2" h="368">
                    <a:moveTo>
                      <a:pt x="416" y="224"/>
                    </a:moveTo>
                    <a:lnTo>
                      <a:pt x="360" y="216"/>
                    </a:lnTo>
                    <a:lnTo>
                      <a:pt x="344" y="200"/>
                    </a:lnTo>
                    <a:lnTo>
                      <a:pt x="352" y="192"/>
                    </a:lnTo>
                    <a:lnTo>
                      <a:pt x="344" y="184"/>
                    </a:lnTo>
                    <a:lnTo>
                      <a:pt x="336" y="184"/>
                    </a:lnTo>
                    <a:lnTo>
                      <a:pt x="328" y="168"/>
                    </a:lnTo>
                    <a:lnTo>
                      <a:pt x="312" y="152"/>
                    </a:lnTo>
                    <a:lnTo>
                      <a:pt x="312" y="128"/>
                    </a:lnTo>
                    <a:lnTo>
                      <a:pt x="304" y="128"/>
                    </a:lnTo>
                    <a:lnTo>
                      <a:pt x="296" y="104"/>
                    </a:lnTo>
                    <a:lnTo>
                      <a:pt x="288" y="96"/>
                    </a:lnTo>
                    <a:lnTo>
                      <a:pt x="280" y="88"/>
                    </a:lnTo>
                    <a:lnTo>
                      <a:pt x="272" y="80"/>
                    </a:lnTo>
                    <a:lnTo>
                      <a:pt x="264" y="80"/>
                    </a:lnTo>
                    <a:lnTo>
                      <a:pt x="248" y="72"/>
                    </a:lnTo>
                    <a:lnTo>
                      <a:pt x="216" y="80"/>
                    </a:lnTo>
                    <a:lnTo>
                      <a:pt x="176" y="64"/>
                    </a:lnTo>
                    <a:lnTo>
                      <a:pt x="176" y="40"/>
                    </a:lnTo>
                    <a:lnTo>
                      <a:pt x="152" y="24"/>
                    </a:lnTo>
                    <a:lnTo>
                      <a:pt x="120" y="8"/>
                    </a:lnTo>
                    <a:lnTo>
                      <a:pt x="96" y="0"/>
                    </a:lnTo>
                    <a:lnTo>
                      <a:pt x="88" y="8"/>
                    </a:lnTo>
                    <a:lnTo>
                      <a:pt x="48" y="8"/>
                    </a:lnTo>
                    <a:lnTo>
                      <a:pt x="64" y="48"/>
                    </a:lnTo>
                    <a:lnTo>
                      <a:pt x="56" y="56"/>
                    </a:lnTo>
                    <a:lnTo>
                      <a:pt x="40" y="56"/>
                    </a:lnTo>
                    <a:lnTo>
                      <a:pt x="24" y="72"/>
                    </a:lnTo>
                    <a:lnTo>
                      <a:pt x="0" y="72"/>
                    </a:lnTo>
                    <a:lnTo>
                      <a:pt x="0" y="104"/>
                    </a:lnTo>
                    <a:lnTo>
                      <a:pt x="16" y="104"/>
                    </a:lnTo>
                    <a:lnTo>
                      <a:pt x="16" y="112"/>
                    </a:lnTo>
                    <a:lnTo>
                      <a:pt x="24" y="136"/>
                    </a:lnTo>
                    <a:lnTo>
                      <a:pt x="32" y="144"/>
                    </a:lnTo>
                    <a:lnTo>
                      <a:pt x="48" y="160"/>
                    </a:lnTo>
                    <a:lnTo>
                      <a:pt x="48" y="176"/>
                    </a:lnTo>
                    <a:lnTo>
                      <a:pt x="56" y="192"/>
                    </a:lnTo>
                    <a:lnTo>
                      <a:pt x="64" y="200"/>
                    </a:lnTo>
                    <a:lnTo>
                      <a:pt x="80" y="208"/>
                    </a:lnTo>
                    <a:lnTo>
                      <a:pt x="88" y="224"/>
                    </a:lnTo>
                    <a:lnTo>
                      <a:pt x="88" y="248"/>
                    </a:lnTo>
                    <a:lnTo>
                      <a:pt x="96" y="264"/>
                    </a:lnTo>
                    <a:lnTo>
                      <a:pt x="104" y="272"/>
                    </a:lnTo>
                    <a:lnTo>
                      <a:pt x="120" y="280"/>
                    </a:lnTo>
                    <a:lnTo>
                      <a:pt x="120" y="288"/>
                    </a:lnTo>
                    <a:lnTo>
                      <a:pt x="136" y="320"/>
                    </a:lnTo>
                    <a:lnTo>
                      <a:pt x="144" y="328"/>
                    </a:lnTo>
                    <a:lnTo>
                      <a:pt x="160" y="344"/>
                    </a:lnTo>
                    <a:lnTo>
                      <a:pt x="176" y="336"/>
                    </a:lnTo>
                    <a:lnTo>
                      <a:pt x="224" y="344"/>
                    </a:lnTo>
                    <a:lnTo>
                      <a:pt x="240" y="368"/>
                    </a:lnTo>
                    <a:lnTo>
                      <a:pt x="288" y="312"/>
                    </a:lnTo>
                    <a:lnTo>
                      <a:pt x="360" y="296"/>
                    </a:lnTo>
                    <a:lnTo>
                      <a:pt x="408" y="280"/>
                    </a:lnTo>
                    <a:lnTo>
                      <a:pt x="424" y="280"/>
                    </a:lnTo>
                    <a:lnTo>
                      <a:pt x="432" y="232"/>
                    </a:lnTo>
                    <a:lnTo>
                      <a:pt x="416" y="22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0" name="Freeform 347"/>
              <p:cNvSpPr>
                <a:spLocks/>
              </p:cNvSpPr>
              <p:nvPr/>
            </p:nvSpPr>
            <p:spPr bwMode="gray">
              <a:xfrm>
                <a:off x="3369" y="2611"/>
                <a:ext cx="163" cy="95"/>
              </a:xfrm>
              <a:custGeom>
                <a:avLst/>
                <a:gdLst>
                  <a:gd name="T0" fmla="*/ 81 w 232"/>
                  <a:gd name="T1" fmla="*/ 17 h 136"/>
                  <a:gd name="T2" fmla="*/ 77 w 232"/>
                  <a:gd name="T3" fmla="*/ 14 h 136"/>
                  <a:gd name="T4" fmla="*/ 72 w 232"/>
                  <a:gd name="T5" fmla="*/ 10 h 136"/>
                  <a:gd name="T6" fmla="*/ 72 w 232"/>
                  <a:gd name="T7" fmla="*/ 8 h 136"/>
                  <a:gd name="T8" fmla="*/ 70 w 232"/>
                  <a:gd name="T9" fmla="*/ 0 h 136"/>
                  <a:gd name="T10" fmla="*/ 44 w 232"/>
                  <a:gd name="T11" fmla="*/ 6 h 136"/>
                  <a:gd name="T12" fmla="*/ 27 w 232"/>
                  <a:gd name="T13" fmla="*/ 24 h 136"/>
                  <a:gd name="T14" fmla="*/ 22 w 232"/>
                  <a:gd name="T15" fmla="*/ 17 h 136"/>
                  <a:gd name="T16" fmla="*/ 6 w 232"/>
                  <a:gd name="T17" fmla="*/ 14 h 136"/>
                  <a:gd name="T18" fmla="*/ 0 w 232"/>
                  <a:gd name="T19" fmla="*/ 17 h 136"/>
                  <a:gd name="T20" fmla="*/ 0 w 232"/>
                  <a:gd name="T21" fmla="*/ 22 h 136"/>
                  <a:gd name="T22" fmla="*/ 0 w 232"/>
                  <a:gd name="T23" fmla="*/ 27 h 136"/>
                  <a:gd name="T24" fmla="*/ 0 w 232"/>
                  <a:gd name="T25" fmla="*/ 30 h 136"/>
                  <a:gd name="T26" fmla="*/ 3 w 232"/>
                  <a:gd name="T27" fmla="*/ 38 h 136"/>
                  <a:gd name="T28" fmla="*/ 6 w 232"/>
                  <a:gd name="T29" fmla="*/ 43 h 136"/>
                  <a:gd name="T30" fmla="*/ 8 w 232"/>
                  <a:gd name="T31" fmla="*/ 46 h 136"/>
                  <a:gd name="T32" fmla="*/ 19 w 232"/>
                  <a:gd name="T33" fmla="*/ 46 h 136"/>
                  <a:gd name="T34" fmla="*/ 22 w 232"/>
                  <a:gd name="T35" fmla="*/ 43 h 136"/>
                  <a:gd name="T36" fmla="*/ 27 w 232"/>
                  <a:gd name="T37" fmla="*/ 43 h 136"/>
                  <a:gd name="T38" fmla="*/ 31 w 232"/>
                  <a:gd name="T39" fmla="*/ 41 h 136"/>
                  <a:gd name="T40" fmla="*/ 44 w 232"/>
                  <a:gd name="T41" fmla="*/ 36 h 136"/>
                  <a:gd name="T42" fmla="*/ 47 w 232"/>
                  <a:gd name="T43" fmla="*/ 33 h 136"/>
                  <a:gd name="T44" fmla="*/ 50 w 232"/>
                  <a:gd name="T45" fmla="*/ 33 h 136"/>
                  <a:gd name="T46" fmla="*/ 56 w 232"/>
                  <a:gd name="T47" fmla="*/ 30 h 136"/>
                  <a:gd name="T48" fmla="*/ 61 w 232"/>
                  <a:gd name="T49" fmla="*/ 27 h 136"/>
                  <a:gd name="T50" fmla="*/ 67 w 232"/>
                  <a:gd name="T51" fmla="*/ 27 h 136"/>
                  <a:gd name="T52" fmla="*/ 70 w 232"/>
                  <a:gd name="T53" fmla="*/ 24 h 136"/>
                  <a:gd name="T54" fmla="*/ 72 w 232"/>
                  <a:gd name="T55" fmla="*/ 19 h 136"/>
                  <a:gd name="T56" fmla="*/ 81 w 232"/>
                  <a:gd name="T57" fmla="*/ 17 h 1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2"/>
                  <a:gd name="T88" fmla="*/ 0 h 136"/>
                  <a:gd name="T89" fmla="*/ 232 w 232"/>
                  <a:gd name="T90" fmla="*/ 136 h 1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2" h="136">
                    <a:moveTo>
                      <a:pt x="232" y="48"/>
                    </a:moveTo>
                    <a:lnTo>
                      <a:pt x="224" y="40"/>
                    </a:lnTo>
                    <a:lnTo>
                      <a:pt x="208" y="32"/>
                    </a:lnTo>
                    <a:lnTo>
                      <a:pt x="208" y="24"/>
                    </a:lnTo>
                    <a:lnTo>
                      <a:pt x="200" y="0"/>
                    </a:lnTo>
                    <a:lnTo>
                      <a:pt x="128" y="16"/>
                    </a:lnTo>
                    <a:lnTo>
                      <a:pt x="80" y="72"/>
                    </a:lnTo>
                    <a:lnTo>
                      <a:pt x="64" y="48"/>
                    </a:lnTo>
                    <a:lnTo>
                      <a:pt x="16" y="40"/>
                    </a:lnTo>
                    <a:lnTo>
                      <a:pt x="0" y="48"/>
                    </a:lnTo>
                    <a:lnTo>
                      <a:pt x="0" y="64"/>
                    </a:lnTo>
                    <a:lnTo>
                      <a:pt x="0" y="80"/>
                    </a:lnTo>
                    <a:lnTo>
                      <a:pt x="0" y="88"/>
                    </a:lnTo>
                    <a:lnTo>
                      <a:pt x="8" y="112"/>
                    </a:lnTo>
                    <a:lnTo>
                      <a:pt x="16" y="128"/>
                    </a:lnTo>
                    <a:lnTo>
                      <a:pt x="24" y="136"/>
                    </a:lnTo>
                    <a:lnTo>
                      <a:pt x="56" y="136"/>
                    </a:lnTo>
                    <a:lnTo>
                      <a:pt x="64" y="128"/>
                    </a:lnTo>
                    <a:lnTo>
                      <a:pt x="80" y="128"/>
                    </a:lnTo>
                    <a:lnTo>
                      <a:pt x="88" y="120"/>
                    </a:lnTo>
                    <a:lnTo>
                      <a:pt x="128" y="104"/>
                    </a:lnTo>
                    <a:lnTo>
                      <a:pt x="136" y="96"/>
                    </a:lnTo>
                    <a:lnTo>
                      <a:pt x="144" y="96"/>
                    </a:lnTo>
                    <a:lnTo>
                      <a:pt x="160" y="88"/>
                    </a:lnTo>
                    <a:lnTo>
                      <a:pt x="176" y="80"/>
                    </a:lnTo>
                    <a:lnTo>
                      <a:pt x="192" y="80"/>
                    </a:lnTo>
                    <a:lnTo>
                      <a:pt x="200" y="72"/>
                    </a:lnTo>
                    <a:lnTo>
                      <a:pt x="208" y="56"/>
                    </a:lnTo>
                    <a:lnTo>
                      <a:pt x="232" y="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1" name="Freeform 348"/>
              <p:cNvSpPr>
                <a:spLocks/>
              </p:cNvSpPr>
              <p:nvPr/>
            </p:nvSpPr>
            <p:spPr bwMode="gray">
              <a:xfrm>
                <a:off x="3509" y="2521"/>
                <a:ext cx="113" cy="123"/>
              </a:xfrm>
              <a:custGeom>
                <a:avLst/>
                <a:gdLst>
                  <a:gd name="T0" fmla="*/ 11 w 160"/>
                  <a:gd name="T1" fmla="*/ 60 h 176"/>
                  <a:gd name="T2" fmla="*/ 20 w 160"/>
                  <a:gd name="T3" fmla="*/ 60 h 176"/>
                  <a:gd name="T4" fmla="*/ 23 w 160"/>
                  <a:gd name="T5" fmla="*/ 55 h 176"/>
                  <a:gd name="T6" fmla="*/ 28 w 160"/>
                  <a:gd name="T7" fmla="*/ 55 h 176"/>
                  <a:gd name="T8" fmla="*/ 31 w 160"/>
                  <a:gd name="T9" fmla="*/ 52 h 176"/>
                  <a:gd name="T10" fmla="*/ 31 w 160"/>
                  <a:gd name="T11" fmla="*/ 50 h 176"/>
                  <a:gd name="T12" fmla="*/ 37 w 160"/>
                  <a:gd name="T13" fmla="*/ 43 h 176"/>
                  <a:gd name="T14" fmla="*/ 40 w 160"/>
                  <a:gd name="T15" fmla="*/ 38 h 176"/>
                  <a:gd name="T16" fmla="*/ 42 w 160"/>
                  <a:gd name="T17" fmla="*/ 36 h 176"/>
                  <a:gd name="T18" fmla="*/ 45 w 160"/>
                  <a:gd name="T19" fmla="*/ 33 h 176"/>
                  <a:gd name="T20" fmla="*/ 51 w 160"/>
                  <a:gd name="T21" fmla="*/ 27 h 176"/>
                  <a:gd name="T22" fmla="*/ 57 w 160"/>
                  <a:gd name="T23" fmla="*/ 22 h 176"/>
                  <a:gd name="T24" fmla="*/ 54 w 160"/>
                  <a:gd name="T25" fmla="*/ 19 h 176"/>
                  <a:gd name="T26" fmla="*/ 51 w 160"/>
                  <a:gd name="T27" fmla="*/ 17 h 176"/>
                  <a:gd name="T28" fmla="*/ 45 w 160"/>
                  <a:gd name="T29" fmla="*/ 14 h 176"/>
                  <a:gd name="T30" fmla="*/ 45 w 160"/>
                  <a:gd name="T31" fmla="*/ 10 h 176"/>
                  <a:gd name="T32" fmla="*/ 40 w 160"/>
                  <a:gd name="T33" fmla="*/ 8 h 176"/>
                  <a:gd name="T34" fmla="*/ 34 w 160"/>
                  <a:gd name="T35" fmla="*/ 6 h 176"/>
                  <a:gd name="T36" fmla="*/ 31 w 160"/>
                  <a:gd name="T37" fmla="*/ 3 h 176"/>
                  <a:gd name="T38" fmla="*/ 28 w 160"/>
                  <a:gd name="T39" fmla="*/ 0 h 176"/>
                  <a:gd name="T40" fmla="*/ 25 w 160"/>
                  <a:gd name="T41" fmla="*/ 0 h 176"/>
                  <a:gd name="T42" fmla="*/ 25 w 160"/>
                  <a:gd name="T43" fmla="*/ 6 h 176"/>
                  <a:gd name="T44" fmla="*/ 20 w 160"/>
                  <a:gd name="T45" fmla="*/ 14 h 176"/>
                  <a:gd name="T46" fmla="*/ 20 w 160"/>
                  <a:gd name="T47" fmla="*/ 19 h 176"/>
                  <a:gd name="T48" fmla="*/ 25 w 160"/>
                  <a:gd name="T49" fmla="*/ 22 h 176"/>
                  <a:gd name="T50" fmla="*/ 23 w 160"/>
                  <a:gd name="T51" fmla="*/ 38 h 176"/>
                  <a:gd name="T52" fmla="*/ 17 w 160"/>
                  <a:gd name="T53" fmla="*/ 38 h 176"/>
                  <a:gd name="T54" fmla="*/ 0 w 160"/>
                  <a:gd name="T55" fmla="*/ 43 h 176"/>
                  <a:gd name="T56" fmla="*/ 3 w 160"/>
                  <a:gd name="T57" fmla="*/ 52 h 176"/>
                  <a:gd name="T58" fmla="*/ 3 w 160"/>
                  <a:gd name="T59" fmla="*/ 55 h 176"/>
                  <a:gd name="T60" fmla="*/ 8 w 160"/>
                  <a:gd name="T61" fmla="*/ 57 h 176"/>
                  <a:gd name="T62" fmla="*/ 11 w 160"/>
                  <a:gd name="T63" fmla="*/ 60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
                  <a:gd name="T97" fmla="*/ 0 h 176"/>
                  <a:gd name="T98" fmla="*/ 160 w 160"/>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 h="176">
                    <a:moveTo>
                      <a:pt x="32" y="176"/>
                    </a:moveTo>
                    <a:lnTo>
                      <a:pt x="56" y="176"/>
                    </a:lnTo>
                    <a:lnTo>
                      <a:pt x="64" y="160"/>
                    </a:lnTo>
                    <a:lnTo>
                      <a:pt x="80" y="160"/>
                    </a:lnTo>
                    <a:lnTo>
                      <a:pt x="88" y="152"/>
                    </a:lnTo>
                    <a:lnTo>
                      <a:pt x="88" y="144"/>
                    </a:lnTo>
                    <a:lnTo>
                      <a:pt x="104" y="128"/>
                    </a:lnTo>
                    <a:lnTo>
                      <a:pt x="112" y="112"/>
                    </a:lnTo>
                    <a:lnTo>
                      <a:pt x="120" y="104"/>
                    </a:lnTo>
                    <a:lnTo>
                      <a:pt x="128" y="96"/>
                    </a:lnTo>
                    <a:lnTo>
                      <a:pt x="144" y="80"/>
                    </a:lnTo>
                    <a:lnTo>
                      <a:pt x="160" y="64"/>
                    </a:lnTo>
                    <a:lnTo>
                      <a:pt x="152" y="56"/>
                    </a:lnTo>
                    <a:lnTo>
                      <a:pt x="144" y="48"/>
                    </a:lnTo>
                    <a:lnTo>
                      <a:pt x="128" y="40"/>
                    </a:lnTo>
                    <a:lnTo>
                      <a:pt x="128" y="32"/>
                    </a:lnTo>
                    <a:lnTo>
                      <a:pt x="112" y="24"/>
                    </a:lnTo>
                    <a:lnTo>
                      <a:pt x="96" y="16"/>
                    </a:lnTo>
                    <a:lnTo>
                      <a:pt x="88" y="8"/>
                    </a:lnTo>
                    <a:lnTo>
                      <a:pt x="80" y="0"/>
                    </a:lnTo>
                    <a:lnTo>
                      <a:pt x="72" y="0"/>
                    </a:lnTo>
                    <a:lnTo>
                      <a:pt x="72" y="16"/>
                    </a:lnTo>
                    <a:lnTo>
                      <a:pt x="56" y="40"/>
                    </a:lnTo>
                    <a:lnTo>
                      <a:pt x="56" y="56"/>
                    </a:lnTo>
                    <a:lnTo>
                      <a:pt x="72" y="64"/>
                    </a:lnTo>
                    <a:lnTo>
                      <a:pt x="64" y="112"/>
                    </a:lnTo>
                    <a:lnTo>
                      <a:pt x="48" y="112"/>
                    </a:lnTo>
                    <a:lnTo>
                      <a:pt x="0" y="128"/>
                    </a:lnTo>
                    <a:lnTo>
                      <a:pt x="8" y="152"/>
                    </a:lnTo>
                    <a:lnTo>
                      <a:pt x="8" y="160"/>
                    </a:lnTo>
                    <a:lnTo>
                      <a:pt x="24" y="168"/>
                    </a:lnTo>
                    <a:lnTo>
                      <a:pt x="32" y="17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2" name="Freeform 349"/>
              <p:cNvSpPr>
                <a:spLocks/>
              </p:cNvSpPr>
              <p:nvPr/>
            </p:nvSpPr>
            <p:spPr bwMode="gray">
              <a:xfrm>
                <a:off x="3273" y="2312"/>
                <a:ext cx="90" cy="90"/>
              </a:xfrm>
              <a:custGeom>
                <a:avLst/>
                <a:gdLst>
                  <a:gd name="T0" fmla="*/ 19 w 128"/>
                  <a:gd name="T1" fmla="*/ 36 h 128"/>
                  <a:gd name="T2" fmla="*/ 14 w 128"/>
                  <a:gd name="T3" fmla="*/ 39 h 128"/>
                  <a:gd name="T4" fmla="*/ 6 w 128"/>
                  <a:gd name="T5" fmla="*/ 44 h 128"/>
                  <a:gd name="T6" fmla="*/ 0 w 128"/>
                  <a:gd name="T7" fmla="*/ 44 h 128"/>
                  <a:gd name="T8" fmla="*/ 3 w 128"/>
                  <a:gd name="T9" fmla="*/ 34 h 128"/>
                  <a:gd name="T10" fmla="*/ 3 w 128"/>
                  <a:gd name="T11" fmla="*/ 31 h 128"/>
                  <a:gd name="T12" fmla="*/ 3 w 128"/>
                  <a:gd name="T13" fmla="*/ 27 h 128"/>
                  <a:gd name="T14" fmla="*/ 6 w 128"/>
                  <a:gd name="T15" fmla="*/ 25 h 128"/>
                  <a:gd name="T16" fmla="*/ 6 w 128"/>
                  <a:gd name="T17" fmla="*/ 19 h 128"/>
                  <a:gd name="T18" fmla="*/ 6 w 128"/>
                  <a:gd name="T19" fmla="*/ 14 h 128"/>
                  <a:gd name="T20" fmla="*/ 6 w 128"/>
                  <a:gd name="T21" fmla="*/ 11 h 128"/>
                  <a:gd name="T22" fmla="*/ 6 w 128"/>
                  <a:gd name="T23" fmla="*/ 8 h 128"/>
                  <a:gd name="T24" fmla="*/ 14 w 128"/>
                  <a:gd name="T25" fmla="*/ 6 h 128"/>
                  <a:gd name="T26" fmla="*/ 19 w 128"/>
                  <a:gd name="T27" fmla="*/ 6 h 128"/>
                  <a:gd name="T28" fmla="*/ 27 w 128"/>
                  <a:gd name="T29" fmla="*/ 6 h 128"/>
                  <a:gd name="T30" fmla="*/ 36 w 128"/>
                  <a:gd name="T31" fmla="*/ 3 h 128"/>
                  <a:gd name="T32" fmla="*/ 41 w 128"/>
                  <a:gd name="T33" fmla="*/ 0 h 128"/>
                  <a:gd name="T34" fmla="*/ 44 w 128"/>
                  <a:gd name="T35" fmla="*/ 3 h 128"/>
                  <a:gd name="T36" fmla="*/ 36 w 128"/>
                  <a:gd name="T37" fmla="*/ 8 h 128"/>
                  <a:gd name="T38" fmla="*/ 39 w 128"/>
                  <a:gd name="T39" fmla="*/ 17 h 128"/>
                  <a:gd name="T40" fmla="*/ 36 w 128"/>
                  <a:gd name="T41" fmla="*/ 25 h 128"/>
                  <a:gd name="T42" fmla="*/ 23 w 128"/>
                  <a:gd name="T43" fmla="*/ 34 h 128"/>
                  <a:gd name="T44" fmla="*/ 19 w 128"/>
                  <a:gd name="T45" fmla="*/ 36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128"/>
                  <a:gd name="T71" fmla="*/ 128 w 128"/>
                  <a:gd name="T72" fmla="*/ 128 h 1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128">
                    <a:moveTo>
                      <a:pt x="56" y="104"/>
                    </a:moveTo>
                    <a:lnTo>
                      <a:pt x="40" y="112"/>
                    </a:lnTo>
                    <a:lnTo>
                      <a:pt x="16" y="128"/>
                    </a:lnTo>
                    <a:lnTo>
                      <a:pt x="0" y="128"/>
                    </a:lnTo>
                    <a:lnTo>
                      <a:pt x="8" y="96"/>
                    </a:lnTo>
                    <a:lnTo>
                      <a:pt x="8" y="88"/>
                    </a:lnTo>
                    <a:lnTo>
                      <a:pt x="8" y="80"/>
                    </a:lnTo>
                    <a:lnTo>
                      <a:pt x="16" y="72"/>
                    </a:lnTo>
                    <a:lnTo>
                      <a:pt x="16" y="56"/>
                    </a:lnTo>
                    <a:lnTo>
                      <a:pt x="16" y="40"/>
                    </a:lnTo>
                    <a:lnTo>
                      <a:pt x="16" y="32"/>
                    </a:lnTo>
                    <a:lnTo>
                      <a:pt x="16" y="24"/>
                    </a:lnTo>
                    <a:lnTo>
                      <a:pt x="40" y="16"/>
                    </a:lnTo>
                    <a:lnTo>
                      <a:pt x="56" y="16"/>
                    </a:lnTo>
                    <a:lnTo>
                      <a:pt x="80" y="16"/>
                    </a:lnTo>
                    <a:lnTo>
                      <a:pt x="104" y="8"/>
                    </a:lnTo>
                    <a:lnTo>
                      <a:pt x="120" y="0"/>
                    </a:lnTo>
                    <a:lnTo>
                      <a:pt x="128" y="8"/>
                    </a:lnTo>
                    <a:lnTo>
                      <a:pt x="104" y="24"/>
                    </a:lnTo>
                    <a:lnTo>
                      <a:pt x="112" y="48"/>
                    </a:lnTo>
                    <a:lnTo>
                      <a:pt x="104" y="72"/>
                    </a:lnTo>
                    <a:lnTo>
                      <a:pt x="64" y="96"/>
                    </a:lnTo>
                    <a:lnTo>
                      <a:pt x="56" y="10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3" name="Freeform 350"/>
              <p:cNvSpPr>
                <a:spLocks/>
              </p:cNvSpPr>
              <p:nvPr/>
            </p:nvSpPr>
            <p:spPr bwMode="gray">
              <a:xfrm>
                <a:off x="3312" y="2312"/>
                <a:ext cx="141" cy="147"/>
              </a:xfrm>
              <a:custGeom>
                <a:avLst/>
                <a:gdLst>
                  <a:gd name="T0" fmla="*/ 67 w 200"/>
                  <a:gd name="T1" fmla="*/ 65 h 208"/>
                  <a:gd name="T2" fmla="*/ 61 w 200"/>
                  <a:gd name="T3" fmla="*/ 65 h 208"/>
                  <a:gd name="T4" fmla="*/ 59 w 200"/>
                  <a:gd name="T5" fmla="*/ 68 h 208"/>
                  <a:gd name="T6" fmla="*/ 59 w 200"/>
                  <a:gd name="T7" fmla="*/ 71 h 208"/>
                  <a:gd name="T8" fmla="*/ 48 w 200"/>
                  <a:gd name="T9" fmla="*/ 74 h 208"/>
                  <a:gd name="T10" fmla="*/ 34 w 200"/>
                  <a:gd name="T11" fmla="*/ 68 h 208"/>
                  <a:gd name="T12" fmla="*/ 34 w 200"/>
                  <a:gd name="T13" fmla="*/ 59 h 208"/>
                  <a:gd name="T14" fmla="*/ 25 w 200"/>
                  <a:gd name="T15" fmla="*/ 54 h 208"/>
                  <a:gd name="T16" fmla="*/ 14 w 200"/>
                  <a:gd name="T17" fmla="*/ 48 h 208"/>
                  <a:gd name="T18" fmla="*/ 6 w 200"/>
                  <a:gd name="T19" fmla="*/ 45 h 208"/>
                  <a:gd name="T20" fmla="*/ 0 w 200"/>
                  <a:gd name="T21" fmla="*/ 37 h 208"/>
                  <a:gd name="T22" fmla="*/ 3 w 200"/>
                  <a:gd name="T23" fmla="*/ 34 h 208"/>
                  <a:gd name="T24" fmla="*/ 17 w 200"/>
                  <a:gd name="T25" fmla="*/ 25 h 208"/>
                  <a:gd name="T26" fmla="*/ 19 w 200"/>
                  <a:gd name="T27" fmla="*/ 17 h 208"/>
                  <a:gd name="T28" fmla="*/ 17 w 200"/>
                  <a:gd name="T29" fmla="*/ 8 h 208"/>
                  <a:gd name="T30" fmla="*/ 25 w 200"/>
                  <a:gd name="T31" fmla="*/ 3 h 208"/>
                  <a:gd name="T32" fmla="*/ 31 w 200"/>
                  <a:gd name="T33" fmla="*/ 0 h 208"/>
                  <a:gd name="T34" fmla="*/ 36 w 200"/>
                  <a:gd name="T35" fmla="*/ 0 h 208"/>
                  <a:gd name="T36" fmla="*/ 39 w 200"/>
                  <a:gd name="T37" fmla="*/ 3 h 208"/>
                  <a:gd name="T38" fmla="*/ 42 w 200"/>
                  <a:gd name="T39" fmla="*/ 3 h 208"/>
                  <a:gd name="T40" fmla="*/ 48 w 200"/>
                  <a:gd name="T41" fmla="*/ 14 h 208"/>
                  <a:gd name="T42" fmla="*/ 53 w 200"/>
                  <a:gd name="T43" fmla="*/ 14 h 208"/>
                  <a:gd name="T44" fmla="*/ 56 w 200"/>
                  <a:gd name="T45" fmla="*/ 17 h 208"/>
                  <a:gd name="T46" fmla="*/ 48 w 200"/>
                  <a:gd name="T47" fmla="*/ 31 h 208"/>
                  <a:gd name="T48" fmla="*/ 56 w 200"/>
                  <a:gd name="T49" fmla="*/ 40 h 208"/>
                  <a:gd name="T50" fmla="*/ 61 w 200"/>
                  <a:gd name="T51" fmla="*/ 42 h 208"/>
                  <a:gd name="T52" fmla="*/ 67 w 200"/>
                  <a:gd name="T53" fmla="*/ 48 h 208"/>
                  <a:gd name="T54" fmla="*/ 65 w 200"/>
                  <a:gd name="T55" fmla="*/ 59 h 208"/>
                  <a:gd name="T56" fmla="*/ 70 w 200"/>
                  <a:gd name="T57" fmla="*/ 62 h 208"/>
                  <a:gd name="T58" fmla="*/ 67 w 200"/>
                  <a:gd name="T59" fmla="*/ 65 h 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
                  <a:gd name="T91" fmla="*/ 0 h 208"/>
                  <a:gd name="T92" fmla="*/ 200 w 200"/>
                  <a:gd name="T93" fmla="*/ 208 h 2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 h="208">
                    <a:moveTo>
                      <a:pt x="192" y="184"/>
                    </a:moveTo>
                    <a:lnTo>
                      <a:pt x="176" y="184"/>
                    </a:lnTo>
                    <a:lnTo>
                      <a:pt x="168" y="192"/>
                    </a:lnTo>
                    <a:lnTo>
                      <a:pt x="168" y="200"/>
                    </a:lnTo>
                    <a:lnTo>
                      <a:pt x="136" y="208"/>
                    </a:lnTo>
                    <a:lnTo>
                      <a:pt x="96" y="192"/>
                    </a:lnTo>
                    <a:lnTo>
                      <a:pt x="96" y="168"/>
                    </a:lnTo>
                    <a:lnTo>
                      <a:pt x="72" y="152"/>
                    </a:lnTo>
                    <a:lnTo>
                      <a:pt x="40" y="136"/>
                    </a:lnTo>
                    <a:lnTo>
                      <a:pt x="16" y="128"/>
                    </a:lnTo>
                    <a:lnTo>
                      <a:pt x="0" y="104"/>
                    </a:lnTo>
                    <a:lnTo>
                      <a:pt x="8" y="96"/>
                    </a:lnTo>
                    <a:lnTo>
                      <a:pt x="48" y="72"/>
                    </a:lnTo>
                    <a:lnTo>
                      <a:pt x="56" y="48"/>
                    </a:lnTo>
                    <a:lnTo>
                      <a:pt x="48" y="24"/>
                    </a:lnTo>
                    <a:lnTo>
                      <a:pt x="72" y="8"/>
                    </a:lnTo>
                    <a:lnTo>
                      <a:pt x="88" y="0"/>
                    </a:lnTo>
                    <a:lnTo>
                      <a:pt x="104" y="0"/>
                    </a:lnTo>
                    <a:lnTo>
                      <a:pt x="112" y="8"/>
                    </a:lnTo>
                    <a:lnTo>
                      <a:pt x="120" y="8"/>
                    </a:lnTo>
                    <a:lnTo>
                      <a:pt x="136" y="40"/>
                    </a:lnTo>
                    <a:lnTo>
                      <a:pt x="152" y="40"/>
                    </a:lnTo>
                    <a:lnTo>
                      <a:pt x="160" y="48"/>
                    </a:lnTo>
                    <a:lnTo>
                      <a:pt x="136" y="88"/>
                    </a:lnTo>
                    <a:lnTo>
                      <a:pt x="160" y="112"/>
                    </a:lnTo>
                    <a:lnTo>
                      <a:pt x="176" y="120"/>
                    </a:lnTo>
                    <a:lnTo>
                      <a:pt x="192" y="136"/>
                    </a:lnTo>
                    <a:lnTo>
                      <a:pt x="184" y="168"/>
                    </a:lnTo>
                    <a:lnTo>
                      <a:pt x="200" y="176"/>
                    </a:lnTo>
                    <a:lnTo>
                      <a:pt x="192" y="18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4" name="Freeform 351"/>
              <p:cNvSpPr>
                <a:spLocks/>
              </p:cNvSpPr>
              <p:nvPr/>
            </p:nvSpPr>
            <p:spPr bwMode="gray">
              <a:xfrm>
                <a:off x="3380" y="3066"/>
                <a:ext cx="101" cy="209"/>
              </a:xfrm>
              <a:custGeom>
                <a:avLst/>
                <a:gdLst>
                  <a:gd name="T0" fmla="*/ 0 w 144"/>
                  <a:gd name="T1" fmla="*/ 73 h 296"/>
                  <a:gd name="T2" fmla="*/ 0 w 144"/>
                  <a:gd name="T3" fmla="*/ 82 h 296"/>
                  <a:gd name="T4" fmla="*/ 3 w 144"/>
                  <a:gd name="T5" fmla="*/ 88 h 296"/>
                  <a:gd name="T6" fmla="*/ 6 w 144"/>
                  <a:gd name="T7" fmla="*/ 96 h 296"/>
                  <a:gd name="T8" fmla="*/ 8 w 144"/>
                  <a:gd name="T9" fmla="*/ 101 h 296"/>
                  <a:gd name="T10" fmla="*/ 14 w 144"/>
                  <a:gd name="T11" fmla="*/ 105 h 296"/>
                  <a:gd name="T12" fmla="*/ 19 w 144"/>
                  <a:gd name="T13" fmla="*/ 101 h 296"/>
                  <a:gd name="T14" fmla="*/ 25 w 144"/>
                  <a:gd name="T15" fmla="*/ 99 h 296"/>
                  <a:gd name="T16" fmla="*/ 30 w 144"/>
                  <a:gd name="T17" fmla="*/ 92 h 296"/>
                  <a:gd name="T18" fmla="*/ 30 w 144"/>
                  <a:gd name="T19" fmla="*/ 79 h 296"/>
                  <a:gd name="T20" fmla="*/ 36 w 144"/>
                  <a:gd name="T21" fmla="*/ 71 h 296"/>
                  <a:gd name="T22" fmla="*/ 39 w 144"/>
                  <a:gd name="T23" fmla="*/ 59 h 296"/>
                  <a:gd name="T24" fmla="*/ 44 w 144"/>
                  <a:gd name="T25" fmla="*/ 40 h 296"/>
                  <a:gd name="T26" fmla="*/ 44 w 144"/>
                  <a:gd name="T27" fmla="*/ 37 h 296"/>
                  <a:gd name="T28" fmla="*/ 44 w 144"/>
                  <a:gd name="T29" fmla="*/ 28 h 296"/>
                  <a:gd name="T30" fmla="*/ 50 w 144"/>
                  <a:gd name="T31" fmla="*/ 28 h 296"/>
                  <a:gd name="T32" fmla="*/ 50 w 144"/>
                  <a:gd name="T33" fmla="*/ 23 h 296"/>
                  <a:gd name="T34" fmla="*/ 44 w 144"/>
                  <a:gd name="T35" fmla="*/ 8 h 296"/>
                  <a:gd name="T36" fmla="*/ 44 w 144"/>
                  <a:gd name="T37" fmla="*/ 3 h 296"/>
                  <a:gd name="T38" fmla="*/ 44 w 144"/>
                  <a:gd name="T39" fmla="*/ 0 h 296"/>
                  <a:gd name="T40" fmla="*/ 41 w 144"/>
                  <a:gd name="T41" fmla="*/ 0 h 296"/>
                  <a:gd name="T42" fmla="*/ 39 w 144"/>
                  <a:gd name="T43" fmla="*/ 3 h 296"/>
                  <a:gd name="T44" fmla="*/ 36 w 144"/>
                  <a:gd name="T45" fmla="*/ 11 h 296"/>
                  <a:gd name="T46" fmla="*/ 33 w 144"/>
                  <a:gd name="T47" fmla="*/ 14 h 296"/>
                  <a:gd name="T48" fmla="*/ 33 w 144"/>
                  <a:gd name="T49" fmla="*/ 17 h 296"/>
                  <a:gd name="T50" fmla="*/ 30 w 144"/>
                  <a:gd name="T51" fmla="*/ 20 h 296"/>
                  <a:gd name="T52" fmla="*/ 27 w 144"/>
                  <a:gd name="T53" fmla="*/ 23 h 296"/>
                  <a:gd name="T54" fmla="*/ 22 w 144"/>
                  <a:gd name="T55" fmla="*/ 25 h 296"/>
                  <a:gd name="T56" fmla="*/ 19 w 144"/>
                  <a:gd name="T57" fmla="*/ 28 h 296"/>
                  <a:gd name="T58" fmla="*/ 14 w 144"/>
                  <a:gd name="T59" fmla="*/ 28 h 296"/>
                  <a:gd name="T60" fmla="*/ 14 w 144"/>
                  <a:gd name="T61" fmla="*/ 31 h 296"/>
                  <a:gd name="T62" fmla="*/ 8 w 144"/>
                  <a:gd name="T63" fmla="*/ 31 h 296"/>
                  <a:gd name="T64" fmla="*/ 6 w 144"/>
                  <a:gd name="T65" fmla="*/ 37 h 296"/>
                  <a:gd name="T66" fmla="*/ 6 w 144"/>
                  <a:gd name="T67" fmla="*/ 48 h 296"/>
                  <a:gd name="T68" fmla="*/ 8 w 144"/>
                  <a:gd name="T69" fmla="*/ 51 h 296"/>
                  <a:gd name="T70" fmla="*/ 6 w 144"/>
                  <a:gd name="T71" fmla="*/ 65 h 296"/>
                  <a:gd name="T72" fmla="*/ 0 w 144"/>
                  <a:gd name="T73" fmla="*/ 73 h 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
                  <a:gd name="T112" fmla="*/ 0 h 296"/>
                  <a:gd name="T113" fmla="*/ 144 w 144"/>
                  <a:gd name="T114" fmla="*/ 296 h 2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 h="296">
                    <a:moveTo>
                      <a:pt x="0" y="208"/>
                    </a:moveTo>
                    <a:lnTo>
                      <a:pt x="0" y="232"/>
                    </a:lnTo>
                    <a:lnTo>
                      <a:pt x="8" y="248"/>
                    </a:lnTo>
                    <a:lnTo>
                      <a:pt x="16" y="272"/>
                    </a:lnTo>
                    <a:lnTo>
                      <a:pt x="24" y="288"/>
                    </a:lnTo>
                    <a:lnTo>
                      <a:pt x="40" y="296"/>
                    </a:lnTo>
                    <a:lnTo>
                      <a:pt x="56" y="288"/>
                    </a:lnTo>
                    <a:lnTo>
                      <a:pt x="72" y="280"/>
                    </a:lnTo>
                    <a:lnTo>
                      <a:pt x="88" y="264"/>
                    </a:lnTo>
                    <a:lnTo>
                      <a:pt x="88" y="224"/>
                    </a:lnTo>
                    <a:lnTo>
                      <a:pt x="104" y="200"/>
                    </a:lnTo>
                    <a:lnTo>
                      <a:pt x="112" y="168"/>
                    </a:lnTo>
                    <a:lnTo>
                      <a:pt x="128" y="112"/>
                    </a:lnTo>
                    <a:lnTo>
                      <a:pt x="128" y="104"/>
                    </a:lnTo>
                    <a:lnTo>
                      <a:pt x="128" y="80"/>
                    </a:lnTo>
                    <a:lnTo>
                      <a:pt x="144" y="80"/>
                    </a:lnTo>
                    <a:lnTo>
                      <a:pt x="144" y="64"/>
                    </a:lnTo>
                    <a:lnTo>
                      <a:pt x="128" y="24"/>
                    </a:lnTo>
                    <a:lnTo>
                      <a:pt x="128" y="8"/>
                    </a:lnTo>
                    <a:lnTo>
                      <a:pt x="128" y="0"/>
                    </a:lnTo>
                    <a:lnTo>
                      <a:pt x="120" y="0"/>
                    </a:lnTo>
                    <a:lnTo>
                      <a:pt x="112" y="8"/>
                    </a:lnTo>
                    <a:lnTo>
                      <a:pt x="104" y="32"/>
                    </a:lnTo>
                    <a:lnTo>
                      <a:pt x="96" y="40"/>
                    </a:lnTo>
                    <a:lnTo>
                      <a:pt x="96" y="48"/>
                    </a:lnTo>
                    <a:lnTo>
                      <a:pt x="88" y="56"/>
                    </a:lnTo>
                    <a:lnTo>
                      <a:pt x="80" y="64"/>
                    </a:lnTo>
                    <a:lnTo>
                      <a:pt x="64" y="72"/>
                    </a:lnTo>
                    <a:lnTo>
                      <a:pt x="56" y="80"/>
                    </a:lnTo>
                    <a:lnTo>
                      <a:pt x="40" y="80"/>
                    </a:lnTo>
                    <a:lnTo>
                      <a:pt x="40" y="88"/>
                    </a:lnTo>
                    <a:lnTo>
                      <a:pt x="24" y="88"/>
                    </a:lnTo>
                    <a:lnTo>
                      <a:pt x="16" y="104"/>
                    </a:lnTo>
                    <a:lnTo>
                      <a:pt x="16" y="136"/>
                    </a:lnTo>
                    <a:lnTo>
                      <a:pt x="24" y="144"/>
                    </a:lnTo>
                    <a:lnTo>
                      <a:pt x="16" y="184"/>
                    </a:lnTo>
                    <a:lnTo>
                      <a:pt x="0" y="20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5" name="Freeform 352"/>
              <p:cNvSpPr>
                <a:spLocks/>
              </p:cNvSpPr>
              <p:nvPr/>
            </p:nvSpPr>
            <p:spPr bwMode="gray">
              <a:xfrm>
                <a:off x="2997" y="3213"/>
                <a:ext cx="231" cy="112"/>
              </a:xfrm>
              <a:custGeom>
                <a:avLst/>
                <a:gdLst>
                  <a:gd name="T0" fmla="*/ 0 w 328"/>
                  <a:gd name="T1" fmla="*/ 52 h 160"/>
                  <a:gd name="T2" fmla="*/ 3 w 328"/>
                  <a:gd name="T3" fmla="*/ 50 h 160"/>
                  <a:gd name="T4" fmla="*/ 6 w 328"/>
                  <a:gd name="T5" fmla="*/ 50 h 160"/>
                  <a:gd name="T6" fmla="*/ 8 w 328"/>
                  <a:gd name="T7" fmla="*/ 50 h 160"/>
                  <a:gd name="T8" fmla="*/ 11 w 328"/>
                  <a:gd name="T9" fmla="*/ 52 h 160"/>
                  <a:gd name="T10" fmla="*/ 17 w 328"/>
                  <a:gd name="T11" fmla="*/ 55 h 160"/>
                  <a:gd name="T12" fmla="*/ 25 w 328"/>
                  <a:gd name="T13" fmla="*/ 52 h 160"/>
                  <a:gd name="T14" fmla="*/ 25 w 328"/>
                  <a:gd name="T15" fmla="*/ 19 h 160"/>
                  <a:gd name="T16" fmla="*/ 31 w 328"/>
                  <a:gd name="T17" fmla="*/ 25 h 160"/>
                  <a:gd name="T18" fmla="*/ 34 w 328"/>
                  <a:gd name="T19" fmla="*/ 36 h 160"/>
                  <a:gd name="T20" fmla="*/ 39 w 328"/>
                  <a:gd name="T21" fmla="*/ 36 h 160"/>
                  <a:gd name="T22" fmla="*/ 48 w 328"/>
                  <a:gd name="T23" fmla="*/ 27 h 160"/>
                  <a:gd name="T24" fmla="*/ 53 w 328"/>
                  <a:gd name="T25" fmla="*/ 27 h 160"/>
                  <a:gd name="T26" fmla="*/ 56 w 328"/>
                  <a:gd name="T27" fmla="*/ 30 h 160"/>
                  <a:gd name="T28" fmla="*/ 61 w 328"/>
                  <a:gd name="T29" fmla="*/ 27 h 160"/>
                  <a:gd name="T30" fmla="*/ 67 w 328"/>
                  <a:gd name="T31" fmla="*/ 22 h 160"/>
                  <a:gd name="T32" fmla="*/ 67 w 328"/>
                  <a:gd name="T33" fmla="*/ 14 h 160"/>
                  <a:gd name="T34" fmla="*/ 75 w 328"/>
                  <a:gd name="T35" fmla="*/ 10 h 160"/>
                  <a:gd name="T36" fmla="*/ 78 w 328"/>
                  <a:gd name="T37" fmla="*/ 8 h 160"/>
                  <a:gd name="T38" fmla="*/ 87 w 328"/>
                  <a:gd name="T39" fmla="*/ 3 h 160"/>
                  <a:gd name="T40" fmla="*/ 89 w 328"/>
                  <a:gd name="T41" fmla="*/ 3 h 160"/>
                  <a:gd name="T42" fmla="*/ 95 w 328"/>
                  <a:gd name="T43" fmla="*/ 0 h 160"/>
                  <a:gd name="T44" fmla="*/ 106 w 328"/>
                  <a:gd name="T45" fmla="*/ 3 h 160"/>
                  <a:gd name="T46" fmla="*/ 109 w 328"/>
                  <a:gd name="T47" fmla="*/ 19 h 160"/>
                  <a:gd name="T48" fmla="*/ 106 w 328"/>
                  <a:gd name="T49" fmla="*/ 27 h 160"/>
                  <a:gd name="T50" fmla="*/ 109 w 328"/>
                  <a:gd name="T51" fmla="*/ 36 h 160"/>
                  <a:gd name="T52" fmla="*/ 115 w 328"/>
                  <a:gd name="T53" fmla="*/ 38 h 160"/>
                  <a:gd name="T54" fmla="*/ 0 w 328"/>
                  <a:gd name="T55" fmla="*/ 52 h 1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8"/>
                  <a:gd name="T85" fmla="*/ 0 h 160"/>
                  <a:gd name="T86" fmla="*/ 328 w 328"/>
                  <a:gd name="T87" fmla="*/ 160 h 1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8" h="160">
                    <a:moveTo>
                      <a:pt x="0" y="152"/>
                    </a:moveTo>
                    <a:lnTo>
                      <a:pt x="8" y="144"/>
                    </a:lnTo>
                    <a:lnTo>
                      <a:pt x="16" y="144"/>
                    </a:lnTo>
                    <a:lnTo>
                      <a:pt x="24" y="144"/>
                    </a:lnTo>
                    <a:lnTo>
                      <a:pt x="32" y="152"/>
                    </a:lnTo>
                    <a:lnTo>
                      <a:pt x="48" y="160"/>
                    </a:lnTo>
                    <a:lnTo>
                      <a:pt x="72" y="152"/>
                    </a:lnTo>
                    <a:lnTo>
                      <a:pt x="72" y="56"/>
                    </a:lnTo>
                    <a:lnTo>
                      <a:pt x="88" y="72"/>
                    </a:lnTo>
                    <a:lnTo>
                      <a:pt x="96" y="104"/>
                    </a:lnTo>
                    <a:lnTo>
                      <a:pt x="112" y="104"/>
                    </a:lnTo>
                    <a:lnTo>
                      <a:pt x="136" y="80"/>
                    </a:lnTo>
                    <a:lnTo>
                      <a:pt x="152" y="80"/>
                    </a:lnTo>
                    <a:lnTo>
                      <a:pt x="160" y="88"/>
                    </a:lnTo>
                    <a:lnTo>
                      <a:pt x="176" y="80"/>
                    </a:lnTo>
                    <a:lnTo>
                      <a:pt x="192" y="64"/>
                    </a:lnTo>
                    <a:lnTo>
                      <a:pt x="192" y="40"/>
                    </a:lnTo>
                    <a:lnTo>
                      <a:pt x="216" y="32"/>
                    </a:lnTo>
                    <a:lnTo>
                      <a:pt x="224" y="24"/>
                    </a:lnTo>
                    <a:lnTo>
                      <a:pt x="248" y="8"/>
                    </a:lnTo>
                    <a:lnTo>
                      <a:pt x="256" y="8"/>
                    </a:lnTo>
                    <a:lnTo>
                      <a:pt x="272" y="0"/>
                    </a:lnTo>
                    <a:lnTo>
                      <a:pt x="304" y="8"/>
                    </a:lnTo>
                    <a:lnTo>
                      <a:pt x="312" y="56"/>
                    </a:lnTo>
                    <a:lnTo>
                      <a:pt x="304" y="80"/>
                    </a:lnTo>
                    <a:lnTo>
                      <a:pt x="312" y="104"/>
                    </a:lnTo>
                    <a:lnTo>
                      <a:pt x="328" y="112"/>
                    </a:lnTo>
                    <a:lnTo>
                      <a:pt x="0" y="15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6" name="Freeform 353"/>
              <p:cNvSpPr>
                <a:spLocks/>
              </p:cNvSpPr>
              <p:nvPr/>
            </p:nvSpPr>
            <p:spPr bwMode="gray">
              <a:xfrm>
                <a:off x="3312" y="2312"/>
                <a:ext cx="85" cy="74"/>
              </a:xfrm>
              <a:custGeom>
                <a:avLst/>
                <a:gdLst>
                  <a:gd name="T0" fmla="*/ 0 w 120"/>
                  <a:gd name="T1" fmla="*/ 38 h 104"/>
                  <a:gd name="T2" fmla="*/ 3 w 120"/>
                  <a:gd name="T3" fmla="*/ 34 h 104"/>
                  <a:gd name="T4" fmla="*/ 17 w 120"/>
                  <a:gd name="T5" fmla="*/ 26 h 104"/>
                  <a:gd name="T6" fmla="*/ 20 w 120"/>
                  <a:gd name="T7" fmla="*/ 17 h 104"/>
                  <a:gd name="T8" fmla="*/ 17 w 120"/>
                  <a:gd name="T9" fmla="*/ 9 h 104"/>
                  <a:gd name="T10" fmla="*/ 26 w 120"/>
                  <a:gd name="T11" fmla="*/ 3 h 104"/>
                  <a:gd name="T12" fmla="*/ 31 w 120"/>
                  <a:gd name="T13" fmla="*/ 0 h 104"/>
                  <a:gd name="T14" fmla="*/ 37 w 120"/>
                  <a:gd name="T15" fmla="*/ 0 h 104"/>
                  <a:gd name="T16" fmla="*/ 40 w 120"/>
                  <a:gd name="T17" fmla="*/ 3 h 104"/>
                  <a:gd name="T18" fmla="*/ 43 w 120"/>
                  <a:gd name="T19" fmla="*/ 3 h 104"/>
                  <a:gd name="T20" fmla="*/ 0 w 120"/>
                  <a:gd name="T21" fmla="*/ 38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104"/>
                  <a:gd name="T35" fmla="*/ 120 w 120"/>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104">
                    <a:moveTo>
                      <a:pt x="0" y="104"/>
                    </a:moveTo>
                    <a:lnTo>
                      <a:pt x="8" y="96"/>
                    </a:lnTo>
                    <a:lnTo>
                      <a:pt x="48" y="72"/>
                    </a:lnTo>
                    <a:lnTo>
                      <a:pt x="56" y="48"/>
                    </a:lnTo>
                    <a:lnTo>
                      <a:pt x="48" y="24"/>
                    </a:lnTo>
                    <a:lnTo>
                      <a:pt x="72" y="8"/>
                    </a:lnTo>
                    <a:lnTo>
                      <a:pt x="88" y="0"/>
                    </a:lnTo>
                    <a:lnTo>
                      <a:pt x="104" y="0"/>
                    </a:lnTo>
                    <a:lnTo>
                      <a:pt x="112" y="8"/>
                    </a:lnTo>
                    <a:lnTo>
                      <a:pt x="120" y="8"/>
                    </a:lnTo>
                    <a:lnTo>
                      <a:pt x="0" y="10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07" name="Freeform 354"/>
              <p:cNvSpPr>
                <a:spLocks/>
              </p:cNvSpPr>
              <p:nvPr/>
            </p:nvSpPr>
            <p:spPr bwMode="gray">
              <a:xfrm>
                <a:off x="3284" y="2312"/>
                <a:ext cx="79" cy="23"/>
              </a:xfrm>
              <a:custGeom>
                <a:avLst/>
                <a:gdLst>
                  <a:gd name="T0" fmla="*/ 0 w 112"/>
                  <a:gd name="T1" fmla="*/ 12 h 32"/>
                  <a:gd name="T2" fmla="*/ 0 w 112"/>
                  <a:gd name="T3" fmla="*/ 9 h 32"/>
                  <a:gd name="T4" fmla="*/ 8 w 112"/>
                  <a:gd name="T5" fmla="*/ 6 h 32"/>
                  <a:gd name="T6" fmla="*/ 14 w 112"/>
                  <a:gd name="T7" fmla="*/ 6 h 32"/>
                  <a:gd name="T8" fmla="*/ 23 w 112"/>
                  <a:gd name="T9" fmla="*/ 6 h 32"/>
                  <a:gd name="T10" fmla="*/ 31 w 112"/>
                  <a:gd name="T11" fmla="*/ 3 h 32"/>
                  <a:gd name="T12" fmla="*/ 36 w 112"/>
                  <a:gd name="T13" fmla="*/ 0 h 32"/>
                  <a:gd name="T14" fmla="*/ 40 w 112"/>
                  <a:gd name="T15" fmla="*/ 3 h 32"/>
                  <a:gd name="T16" fmla="*/ 0 w 112"/>
                  <a:gd name="T17" fmla="*/ 12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32"/>
                  <a:gd name="T29" fmla="*/ 112 w 11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32">
                    <a:moveTo>
                      <a:pt x="0" y="32"/>
                    </a:moveTo>
                    <a:lnTo>
                      <a:pt x="0" y="24"/>
                    </a:lnTo>
                    <a:lnTo>
                      <a:pt x="24" y="16"/>
                    </a:lnTo>
                    <a:lnTo>
                      <a:pt x="40" y="16"/>
                    </a:lnTo>
                    <a:lnTo>
                      <a:pt x="64" y="16"/>
                    </a:lnTo>
                    <a:lnTo>
                      <a:pt x="88" y="8"/>
                    </a:lnTo>
                    <a:lnTo>
                      <a:pt x="104" y="0"/>
                    </a:lnTo>
                    <a:lnTo>
                      <a:pt x="112" y="8"/>
                    </a:lnTo>
                    <a:lnTo>
                      <a:pt x="0"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nvGrpSpPr>
            <p:cNvPr id="16" name="Group 355"/>
            <p:cNvGrpSpPr>
              <a:grpSpLocks/>
            </p:cNvGrpSpPr>
            <p:nvPr/>
          </p:nvGrpSpPr>
          <p:grpSpPr bwMode="gray">
            <a:xfrm>
              <a:off x="3990975" y="3238500"/>
              <a:ext cx="1403350" cy="1009650"/>
              <a:chOff x="2513" y="2042"/>
              <a:chExt cx="884" cy="636"/>
            </a:xfrm>
            <a:grpFill/>
          </p:grpSpPr>
          <p:sp>
            <p:nvSpPr>
              <p:cNvPr id="17" name="Freeform 356"/>
              <p:cNvSpPr>
                <a:spLocks/>
              </p:cNvSpPr>
              <p:nvPr/>
            </p:nvSpPr>
            <p:spPr bwMode="gray">
              <a:xfrm>
                <a:off x="2958" y="2132"/>
                <a:ext cx="79" cy="90"/>
              </a:xfrm>
              <a:custGeom>
                <a:avLst/>
                <a:gdLst>
                  <a:gd name="T0" fmla="*/ 34 w 112"/>
                  <a:gd name="T1" fmla="*/ 44 h 128"/>
                  <a:gd name="T2" fmla="*/ 28 w 112"/>
                  <a:gd name="T3" fmla="*/ 41 h 128"/>
                  <a:gd name="T4" fmla="*/ 28 w 112"/>
                  <a:gd name="T5" fmla="*/ 39 h 128"/>
                  <a:gd name="T6" fmla="*/ 20 w 112"/>
                  <a:gd name="T7" fmla="*/ 34 h 128"/>
                  <a:gd name="T8" fmla="*/ 14 w 112"/>
                  <a:gd name="T9" fmla="*/ 31 h 128"/>
                  <a:gd name="T10" fmla="*/ 11 w 112"/>
                  <a:gd name="T11" fmla="*/ 27 h 128"/>
                  <a:gd name="T12" fmla="*/ 11 w 112"/>
                  <a:gd name="T13" fmla="*/ 23 h 128"/>
                  <a:gd name="T14" fmla="*/ 8 w 112"/>
                  <a:gd name="T15" fmla="*/ 23 h 128"/>
                  <a:gd name="T16" fmla="*/ 6 w 112"/>
                  <a:gd name="T17" fmla="*/ 17 h 128"/>
                  <a:gd name="T18" fmla="*/ 3 w 112"/>
                  <a:gd name="T19" fmla="*/ 19 h 128"/>
                  <a:gd name="T20" fmla="*/ 3 w 112"/>
                  <a:gd name="T21" fmla="*/ 23 h 128"/>
                  <a:gd name="T22" fmla="*/ 0 w 112"/>
                  <a:gd name="T23" fmla="*/ 17 h 128"/>
                  <a:gd name="T24" fmla="*/ 0 w 112"/>
                  <a:gd name="T25" fmla="*/ 14 h 128"/>
                  <a:gd name="T26" fmla="*/ 3 w 112"/>
                  <a:gd name="T27" fmla="*/ 11 h 128"/>
                  <a:gd name="T28" fmla="*/ 14 w 112"/>
                  <a:gd name="T29" fmla="*/ 11 h 128"/>
                  <a:gd name="T30" fmla="*/ 17 w 112"/>
                  <a:gd name="T31" fmla="*/ 6 h 128"/>
                  <a:gd name="T32" fmla="*/ 17 w 112"/>
                  <a:gd name="T33" fmla="*/ 3 h 128"/>
                  <a:gd name="T34" fmla="*/ 20 w 112"/>
                  <a:gd name="T35" fmla="*/ 0 h 128"/>
                  <a:gd name="T36" fmla="*/ 23 w 112"/>
                  <a:gd name="T37" fmla="*/ 3 h 128"/>
                  <a:gd name="T38" fmla="*/ 28 w 112"/>
                  <a:gd name="T39" fmla="*/ 8 h 128"/>
                  <a:gd name="T40" fmla="*/ 36 w 112"/>
                  <a:gd name="T41" fmla="*/ 11 h 128"/>
                  <a:gd name="T42" fmla="*/ 40 w 112"/>
                  <a:gd name="T43" fmla="*/ 17 h 128"/>
                  <a:gd name="T44" fmla="*/ 31 w 112"/>
                  <a:gd name="T45" fmla="*/ 17 h 128"/>
                  <a:gd name="T46" fmla="*/ 25 w 112"/>
                  <a:gd name="T47" fmla="*/ 14 h 128"/>
                  <a:gd name="T48" fmla="*/ 23 w 112"/>
                  <a:gd name="T49" fmla="*/ 17 h 128"/>
                  <a:gd name="T50" fmla="*/ 20 w 112"/>
                  <a:gd name="T51" fmla="*/ 19 h 128"/>
                  <a:gd name="T52" fmla="*/ 17 w 112"/>
                  <a:gd name="T53" fmla="*/ 19 h 128"/>
                  <a:gd name="T54" fmla="*/ 17 w 112"/>
                  <a:gd name="T55" fmla="*/ 25 h 128"/>
                  <a:gd name="T56" fmla="*/ 23 w 112"/>
                  <a:gd name="T57" fmla="*/ 31 h 128"/>
                  <a:gd name="T58" fmla="*/ 28 w 112"/>
                  <a:gd name="T59" fmla="*/ 36 h 128"/>
                  <a:gd name="T60" fmla="*/ 31 w 112"/>
                  <a:gd name="T61" fmla="*/ 41 h 128"/>
                  <a:gd name="T62" fmla="*/ 34 w 112"/>
                  <a:gd name="T63" fmla="*/ 41 h 128"/>
                  <a:gd name="T64" fmla="*/ 34 w 112"/>
                  <a:gd name="T65" fmla="*/ 44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
                  <a:gd name="T100" fmla="*/ 0 h 128"/>
                  <a:gd name="T101" fmla="*/ 112 w 112"/>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 h="128">
                    <a:moveTo>
                      <a:pt x="96" y="128"/>
                    </a:moveTo>
                    <a:lnTo>
                      <a:pt x="80" y="120"/>
                    </a:lnTo>
                    <a:lnTo>
                      <a:pt x="80" y="112"/>
                    </a:lnTo>
                    <a:lnTo>
                      <a:pt x="56" y="96"/>
                    </a:lnTo>
                    <a:lnTo>
                      <a:pt x="40" y="88"/>
                    </a:lnTo>
                    <a:lnTo>
                      <a:pt x="32" y="80"/>
                    </a:lnTo>
                    <a:lnTo>
                      <a:pt x="32" y="64"/>
                    </a:lnTo>
                    <a:lnTo>
                      <a:pt x="24" y="64"/>
                    </a:lnTo>
                    <a:lnTo>
                      <a:pt x="16" y="48"/>
                    </a:lnTo>
                    <a:lnTo>
                      <a:pt x="8" y="56"/>
                    </a:lnTo>
                    <a:lnTo>
                      <a:pt x="8" y="64"/>
                    </a:lnTo>
                    <a:lnTo>
                      <a:pt x="0" y="48"/>
                    </a:lnTo>
                    <a:lnTo>
                      <a:pt x="0" y="40"/>
                    </a:lnTo>
                    <a:lnTo>
                      <a:pt x="8" y="32"/>
                    </a:lnTo>
                    <a:lnTo>
                      <a:pt x="40" y="32"/>
                    </a:lnTo>
                    <a:lnTo>
                      <a:pt x="48" y="16"/>
                    </a:lnTo>
                    <a:lnTo>
                      <a:pt x="48" y="8"/>
                    </a:lnTo>
                    <a:lnTo>
                      <a:pt x="56" y="0"/>
                    </a:lnTo>
                    <a:lnTo>
                      <a:pt x="64" y="8"/>
                    </a:lnTo>
                    <a:lnTo>
                      <a:pt x="80" y="24"/>
                    </a:lnTo>
                    <a:lnTo>
                      <a:pt x="104" y="32"/>
                    </a:lnTo>
                    <a:lnTo>
                      <a:pt x="112" y="48"/>
                    </a:lnTo>
                    <a:lnTo>
                      <a:pt x="88" y="48"/>
                    </a:lnTo>
                    <a:lnTo>
                      <a:pt x="72" y="40"/>
                    </a:lnTo>
                    <a:lnTo>
                      <a:pt x="64" y="48"/>
                    </a:lnTo>
                    <a:lnTo>
                      <a:pt x="56" y="56"/>
                    </a:lnTo>
                    <a:lnTo>
                      <a:pt x="48" y="56"/>
                    </a:lnTo>
                    <a:lnTo>
                      <a:pt x="48" y="72"/>
                    </a:lnTo>
                    <a:lnTo>
                      <a:pt x="64" y="88"/>
                    </a:lnTo>
                    <a:lnTo>
                      <a:pt x="80" y="104"/>
                    </a:lnTo>
                    <a:lnTo>
                      <a:pt x="88" y="120"/>
                    </a:lnTo>
                    <a:lnTo>
                      <a:pt x="96" y="120"/>
                    </a:lnTo>
                    <a:lnTo>
                      <a:pt x="96" y="12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8" name="Freeform 357"/>
              <p:cNvSpPr>
                <a:spLocks/>
              </p:cNvSpPr>
              <p:nvPr/>
            </p:nvSpPr>
            <p:spPr bwMode="gray">
              <a:xfrm>
                <a:off x="2992" y="2160"/>
                <a:ext cx="50" cy="57"/>
              </a:xfrm>
              <a:custGeom>
                <a:avLst/>
                <a:gdLst>
                  <a:gd name="T0" fmla="*/ 16 w 72"/>
                  <a:gd name="T1" fmla="*/ 29 h 80"/>
                  <a:gd name="T2" fmla="*/ 13 w 72"/>
                  <a:gd name="T3" fmla="*/ 29 h 80"/>
                  <a:gd name="T4" fmla="*/ 10 w 72"/>
                  <a:gd name="T5" fmla="*/ 24 h 80"/>
                  <a:gd name="T6" fmla="*/ 6 w 72"/>
                  <a:gd name="T7" fmla="*/ 17 h 80"/>
                  <a:gd name="T8" fmla="*/ 0 w 72"/>
                  <a:gd name="T9" fmla="*/ 11 h 80"/>
                  <a:gd name="T10" fmla="*/ 0 w 72"/>
                  <a:gd name="T11" fmla="*/ 6 h 80"/>
                  <a:gd name="T12" fmla="*/ 3 w 72"/>
                  <a:gd name="T13" fmla="*/ 6 h 80"/>
                  <a:gd name="T14" fmla="*/ 6 w 72"/>
                  <a:gd name="T15" fmla="*/ 3 h 80"/>
                  <a:gd name="T16" fmla="*/ 8 w 72"/>
                  <a:gd name="T17" fmla="*/ 0 h 80"/>
                  <a:gd name="T18" fmla="*/ 13 w 72"/>
                  <a:gd name="T19" fmla="*/ 3 h 80"/>
                  <a:gd name="T20" fmla="*/ 22 w 72"/>
                  <a:gd name="T21" fmla="*/ 3 h 80"/>
                  <a:gd name="T22" fmla="*/ 22 w 72"/>
                  <a:gd name="T23" fmla="*/ 9 h 80"/>
                  <a:gd name="T24" fmla="*/ 24 w 72"/>
                  <a:gd name="T25" fmla="*/ 17 h 80"/>
                  <a:gd name="T26" fmla="*/ 19 w 72"/>
                  <a:gd name="T27" fmla="*/ 26 h 80"/>
                  <a:gd name="T28" fmla="*/ 16 w 72"/>
                  <a:gd name="T29" fmla="*/ 29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80"/>
                  <a:gd name="T47" fmla="*/ 72 w 72"/>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80">
                    <a:moveTo>
                      <a:pt x="48" y="80"/>
                    </a:moveTo>
                    <a:lnTo>
                      <a:pt x="40" y="80"/>
                    </a:lnTo>
                    <a:lnTo>
                      <a:pt x="32" y="64"/>
                    </a:lnTo>
                    <a:lnTo>
                      <a:pt x="16" y="48"/>
                    </a:lnTo>
                    <a:lnTo>
                      <a:pt x="0" y="32"/>
                    </a:lnTo>
                    <a:lnTo>
                      <a:pt x="0" y="16"/>
                    </a:lnTo>
                    <a:lnTo>
                      <a:pt x="8" y="16"/>
                    </a:lnTo>
                    <a:lnTo>
                      <a:pt x="16" y="8"/>
                    </a:lnTo>
                    <a:lnTo>
                      <a:pt x="24" y="0"/>
                    </a:lnTo>
                    <a:lnTo>
                      <a:pt x="40" y="8"/>
                    </a:lnTo>
                    <a:lnTo>
                      <a:pt x="64" y="8"/>
                    </a:lnTo>
                    <a:lnTo>
                      <a:pt x="64" y="24"/>
                    </a:lnTo>
                    <a:lnTo>
                      <a:pt x="72" y="48"/>
                    </a:lnTo>
                    <a:lnTo>
                      <a:pt x="56" y="72"/>
                    </a:lnTo>
                    <a:lnTo>
                      <a:pt x="48" y="8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19" name="Freeform 358"/>
              <p:cNvSpPr>
                <a:spLocks/>
              </p:cNvSpPr>
              <p:nvPr/>
            </p:nvSpPr>
            <p:spPr bwMode="gray">
              <a:xfrm>
                <a:off x="3138" y="2228"/>
                <a:ext cx="259" cy="118"/>
              </a:xfrm>
              <a:custGeom>
                <a:avLst/>
                <a:gdLst>
                  <a:gd name="T0" fmla="*/ 125 w 368"/>
                  <a:gd name="T1" fmla="*/ 25 h 168"/>
                  <a:gd name="T2" fmla="*/ 128 w 368"/>
                  <a:gd name="T3" fmla="*/ 44 h 168"/>
                  <a:gd name="T4" fmla="*/ 123 w 368"/>
                  <a:gd name="T5" fmla="*/ 41 h 168"/>
                  <a:gd name="T6" fmla="*/ 111 w 368"/>
                  <a:gd name="T7" fmla="*/ 44 h 168"/>
                  <a:gd name="T8" fmla="*/ 103 w 368"/>
                  <a:gd name="T9" fmla="*/ 44 h 168"/>
                  <a:gd name="T10" fmla="*/ 87 w 368"/>
                  <a:gd name="T11" fmla="*/ 47 h 168"/>
                  <a:gd name="T12" fmla="*/ 72 w 368"/>
                  <a:gd name="T13" fmla="*/ 50 h 168"/>
                  <a:gd name="T14" fmla="*/ 67 w 368"/>
                  <a:gd name="T15" fmla="*/ 58 h 168"/>
                  <a:gd name="T16" fmla="*/ 67 w 368"/>
                  <a:gd name="T17" fmla="*/ 53 h 168"/>
                  <a:gd name="T18" fmla="*/ 58 w 368"/>
                  <a:gd name="T19" fmla="*/ 47 h 168"/>
                  <a:gd name="T20" fmla="*/ 53 w 368"/>
                  <a:gd name="T21" fmla="*/ 50 h 168"/>
                  <a:gd name="T22" fmla="*/ 48 w 368"/>
                  <a:gd name="T23" fmla="*/ 53 h 168"/>
                  <a:gd name="T24" fmla="*/ 34 w 368"/>
                  <a:gd name="T25" fmla="*/ 47 h 168"/>
                  <a:gd name="T26" fmla="*/ 27 w 368"/>
                  <a:gd name="T27" fmla="*/ 50 h 168"/>
                  <a:gd name="T28" fmla="*/ 19 w 368"/>
                  <a:gd name="T29" fmla="*/ 53 h 168"/>
                  <a:gd name="T30" fmla="*/ 14 w 368"/>
                  <a:gd name="T31" fmla="*/ 50 h 168"/>
                  <a:gd name="T32" fmla="*/ 8 w 368"/>
                  <a:gd name="T33" fmla="*/ 55 h 168"/>
                  <a:gd name="T34" fmla="*/ 11 w 368"/>
                  <a:gd name="T35" fmla="*/ 50 h 168"/>
                  <a:gd name="T36" fmla="*/ 8 w 368"/>
                  <a:gd name="T37" fmla="*/ 47 h 168"/>
                  <a:gd name="T38" fmla="*/ 8 w 368"/>
                  <a:gd name="T39" fmla="*/ 44 h 168"/>
                  <a:gd name="T40" fmla="*/ 6 w 368"/>
                  <a:gd name="T41" fmla="*/ 39 h 168"/>
                  <a:gd name="T42" fmla="*/ 0 w 368"/>
                  <a:gd name="T43" fmla="*/ 33 h 168"/>
                  <a:gd name="T44" fmla="*/ 3 w 368"/>
                  <a:gd name="T45" fmla="*/ 31 h 168"/>
                  <a:gd name="T46" fmla="*/ 3 w 368"/>
                  <a:gd name="T47" fmla="*/ 22 h 168"/>
                  <a:gd name="T48" fmla="*/ 3 w 368"/>
                  <a:gd name="T49" fmla="*/ 17 h 168"/>
                  <a:gd name="T50" fmla="*/ 11 w 368"/>
                  <a:gd name="T51" fmla="*/ 14 h 168"/>
                  <a:gd name="T52" fmla="*/ 19 w 368"/>
                  <a:gd name="T53" fmla="*/ 14 h 168"/>
                  <a:gd name="T54" fmla="*/ 23 w 368"/>
                  <a:gd name="T55" fmla="*/ 11 h 168"/>
                  <a:gd name="T56" fmla="*/ 19 w 368"/>
                  <a:gd name="T57" fmla="*/ 8 h 168"/>
                  <a:gd name="T58" fmla="*/ 27 w 368"/>
                  <a:gd name="T59" fmla="*/ 6 h 168"/>
                  <a:gd name="T60" fmla="*/ 39 w 368"/>
                  <a:gd name="T61" fmla="*/ 3 h 168"/>
                  <a:gd name="T62" fmla="*/ 56 w 368"/>
                  <a:gd name="T63" fmla="*/ 0 h 168"/>
                  <a:gd name="T64" fmla="*/ 61 w 368"/>
                  <a:gd name="T65" fmla="*/ 3 h 168"/>
                  <a:gd name="T66" fmla="*/ 72 w 368"/>
                  <a:gd name="T67" fmla="*/ 8 h 168"/>
                  <a:gd name="T68" fmla="*/ 84 w 368"/>
                  <a:gd name="T69" fmla="*/ 11 h 168"/>
                  <a:gd name="T70" fmla="*/ 92 w 368"/>
                  <a:gd name="T71" fmla="*/ 11 h 168"/>
                  <a:gd name="T72" fmla="*/ 106 w 368"/>
                  <a:gd name="T73" fmla="*/ 6 h 168"/>
                  <a:gd name="T74" fmla="*/ 111 w 368"/>
                  <a:gd name="T75" fmla="*/ 3 h 168"/>
                  <a:gd name="T76" fmla="*/ 123 w 368"/>
                  <a:gd name="T77" fmla="*/ 11 h 168"/>
                  <a:gd name="T78" fmla="*/ 128 w 368"/>
                  <a:gd name="T79" fmla="*/ 19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8"/>
                  <a:gd name="T121" fmla="*/ 0 h 168"/>
                  <a:gd name="T122" fmla="*/ 368 w 368"/>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8" h="168">
                    <a:moveTo>
                      <a:pt x="368" y="64"/>
                    </a:moveTo>
                    <a:lnTo>
                      <a:pt x="360" y="72"/>
                    </a:lnTo>
                    <a:lnTo>
                      <a:pt x="368" y="112"/>
                    </a:lnTo>
                    <a:lnTo>
                      <a:pt x="368" y="128"/>
                    </a:lnTo>
                    <a:lnTo>
                      <a:pt x="360" y="128"/>
                    </a:lnTo>
                    <a:lnTo>
                      <a:pt x="352" y="120"/>
                    </a:lnTo>
                    <a:lnTo>
                      <a:pt x="336" y="120"/>
                    </a:lnTo>
                    <a:lnTo>
                      <a:pt x="320" y="128"/>
                    </a:lnTo>
                    <a:lnTo>
                      <a:pt x="312" y="120"/>
                    </a:lnTo>
                    <a:lnTo>
                      <a:pt x="296" y="128"/>
                    </a:lnTo>
                    <a:lnTo>
                      <a:pt x="272" y="136"/>
                    </a:lnTo>
                    <a:lnTo>
                      <a:pt x="248" y="136"/>
                    </a:lnTo>
                    <a:lnTo>
                      <a:pt x="232" y="136"/>
                    </a:lnTo>
                    <a:lnTo>
                      <a:pt x="208" y="144"/>
                    </a:lnTo>
                    <a:lnTo>
                      <a:pt x="208" y="152"/>
                    </a:lnTo>
                    <a:lnTo>
                      <a:pt x="192" y="168"/>
                    </a:lnTo>
                    <a:lnTo>
                      <a:pt x="192" y="160"/>
                    </a:lnTo>
                    <a:lnTo>
                      <a:pt x="192" y="152"/>
                    </a:lnTo>
                    <a:lnTo>
                      <a:pt x="192" y="136"/>
                    </a:lnTo>
                    <a:lnTo>
                      <a:pt x="168" y="136"/>
                    </a:lnTo>
                    <a:lnTo>
                      <a:pt x="168" y="144"/>
                    </a:lnTo>
                    <a:lnTo>
                      <a:pt x="152" y="144"/>
                    </a:lnTo>
                    <a:lnTo>
                      <a:pt x="152" y="152"/>
                    </a:lnTo>
                    <a:lnTo>
                      <a:pt x="136" y="152"/>
                    </a:lnTo>
                    <a:lnTo>
                      <a:pt x="120" y="152"/>
                    </a:lnTo>
                    <a:lnTo>
                      <a:pt x="96" y="136"/>
                    </a:lnTo>
                    <a:lnTo>
                      <a:pt x="80" y="136"/>
                    </a:lnTo>
                    <a:lnTo>
                      <a:pt x="80" y="144"/>
                    </a:lnTo>
                    <a:lnTo>
                      <a:pt x="72" y="144"/>
                    </a:lnTo>
                    <a:lnTo>
                      <a:pt x="56" y="152"/>
                    </a:lnTo>
                    <a:lnTo>
                      <a:pt x="48" y="144"/>
                    </a:lnTo>
                    <a:lnTo>
                      <a:pt x="40" y="144"/>
                    </a:lnTo>
                    <a:lnTo>
                      <a:pt x="32" y="152"/>
                    </a:lnTo>
                    <a:lnTo>
                      <a:pt x="24" y="160"/>
                    </a:lnTo>
                    <a:lnTo>
                      <a:pt x="24" y="152"/>
                    </a:lnTo>
                    <a:lnTo>
                      <a:pt x="32" y="144"/>
                    </a:lnTo>
                    <a:lnTo>
                      <a:pt x="32" y="136"/>
                    </a:lnTo>
                    <a:lnTo>
                      <a:pt x="24" y="136"/>
                    </a:lnTo>
                    <a:lnTo>
                      <a:pt x="16" y="136"/>
                    </a:lnTo>
                    <a:lnTo>
                      <a:pt x="24" y="128"/>
                    </a:lnTo>
                    <a:lnTo>
                      <a:pt x="16" y="120"/>
                    </a:lnTo>
                    <a:lnTo>
                      <a:pt x="16" y="112"/>
                    </a:lnTo>
                    <a:lnTo>
                      <a:pt x="8" y="104"/>
                    </a:lnTo>
                    <a:lnTo>
                      <a:pt x="0" y="96"/>
                    </a:lnTo>
                    <a:lnTo>
                      <a:pt x="8" y="96"/>
                    </a:lnTo>
                    <a:lnTo>
                      <a:pt x="8" y="88"/>
                    </a:lnTo>
                    <a:lnTo>
                      <a:pt x="8" y="72"/>
                    </a:lnTo>
                    <a:lnTo>
                      <a:pt x="8" y="64"/>
                    </a:lnTo>
                    <a:lnTo>
                      <a:pt x="0" y="64"/>
                    </a:lnTo>
                    <a:lnTo>
                      <a:pt x="8" y="48"/>
                    </a:lnTo>
                    <a:lnTo>
                      <a:pt x="16" y="40"/>
                    </a:lnTo>
                    <a:lnTo>
                      <a:pt x="32" y="40"/>
                    </a:lnTo>
                    <a:lnTo>
                      <a:pt x="40" y="40"/>
                    </a:lnTo>
                    <a:lnTo>
                      <a:pt x="56" y="40"/>
                    </a:lnTo>
                    <a:lnTo>
                      <a:pt x="64" y="40"/>
                    </a:lnTo>
                    <a:lnTo>
                      <a:pt x="64" y="32"/>
                    </a:lnTo>
                    <a:lnTo>
                      <a:pt x="56" y="32"/>
                    </a:lnTo>
                    <a:lnTo>
                      <a:pt x="56" y="24"/>
                    </a:lnTo>
                    <a:lnTo>
                      <a:pt x="64" y="16"/>
                    </a:lnTo>
                    <a:lnTo>
                      <a:pt x="80" y="16"/>
                    </a:lnTo>
                    <a:lnTo>
                      <a:pt x="96" y="24"/>
                    </a:lnTo>
                    <a:lnTo>
                      <a:pt x="112" y="8"/>
                    </a:lnTo>
                    <a:lnTo>
                      <a:pt x="136" y="0"/>
                    </a:lnTo>
                    <a:lnTo>
                      <a:pt x="160" y="0"/>
                    </a:lnTo>
                    <a:lnTo>
                      <a:pt x="168" y="0"/>
                    </a:lnTo>
                    <a:lnTo>
                      <a:pt x="176" y="8"/>
                    </a:lnTo>
                    <a:lnTo>
                      <a:pt x="192" y="8"/>
                    </a:lnTo>
                    <a:lnTo>
                      <a:pt x="208" y="24"/>
                    </a:lnTo>
                    <a:lnTo>
                      <a:pt x="216" y="24"/>
                    </a:lnTo>
                    <a:lnTo>
                      <a:pt x="240" y="32"/>
                    </a:lnTo>
                    <a:lnTo>
                      <a:pt x="248" y="24"/>
                    </a:lnTo>
                    <a:lnTo>
                      <a:pt x="264" y="32"/>
                    </a:lnTo>
                    <a:lnTo>
                      <a:pt x="280" y="24"/>
                    </a:lnTo>
                    <a:lnTo>
                      <a:pt x="304" y="16"/>
                    </a:lnTo>
                    <a:lnTo>
                      <a:pt x="304" y="8"/>
                    </a:lnTo>
                    <a:lnTo>
                      <a:pt x="320" y="8"/>
                    </a:lnTo>
                    <a:lnTo>
                      <a:pt x="336" y="8"/>
                    </a:lnTo>
                    <a:lnTo>
                      <a:pt x="352" y="32"/>
                    </a:lnTo>
                    <a:lnTo>
                      <a:pt x="352" y="48"/>
                    </a:lnTo>
                    <a:lnTo>
                      <a:pt x="368" y="56"/>
                    </a:lnTo>
                    <a:lnTo>
                      <a:pt x="368" y="6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0" name="Freeform 359"/>
              <p:cNvSpPr>
                <a:spLocks/>
              </p:cNvSpPr>
              <p:nvPr/>
            </p:nvSpPr>
            <p:spPr bwMode="gray">
              <a:xfrm>
                <a:off x="3250" y="2380"/>
                <a:ext cx="29" cy="67"/>
              </a:xfrm>
              <a:custGeom>
                <a:avLst/>
                <a:gdLst>
                  <a:gd name="T0" fmla="*/ 0 w 40"/>
                  <a:gd name="T1" fmla="*/ 19 h 96"/>
                  <a:gd name="T2" fmla="*/ 3 w 40"/>
                  <a:gd name="T3" fmla="*/ 14 h 96"/>
                  <a:gd name="T4" fmla="*/ 3 w 40"/>
                  <a:gd name="T5" fmla="*/ 10 h 96"/>
                  <a:gd name="T6" fmla="*/ 7 w 40"/>
                  <a:gd name="T7" fmla="*/ 8 h 96"/>
                  <a:gd name="T8" fmla="*/ 7 w 40"/>
                  <a:gd name="T9" fmla="*/ 6 h 96"/>
                  <a:gd name="T10" fmla="*/ 9 w 40"/>
                  <a:gd name="T11" fmla="*/ 0 h 96"/>
                  <a:gd name="T12" fmla="*/ 9 w 40"/>
                  <a:gd name="T13" fmla="*/ 3 h 96"/>
                  <a:gd name="T14" fmla="*/ 12 w 40"/>
                  <a:gd name="T15" fmla="*/ 0 h 96"/>
                  <a:gd name="T16" fmla="*/ 15 w 40"/>
                  <a:gd name="T17" fmla="*/ 0 h 96"/>
                  <a:gd name="T18" fmla="*/ 12 w 40"/>
                  <a:gd name="T19" fmla="*/ 10 h 96"/>
                  <a:gd name="T20" fmla="*/ 9 w 40"/>
                  <a:gd name="T21" fmla="*/ 10 h 96"/>
                  <a:gd name="T22" fmla="*/ 7 w 40"/>
                  <a:gd name="T23" fmla="*/ 10 h 96"/>
                  <a:gd name="T24" fmla="*/ 7 w 40"/>
                  <a:gd name="T25" fmla="*/ 14 h 96"/>
                  <a:gd name="T26" fmla="*/ 7 w 40"/>
                  <a:gd name="T27" fmla="*/ 17 h 96"/>
                  <a:gd name="T28" fmla="*/ 9 w 40"/>
                  <a:gd name="T29" fmla="*/ 19 h 96"/>
                  <a:gd name="T30" fmla="*/ 7 w 40"/>
                  <a:gd name="T31" fmla="*/ 24 h 96"/>
                  <a:gd name="T32" fmla="*/ 3 w 40"/>
                  <a:gd name="T33" fmla="*/ 33 h 96"/>
                  <a:gd name="T34" fmla="*/ 0 w 40"/>
                  <a:gd name="T35" fmla="*/ 27 h 96"/>
                  <a:gd name="T36" fmla="*/ 0 w 40"/>
                  <a:gd name="T37" fmla="*/ 22 h 96"/>
                  <a:gd name="T38" fmla="*/ 3 w 40"/>
                  <a:gd name="T39" fmla="*/ 19 h 96"/>
                  <a:gd name="T40" fmla="*/ 3 w 40"/>
                  <a:gd name="T41" fmla="*/ 19 h 96"/>
                  <a:gd name="T42" fmla="*/ 0 w 40"/>
                  <a:gd name="T43" fmla="*/ 19 h 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96"/>
                  <a:gd name="T68" fmla="*/ 40 w 40"/>
                  <a:gd name="T69" fmla="*/ 96 h 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96">
                    <a:moveTo>
                      <a:pt x="0" y="56"/>
                    </a:moveTo>
                    <a:lnTo>
                      <a:pt x="8" y="40"/>
                    </a:lnTo>
                    <a:lnTo>
                      <a:pt x="8" y="32"/>
                    </a:lnTo>
                    <a:lnTo>
                      <a:pt x="16" y="24"/>
                    </a:lnTo>
                    <a:lnTo>
                      <a:pt x="16" y="16"/>
                    </a:lnTo>
                    <a:lnTo>
                      <a:pt x="24" y="0"/>
                    </a:lnTo>
                    <a:lnTo>
                      <a:pt x="24" y="8"/>
                    </a:lnTo>
                    <a:lnTo>
                      <a:pt x="32" y="0"/>
                    </a:lnTo>
                    <a:lnTo>
                      <a:pt x="40" y="0"/>
                    </a:lnTo>
                    <a:lnTo>
                      <a:pt x="32" y="32"/>
                    </a:lnTo>
                    <a:lnTo>
                      <a:pt x="24" y="32"/>
                    </a:lnTo>
                    <a:lnTo>
                      <a:pt x="16" y="32"/>
                    </a:lnTo>
                    <a:lnTo>
                      <a:pt x="16" y="40"/>
                    </a:lnTo>
                    <a:lnTo>
                      <a:pt x="16" y="48"/>
                    </a:lnTo>
                    <a:lnTo>
                      <a:pt x="24" y="56"/>
                    </a:lnTo>
                    <a:lnTo>
                      <a:pt x="16" y="72"/>
                    </a:lnTo>
                    <a:lnTo>
                      <a:pt x="8" y="96"/>
                    </a:lnTo>
                    <a:lnTo>
                      <a:pt x="0" y="80"/>
                    </a:lnTo>
                    <a:lnTo>
                      <a:pt x="0" y="64"/>
                    </a:lnTo>
                    <a:lnTo>
                      <a:pt x="8" y="56"/>
                    </a:lnTo>
                    <a:lnTo>
                      <a:pt x="0" y="5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1" name="Freeform 360"/>
              <p:cNvSpPr>
                <a:spLocks/>
              </p:cNvSpPr>
              <p:nvPr/>
            </p:nvSpPr>
            <p:spPr bwMode="gray">
              <a:xfrm>
                <a:off x="2935" y="2301"/>
                <a:ext cx="45" cy="23"/>
              </a:xfrm>
              <a:custGeom>
                <a:avLst/>
                <a:gdLst>
                  <a:gd name="T0" fmla="*/ 23 w 64"/>
                  <a:gd name="T1" fmla="*/ 0 h 32"/>
                  <a:gd name="T2" fmla="*/ 19 w 64"/>
                  <a:gd name="T3" fmla="*/ 6 h 32"/>
                  <a:gd name="T4" fmla="*/ 19 w 64"/>
                  <a:gd name="T5" fmla="*/ 12 h 32"/>
                  <a:gd name="T6" fmla="*/ 11 w 64"/>
                  <a:gd name="T7" fmla="*/ 9 h 32"/>
                  <a:gd name="T8" fmla="*/ 6 w 64"/>
                  <a:gd name="T9" fmla="*/ 6 h 32"/>
                  <a:gd name="T10" fmla="*/ 3 w 64"/>
                  <a:gd name="T11" fmla="*/ 3 h 32"/>
                  <a:gd name="T12" fmla="*/ 0 w 64"/>
                  <a:gd name="T13" fmla="*/ 3 h 32"/>
                  <a:gd name="T14" fmla="*/ 3 w 64"/>
                  <a:gd name="T15" fmla="*/ 0 h 32"/>
                  <a:gd name="T16" fmla="*/ 6 w 64"/>
                  <a:gd name="T17" fmla="*/ 0 h 32"/>
                  <a:gd name="T18" fmla="*/ 11 w 64"/>
                  <a:gd name="T19" fmla="*/ 0 h 32"/>
                  <a:gd name="T20" fmla="*/ 17 w 64"/>
                  <a:gd name="T21" fmla="*/ 0 h 32"/>
                  <a:gd name="T22" fmla="*/ 23 w 64"/>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32"/>
                  <a:gd name="T38" fmla="*/ 64 w 6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32">
                    <a:moveTo>
                      <a:pt x="64" y="0"/>
                    </a:moveTo>
                    <a:lnTo>
                      <a:pt x="56" y="16"/>
                    </a:lnTo>
                    <a:lnTo>
                      <a:pt x="56" y="32"/>
                    </a:lnTo>
                    <a:lnTo>
                      <a:pt x="32" y="24"/>
                    </a:lnTo>
                    <a:lnTo>
                      <a:pt x="16" y="16"/>
                    </a:lnTo>
                    <a:lnTo>
                      <a:pt x="8" y="8"/>
                    </a:lnTo>
                    <a:lnTo>
                      <a:pt x="0" y="8"/>
                    </a:lnTo>
                    <a:lnTo>
                      <a:pt x="8" y="0"/>
                    </a:lnTo>
                    <a:lnTo>
                      <a:pt x="16" y="0"/>
                    </a:lnTo>
                    <a:lnTo>
                      <a:pt x="32" y="0"/>
                    </a:lnTo>
                    <a:lnTo>
                      <a:pt x="48" y="0"/>
                    </a:lnTo>
                    <a:lnTo>
                      <a:pt x="6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2" name="Freeform 361"/>
              <p:cNvSpPr>
                <a:spLocks/>
              </p:cNvSpPr>
              <p:nvPr/>
            </p:nvSpPr>
            <p:spPr bwMode="gray">
              <a:xfrm>
                <a:off x="2879" y="2239"/>
                <a:ext cx="23" cy="45"/>
              </a:xfrm>
              <a:custGeom>
                <a:avLst/>
                <a:gdLst>
                  <a:gd name="T0" fmla="*/ 0 w 32"/>
                  <a:gd name="T1" fmla="*/ 6 h 64"/>
                  <a:gd name="T2" fmla="*/ 6 w 32"/>
                  <a:gd name="T3" fmla="*/ 3 h 64"/>
                  <a:gd name="T4" fmla="*/ 9 w 32"/>
                  <a:gd name="T5" fmla="*/ 0 h 64"/>
                  <a:gd name="T6" fmla="*/ 9 w 32"/>
                  <a:gd name="T7" fmla="*/ 3 h 64"/>
                  <a:gd name="T8" fmla="*/ 9 w 32"/>
                  <a:gd name="T9" fmla="*/ 6 h 64"/>
                  <a:gd name="T10" fmla="*/ 12 w 32"/>
                  <a:gd name="T11" fmla="*/ 8 h 64"/>
                  <a:gd name="T12" fmla="*/ 12 w 32"/>
                  <a:gd name="T13" fmla="*/ 17 h 64"/>
                  <a:gd name="T14" fmla="*/ 9 w 32"/>
                  <a:gd name="T15" fmla="*/ 19 h 64"/>
                  <a:gd name="T16" fmla="*/ 6 w 32"/>
                  <a:gd name="T17" fmla="*/ 23 h 64"/>
                  <a:gd name="T18" fmla="*/ 3 w 32"/>
                  <a:gd name="T19" fmla="*/ 23 h 64"/>
                  <a:gd name="T20" fmla="*/ 0 w 32"/>
                  <a:gd name="T21" fmla="*/ 23 h 64"/>
                  <a:gd name="T22" fmla="*/ 0 w 32"/>
                  <a:gd name="T23" fmla="*/ 17 h 64"/>
                  <a:gd name="T24" fmla="*/ 0 w 32"/>
                  <a:gd name="T25" fmla="*/ 8 h 64"/>
                  <a:gd name="T26" fmla="*/ 0 w 32"/>
                  <a:gd name="T27" fmla="*/ 6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64"/>
                  <a:gd name="T44" fmla="*/ 32 w 32"/>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64">
                    <a:moveTo>
                      <a:pt x="0" y="16"/>
                    </a:moveTo>
                    <a:lnTo>
                      <a:pt x="16" y="8"/>
                    </a:lnTo>
                    <a:lnTo>
                      <a:pt x="24" y="0"/>
                    </a:lnTo>
                    <a:lnTo>
                      <a:pt x="24" y="8"/>
                    </a:lnTo>
                    <a:lnTo>
                      <a:pt x="24" y="16"/>
                    </a:lnTo>
                    <a:lnTo>
                      <a:pt x="32" y="24"/>
                    </a:lnTo>
                    <a:lnTo>
                      <a:pt x="32" y="48"/>
                    </a:lnTo>
                    <a:lnTo>
                      <a:pt x="24" y="56"/>
                    </a:lnTo>
                    <a:lnTo>
                      <a:pt x="16" y="64"/>
                    </a:lnTo>
                    <a:lnTo>
                      <a:pt x="8" y="64"/>
                    </a:lnTo>
                    <a:lnTo>
                      <a:pt x="0" y="64"/>
                    </a:lnTo>
                    <a:lnTo>
                      <a:pt x="0" y="48"/>
                    </a:lnTo>
                    <a:lnTo>
                      <a:pt x="0" y="24"/>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3" name="Freeform 362"/>
              <p:cNvSpPr>
                <a:spLocks/>
              </p:cNvSpPr>
              <p:nvPr/>
            </p:nvSpPr>
            <p:spPr bwMode="gray">
              <a:xfrm>
                <a:off x="2885" y="2206"/>
                <a:ext cx="11" cy="33"/>
              </a:xfrm>
              <a:custGeom>
                <a:avLst/>
                <a:gdLst>
                  <a:gd name="T0" fmla="*/ 6 w 16"/>
                  <a:gd name="T1" fmla="*/ 0 h 48"/>
                  <a:gd name="T2" fmla="*/ 6 w 16"/>
                  <a:gd name="T3" fmla="*/ 3 h 48"/>
                  <a:gd name="T4" fmla="*/ 6 w 16"/>
                  <a:gd name="T5" fmla="*/ 6 h 48"/>
                  <a:gd name="T6" fmla="*/ 3 w 16"/>
                  <a:gd name="T7" fmla="*/ 13 h 48"/>
                  <a:gd name="T8" fmla="*/ 3 w 16"/>
                  <a:gd name="T9" fmla="*/ 16 h 48"/>
                  <a:gd name="T10" fmla="*/ 0 w 16"/>
                  <a:gd name="T11" fmla="*/ 13 h 48"/>
                  <a:gd name="T12" fmla="*/ 0 w 16"/>
                  <a:gd name="T13" fmla="*/ 8 h 48"/>
                  <a:gd name="T14" fmla="*/ 0 w 16"/>
                  <a:gd name="T15" fmla="*/ 6 h 48"/>
                  <a:gd name="T16" fmla="*/ 3 w 16"/>
                  <a:gd name="T17" fmla="*/ 3 h 48"/>
                  <a:gd name="T18" fmla="*/ 3 w 16"/>
                  <a:gd name="T19" fmla="*/ 0 h 48"/>
                  <a:gd name="T20" fmla="*/ 6 w 16"/>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48"/>
                  <a:gd name="T35" fmla="*/ 16 w 1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48">
                    <a:moveTo>
                      <a:pt x="16" y="0"/>
                    </a:moveTo>
                    <a:lnTo>
                      <a:pt x="16" y="8"/>
                    </a:lnTo>
                    <a:lnTo>
                      <a:pt x="16" y="16"/>
                    </a:lnTo>
                    <a:lnTo>
                      <a:pt x="8" y="40"/>
                    </a:lnTo>
                    <a:lnTo>
                      <a:pt x="8" y="48"/>
                    </a:lnTo>
                    <a:lnTo>
                      <a:pt x="0" y="40"/>
                    </a:lnTo>
                    <a:lnTo>
                      <a:pt x="0" y="24"/>
                    </a:lnTo>
                    <a:lnTo>
                      <a:pt x="0" y="16"/>
                    </a:lnTo>
                    <a:lnTo>
                      <a:pt x="8" y="8"/>
                    </a:lnTo>
                    <a:lnTo>
                      <a:pt x="8" y="0"/>
                    </a:lnTo>
                    <a:lnTo>
                      <a:pt x="16"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4" name="Freeform 363"/>
              <p:cNvSpPr>
                <a:spLocks/>
              </p:cNvSpPr>
              <p:nvPr/>
            </p:nvSpPr>
            <p:spPr bwMode="gray">
              <a:xfrm>
                <a:off x="3104" y="2346"/>
                <a:ext cx="34" cy="11"/>
              </a:xfrm>
              <a:custGeom>
                <a:avLst/>
                <a:gdLst>
                  <a:gd name="T0" fmla="*/ 0 w 48"/>
                  <a:gd name="T1" fmla="*/ 3 h 16"/>
                  <a:gd name="T2" fmla="*/ 0 w 48"/>
                  <a:gd name="T3" fmla="*/ 0 h 16"/>
                  <a:gd name="T4" fmla="*/ 3 w 48"/>
                  <a:gd name="T5" fmla="*/ 0 h 16"/>
                  <a:gd name="T6" fmla="*/ 6 w 48"/>
                  <a:gd name="T7" fmla="*/ 3 h 16"/>
                  <a:gd name="T8" fmla="*/ 9 w 48"/>
                  <a:gd name="T9" fmla="*/ 3 h 16"/>
                  <a:gd name="T10" fmla="*/ 11 w 48"/>
                  <a:gd name="T11" fmla="*/ 3 h 16"/>
                  <a:gd name="T12" fmla="*/ 14 w 48"/>
                  <a:gd name="T13" fmla="*/ 3 h 16"/>
                  <a:gd name="T14" fmla="*/ 17 w 48"/>
                  <a:gd name="T15" fmla="*/ 3 h 16"/>
                  <a:gd name="T16" fmla="*/ 17 w 48"/>
                  <a:gd name="T17" fmla="*/ 6 h 16"/>
                  <a:gd name="T18" fmla="*/ 14 w 48"/>
                  <a:gd name="T19" fmla="*/ 6 h 16"/>
                  <a:gd name="T20" fmla="*/ 11 w 48"/>
                  <a:gd name="T21" fmla="*/ 6 h 16"/>
                  <a:gd name="T22" fmla="*/ 6 w 48"/>
                  <a:gd name="T23" fmla="*/ 6 h 16"/>
                  <a:gd name="T24" fmla="*/ 3 w 48"/>
                  <a:gd name="T25" fmla="*/ 6 h 16"/>
                  <a:gd name="T26" fmla="*/ 3 w 48"/>
                  <a:gd name="T27" fmla="*/ 3 h 16"/>
                  <a:gd name="T28" fmla="*/ 0 w 48"/>
                  <a:gd name="T29" fmla="*/ 3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6"/>
                  <a:gd name="T47" fmla="*/ 48 w 48"/>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6">
                    <a:moveTo>
                      <a:pt x="0" y="8"/>
                    </a:moveTo>
                    <a:lnTo>
                      <a:pt x="0" y="0"/>
                    </a:lnTo>
                    <a:lnTo>
                      <a:pt x="8" y="0"/>
                    </a:lnTo>
                    <a:lnTo>
                      <a:pt x="16" y="8"/>
                    </a:lnTo>
                    <a:lnTo>
                      <a:pt x="24" y="8"/>
                    </a:lnTo>
                    <a:lnTo>
                      <a:pt x="32" y="8"/>
                    </a:lnTo>
                    <a:lnTo>
                      <a:pt x="40" y="8"/>
                    </a:lnTo>
                    <a:lnTo>
                      <a:pt x="48" y="8"/>
                    </a:lnTo>
                    <a:lnTo>
                      <a:pt x="48" y="16"/>
                    </a:lnTo>
                    <a:lnTo>
                      <a:pt x="40" y="16"/>
                    </a:lnTo>
                    <a:lnTo>
                      <a:pt x="32" y="16"/>
                    </a:lnTo>
                    <a:lnTo>
                      <a:pt x="16" y="16"/>
                    </a:lnTo>
                    <a:lnTo>
                      <a:pt x="8" y="16"/>
                    </a:lnTo>
                    <a:lnTo>
                      <a:pt x="8"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5" name="Freeform 364"/>
              <p:cNvSpPr>
                <a:spLocks/>
              </p:cNvSpPr>
              <p:nvPr/>
            </p:nvSpPr>
            <p:spPr bwMode="gray">
              <a:xfrm>
                <a:off x="2778" y="2284"/>
                <a:ext cx="11" cy="6"/>
              </a:xfrm>
              <a:custGeom>
                <a:avLst/>
                <a:gdLst>
                  <a:gd name="T0" fmla="*/ 0 w 16"/>
                  <a:gd name="T1" fmla="*/ 4 h 8"/>
                  <a:gd name="T2" fmla="*/ 3 w 16"/>
                  <a:gd name="T3" fmla="*/ 0 h 8"/>
                  <a:gd name="T4" fmla="*/ 6 w 16"/>
                  <a:gd name="T5" fmla="*/ 0 h 8"/>
                  <a:gd name="T6" fmla="*/ 3 w 16"/>
                  <a:gd name="T7" fmla="*/ 4 h 8"/>
                  <a:gd name="T8" fmla="*/ 0 w 16"/>
                  <a:gd name="T9" fmla="*/ 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8"/>
                    </a:moveTo>
                    <a:lnTo>
                      <a:pt x="8" y="0"/>
                    </a:lnTo>
                    <a:lnTo>
                      <a:pt x="16" y="0"/>
                    </a:lnTo>
                    <a:lnTo>
                      <a:pt x="8"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6" name="Freeform 365"/>
              <p:cNvSpPr>
                <a:spLocks/>
              </p:cNvSpPr>
              <p:nvPr/>
            </p:nvSpPr>
            <p:spPr bwMode="gray">
              <a:xfrm>
                <a:off x="2795" y="2273"/>
                <a:ext cx="11" cy="11"/>
              </a:xfrm>
              <a:custGeom>
                <a:avLst/>
                <a:gdLst>
                  <a:gd name="T0" fmla="*/ 0 w 16"/>
                  <a:gd name="T1" fmla="*/ 6 h 16"/>
                  <a:gd name="T2" fmla="*/ 0 w 16"/>
                  <a:gd name="T3" fmla="*/ 0 h 16"/>
                  <a:gd name="T4" fmla="*/ 6 w 16"/>
                  <a:gd name="T5" fmla="*/ 0 h 16"/>
                  <a:gd name="T6" fmla="*/ 6 w 16"/>
                  <a:gd name="T7" fmla="*/ 3 h 16"/>
                  <a:gd name="T8" fmla="*/ 6 w 16"/>
                  <a:gd name="T9" fmla="*/ 6 h 16"/>
                  <a:gd name="T10" fmla="*/ 3 w 16"/>
                  <a:gd name="T11" fmla="*/ 6 h 16"/>
                  <a:gd name="T12" fmla="*/ 0 w 16"/>
                  <a:gd name="T13" fmla="*/ 6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16"/>
                    </a:moveTo>
                    <a:lnTo>
                      <a:pt x="0" y="0"/>
                    </a:lnTo>
                    <a:lnTo>
                      <a:pt x="16" y="0"/>
                    </a:lnTo>
                    <a:lnTo>
                      <a:pt x="16" y="8"/>
                    </a:lnTo>
                    <a:lnTo>
                      <a:pt x="16" y="16"/>
                    </a:lnTo>
                    <a:lnTo>
                      <a:pt x="8" y="16"/>
                    </a:lnTo>
                    <a:lnTo>
                      <a:pt x="0"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7" name="Freeform 366"/>
              <p:cNvSpPr>
                <a:spLocks/>
              </p:cNvSpPr>
              <p:nvPr/>
            </p:nvSpPr>
            <p:spPr bwMode="gray">
              <a:xfrm>
                <a:off x="2812" y="2267"/>
                <a:ext cx="11" cy="6"/>
              </a:xfrm>
              <a:custGeom>
                <a:avLst/>
                <a:gdLst>
                  <a:gd name="T0" fmla="*/ 0 w 16"/>
                  <a:gd name="T1" fmla="*/ 4 h 8"/>
                  <a:gd name="T2" fmla="*/ 0 w 16"/>
                  <a:gd name="T3" fmla="*/ 0 h 8"/>
                  <a:gd name="T4" fmla="*/ 3 w 16"/>
                  <a:gd name="T5" fmla="*/ 0 h 8"/>
                  <a:gd name="T6" fmla="*/ 6 w 16"/>
                  <a:gd name="T7" fmla="*/ 0 h 8"/>
                  <a:gd name="T8" fmla="*/ 6 w 16"/>
                  <a:gd name="T9" fmla="*/ 4 h 8"/>
                  <a:gd name="T10" fmla="*/ 0 w 16"/>
                  <a:gd name="T11" fmla="*/ 4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0"/>
                    </a:lnTo>
                    <a:lnTo>
                      <a:pt x="8" y="0"/>
                    </a:lnTo>
                    <a:lnTo>
                      <a:pt x="16" y="0"/>
                    </a:lnTo>
                    <a:lnTo>
                      <a:pt x="16"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8" name="Freeform 367"/>
              <p:cNvSpPr>
                <a:spLocks/>
              </p:cNvSpPr>
              <p:nvPr/>
            </p:nvSpPr>
            <p:spPr bwMode="gray">
              <a:xfrm>
                <a:off x="3099" y="2284"/>
                <a:ext cx="16" cy="23"/>
              </a:xfrm>
              <a:custGeom>
                <a:avLst/>
                <a:gdLst>
                  <a:gd name="T0" fmla="*/ 0 w 24"/>
                  <a:gd name="T1" fmla="*/ 3 h 32"/>
                  <a:gd name="T2" fmla="*/ 2 w 24"/>
                  <a:gd name="T3" fmla="*/ 6 h 32"/>
                  <a:gd name="T4" fmla="*/ 5 w 24"/>
                  <a:gd name="T5" fmla="*/ 9 h 32"/>
                  <a:gd name="T6" fmla="*/ 7 w 24"/>
                  <a:gd name="T7" fmla="*/ 12 h 32"/>
                  <a:gd name="T8" fmla="*/ 7 w 24"/>
                  <a:gd name="T9" fmla="*/ 6 h 32"/>
                  <a:gd name="T10" fmla="*/ 2 w 24"/>
                  <a:gd name="T11" fmla="*/ 0 h 32"/>
                  <a:gd name="T12" fmla="*/ 0 w 24"/>
                  <a:gd name="T13" fmla="*/ 0 h 32"/>
                  <a:gd name="T14" fmla="*/ 0 w 24"/>
                  <a:gd name="T15" fmla="*/ 3 h 3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2"/>
                  <a:gd name="T26" fmla="*/ 24 w 24"/>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2">
                    <a:moveTo>
                      <a:pt x="0" y="8"/>
                    </a:moveTo>
                    <a:lnTo>
                      <a:pt x="8" y="16"/>
                    </a:lnTo>
                    <a:lnTo>
                      <a:pt x="16" y="24"/>
                    </a:lnTo>
                    <a:lnTo>
                      <a:pt x="24" y="32"/>
                    </a:lnTo>
                    <a:lnTo>
                      <a:pt x="24" y="16"/>
                    </a:lnTo>
                    <a:lnTo>
                      <a:pt x="8" y="0"/>
                    </a:lnTo>
                    <a:lnTo>
                      <a:pt x="0" y="0"/>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29" name="Freeform 368"/>
              <p:cNvSpPr>
                <a:spLocks/>
              </p:cNvSpPr>
              <p:nvPr/>
            </p:nvSpPr>
            <p:spPr bwMode="gray">
              <a:xfrm>
                <a:off x="3132" y="2284"/>
                <a:ext cx="6" cy="12"/>
              </a:xfrm>
              <a:custGeom>
                <a:avLst/>
                <a:gdLst>
                  <a:gd name="T0" fmla="*/ 4 w 8"/>
                  <a:gd name="T1" fmla="*/ 7 h 16"/>
                  <a:gd name="T2" fmla="*/ 4 w 8"/>
                  <a:gd name="T3" fmla="*/ 4 h 16"/>
                  <a:gd name="T4" fmla="*/ 4 w 8"/>
                  <a:gd name="T5" fmla="*/ 0 h 16"/>
                  <a:gd name="T6" fmla="*/ 0 w 8"/>
                  <a:gd name="T7" fmla="*/ 0 h 16"/>
                  <a:gd name="T8" fmla="*/ 0 w 8"/>
                  <a:gd name="T9" fmla="*/ 4 h 16"/>
                  <a:gd name="T10" fmla="*/ 4 w 8"/>
                  <a:gd name="T11" fmla="*/ 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8"/>
                    </a:lnTo>
                    <a:lnTo>
                      <a:pt x="8" y="0"/>
                    </a:lnTo>
                    <a:lnTo>
                      <a:pt x="0" y="0"/>
                    </a:lnTo>
                    <a:lnTo>
                      <a:pt x="0" y="8"/>
                    </a:lnTo>
                    <a:lnTo>
                      <a:pt x="8"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0" name="Freeform 369"/>
              <p:cNvSpPr>
                <a:spLocks/>
              </p:cNvSpPr>
              <p:nvPr/>
            </p:nvSpPr>
            <p:spPr bwMode="gray">
              <a:xfrm>
                <a:off x="3138" y="2307"/>
                <a:ext cx="6" cy="5"/>
              </a:xfrm>
              <a:custGeom>
                <a:avLst/>
                <a:gdLst>
                  <a:gd name="T0" fmla="*/ 0 w 8"/>
                  <a:gd name="T1" fmla="*/ 2 h 8"/>
                  <a:gd name="T2" fmla="*/ 0 w 8"/>
                  <a:gd name="T3" fmla="*/ 0 h 8"/>
                  <a:gd name="T4" fmla="*/ 4 w 8"/>
                  <a:gd name="T5" fmla="*/ 2 h 8"/>
                  <a:gd name="T6" fmla="*/ 4 w 8"/>
                  <a:gd name="T7" fmla="*/ 2 h 8"/>
                  <a:gd name="T8" fmla="*/ 0 w 8"/>
                  <a:gd name="T9" fmla="*/ 2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8"/>
                    </a:moveTo>
                    <a:lnTo>
                      <a:pt x="0" y="0"/>
                    </a:lnTo>
                    <a:lnTo>
                      <a:pt x="8" y="8"/>
                    </a:lnTo>
                    <a:lnTo>
                      <a:pt x="0"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1" name="Freeform 370"/>
              <p:cNvSpPr>
                <a:spLocks/>
              </p:cNvSpPr>
              <p:nvPr/>
            </p:nvSpPr>
            <p:spPr bwMode="gray">
              <a:xfrm>
                <a:off x="3121" y="2318"/>
                <a:ext cx="11" cy="6"/>
              </a:xfrm>
              <a:custGeom>
                <a:avLst/>
                <a:gdLst>
                  <a:gd name="T0" fmla="*/ 0 w 16"/>
                  <a:gd name="T1" fmla="*/ 0 h 8"/>
                  <a:gd name="T2" fmla="*/ 3 w 16"/>
                  <a:gd name="T3" fmla="*/ 0 h 8"/>
                  <a:gd name="T4" fmla="*/ 6 w 16"/>
                  <a:gd name="T5" fmla="*/ 0 h 8"/>
                  <a:gd name="T6" fmla="*/ 6 w 16"/>
                  <a:gd name="T7" fmla="*/ 4 h 8"/>
                  <a:gd name="T8" fmla="*/ 3 w 16"/>
                  <a:gd name="T9" fmla="*/ 4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8" y="0"/>
                    </a:lnTo>
                    <a:lnTo>
                      <a:pt x="16" y="0"/>
                    </a:lnTo>
                    <a:lnTo>
                      <a:pt x="16" y="8"/>
                    </a:lnTo>
                    <a:lnTo>
                      <a:pt x="8" y="8"/>
                    </a:lnTo>
                    <a:lnTo>
                      <a:pt x="0"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2" name="Freeform 371"/>
              <p:cNvSpPr>
                <a:spLocks/>
              </p:cNvSpPr>
              <p:nvPr/>
            </p:nvSpPr>
            <p:spPr bwMode="gray">
              <a:xfrm>
                <a:off x="2631" y="2228"/>
                <a:ext cx="40" cy="96"/>
              </a:xfrm>
              <a:custGeom>
                <a:avLst/>
                <a:gdLst>
                  <a:gd name="T0" fmla="*/ 3 w 56"/>
                  <a:gd name="T1" fmla="*/ 3 h 136"/>
                  <a:gd name="T2" fmla="*/ 3 w 56"/>
                  <a:gd name="T3" fmla="*/ 6 h 136"/>
                  <a:gd name="T4" fmla="*/ 3 w 56"/>
                  <a:gd name="T5" fmla="*/ 8 h 136"/>
                  <a:gd name="T6" fmla="*/ 3 w 56"/>
                  <a:gd name="T7" fmla="*/ 14 h 136"/>
                  <a:gd name="T8" fmla="*/ 3 w 56"/>
                  <a:gd name="T9" fmla="*/ 20 h 136"/>
                  <a:gd name="T10" fmla="*/ 0 w 56"/>
                  <a:gd name="T11" fmla="*/ 23 h 136"/>
                  <a:gd name="T12" fmla="*/ 0 w 56"/>
                  <a:gd name="T13" fmla="*/ 25 h 136"/>
                  <a:gd name="T14" fmla="*/ 0 w 56"/>
                  <a:gd name="T15" fmla="*/ 28 h 136"/>
                  <a:gd name="T16" fmla="*/ 0 w 56"/>
                  <a:gd name="T17" fmla="*/ 34 h 136"/>
                  <a:gd name="T18" fmla="*/ 3 w 56"/>
                  <a:gd name="T19" fmla="*/ 37 h 136"/>
                  <a:gd name="T20" fmla="*/ 3 w 56"/>
                  <a:gd name="T21" fmla="*/ 45 h 136"/>
                  <a:gd name="T22" fmla="*/ 0 w 56"/>
                  <a:gd name="T23" fmla="*/ 48 h 136"/>
                  <a:gd name="T24" fmla="*/ 6 w 56"/>
                  <a:gd name="T25" fmla="*/ 48 h 136"/>
                  <a:gd name="T26" fmla="*/ 9 w 56"/>
                  <a:gd name="T27" fmla="*/ 48 h 136"/>
                  <a:gd name="T28" fmla="*/ 11 w 56"/>
                  <a:gd name="T29" fmla="*/ 48 h 136"/>
                  <a:gd name="T30" fmla="*/ 11 w 56"/>
                  <a:gd name="T31" fmla="*/ 42 h 136"/>
                  <a:gd name="T32" fmla="*/ 15 w 56"/>
                  <a:gd name="T33" fmla="*/ 40 h 136"/>
                  <a:gd name="T34" fmla="*/ 17 w 56"/>
                  <a:gd name="T35" fmla="*/ 31 h 136"/>
                  <a:gd name="T36" fmla="*/ 15 w 56"/>
                  <a:gd name="T37" fmla="*/ 25 h 136"/>
                  <a:gd name="T38" fmla="*/ 17 w 56"/>
                  <a:gd name="T39" fmla="*/ 23 h 136"/>
                  <a:gd name="T40" fmla="*/ 17 w 56"/>
                  <a:gd name="T41" fmla="*/ 14 h 136"/>
                  <a:gd name="T42" fmla="*/ 21 w 56"/>
                  <a:gd name="T43" fmla="*/ 11 h 136"/>
                  <a:gd name="T44" fmla="*/ 21 w 56"/>
                  <a:gd name="T45" fmla="*/ 6 h 136"/>
                  <a:gd name="T46" fmla="*/ 17 w 56"/>
                  <a:gd name="T47" fmla="*/ 0 h 136"/>
                  <a:gd name="T48" fmla="*/ 15 w 56"/>
                  <a:gd name="T49" fmla="*/ 3 h 136"/>
                  <a:gd name="T50" fmla="*/ 6 w 56"/>
                  <a:gd name="T51" fmla="*/ 3 h 136"/>
                  <a:gd name="T52" fmla="*/ 3 w 56"/>
                  <a:gd name="T53" fmla="*/ 3 h 1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
                  <a:gd name="T82" fmla="*/ 0 h 136"/>
                  <a:gd name="T83" fmla="*/ 56 w 56"/>
                  <a:gd name="T84" fmla="*/ 136 h 1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 h="136">
                    <a:moveTo>
                      <a:pt x="8" y="8"/>
                    </a:moveTo>
                    <a:lnTo>
                      <a:pt x="8" y="16"/>
                    </a:lnTo>
                    <a:lnTo>
                      <a:pt x="8" y="24"/>
                    </a:lnTo>
                    <a:lnTo>
                      <a:pt x="8" y="40"/>
                    </a:lnTo>
                    <a:lnTo>
                      <a:pt x="8" y="56"/>
                    </a:lnTo>
                    <a:lnTo>
                      <a:pt x="0" y="64"/>
                    </a:lnTo>
                    <a:lnTo>
                      <a:pt x="0" y="72"/>
                    </a:lnTo>
                    <a:lnTo>
                      <a:pt x="0" y="80"/>
                    </a:lnTo>
                    <a:lnTo>
                      <a:pt x="0" y="96"/>
                    </a:lnTo>
                    <a:lnTo>
                      <a:pt x="8" y="104"/>
                    </a:lnTo>
                    <a:lnTo>
                      <a:pt x="8" y="128"/>
                    </a:lnTo>
                    <a:lnTo>
                      <a:pt x="0" y="136"/>
                    </a:lnTo>
                    <a:lnTo>
                      <a:pt x="16" y="136"/>
                    </a:lnTo>
                    <a:lnTo>
                      <a:pt x="24" y="136"/>
                    </a:lnTo>
                    <a:lnTo>
                      <a:pt x="32" y="136"/>
                    </a:lnTo>
                    <a:lnTo>
                      <a:pt x="32" y="120"/>
                    </a:lnTo>
                    <a:lnTo>
                      <a:pt x="40" y="112"/>
                    </a:lnTo>
                    <a:lnTo>
                      <a:pt x="48" y="88"/>
                    </a:lnTo>
                    <a:lnTo>
                      <a:pt x="40" y="72"/>
                    </a:lnTo>
                    <a:lnTo>
                      <a:pt x="48" y="64"/>
                    </a:lnTo>
                    <a:lnTo>
                      <a:pt x="48" y="40"/>
                    </a:lnTo>
                    <a:lnTo>
                      <a:pt x="56" y="32"/>
                    </a:lnTo>
                    <a:lnTo>
                      <a:pt x="56" y="16"/>
                    </a:lnTo>
                    <a:lnTo>
                      <a:pt x="48" y="0"/>
                    </a:lnTo>
                    <a:lnTo>
                      <a:pt x="40" y="8"/>
                    </a:lnTo>
                    <a:lnTo>
                      <a:pt x="16" y="8"/>
                    </a:lnTo>
                    <a:lnTo>
                      <a:pt x="8"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3" name="Freeform 372"/>
              <p:cNvSpPr>
                <a:spLocks/>
              </p:cNvSpPr>
              <p:nvPr/>
            </p:nvSpPr>
            <p:spPr bwMode="gray">
              <a:xfrm>
                <a:off x="2631" y="2194"/>
                <a:ext cx="175" cy="147"/>
              </a:xfrm>
              <a:custGeom>
                <a:avLst/>
                <a:gdLst>
                  <a:gd name="T0" fmla="*/ 87 w 248"/>
                  <a:gd name="T1" fmla="*/ 11 h 208"/>
                  <a:gd name="T2" fmla="*/ 87 w 248"/>
                  <a:gd name="T3" fmla="*/ 17 h 208"/>
                  <a:gd name="T4" fmla="*/ 84 w 248"/>
                  <a:gd name="T5" fmla="*/ 23 h 208"/>
                  <a:gd name="T6" fmla="*/ 78 w 248"/>
                  <a:gd name="T7" fmla="*/ 25 h 208"/>
                  <a:gd name="T8" fmla="*/ 73 w 248"/>
                  <a:gd name="T9" fmla="*/ 25 h 208"/>
                  <a:gd name="T10" fmla="*/ 70 w 248"/>
                  <a:gd name="T11" fmla="*/ 28 h 208"/>
                  <a:gd name="T12" fmla="*/ 70 w 248"/>
                  <a:gd name="T13" fmla="*/ 31 h 208"/>
                  <a:gd name="T14" fmla="*/ 65 w 248"/>
                  <a:gd name="T15" fmla="*/ 37 h 208"/>
                  <a:gd name="T16" fmla="*/ 65 w 248"/>
                  <a:gd name="T17" fmla="*/ 42 h 208"/>
                  <a:gd name="T18" fmla="*/ 65 w 248"/>
                  <a:gd name="T19" fmla="*/ 51 h 208"/>
                  <a:gd name="T20" fmla="*/ 62 w 248"/>
                  <a:gd name="T21" fmla="*/ 54 h 208"/>
                  <a:gd name="T22" fmla="*/ 62 w 248"/>
                  <a:gd name="T23" fmla="*/ 59 h 208"/>
                  <a:gd name="T24" fmla="*/ 56 w 248"/>
                  <a:gd name="T25" fmla="*/ 62 h 208"/>
                  <a:gd name="T26" fmla="*/ 54 w 248"/>
                  <a:gd name="T27" fmla="*/ 65 h 208"/>
                  <a:gd name="T28" fmla="*/ 51 w 248"/>
                  <a:gd name="T29" fmla="*/ 65 h 208"/>
                  <a:gd name="T30" fmla="*/ 51 w 248"/>
                  <a:gd name="T31" fmla="*/ 68 h 208"/>
                  <a:gd name="T32" fmla="*/ 45 w 248"/>
                  <a:gd name="T33" fmla="*/ 71 h 208"/>
                  <a:gd name="T34" fmla="*/ 42 w 248"/>
                  <a:gd name="T35" fmla="*/ 68 h 208"/>
                  <a:gd name="T36" fmla="*/ 37 w 248"/>
                  <a:gd name="T37" fmla="*/ 68 h 208"/>
                  <a:gd name="T38" fmla="*/ 31 w 248"/>
                  <a:gd name="T39" fmla="*/ 71 h 208"/>
                  <a:gd name="T40" fmla="*/ 25 w 248"/>
                  <a:gd name="T41" fmla="*/ 74 h 208"/>
                  <a:gd name="T42" fmla="*/ 23 w 248"/>
                  <a:gd name="T43" fmla="*/ 74 h 208"/>
                  <a:gd name="T44" fmla="*/ 20 w 248"/>
                  <a:gd name="T45" fmla="*/ 71 h 208"/>
                  <a:gd name="T46" fmla="*/ 17 w 248"/>
                  <a:gd name="T47" fmla="*/ 65 h 208"/>
                  <a:gd name="T48" fmla="*/ 14 w 248"/>
                  <a:gd name="T49" fmla="*/ 65 h 208"/>
                  <a:gd name="T50" fmla="*/ 11 w 248"/>
                  <a:gd name="T51" fmla="*/ 65 h 208"/>
                  <a:gd name="T52" fmla="*/ 11 w 248"/>
                  <a:gd name="T53" fmla="*/ 59 h 208"/>
                  <a:gd name="T54" fmla="*/ 14 w 248"/>
                  <a:gd name="T55" fmla="*/ 57 h 208"/>
                  <a:gd name="T56" fmla="*/ 17 w 248"/>
                  <a:gd name="T57" fmla="*/ 48 h 208"/>
                  <a:gd name="T58" fmla="*/ 14 w 248"/>
                  <a:gd name="T59" fmla="*/ 42 h 208"/>
                  <a:gd name="T60" fmla="*/ 17 w 248"/>
                  <a:gd name="T61" fmla="*/ 40 h 208"/>
                  <a:gd name="T62" fmla="*/ 17 w 248"/>
                  <a:gd name="T63" fmla="*/ 31 h 208"/>
                  <a:gd name="T64" fmla="*/ 20 w 248"/>
                  <a:gd name="T65" fmla="*/ 28 h 208"/>
                  <a:gd name="T66" fmla="*/ 20 w 248"/>
                  <a:gd name="T67" fmla="*/ 23 h 208"/>
                  <a:gd name="T68" fmla="*/ 17 w 248"/>
                  <a:gd name="T69" fmla="*/ 17 h 208"/>
                  <a:gd name="T70" fmla="*/ 14 w 248"/>
                  <a:gd name="T71" fmla="*/ 20 h 208"/>
                  <a:gd name="T72" fmla="*/ 6 w 248"/>
                  <a:gd name="T73" fmla="*/ 20 h 208"/>
                  <a:gd name="T74" fmla="*/ 3 w 248"/>
                  <a:gd name="T75" fmla="*/ 20 h 208"/>
                  <a:gd name="T76" fmla="*/ 3 w 248"/>
                  <a:gd name="T77" fmla="*/ 14 h 208"/>
                  <a:gd name="T78" fmla="*/ 0 w 248"/>
                  <a:gd name="T79" fmla="*/ 8 h 208"/>
                  <a:gd name="T80" fmla="*/ 0 w 248"/>
                  <a:gd name="T81" fmla="*/ 6 h 208"/>
                  <a:gd name="T82" fmla="*/ 6 w 248"/>
                  <a:gd name="T83" fmla="*/ 3 h 208"/>
                  <a:gd name="T84" fmla="*/ 8 w 248"/>
                  <a:gd name="T85" fmla="*/ 0 h 208"/>
                  <a:gd name="T86" fmla="*/ 11 w 248"/>
                  <a:gd name="T87" fmla="*/ 0 h 208"/>
                  <a:gd name="T88" fmla="*/ 11 w 248"/>
                  <a:gd name="T89" fmla="*/ 3 h 208"/>
                  <a:gd name="T90" fmla="*/ 20 w 248"/>
                  <a:gd name="T91" fmla="*/ 3 h 208"/>
                  <a:gd name="T92" fmla="*/ 23 w 248"/>
                  <a:gd name="T93" fmla="*/ 3 h 208"/>
                  <a:gd name="T94" fmla="*/ 25 w 248"/>
                  <a:gd name="T95" fmla="*/ 3 h 208"/>
                  <a:gd name="T96" fmla="*/ 34 w 248"/>
                  <a:gd name="T97" fmla="*/ 3 h 208"/>
                  <a:gd name="T98" fmla="*/ 40 w 248"/>
                  <a:gd name="T99" fmla="*/ 3 h 208"/>
                  <a:gd name="T100" fmla="*/ 45 w 248"/>
                  <a:gd name="T101" fmla="*/ 6 h 208"/>
                  <a:gd name="T102" fmla="*/ 54 w 248"/>
                  <a:gd name="T103" fmla="*/ 6 h 208"/>
                  <a:gd name="T104" fmla="*/ 59 w 248"/>
                  <a:gd name="T105" fmla="*/ 8 h 208"/>
                  <a:gd name="T106" fmla="*/ 62 w 248"/>
                  <a:gd name="T107" fmla="*/ 8 h 208"/>
                  <a:gd name="T108" fmla="*/ 65 w 248"/>
                  <a:gd name="T109" fmla="*/ 11 h 208"/>
                  <a:gd name="T110" fmla="*/ 73 w 248"/>
                  <a:gd name="T111" fmla="*/ 11 h 208"/>
                  <a:gd name="T112" fmla="*/ 76 w 248"/>
                  <a:gd name="T113" fmla="*/ 11 h 208"/>
                  <a:gd name="T114" fmla="*/ 78 w 248"/>
                  <a:gd name="T115" fmla="*/ 11 h 208"/>
                  <a:gd name="T116" fmla="*/ 87 w 248"/>
                  <a:gd name="T117" fmla="*/ 11 h 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8"/>
                  <a:gd name="T178" fmla="*/ 0 h 208"/>
                  <a:gd name="T179" fmla="*/ 248 w 248"/>
                  <a:gd name="T180" fmla="*/ 208 h 2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8" h="208">
                    <a:moveTo>
                      <a:pt x="248" y="32"/>
                    </a:moveTo>
                    <a:lnTo>
                      <a:pt x="248" y="48"/>
                    </a:lnTo>
                    <a:lnTo>
                      <a:pt x="240" y="64"/>
                    </a:lnTo>
                    <a:lnTo>
                      <a:pt x="224" y="72"/>
                    </a:lnTo>
                    <a:lnTo>
                      <a:pt x="208" y="72"/>
                    </a:lnTo>
                    <a:lnTo>
                      <a:pt x="200" y="80"/>
                    </a:lnTo>
                    <a:lnTo>
                      <a:pt x="200" y="88"/>
                    </a:lnTo>
                    <a:lnTo>
                      <a:pt x="184" y="104"/>
                    </a:lnTo>
                    <a:lnTo>
                      <a:pt x="184" y="120"/>
                    </a:lnTo>
                    <a:lnTo>
                      <a:pt x="184" y="144"/>
                    </a:lnTo>
                    <a:lnTo>
                      <a:pt x="176" y="152"/>
                    </a:lnTo>
                    <a:lnTo>
                      <a:pt x="176" y="168"/>
                    </a:lnTo>
                    <a:lnTo>
                      <a:pt x="160" y="176"/>
                    </a:lnTo>
                    <a:lnTo>
                      <a:pt x="152" y="184"/>
                    </a:lnTo>
                    <a:lnTo>
                      <a:pt x="144" y="184"/>
                    </a:lnTo>
                    <a:lnTo>
                      <a:pt x="144" y="192"/>
                    </a:lnTo>
                    <a:lnTo>
                      <a:pt x="128" y="200"/>
                    </a:lnTo>
                    <a:lnTo>
                      <a:pt x="120" y="192"/>
                    </a:lnTo>
                    <a:lnTo>
                      <a:pt x="104" y="192"/>
                    </a:lnTo>
                    <a:lnTo>
                      <a:pt x="88" y="200"/>
                    </a:lnTo>
                    <a:lnTo>
                      <a:pt x="72" y="208"/>
                    </a:lnTo>
                    <a:lnTo>
                      <a:pt x="64" y="208"/>
                    </a:lnTo>
                    <a:lnTo>
                      <a:pt x="56" y="200"/>
                    </a:lnTo>
                    <a:lnTo>
                      <a:pt x="48" y="184"/>
                    </a:lnTo>
                    <a:lnTo>
                      <a:pt x="40" y="184"/>
                    </a:lnTo>
                    <a:lnTo>
                      <a:pt x="32" y="184"/>
                    </a:lnTo>
                    <a:lnTo>
                      <a:pt x="32" y="168"/>
                    </a:lnTo>
                    <a:lnTo>
                      <a:pt x="40" y="160"/>
                    </a:lnTo>
                    <a:lnTo>
                      <a:pt x="48" y="136"/>
                    </a:lnTo>
                    <a:lnTo>
                      <a:pt x="40" y="120"/>
                    </a:lnTo>
                    <a:lnTo>
                      <a:pt x="48" y="112"/>
                    </a:lnTo>
                    <a:lnTo>
                      <a:pt x="48" y="88"/>
                    </a:lnTo>
                    <a:lnTo>
                      <a:pt x="56" y="80"/>
                    </a:lnTo>
                    <a:lnTo>
                      <a:pt x="56" y="64"/>
                    </a:lnTo>
                    <a:lnTo>
                      <a:pt x="48" y="48"/>
                    </a:lnTo>
                    <a:lnTo>
                      <a:pt x="40" y="56"/>
                    </a:lnTo>
                    <a:lnTo>
                      <a:pt x="16" y="56"/>
                    </a:lnTo>
                    <a:lnTo>
                      <a:pt x="8" y="56"/>
                    </a:lnTo>
                    <a:lnTo>
                      <a:pt x="8" y="40"/>
                    </a:lnTo>
                    <a:lnTo>
                      <a:pt x="0" y="24"/>
                    </a:lnTo>
                    <a:lnTo>
                      <a:pt x="0" y="16"/>
                    </a:lnTo>
                    <a:lnTo>
                      <a:pt x="16" y="8"/>
                    </a:lnTo>
                    <a:lnTo>
                      <a:pt x="24" y="0"/>
                    </a:lnTo>
                    <a:lnTo>
                      <a:pt x="32" y="0"/>
                    </a:lnTo>
                    <a:lnTo>
                      <a:pt x="32" y="8"/>
                    </a:lnTo>
                    <a:lnTo>
                      <a:pt x="56" y="8"/>
                    </a:lnTo>
                    <a:lnTo>
                      <a:pt x="64" y="8"/>
                    </a:lnTo>
                    <a:lnTo>
                      <a:pt x="72" y="8"/>
                    </a:lnTo>
                    <a:lnTo>
                      <a:pt x="96" y="8"/>
                    </a:lnTo>
                    <a:lnTo>
                      <a:pt x="112" y="8"/>
                    </a:lnTo>
                    <a:lnTo>
                      <a:pt x="128" y="16"/>
                    </a:lnTo>
                    <a:lnTo>
                      <a:pt x="152" y="16"/>
                    </a:lnTo>
                    <a:lnTo>
                      <a:pt x="168" y="24"/>
                    </a:lnTo>
                    <a:lnTo>
                      <a:pt x="176" y="24"/>
                    </a:lnTo>
                    <a:lnTo>
                      <a:pt x="184" y="32"/>
                    </a:lnTo>
                    <a:lnTo>
                      <a:pt x="208" y="32"/>
                    </a:lnTo>
                    <a:lnTo>
                      <a:pt x="216" y="32"/>
                    </a:lnTo>
                    <a:lnTo>
                      <a:pt x="224" y="32"/>
                    </a:lnTo>
                    <a:lnTo>
                      <a:pt x="248"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4" name="Freeform 373"/>
              <p:cNvSpPr>
                <a:spLocks/>
              </p:cNvSpPr>
              <p:nvPr/>
            </p:nvSpPr>
            <p:spPr bwMode="gray">
              <a:xfrm>
                <a:off x="2693" y="2042"/>
                <a:ext cx="186" cy="175"/>
              </a:xfrm>
              <a:custGeom>
                <a:avLst/>
                <a:gdLst>
                  <a:gd name="T0" fmla="*/ 56 w 264"/>
                  <a:gd name="T1" fmla="*/ 82 h 248"/>
                  <a:gd name="T2" fmla="*/ 67 w 264"/>
                  <a:gd name="T3" fmla="*/ 82 h 248"/>
                  <a:gd name="T4" fmla="*/ 75 w 264"/>
                  <a:gd name="T5" fmla="*/ 82 h 248"/>
                  <a:gd name="T6" fmla="*/ 81 w 264"/>
                  <a:gd name="T7" fmla="*/ 78 h 248"/>
                  <a:gd name="T8" fmla="*/ 89 w 264"/>
                  <a:gd name="T9" fmla="*/ 76 h 248"/>
                  <a:gd name="T10" fmla="*/ 84 w 264"/>
                  <a:gd name="T11" fmla="*/ 70 h 248"/>
                  <a:gd name="T12" fmla="*/ 81 w 264"/>
                  <a:gd name="T13" fmla="*/ 56 h 248"/>
                  <a:gd name="T14" fmla="*/ 78 w 264"/>
                  <a:gd name="T15" fmla="*/ 51 h 248"/>
                  <a:gd name="T16" fmla="*/ 75 w 264"/>
                  <a:gd name="T17" fmla="*/ 51 h 248"/>
                  <a:gd name="T18" fmla="*/ 78 w 264"/>
                  <a:gd name="T19" fmla="*/ 45 h 248"/>
                  <a:gd name="T20" fmla="*/ 81 w 264"/>
                  <a:gd name="T21" fmla="*/ 40 h 248"/>
                  <a:gd name="T22" fmla="*/ 87 w 264"/>
                  <a:gd name="T23" fmla="*/ 40 h 248"/>
                  <a:gd name="T24" fmla="*/ 92 w 264"/>
                  <a:gd name="T25" fmla="*/ 20 h 248"/>
                  <a:gd name="T26" fmla="*/ 81 w 264"/>
                  <a:gd name="T27" fmla="*/ 17 h 248"/>
                  <a:gd name="T28" fmla="*/ 70 w 264"/>
                  <a:gd name="T29" fmla="*/ 11 h 248"/>
                  <a:gd name="T30" fmla="*/ 61 w 264"/>
                  <a:gd name="T31" fmla="*/ 8 h 248"/>
                  <a:gd name="T32" fmla="*/ 50 w 264"/>
                  <a:gd name="T33" fmla="*/ 0 h 248"/>
                  <a:gd name="T34" fmla="*/ 42 w 264"/>
                  <a:gd name="T35" fmla="*/ 8 h 248"/>
                  <a:gd name="T36" fmla="*/ 34 w 264"/>
                  <a:gd name="T37" fmla="*/ 17 h 248"/>
                  <a:gd name="T38" fmla="*/ 25 w 264"/>
                  <a:gd name="T39" fmla="*/ 14 h 248"/>
                  <a:gd name="T40" fmla="*/ 19 w 264"/>
                  <a:gd name="T41" fmla="*/ 17 h 248"/>
                  <a:gd name="T42" fmla="*/ 25 w 264"/>
                  <a:gd name="T43" fmla="*/ 25 h 248"/>
                  <a:gd name="T44" fmla="*/ 19 w 264"/>
                  <a:gd name="T45" fmla="*/ 25 h 248"/>
                  <a:gd name="T46" fmla="*/ 11 w 264"/>
                  <a:gd name="T47" fmla="*/ 25 h 248"/>
                  <a:gd name="T48" fmla="*/ 6 w 264"/>
                  <a:gd name="T49" fmla="*/ 28 h 248"/>
                  <a:gd name="T50" fmla="*/ 0 w 264"/>
                  <a:gd name="T51" fmla="*/ 31 h 248"/>
                  <a:gd name="T52" fmla="*/ 3 w 264"/>
                  <a:gd name="T53" fmla="*/ 34 h 248"/>
                  <a:gd name="T54" fmla="*/ 11 w 264"/>
                  <a:gd name="T55" fmla="*/ 37 h 248"/>
                  <a:gd name="T56" fmla="*/ 14 w 264"/>
                  <a:gd name="T57" fmla="*/ 40 h 248"/>
                  <a:gd name="T58" fmla="*/ 19 w 264"/>
                  <a:gd name="T59" fmla="*/ 42 h 248"/>
                  <a:gd name="T60" fmla="*/ 25 w 264"/>
                  <a:gd name="T61" fmla="*/ 51 h 248"/>
                  <a:gd name="T62" fmla="*/ 25 w 264"/>
                  <a:gd name="T63" fmla="*/ 59 h 248"/>
                  <a:gd name="T64" fmla="*/ 27 w 264"/>
                  <a:gd name="T65" fmla="*/ 65 h 248"/>
                  <a:gd name="T66" fmla="*/ 27 w 264"/>
                  <a:gd name="T67" fmla="*/ 65 h 248"/>
                  <a:gd name="T68" fmla="*/ 25 w 264"/>
                  <a:gd name="T69" fmla="*/ 76 h 248"/>
                  <a:gd name="T70" fmla="*/ 27 w 264"/>
                  <a:gd name="T71" fmla="*/ 84 h 248"/>
                  <a:gd name="T72" fmla="*/ 34 w 264"/>
                  <a:gd name="T73" fmla="*/ 87 h 248"/>
                  <a:gd name="T74" fmla="*/ 42 w 264"/>
                  <a:gd name="T75" fmla="*/ 84 h 248"/>
                  <a:gd name="T76" fmla="*/ 44 w 264"/>
                  <a:gd name="T77" fmla="*/ 87 h 248"/>
                  <a:gd name="T78" fmla="*/ 56 w 264"/>
                  <a:gd name="T79" fmla="*/ 87 h 2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4"/>
                  <a:gd name="T121" fmla="*/ 0 h 248"/>
                  <a:gd name="T122" fmla="*/ 264 w 264"/>
                  <a:gd name="T123" fmla="*/ 248 h 2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4" h="248">
                    <a:moveTo>
                      <a:pt x="160" y="248"/>
                    </a:moveTo>
                    <a:lnTo>
                      <a:pt x="160" y="232"/>
                    </a:lnTo>
                    <a:lnTo>
                      <a:pt x="176" y="224"/>
                    </a:lnTo>
                    <a:lnTo>
                      <a:pt x="192" y="232"/>
                    </a:lnTo>
                    <a:lnTo>
                      <a:pt x="208" y="232"/>
                    </a:lnTo>
                    <a:lnTo>
                      <a:pt x="216" y="232"/>
                    </a:lnTo>
                    <a:lnTo>
                      <a:pt x="224" y="232"/>
                    </a:lnTo>
                    <a:lnTo>
                      <a:pt x="232" y="224"/>
                    </a:lnTo>
                    <a:lnTo>
                      <a:pt x="248" y="224"/>
                    </a:lnTo>
                    <a:lnTo>
                      <a:pt x="256" y="216"/>
                    </a:lnTo>
                    <a:lnTo>
                      <a:pt x="248" y="208"/>
                    </a:lnTo>
                    <a:lnTo>
                      <a:pt x="240" y="200"/>
                    </a:lnTo>
                    <a:lnTo>
                      <a:pt x="232" y="184"/>
                    </a:lnTo>
                    <a:lnTo>
                      <a:pt x="232" y="160"/>
                    </a:lnTo>
                    <a:lnTo>
                      <a:pt x="232" y="144"/>
                    </a:lnTo>
                    <a:lnTo>
                      <a:pt x="224" y="144"/>
                    </a:lnTo>
                    <a:lnTo>
                      <a:pt x="216" y="152"/>
                    </a:lnTo>
                    <a:lnTo>
                      <a:pt x="216" y="144"/>
                    </a:lnTo>
                    <a:lnTo>
                      <a:pt x="224" y="136"/>
                    </a:lnTo>
                    <a:lnTo>
                      <a:pt x="224" y="128"/>
                    </a:lnTo>
                    <a:lnTo>
                      <a:pt x="232" y="128"/>
                    </a:lnTo>
                    <a:lnTo>
                      <a:pt x="232" y="112"/>
                    </a:lnTo>
                    <a:lnTo>
                      <a:pt x="240" y="104"/>
                    </a:lnTo>
                    <a:lnTo>
                      <a:pt x="248" y="112"/>
                    </a:lnTo>
                    <a:lnTo>
                      <a:pt x="256" y="80"/>
                    </a:lnTo>
                    <a:lnTo>
                      <a:pt x="264" y="56"/>
                    </a:lnTo>
                    <a:lnTo>
                      <a:pt x="248" y="48"/>
                    </a:lnTo>
                    <a:lnTo>
                      <a:pt x="232" y="48"/>
                    </a:lnTo>
                    <a:lnTo>
                      <a:pt x="216" y="48"/>
                    </a:lnTo>
                    <a:lnTo>
                      <a:pt x="200" y="32"/>
                    </a:lnTo>
                    <a:lnTo>
                      <a:pt x="192" y="32"/>
                    </a:lnTo>
                    <a:lnTo>
                      <a:pt x="176" y="24"/>
                    </a:lnTo>
                    <a:lnTo>
                      <a:pt x="160" y="16"/>
                    </a:lnTo>
                    <a:lnTo>
                      <a:pt x="144" y="0"/>
                    </a:lnTo>
                    <a:lnTo>
                      <a:pt x="128" y="0"/>
                    </a:lnTo>
                    <a:lnTo>
                      <a:pt x="120" y="24"/>
                    </a:lnTo>
                    <a:lnTo>
                      <a:pt x="104" y="40"/>
                    </a:lnTo>
                    <a:lnTo>
                      <a:pt x="96" y="48"/>
                    </a:lnTo>
                    <a:lnTo>
                      <a:pt x="80" y="48"/>
                    </a:lnTo>
                    <a:lnTo>
                      <a:pt x="72" y="40"/>
                    </a:lnTo>
                    <a:lnTo>
                      <a:pt x="56" y="40"/>
                    </a:lnTo>
                    <a:lnTo>
                      <a:pt x="56" y="48"/>
                    </a:lnTo>
                    <a:lnTo>
                      <a:pt x="64" y="64"/>
                    </a:lnTo>
                    <a:lnTo>
                      <a:pt x="72" y="72"/>
                    </a:lnTo>
                    <a:lnTo>
                      <a:pt x="64" y="80"/>
                    </a:lnTo>
                    <a:lnTo>
                      <a:pt x="56" y="72"/>
                    </a:lnTo>
                    <a:lnTo>
                      <a:pt x="48" y="80"/>
                    </a:lnTo>
                    <a:lnTo>
                      <a:pt x="32" y="72"/>
                    </a:lnTo>
                    <a:lnTo>
                      <a:pt x="24" y="72"/>
                    </a:lnTo>
                    <a:lnTo>
                      <a:pt x="16" y="80"/>
                    </a:lnTo>
                    <a:lnTo>
                      <a:pt x="8" y="80"/>
                    </a:lnTo>
                    <a:lnTo>
                      <a:pt x="0" y="88"/>
                    </a:lnTo>
                    <a:lnTo>
                      <a:pt x="8" y="88"/>
                    </a:lnTo>
                    <a:lnTo>
                      <a:pt x="8" y="96"/>
                    </a:lnTo>
                    <a:lnTo>
                      <a:pt x="16" y="104"/>
                    </a:lnTo>
                    <a:lnTo>
                      <a:pt x="32" y="104"/>
                    </a:lnTo>
                    <a:lnTo>
                      <a:pt x="40" y="104"/>
                    </a:lnTo>
                    <a:lnTo>
                      <a:pt x="40" y="112"/>
                    </a:lnTo>
                    <a:lnTo>
                      <a:pt x="48" y="112"/>
                    </a:lnTo>
                    <a:lnTo>
                      <a:pt x="56" y="120"/>
                    </a:lnTo>
                    <a:lnTo>
                      <a:pt x="56" y="128"/>
                    </a:lnTo>
                    <a:lnTo>
                      <a:pt x="72" y="144"/>
                    </a:lnTo>
                    <a:lnTo>
                      <a:pt x="72" y="152"/>
                    </a:lnTo>
                    <a:lnTo>
                      <a:pt x="72" y="168"/>
                    </a:lnTo>
                    <a:lnTo>
                      <a:pt x="72" y="176"/>
                    </a:lnTo>
                    <a:lnTo>
                      <a:pt x="80" y="184"/>
                    </a:lnTo>
                    <a:lnTo>
                      <a:pt x="80" y="192"/>
                    </a:lnTo>
                    <a:lnTo>
                      <a:pt x="80" y="184"/>
                    </a:lnTo>
                    <a:lnTo>
                      <a:pt x="80" y="200"/>
                    </a:lnTo>
                    <a:lnTo>
                      <a:pt x="72" y="216"/>
                    </a:lnTo>
                    <a:lnTo>
                      <a:pt x="64" y="232"/>
                    </a:lnTo>
                    <a:lnTo>
                      <a:pt x="80" y="240"/>
                    </a:lnTo>
                    <a:lnTo>
                      <a:pt x="88" y="240"/>
                    </a:lnTo>
                    <a:lnTo>
                      <a:pt x="96" y="248"/>
                    </a:lnTo>
                    <a:lnTo>
                      <a:pt x="120" y="248"/>
                    </a:lnTo>
                    <a:lnTo>
                      <a:pt x="120" y="240"/>
                    </a:lnTo>
                    <a:lnTo>
                      <a:pt x="128" y="240"/>
                    </a:lnTo>
                    <a:lnTo>
                      <a:pt x="128" y="248"/>
                    </a:lnTo>
                    <a:lnTo>
                      <a:pt x="136" y="248"/>
                    </a:lnTo>
                    <a:lnTo>
                      <a:pt x="160" y="2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5" name="Freeform 374"/>
              <p:cNvSpPr>
                <a:spLocks/>
              </p:cNvSpPr>
              <p:nvPr/>
            </p:nvSpPr>
            <p:spPr bwMode="gray">
              <a:xfrm>
                <a:off x="2857" y="2132"/>
                <a:ext cx="174" cy="175"/>
              </a:xfrm>
              <a:custGeom>
                <a:avLst/>
                <a:gdLst>
                  <a:gd name="T0" fmla="*/ 14 w 248"/>
                  <a:gd name="T1" fmla="*/ 25 h 248"/>
                  <a:gd name="T2" fmla="*/ 22 w 248"/>
                  <a:gd name="T3" fmla="*/ 25 h 248"/>
                  <a:gd name="T4" fmla="*/ 27 w 248"/>
                  <a:gd name="T5" fmla="*/ 40 h 248"/>
                  <a:gd name="T6" fmla="*/ 33 w 248"/>
                  <a:gd name="T7" fmla="*/ 48 h 248"/>
                  <a:gd name="T8" fmla="*/ 39 w 248"/>
                  <a:gd name="T9" fmla="*/ 51 h 248"/>
                  <a:gd name="T10" fmla="*/ 47 w 248"/>
                  <a:gd name="T11" fmla="*/ 56 h 248"/>
                  <a:gd name="T12" fmla="*/ 53 w 248"/>
                  <a:gd name="T13" fmla="*/ 59 h 248"/>
                  <a:gd name="T14" fmla="*/ 55 w 248"/>
                  <a:gd name="T15" fmla="*/ 62 h 248"/>
                  <a:gd name="T16" fmla="*/ 58 w 248"/>
                  <a:gd name="T17" fmla="*/ 65 h 248"/>
                  <a:gd name="T18" fmla="*/ 64 w 248"/>
                  <a:gd name="T19" fmla="*/ 67 h 248"/>
                  <a:gd name="T20" fmla="*/ 67 w 248"/>
                  <a:gd name="T21" fmla="*/ 73 h 248"/>
                  <a:gd name="T22" fmla="*/ 64 w 248"/>
                  <a:gd name="T23" fmla="*/ 82 h 248"/>
                  <a:gd name="T24" fmla="*/ 67 w 248"/>
                  <a:gd name="T25" fmla="*/ 87 h 248"/>
                  <a:gd name="T26" fmla="*/ 72 w 248"/>
                  <a:gd name="T27" fmla="*/ 78 h 248"/>
                  <a:gd name="T28" fmla="*/ 75 w 248"/>
                  <a:gd name="T29" fmla="*/ 73 h 248"/>
                  <a:gd name="T30" fmla="*/ 72 w 248"/>
                  <a:gd name="T31" fmla="*/ 65 h 248"/>
                  <a:gd name="T32" fmla="*/ 80 w 248"/>
                  <a:gd name="T33" fmla="*/ 65 h 248"/>
                  <a:gd name="T34" fmla="*/ 86 w 248"/>
                  <a:gd name="T35" fmla="*/ 67 h 248"/>
                  <a:gd name="T36" fmla="*/ 80 w 248"/>
                  <a:gd name="T37" fmla="*/ 59 h 248"/>
                  <a:gd name="T38" fmla="*/ 75 w 248"/>
                  <a:gd name="T39" fmla="*/ 56 h 248"/>
                  <a:gd name="T40" fmla="*/ 67 w 248"/>
                  <a:gd name="T41" fmla="*/ 54 h 248"/>
                  <a:gd name="T42" fmla="*/ 58 w 248"/>
                  <a:gd name="T43" fmla="*/ 48 h 248"/>
                  <a:gd name="T44" fmla="*/ 50 w 248"/>
                  <a:gd name="T45" fmla="*/ 37 h 248"/>
                  <a:gd name="T46" fmla="*/ 39 w 248"/>
                  <a:gd name="T47" fmla="*/ 25 h 248"/>
                  <a:gd name="T48" fmla="*/ 39 w 248"/>
                  <a:gd name="T49" fmla="*/ 17 h 248"/>
                  <a:gd name="T50" fmla="*/ 50 w 248"/>
                  <a:gd name="T51" fmla="*/ 14 h 248"/>
                  <a:gd name="T52" fmla="*/ 50 w 248"/>
                  <a:gd name="T53" fmla="*/ 14 h 248"/>
                  <a:gd name="T54" fmla="*/ 53 w 248"/>
                  <a:gd name="T55" fmla="*/ 8 h 248"/>
                  <a:gd name="T56" fmla="*/ 50 w 248"/>
                  <a:gd name="T57" fmla="*/ 3 h 248"/>
                  <a:gd name="T58" fmla="*/ 41 w 248"/>
                  <a:gd name="T59" fmla="*/ 0 h 248"/>
                  <a:gd name="T60" fmla="*/ 36 w 248"/>
                  <a:gd name="T61" fmla="*/ 0 h 248"/>
                  <a:gd name="T62" fmla="*/ 25 w 248"/>
                  <a:gd name="T63" fmla="*/ 0 h 248"/>
                  <a:gd name="T64" fmla="*/ 14 w 248"/>
                  <a:gd name="T65" fmla="*/ 6 h 248"/>
                  <a:gd name="T66" fmla="*/ 8 w 248"/>
                  <a:gd name="T67" fmla="*/ 3 h 248"/>
                  <a:gd name="T68" fmla="*/ 6 w 248"/>
                  <a:gd name="T69" fmla="*/ 11 h 248"/>
                  <a:gd name="T70" fmla="*/ 0 w 248"/>
                  <a:gd name="T71" fmla="*/ 11 h 248"/>
                  <a:gd name="T72" fmla="*/ 3 w 248"/>
                  <a:gd name="T73" fmla="*/ 25 h 248"/>
                  <a:gd name="T74" fmla="*/ 8 w 248"/>
                  <a:gd name="T75" fmla="*/ 31 h 2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8"/>
                  <a:gd name="T115" fmla="*/ 0 h 248"/>
                  <a:gd name="T116" fmla="*/ 248 w 248"/>
                  <a:gd name="T117" fmla="*/ 248 h 2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8" h="248">
                    <a:moveTo>
                      <a:pt x="24" y="88"/>
                    </a:moveTo>
                    <a:lnTo>
                      <a:pt x="40" y="72"/>
                    </a:lnTo>
                    <a:lnTo>
                      <a:pt x="56" y="72"/>
                    </a:lnTo>
                    <a:lnTo>
                      <a:pt x="64" y="72"/>
                    </a:lnTo>
                    <a:lnTo>
                      <a:pt x="80" y="96"/>
                    </a:lnTo>
                    <a:lnTo>
                      <a:pt x="80" y="112"/>
                    </a:lnTo>
                    <a:lnTo>
                      <a:pt x="96" y="120"/>
                    </a:lnTo>
                    <a:lnTo>
                      <a:pt x="96" y="136"/>
                    </a:lnTo>
                    <a:lnTo>
                      <a:pt x="104" y="144"/>
                    </a:lnTo>
                    <a:lnTo>
                      <a:pt x="112" y="144"/>
                    </a:lnTo>
                    <a:lnTo>
                      <a:pt x="120" y="152"/>
                    </a:lnTo>
                    <a:lnTo>
                      <a:pt x="136" y="160"/>
                    </a:lnTo>
                    <a:lnTo>
                      <a:pt x="144" y="160"/>
                    </a:lnTo>
                    <a:lnTo>
                      <a:pt x="152" y="168"/>
                    </a:lnTo>
                    <a:lnTo>
                      <a:pt x="160" y="168"/>
                    </a:lnTo>
                    <a:lnTo>
                      <a:pt x="160" y="176"/>
                    </a:lnTo>
                    <a:lnTo>
                      <a:pt x="168" y="176"/>
                    </a:lnTo>
                    <a:lnTo>
                      <a:pt x="168" y="184"/>
                    </a:lnTo>
                    <a:lnTo>
                      <a:pt x="176" y="192"/>
                    </a:lnTo>
                    <a:lnTo>
                      <a:pt x="184" y="192"/>
                    </a:lnTo>
                    <a:lnTo>
                      <a:pt x="192" y="200"/>
                    </a:lnTo>
                    <a:lnTo>
                      <a:pt x="192" y="208"/>
                    </a:lnTo>
                    <a:lnTo>
                      <a:pt x="200" y="224"/>
                    </a:lnTo>
                    <a:lnTo>
                      <a:pt x="184" y="232"/>
                    </a:lnTo>
                    <a:lnTo>
                      <a:pt x="184" y="240"/>
                    </a:lnTo>
                    <a:lnTo>
                      <a:pt x="192" y="248"/>
                    </a:lnTo>
                    <a:lnTo>
                      <a:pt x="200" y="240"/>
                    </a:lnTo>
                    <a:lnTo>
                      <a:pt x="208" y="224"/>
                    </a:lnTo>
                    <a:lnTo>
                      <a:pt x="216" y="224"/>
                    </a:lnTo>
                    <a:lnTo>
                      <a:pt x="216" y="208"/>
                    </a:lnTo>
                    <a:lnTo>
                      <a:pt x="208" y="200"/>
                    </a:lnTo>
                    <a:lnTo>
                      <a:pt x="208" y="184"/>
                    </a:lnTo>
                    <a:lnTo>
                      <a:pt x="224" y="184"/>
                    </a:lnTo>
                    <a:lnTo>
                      <a:pt x="232" y="184"/>
                    </a:lnTo>
                    <a:lnTo>
                      <a:pt x="240" y="192"/>
                    </a:lnTo>
                    <a:lnTo>
                      <a:pt x="248" y="192"/>
                    </a:lnTo>
                    <a:lnTo>
                      <a:pt x="240" y="184"/>
                    </a:lnTo>
                    <a:lnTo>
                      <a:pt x="232" y="168"/>
                    </a:lnTo>
                    <a:lnTo>
                      <a:pt x="216" y="168"/>
                    </a:lnTo>
                    <a:lnTo>
                      <a:pt x="216" y="160"/>
                    </a:lnTo>
                    <a:lnTo>
                      <a:pt x="200" y="160"/>
                    </a:lnTo>
                    <a:lnTo>
                      <a:pt x="192" y="152"/>
                    </a:lnTo>
                    <a:lnTo>
                      <a:pt x="192" y="144"/>
                    </a:lnTo>
                    <a:lnTo>
                      <a:pt x="168" y="136"/>
                    </a:lnTo>
                    <a:lnTo>
                      <a:pt x="152" y="128"/>
                    </a:lnTo>
                    <a:lnTo>
                      <a:pt x="144" y="104"/>
                    </a:lnTo>
                    <a:lnTo>
                      <a:pt x="136" y="88"/>
                    </a:lnTo>
                    <a:lnTo>
                      <a:pt x="112" y="72"/>
                    </a:lnTo>
                    <a:lnTo>
                      <a:pt x="112" y="56"/>
                    </a:lnTo>
                    <a:lnTo>
                      <a:pt x="112" y="48"/>
                    </a:lnTo>
                    <a:lnTo>
                      <a:pt x="120" y="40"/>
                    </a:lnTo>
                    <a:lnTo>
                      <a:pt x="144" y="40"/>
                    </a:lnTo>
                    <a:lnTo>
                      <a:pt x="144" y="48"/>
                    </a:lnTo>
                    <a:lnTo>
                      <a:pt x="144" y="40"/>
                    </a:lnTo>
                    <a:lnTo>
                      <a:pt x="152" y="32"/>
                    </a:lnTo>
                    <a:lnTo>
                      <a:pt x="152" y="24"/>
                    </a:lnTo>
                    <a:lnTo>
                      <a:pt x="144" y="16"/>
                    </a:lnTo>
                    <a:lnTo>
                      <a:pt x="144" y="8"/>
                    </a:lnTo>
                    <a:lnTo>
                      <a:pt x="128" y="0"/>
                    </a:lnTo>
                    <a:lnTo>
                      <a:pt x="120" y="0"/>
                    </a:lnTo>
                    <a:lnTo>
                      <a:pt x="112" y="0"/>
                    </a:lnTo>
                    <a:lnTo>
                      <a:pt x="104" y="0"/>
                    </a:lnTo>
                    <a:lnTo>
                      <a:pt x="96" y="0"/>
                    </a:lnTo>
                    <a:lnTo>
                      <a:pt x="72" y="0"/>
                    </a:lnTo>
                    <a:lnTo>
                      <a:pt x="64" y="16"/>
                    </a:lnTo>
                    <a:lnTo>
                      <a:pt x="40" y="16"/>
                    </a:lnTo>
                    <a:lnTo>
                      <a:pt x="40" y="8"/>
                    </a:lnTo>
                    <a:lnTo>
                      <a:pt x="24" y="8"/>
                    </a:lnTo>
                    <a:lnTo>
                      <a:pt x="24" y="24"/>
                    </a:lnTo>
                    <a:lnTo>
                      <a:pt x="16" y="32"/>
                    </a:lnTo>
                    <a:lnTo>
                      <a:pt x="8" y="32"/>
                    </a:lnTo>
                    <a:lnTo>
                      <a:pt x="0" y="32"/>
                    </a:lnTo>
                    <a:lnTo>
                      <a:pt x="0" y="56"/>
                    </a:lnTo>
                    <a:lnTo>
                      <a:pt x="8" y="72"/>
                    </a:lnTo>
                    <a:lnTo>
                      <a:pt x="16" y="80"/>
                    </a:lnTo>
                    <a:lnTo>
                      <a:pt x="24" y="8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6" name="Freeform 375"/>
              <p:cNvSpPr>
                <a:spLocks/>
              </p:cNvSpPr>
              <p:nvPr/>
            </p:nvSpPr>
            <p:spPr bwMode="gray">
              <a:xfrm>
                <a:off x="3053" y="2228"/>
                <a:ext cx="91" cy="101"/>
              </a:xfrm>
              <a:custGeom>
                <a:avLst/>
                <a:gdLst>
                  <a:gd name="T0" fmla="*/ 41 w 128"/>
                  <a:gd name="T1" fmla="*/ 11 h 144"/>
                  <a:gd name="T2" fmla="*/ 46 w 128"/>
                  <a:gd name="T3" fmla="*/ 8 h 144"/>
                  <a:gd name="T4" fmla="*/ 46 w 128"/>
                  <a:gd name="T5" fmla="*/ 6 h 144"/>
                  <a:gd name="T6" fmla="*/ 43 w 128"/>
                  <a:gd name="T7" fmla="*/ 0 h 144"/>
                  <a:gd name="T8" fmla="*/ 41 w 128"/>
                  <a:gd name="T9" fmla="*/ 6 h 144"/>
                  <a:gd name="T10" fmla="*/ 38 w 128"/>
                  <a:gd name="T11" fmla="*/ 6 h 144"/>
                  <a:gd name="T12" fmla="*/ 34 w 128"/>
                  <a:gd name="T13" fmla="*/ 6 h 144"/>
                  <a:gd name="T14" fmla="*/ 29 w 128"/>
                  <a:gd name="T15" fmla="*/ 3 h 144"/>
                  <a:gd name="T16" fmla="*/ 26 w 128"/>
                  <a:gd name="T17" fmla="*/ 6 h 144"/>
                  <a:gd name="T18" fmla="*/ 20 w 128"/>
                  <a:gd name="T19" fmla="*/ 6 h 144"/>
                  <a:gd name="T20" fmla="*/ 17 w 128"/>
                  <a:gd name="T21" fmla="*/ 6 h 144"/>
                  <a:gd name="T22" fmla="*/ 14 w 128"/>
                  <a:gd name="T23" fmla="*/ 11 h 144"/>
                  <a:gd name="T24" fmla="*/ 6 w 128"/>
                  <a:gd name="T25" fmla="*/ 11 h 144"/>
                  <a:gd name="T26" fmla="*/ 6 w 128"/>
                  <a:gd name="T27" fmla="*/ 14 h 144"/>
                  <a:gd name="T28" fmla="*/ 3 w 128"/>
                  <a:gd name="T29" fmla="*/ 19 h 144"/>
                  <a:gd name="T30" fmla="*/ 0 w 128"/>
                  <a:gd name="T31" fmla="*/ 22 h 144"/>
                  <a:gd name="T32" fmla="*/ 0 w 128"/>
                  <a:gd name="T33" fmla="*/ 25 h 144"/>
                  <a:gd name="T34" fmla="*/ 3 w 128"/>
                  <a:gd name="T35" fmla="*/ 27 h 144"/>
                  <a:gd name="T36" fmla="*/ 3 w 128"/>
                  <a:gd name="T37" fmla="*/ 33 h 144"/>
                  <a:gd name="T38" fmla="*/ 9 w 128"/>
                  <a:gd name="T39" fmla="*/ 36 h 144"/>
                  <a:gd name="T40" fmla="*/ 11 w 128"/>
                  <a:gd name="T41" fmla="*/ 33 h 144"/>
                  <a:gd name="T42" fmla="*/ 17 w 128"/>
                  <a:gd name="T43" fmla="*/ 33 h 144"/>
                  <a:gd name="T44" fmla="*/ 20 w 128"/>
                  <a:gd name="T45" fmla="*/ 36 h 144"/>
                  <a:gd name="T46" fmla="*/ 11 w 128"/>
                  <a:gd name="T47" fmla="*/ 36 h 144"/>
                  <a:gd name="T48" fmla="*/ 9 w 128"/>
                  <a:gd name="T49" fmla="*/ 36 h 144"/>
                  <a:gd name="T50" fmla="*/ 9 w 128"/>
                  <a:gd name="T51" fmla="*/ 39 h 144"/>
                  <a:gd name="T52" fmla="*/ 11 w 128"/>
                  <a:gd name="T53" fmla="*/ 41 h 144"/>
                  <a:gd name="T54" fmla="*/ 9 w 128"/>
                  <a:gd name="T55" fmla="*/ 47 h 144"/>
                  <a:gd name="T56" fmla="*/ 11 w 128"/>
                  <a:gd name="T57" fmla="*/ 47 h 144"/>
                  <a:gd name="T58" fmla="*/ 14 w 128"/>
                  <a:gd name="T59" fmla="*/ 47 h 144"/>
                  <a:gd name="T60" fmla="*/ 14 w 128"/>
                  <a:gd name="T61" fmla="*/ 50 h 144"/>
                  <a:gd name="T62" fmla="*/ 17 w 128"/>
                  <a:gd name="T63" fmla="*/ 50 h 144"/>
                  <a:gd name="T64" fmla="*/ 20 w 128"/>
                  <a:gd name="T65" fmla="*/ 50 h 144"/>
                  <a:gd name="T66" fmla="*/ 20 w 128"/>
                  <a:gd name="T67" fmla="*/ 47 h 144"/>
                  <a:gd name="T68" fmla="*/ 17 w 128"/>
                  <a:gd name="T69" fmla="*/ 44 h 144"/>
                  <a:gd name="T70" fmla="*/ 20 w 128"/>
                  <a:gd name="T71" fmla="*/ 41 h 144"/>
                  <a:gd name="T72" fmla="*/ 23 w 128"/>
                  <a:gd name="T73" fmla="*/ 44 h 144"/>
                  <a:gd name="T74" fmla="*/ 23 w 128"/>
                  <a:gd name="T75" fmla="*/ 39 h 144"/>
                  <a:gd name="T76" fmla="*/ 26 w 128"/>
                  <a:gd name="T77" fmla="*/ 39 h 144"/>
                  <a:gd name="T78" fmla="*/ 26 w 128"/>
                  <a:gd name="T79" fmla="*/ 36 h 144"/>
                  <a:gd name="T80" fmla="*/ 23 w 128"/>
                  <a:gd name="T81" fmla="*/ 33 h 144"/>
                  <a:gd name="T82" fmla="*/ 20 w 128"/>
                  <a:gd name="T83" fmla="*/ 30 h 144"/>
                  <a:gd name="T84" fmla="*/ 20 w 128"/>
                  <a:gd name="T85" fmla="*/ 25 h 144"/>
                  <a:gd name="T86" fmla="*/ 14 w 128"/>
                  <a:gd name="T87" fmla="*/ 19 h 144"/>
                  <a:gd name="T88" fmla="*/ 14 w 128"/>
                  <a:gd name="T89" fmla="*/ 17 h 144"/>
                  <a:gd name="T90" fmla="*/ 17 w 128"/>
                  <a:gd name="T91" fmla="*/ 14 h 144"/>
                  <a:gd name="T92" fmla="*/ 20 w 128"/>
                  <a:gd name="T93" fmla="*/ 17 h 144"/>
                  <a:gd name="T94" fmla="*/ 23 w 128"/>
                  <a:gd name="T95" fmla="*/ 19 h 144"/>
                  <a:gd name="T96" fmla="*/ 23 w 128"/>
                  <a:gd name="T97" fmla="*/ 17 h 144"/>
                  <a:gd name="T98" fmla="*/ 26 w 128"/>
                  <a:gd name="T99" fmla="*/ 19 h 144"/>
                  <a:gd name="T100" fmla="*/ 26 w 128"/>
                  <a:gd name="T101" fmla="*/ 17 h 144"/>
                  <a:gd name="T102" fmla="*/ 29 w 128"/>
                  <a:gd name="T103" fmla="*/ 19 h 144"/>
                  <a:gd name="T104" fmla="*/ 29 w 128"/>
                  <a:gd name="T105" fmla="*/ 17 h 144"/>
                  <a:gd name="T106" fmla="*/ 26 w 128"/>
                  <a:gd name="T107" fmla="*/ 17 h 144"/>
                  <a:gd name="T108" fmla="*/ 26 w 128"/>
                  <a:gd name="T109" fmla="*/ 11 h 144"/>
                  <a:gd name="T110" fmla="*/ 29 w 128"/>
                  <a:gd name="T111" fmla="*/ 11 h 144"/>
                  <a:gd name="T112" fmla="*/ 32 w 128"/>
                  <a:gd name="T113" fmla="*/ 11 h 144"/>
                  <a:gd name="T114" fmla="*/ 34 w 128"/>
                  <a:gd name="T115" fmla="*/ 11 h 144"/>
                  <a:gd name="T116" fmla="*/ 38 w 128"/>
                  <a:gd name="T117" fmla="*/ 11 h 144"/>
                  <a:gd name="T118" fmla="*/ 41 w 128"/>
                  <a:gd name="T119" fmla="*/ 11 h 1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
                  <a:gd name="T181" fmla="*/ 0 h 144"/>
                  <a:gd name="T182" fmla="*/ 128 w 128"/>
                  <a:gd name="T183" fmla="*/ 144 h 1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 h="144">
                    <a:moveTo>
                      <a:pt x="112" y="32"/>
                    </a:moveTo>
                    <a:lnTo>
                      <a:pt x="128" y="24"/>
                    </a:lnTo>
                    <a:lnTo>
                      <a:pt x="128" y="16"/>
                    </a:lnTo>
                    <a:lnTo>
                      <a:pt x="120" y="0"/>
                    </a:lnTo>
                    <a:lnTo>
                      <a:pt x="112" y="16"/>
                    </a:lnTo>
                    <a:lnTo>
                      <a:pt x="104" y="16"/>
                    </a:lnTo>
                    <a:lnTo>
                      <a:pt x="96" y="16"/>
                    </a:lnTo>
                    <a:lnTo>
                      <a:pt x="80" y="8"/>
                    </a:lnTo>
                    <a:lnTo>
                      <a:pt x="72" y="16"/>
                    </a:lnTo>
                    <a:lnTo>
                      <a:pt x="56" y="16"/>
                    </a:lnTo>
                    <a:lnTo>
                      <a:pt x="48" y="16"/>
                    </a:lnTo>
                    <a:lnTo>
                      <a:pt x="40" y="32"/>
                    </a:lnTo>
                    <a:lnTo>
                      <a:pt x="16" y="32"/>
                    </a:lnTo>
                    <a:lnTo>
                      <a:pt x="16" y="40"/>
                    </a:lnTo>
                    <a:lnTo>
                      <a:pt x="8" y="56"/>
                    </a:lnTo>
                    <a:lnTo>
                      <a:pt x="0" y="64"/>
                    </a:lnTo>
                    <a:lnTo>
                      <a:pt x="0" y="72"/>
                    </a:lnTo>
                    <a:lnTo>
                      <a:pt x="8" y="80"/>
                    </a:lnTo>
                    <a:lnTo>
                      <a:pt x="8" y="96"/>
                    </a:lnTo>
                    <a:lnTo>
                      <a:pt x="24" y="104"/>
                    </a:lnTo>
                    <a:lnTo>
                      <a:pt x="32" y="96"/>
                    </a:lnTo>
                    <a:lnTo>
                      <a:pt x="48" y="96"/>
                    </a:lnTo>
                    <a:lnTo>
                      <a:pt x="56" y="104"/>
                    </a:lnTo>
                    <a:lnTo>
                      <a:pt x="32" y="104"/>
                    </a:lnTo>
                    <a:lnTo>
                      <a:pt x="24" y="104"/>
                    </a:lnTo>
                    <a:lnTo>
                      <a:pt x="24" y="112"/>
                    </a:lnTo>
                    <a:lnTo>
                      <a:pt x="32" y="120"/>
                    </a:lnTo>
                    <a:lnTo>
                      <a:pt x="24" y="136"/>
                    </a:lnTo>
                    <a:lnTo>
                      <a:pt x="32" y="136"/>
                    </a:lnTo>
                    <a:lnTo>
                      <a:pt x="40" y="136"/>
                    </a:lnTo>
                    <a:lnTo>
                      <a:pt x="40" y="144"/>
                    </a:lnTo>
                    <a:lnTo>
                      <a:pt x="48" y="144"/>
                    </a:lnTo>
                    <a:lnTo>
                      <a:pt x="56" y="144"/>
                    </a:lnTo>
                    <a:lnTo>
                      <a:pt x="56" y="136"/>
                    </a:lnTo>
                    <a:lnTo>
                      <a:pt x="48" y="128"/>
                    </a:lnTo>
                    <a:lnTo>
                      <a:pt x="56" y="120"/>
                    </a:lnTo>
                    <a:lnTo>
                      <a:pt x="64" y="128"/>
                    </a:lnTo>
                    <a:lnTo>
                      <a:pt x="64" y="112"/>
                    </a:lnTo>
                    <a:lnTo>
                      <a:pt x="72" y="112"/>
                    </a:lnTo>
                    <a:lnTo>
                      <a:pt x="72" y="104"/>
                    </a:lnTo>
                    <a:lnTo>
                      <a:pt x="64" y="96"/>
                    </a:lnTo>
                    <a:lnTo>
                      <a:pt x="56" y="88"/>
                    </a:lnTo>
                    <a:lnTo>
                      <a:pt x="56" y="72"/>
                    </a:lnTo>
                    <a:lnTo>
                      <a:pt x="40" y="56"/>
                    </a:lnTo>
                    <a:lnTo>
                      <a:pt x="40" y="48"/>
                    </a:lnTo>
                    <a:lnTo>
                      <a:pt x="48" y="40"/>
                    </a:lnTo>
                    <a:lnTo>
                      <a:pt x="56" y="48"/>
                    </a:lnTo>
                    <a:lnTo>
                      <a:pt x="64" y="56"/>
                    </a:lnTo>
                    <a:lnTo>
                      <a:pt x="64" y="48"/>
                    </a:lnTo>
                    <a:lnTo>
                      <a:pt x="72" y="56"/>
                    </a:lnTo>
                    <a:lnTo>
                      <a:pt x="72" y="48"/>
                    </a:lnTo>
                    <a:lnTo>
                      <a:pt x="80" y="56"/>
                    </a:lnTo>
                    <a:lnTo>
                      <a:pt x="80" y="48"/>
                    </a:lnTo>
                    <a:lnTo>
                      <a:pt x="72" y="48"/>
                    </a:lnTo>
                    <a:lnTo>
                      <a:pt x="72" y="32"/>
                    </a:lnTo>
                    <a:lnTo>
                      <a:pt x="80" y="32"/>
                    </a:lnTo>
                    <a:lnTo>
                      <a:pt x="88" y="32"/>
                    </a:lnTo>
                    <a:lnTo>
                      <a:pt x="96" y="32"/>
                    </a:lnTo>
                    <a:lnTo>
                      <a:pt x="104" y="32"/>
                    </a:lnTo>
                    <a:lnTo>
                      <a:pt x="112" y="3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7" name="Freeform 376"/>
              <p:cNvSpPr>
                <a:spLocks/>
              </p:cNvSpPr>
              <p:nvPr/>
            </p:nvSpPr>
            <p:spPr bwMode="gray">
              <a:xfrm>
                <a:off x="2637" y="2324"/>
                <a:ext cx="298" cy="292"/>
              </a:xfrm>
              <a:custGeom>
                <a:avLst/>
                <a:gdLst>
                  <a:gd name="T0" fmla="*/ 128 w 424"/>
                  <a:gd name="T1" fmla="*/ 53 h 416"/>
                  <a:gd name="T2" fmla="*/ 122 w 424"/>
                  <a:gd name="T3" fmla="*/ 41 h 416"/>
                  <a:gd name="T4" fmla="*/ 119 w 424"/>
                  <a:gd name="T5" fmla="*/ 36 h 416"/>
                  <a:gd name="T6" fmla="*/ 114 w 424"/>
                  <a:gd name="T7" fmla="*/ 31 h 416"/>
                  <a:gd name="T8" fmla="*/ 114 w 424"/>
                  <a:gd name="T9" fmla="*/ 25 h 416"/>
                  <a:gd name="T10" fmla="*/ 119 w 424"/>
                  <a:gd name="T11" fmla="*/ 19 h 416"/>
                  <a:gd name="T12" fmla="*/ 119 w 424"/>
                  <a:gd name="T13" fmla="*/ 11 h 416"/>
                  <a:gd name="T14" fmla="*/ 119 w 424"/>
                  <a:gd name="T15" fmla="*/ 3 h 416"/>
                  <a:gd name="T16" fmla="*/ 114 w 424"/>
                  <a:gd name="T17" fmla="*/ 0 h 416"/>
                  <a:gd name="T18" fmla="*/ 105 w 424"/>
                  <a:gd name="T19" fmla="*/ 3 h 416"/>
                  <a:gd name="T20" fmla="*/ 100 w 424"/>
                  <a:gd name="T21" fmla="*/ 3 h 416"/>
                  <a:gd name="T22" fmla="*/ 94 w 424"/>
                  <a:gd name="T23" fmla="*/ 3 h 416"/>
                  <a:gd name="T24" fmla="*/ 92 w 424"/>
                  <a:gd name="T25" fmla="*/ 3 h 416"/>
                  <a:gd name="T26" fmla="*/ 84 w 424"/>
                  <a:gd name="T27" fmla="*/ 3 h 416"/>
                  <a:gd name="T28" fmla="*/ 81 w 424"/>
                  <a:gd name="T29" fmla="*/ 6 h 416"/>
                  <a:gd name="T30" fmla="*/ 72 w 424"/>
                  <a:gd name="T31" fmla="*/ 6 h 416"/>
                  <a:gd name="T32" fmla="*/ 70 w 424"/>
                  <a:gd name="T33" fmla="*/ 6 h 416"/>
                  <a:gd name="T34" fmla="*/ 64 w 424"/>
                  <a:gd name="T35" fmla="*/ 8 h 416"/>
                  <a:gd name="T36" fmla="*/ 58 w 424"/>
                  <a:gd name="T37" fmla="*/ 14 h 416"/>
                  <a:gd name="T38" fmla="*/ 56 w 424"/>
                  <a:gd name="T39" fmla="*/ 14 h 416"/>
                  <a:gd name="T40" fmla="*/ 53 w 424"/>
                  <a:gd name="T41" fmla="*/ 17 h 416"/>
                  <a:gd name="T42" fmla="*/ 50 w 424"/>
                  <a:gd name="T43" fmla="*/ 19 h 416"/>
                  <a:gd name="T44" fmla="*/ 53 w 424"/>
                  <a:gd name="T45" fmla="*/ 33 h 416"/>
                  <a:gd name="T46" fmla="*/ 53 w 424"/>
                  <a:gd name="T47" fmla="*/ 36 h 416"/>
                  <a:gd name="T48" fmla="*/ 50 w 424"/>
                  <a:gd name="T49" fmla="*/ 44 h 416"/>
                  <a:gd name="T50" fmla="*/ 44 w 424"/>
                  <a:gd name="T51" fmla="*/ 44 h 416"/>
                  <a:gd name="T52" fmla="*/ 39 w 424"/>
                  <a:gd name="T53" fmla="*/ 44 h 416"/>
                  <a:gd name="T54" fmla="*/ 39 w 424"/>
                  <a:gd name="T55" fmla="*/ 53 h 416"/>
                  <a:gd name="T56" fmla="*/ 33 w 424"/>
                  <a:gd name="T57" fmla="*/ 53 h 416"/>
                  <a:gd name="T58" fmla="*/ 31 w 424"/>
                  <a:gd name="T59" fmla="*/ 55 h 416"/>
                  <a:gd name="T60" fmla="*/ 27 w 424"/>
                  <a:gd name="T61" fmla="*/ 55 h 416"/>
                  <a:gd name="T62" fmla="*/ 25 w 424"/>
                  <a:gd name="T63" fmla="*/ 58 h 416"/>
                  <a:gd name="T64" fmla="*/ 25 w 424"/>
                  <a:gd name="T65" fmla="*/ 61 h 416"/>
                  <a:gd name="T66" fmla="*/ 8 w 424"/>
                  <a:gd name="T67" fmla="*/ 64 h 416"/>
                  <a:gd name="T68" fmla="*/ 0 w 424"/>
                  <a:gd name="T69" fmla="*/ 69 h 416"/>
                  <a:gd name="T70" fmla="*/ 0 w 424"/>
                  <a:gd name="T71" fmla="*/ 75 h 416"/>
                  <a:gd name="T72" fmla="*/ 3 w 424"/>
                  <a:gd name="T73" fmla="*/ 80 h 416"/>
                  <a:gd name="T74" fmla="*/ 31 w 424"/>
                  <a:gd name="T75" fmla="*/ 100 h 416"/>
                  <a:gd name="T76" fmla="*/ 70 w 424"/>
                  <a:gd name="T77" fmla="*/ 130 h 416"/>
                  <a:gd name="T78" fmla="*/ 72 w 424"/>
                  <a:gd name="T79" fmla="*/ 135 h 416"/>
                  <a:gd name="T80" fmla="*/ 77 w 424"/>
                  <a:gd name="T81" fmla="*/ 135 h 416"/>
                  <a:gd name="T82" fmla="*/ 81 w 424"/>
                  <a:gd name="T83" fmla="*/ 135 h 416"/>
                  <a:gd name="T84" fmla="*/ 84 w 424"/>
                  <a:gd name="T85" fmla="*/ 138 h 416"/>
                  <a:gd name="T86" fmla="*/ 84 w 424"/>
                  <a:gd name="T87" fmla="*/ 144 h 416"/>
                  <a:gd name="T88" fmla="*/ 94 w 424"/>
                  <a:gd name="T89" fmla="*/ 141 h 416"/>
                  <a:gd name="T90" fmla="*/ 103 w 424"/>
                  <a:gd name="T91" fmla="*/ 141 h 416"/>
                  <a:gd name="T92" fmla="*/ 147 w 424"/>
                  <a:gd name="T93" fmla="*/ 111 h 416"/>
                  <a:gd name="T94" fmla="*/ 142 w 424"/>
                  <a:gd name="T95" fmla="*/ 100 h 416"/>
                  <a:gd name="T96" fmla="*/ 136 w 424"/>
                  <a:gd name="T97" fmla="*/ 102 h 416"/>
                  <a:gd name="T98" fmla="*/ 131 w 424"/>
                  <a:gd name="T99" fmla="*/ 94 h 416"/>
                  <a:gd name="T100" fmla="*/ 128 w 424"/>
                  <a:gd name="T101" fmla="*/ 86 h 416"/>
                  <a:gd name="T102" fmla="*/ 134 w 424"/>
                  <a:gd name="T103" fmla="*/ 80 h 416"/>
                  <a:gd name="T104" fmla="*/ 134 w 424"/>
                  <a:gd name="T105" fmla="*/ 75 h 416"/>
                  <a:gd name="T106" fmla="*/ 131 w 424"/>
                  <a:gd name="T107" fmla="*/ 69 h 416"/>
                  <a:gd name="T108" fmla="*/ 131 w 424"/>
                  <a:gd name="T109" fmla="*/ 67 h 416"/>
                  <a:gd name="T110" fmla="*/ 128 w 424"/>
                  <a:gd name="T111" fmla="*/ 53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4"/>
                  <a:gd name="T169" fmla="*/ 0 h 416"/>
                  <a:gd name="T170" fmla="*/ 424 w 424"/>
                  <a:gd name="T171" fmla="*/ 416 h 4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4" h="416">
                    <a:moveTo>
                      <a:pt x="368" y="152"/>
                    </a:moveTo>
                    <a:lnTo>
                      <a:pt x="352" y="120"/>
                    </a:lnTo>
                    <a:lnTo>
                      <a:pt x="344" y="104"/>
                    </a:lnTo>
                    <a:lnTo>
                      <a:pt x="328" y="88"/>
                    </a:lnTo>
                    <a:lnTo>
                      <a:pt x="328" y="72"/>
                    </a:lnTo>
                    <a:lnTo>
                      <a:pt x="344" y="56"/>
                    </a:lnTo>
                    <a:lnTo>
                      <a:pt x="344" y="32"/>
                    </a:lnTo>
                    <a:lnTo>
                      <a:pt x="344" y="8"/>
                    </a:lnTo>
                    <a:lnTo>
                      <a:pt x="328" y="0"/>
                    </a:lnTo>
                    <a:lnTo>
                      <a:pt x="304" y="8"/>
                    </a:lnTo>
                    <a:lnTo>
                      <a:pt x="288" y="8"/>
                    </a:lnTo>
                    <a:lnTo>
                      <a:pt x="272" y="8"/>
                    </a:lnTo>
                    <a:lnTo>
                      <a:pt x="264" y="8"/>
                    </a:lnTo>
                    <a:lnTo>
                      <a:pt x="240" y="8"/>
                    </a:lnTo>
                    <a:lnTo>
                      <a:pt x="232" y="16"/>
                    </a:lnTo>
                    <a:lnTo>
                      <a:pt x="208" y="16"/>
                    </a:lnTo>
                    <a:lnTo>
                      <a:pt x="200" y="16"/>
                    </a:lnTo>
                    <a:lnTo>
                      <a:pt x="184" y="24"/>
                    </a:lnTo>
                    <a:lnTo>
                      <a:pt x="168" y="40"/>
                    </a:lnTo>
                    <a:lnTo>
                      <a:pt x="160" y="40"/>
                    </a:lnTo>
                    <a:lnTo>
                      <a:pt x="152" y="48"/>
                    </a:lnTo>
                    <a:lnTo>
                      <a:pt x="144" y="56"/>
                    </a:lnTo>
                    <a:lnTo>
                      <a:pt x="152" y="96"/>
                    </a:lnTo>
                    <a:lnTo>
                      <a:pt x="152" y="104"/>
                    </a:lnTo>
                    <a:lnTo>
                      <a:pt x="144" y="128"/>
                    </a:lnTo>
                    <a:lnTo>
                      <a:pt x="128" y="128"/>
                    </a:lnTo>
                    <a:lnTo>
                      <a:pt x="112" y="128"/>
                    </a:lnTo>
                    <a:lnTo>
                      <a:pt x="112" y="152"/>
                    </a:lnTo>
                    <a:lnTo>
                      <a:pt x="96" y="152"/>
                    </a:lnTo>
                    <a:lnTo>
                      <a:pt x="88" y="160"/>
                    </a:lnTo>
                    <a:lnTo>
                      <a:pt x="80" y="160"/>
                    </a:lnTo>
                    <a:lnTo>
                      <a:pt x="72" y="168"/>
                    </a:lnTo>
                    <a:lnTo>
                      <a:pt x="72" y="176"/>
                    </a:lnTo>
                    <a:lnTo>
                      <a:pt x="24" y="184"/>
                    </a:lnTo>
                    <a:lnTo>
                      <a:pt x="0" y="200"/>
                    </a:lnTo>
                    <a:lnTo>
                      <a:pt x="0" y="216"/>
                    </a:lnTo>
                    <a:lnTo>
                      <a:pt x="8" y="232"/>
                    </a:lnTo>
                    <a:lnTo>
                      <a:pt x="88" y="288"/>
                    </a:lnTo>
                    <a:lnTo>
                      <a:pt x="200" y="376"/>
                    </a:lnTo>
                    <a:lnTo>
                      <a:pt x="208" y="392"/>
                    </a:lnTo>
                    <a:lnTo>
                      <a:pt x="224" y="392"/>
                    </a:lnTo>
                    <a:lnTo>
                      <a:pt x="232" y="392"/>
                    </a:lnTo>
                    <a:lnTo>
                      <a:pt x="240" y="400"/>
                    </a:lnTo>
                    <a:lnTo>
                      <a:pt x="240" y="416"/>
                    </a:lnTo>
                    <a:lnTo>
                      <a:pt x="272" y="408"/>
                    </a:lnTo>
                    <a:lnTo>
                      <a:pt x="296" y="408"/>
                    </a:lnTo>
                    <a:lnTo>
                      <a:pt x="424" y="320"/>
                    </a:lnTo>
                    <a:lnTo>
                      <a:pt x="408" y="288"/>
                    </a:lnTo>
                    <a:lnTo>
                      <a:pt x="392" y="296"/>
                    </a:lnTo>
                    <a:lnTo>
                      <a:pt x="376" y="272"/>
                    </a:lnTo>
                    <a:lnTo>
                      <a:pt x="368" y="248"/>
                    </a:lnTo>
                    <a:lnTo>
                      <a:pt x="384" y="232"/>
                    </a:lnTo>
                    <a:lnTo>
                      <a:pt x="384" y="216"/>
                    </a:lnTo>
                    <a:lnTo>
                      <a:pt x="376" y="200"/>
                    </a:lnTo>
                    <a:lnTo>
                      <a:pt x="376" y="192"/>
                    </a:lnTo>
                    <a:lnTo>
                      <a:pt x="368" y="15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8" name="Freeform 377"/>
              <p:cNvSpPr>
                <a:spLocks/>
              </p:cNvSpPr>
              <p:nvPr/>
            </p:nvSpPr>
            <p:spPr bwMode="gray">
              <a:xfrm>
                <a:off x="2868" y="2324"/>
                <a:ext cx="56" cy="107"/>
              </a:xfrm>
              <a:custGeom>
                <a:avLst/>
                <a:gdLst>
                  <a:gd name="T0" fmla="*/ 6 w 80"/>
                  <a:gd name="T1" fmla="*/ 3 h 152"/>
                  <a:gd name="T2" fmla="*/ 6 w 80"/>
                  <a:gd name="T3" fmla="*/ 11 h 152"/>
                  <a:gd name="T4" fmla="*/ 6 w 80"/>
                  <a:gd name="T5" fmla="*/ 19 h 152"/>
                  <a:gd name="T6" fmla="*/ 0 w 80"/>
                  <a:gd name="T7" fmla="*/ 25 h 152"/>
                  <a:gd name="T8" fmla="*/ 0 w 80"/>
                  <a:gd name="T9" fmla="*/ 31 h 152"/>
                  <a:gd name="T10" fmla="*/ 6 w 80"/>
                  <a:gd name="T11" fmla="*/ 36 h 152"/>
                  <a:gd name="T12" fmla="*/ 8 w 80"/>
                  <a:gd name="T13" fmla="*/ 42 h 152"/>
                  <a:gd name="T14" fmla="*/ 14 w 80"/>
                  <a:gd name="T15" fmla="*/ 53 h 152"/>
                  <a:gd name="T16" fmla="*/ 17 w 80"/>
                  <a:gd name="T17" fmla="*/ 53 h 152"/>
                  <a:gd name="T18" fmla="*/ 19 w 80"/>
                  <a:gd name="T19" fmla="*/ 50 h 152"/>
                  <a:gd name="T20" fmla="*/ 22 w 80"/>
                  <a:gd name="T21" fmla="*/ 42 h 152"/>
                  <a:gd name="T22" fmla="*/ 25 w 80"/>
                  <a:gd name="T23" fmla="*/ 42 h 152"/>
                  <a:gd name="T24" fmla="*/ 27 w 80"/>
                  <a:gd name="T25" fmla="*/ 39 h 152"/>
                  <a:gd name="T26" fmla="*/ 27 w 80"/>
                  <a:gd name="T27" fmla="*/ 34 h 152"/>
                  <a:gd name="T28" fmla="*/ 22 w 80"/>
                  <a:gd name="T29" fmla="*/ 31 h 152"/>
                  <a:gd name="T30" fmla="*/ 19 w 80"/>
                  <a:gd name="T31" fmla="*/ 27 h 152"/>
                  <a:gd name="T32" fmla="*/ 19 w 80"/>
                  <a:gd name="T33" fmla="*/ 25 h 152"/>
                  <a:gd name="T34" fmla="*/ 25 w 80"/>
                  <a:gd name="T35" fmla="*/ 19 h 152"/>
                  <a:gd name="T36" fmla="*/ 25 w 80"/>
                  <a:gd name="T37" fmla="*/ 14 h 152"/>
                  <a:gd name="T38" fmla="*/ 22 w 80"/>
                  <a:gd name="T39" fmla="*/ 8 h 152"/>
                  <a:gd name="T40" fmla="*/ 22 w 80"/>
                  <a:gd name="T41" fmla="*/ 6 h 152"/>
                  <a:gd name="T42" fmla="*/ 25 w 80"/>
                  <a:gd name="T43" fmla="*/ 3 h 152"/>
                  <a:gd name="T44" fmla="*/ 25 w 80"/>
                  <a:gd name="T45" fmla="*/ 0 h 152"/>
                  <a:gd name="T46" fmla="*/ 19 w 80"/>
                  <a:gd name="T47" fmla="*/ 0 h 152"/>
                  <a:gd name="T48" fmla="*/ 17 w 80"/>
                  <a:gd name="T49" fmla="*/ 0 h 152"/>
                  <a:gd name="T50" fmla="*/ 14 w 80"/>
                  <a:gd name="T51" fmla="*/ 0 h 152"/>
                  <a:gd name="T52" fmla="*/ 10 w 80"/>
                  <a:gd name="T53" fmla="*/ 3 h 152"/>
                  <a:gd name="T54" fmla="*/ 6 w 80"/>
                  <a:gd name="T55" fmla="*/ 3 h 1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52"/>
                  <a:gd name="T86" fmla="*/ 80 w 80"/>
                  <a:gd name="T87" fmla="*/ 152 h 1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52">
                    <a:moveTo>
                      <a:pt x="16" y="8"/>
                    </a:moveTo>
                    <a:lnTo>
                      <a:pt x="16" y="32"/>
                    </a:lnTo>
                    <a:lnTo>
                      <a:pt x="16" y="56"/>
                    </a:lnTo>
                    <a:lnTo>
                      <a:pt x="0" y="72"/>
                    </a:lnTo>
                    <a:lnTo>
                      <a:pt x="0" y="88"/>
                    </a:lnTo>
                    <a:lnTo>
                      <a:pt x="16" y="104"/>
                    </a:lnTo>
                    <a:lnTo>
                      <a:pt x="24" y="120"/>
                    </a:lnTo>
                    <a:lnTo>
                      <a:pt x="40" y="152"/>
                    </a:lnTo>
                    <a:lnTo>
                      <a:pt x="48" y="152"/>
                    </a:lnTo>
                    <a:lnTo>
                      <a:pt x="56" y="144"/>
                    </a:lnTo>
                    <a:lnTo>
                      <a:pt x="64" y="120"/>
                    </a:lnTo>
                    <a:lnTo>
                      <a:pt x="72" y="120"/>
                    </a:lnTo>
                    <a:lnTo>
                      <a:pt x="80" y="112"/>
                    </a:lnTo>
                    <a:lnTo>
                      <a:pt x="80" y="96"/>
                    </a:lnTo>
                    <a:lnTo>
                      <a:pt x="64" y="88"/>
                    </a:lnTo>
                    <a:lnTo>
                      <a:pt x="56" y="80"/>
                    </a:lnTo>
                    <a:lnTo>
                      <a:pt x="56" y="72"/>
                    </a:lnTo>
                    <a:lnTo>
                      <a:pt x="72" y="56"/>
                    </a:lnTo>
                    <a:lnTo>
                      <a:pt x="72" y="40"/>
                    </a:lnTo>
                    <a:lnTo>
                      <a:pt x="64" y="24"/>
                    </a:lnTo>
                    <a:lnTo>
                      <a:pt x="64" y="16"/>
                    </a:lnTo>
                    <a:lnTo>
                      <a:pt x="72" y="8"/>
                    </a:lnTo>
                    <a:lnTo>
                      <a:pt x="72" y="0"/>
                    </a:lnTo>
                    <a:lnTo>
                      <a:pt x="56" y="0"/>
                    </a:lnTo>
                    <a:lnTo>
                      <a:pt x="48" y="0"/>
                    </a:lnTo>
                    <a:lnTo>
                      <a:pt x="40" y="0"/>
                    </a:lnTo>
                    <a:lnTo>
                      <a:pt x="32" y="8"/>
                    </a:lnTo>
                    <a:lnTo>
                      <a:pt x="16" y="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39" name="Freeform 378"/>
              <p:cNvSpPr>
                <a:spLocks/>
              </p:cNvSpPr>
              <p:nvPr/>
            </p:nvSpPr>
            <p:spPr bwMode="gray">
              <a:xfrm>
                <a:off x="2592" y="2346"/>
                <a:ext cx="152" cy="130"/>
              </a:xfrm>
              <a:custGeom>
                <a:avLst/>
                <a:gdLst>
                  <a:gd name="T0" fmla="*/ 0 w 216"/>
                  <a:gd name="T1" fmla="*/ 65 h 184"/>
                  <a:gd name="T2" fmla="*/ 6 w 216"/>
                  <a:gd name="T3" fmla="*/ 62 h 184"/>
                  <a:gd name="T4" fmla="*/ 8 w 216"/>
                  <a:gd name="T5" fmla="*/ 59 h 184"/>
                  <a:gd name="T6" fmla="*/ 14 w 216"/>
                  <a:gd name="T7" fmla="*/ 54 h 184"/>
                  <a:gd name="T8" fmla="*/ 17 w 216"/>
                  <a:gd name="T9" fmla="*/ 48 h 184"/>
                  <a:gd name="T10" fmla="*/ 14 w 216"/>
                  <a:gd name="T11" fmla="*/ 40 h 184"/>
                  <a:gd name="T12" fmla="*/ 17 w 216"/>
                  <a:gd name="T13" fmla="*/ 34 h 184"/>
                  <a:gd name="T14" fmla="*/ 19 w 216"/>
                  <a:gd name="T15" fmla="*/ 28 h 184"/>
                  <a:gd name="T16" fmla="*/ 19 w 216"/>
                  <a:gd name="T17" fmla="*/ 25 h 184"/>
                  <a:gd name="T18" fmla="*/ 27 w 216"/>
                  <a:gd name="T19" fmla="*/ 20 h 184"/>
                  <a:gd name="T20" fmla="*/ 31 w 216"/>
                  <a:gd name="T21" fmla="*/ 20 h 184"/>
                  <a:gd name="T22" fmla="*/ 36 w 216"/>
                  <a:gd name="T23" fmla="*/ 17 h 184"/>
                  <a:gd name="T24" fmla="*/ 36 w 216"/>
                  <a:gd name="T25" fmla="*/ 11 h 184"/>
                  <a:gd name="T26" fmla="*/ 42 w 216"/>
                  <a:gd name="T27" fmla="*/ 6 h 184"/>
                  <a:gd name="T28" fmla="*/ 42 w 216"/>
                  <a:gd name="T29" fmla="*/ 3 h 184"/>
                  <a:gd name="T30" fmla="*/ 44 w 216"/>
                  <a:gd name="T31" fmla="*/ 0 h 184"/>
                  <a:gd name="T32" fmla="*/ 48 w 216"/>
                  <a:gd name="T33" fmla="*/ 3 h 184"/>
                  <a:gd name="T34" fmla="*/ 50 w 216"/>
                  <a:gd name="T35" fmla="*/ 6 h 184"/>
                  <a:gd name="T36" fmla="*/ 53 w 216"/>
                  <a:gd name="T37" fmla="*/ 6 h 184"/>
                  <a:gd name="T38" fmla="*/ 58 w 216"/>
                  <a:gd name="T39" fmla="*/ 6 h 184"/>
                  <a:gd name="T40" fmla="*/ 64 w 216"/>
                  <a:gd name="T41" fmla="*/ 6 h 184"/>
                  <a:gd name="T42" fmla="*/ 67 w 216"/>
                  <a:gd name="T43" fmla="*/ 8 h 184"/>
                  <a:gd name="T44" fmla="*/ 72 w 216"/>
                  <a:gd name="T45" fmla="*/ 8 h 184"/>
                  <a:gd name="T46" fmla="*/ 75 w 216"/>
                  <a:gd name="T47" fmla="*/ 23 h 184"/>
                  <a:gd name="T48" fmla="*/ 75 w 216"/>
                  <a:gd name="T49" fmla="*/ 25 h 184"/>
                  <a:gd name="T50" fmla="*/ 72 w 216"/>
                  <a:gd name="T51" fmla="*/ 34 h 184"/>
                  <a:gd name="T52" fmla="*/ 67 w 216"/>
                  <a:gd name="T53" fmla="*/ 34 h 184"/>
                  <a:gd name="T54" fmla="*/ 61 w 216"/>
                  <a:gd name="T55" fmla="*/ 34 h 184"/>
                  <a:gd name="T56" fmla="*/ 61 w 216"/>
                  <a:gd name="T57" fmla="*/ 42 h 184"/>
                  <a:gd name="T58" fmla="*/ 56 w 216"/>
                  <a:gd name="T59" fmla="*/ 42 h 184"/>
                  <a:gd name="T60" fmla="*/ 53 w 216"/>
                  <a:gd name="T61" fmla="*/ 45 h 184"/>
                  <a:gd name="T62" fmla="*/ 50 w 216"/>
                  <a:gd name="T63" fmla="*/ 45 h 184"/>
                  <a:gd name="T64" fmla="*/ 48 w 216"/>
                  <a:gd name="T65" fmla="*/ 48 h 184"/>
                  <a:gd name="T66" fmla="*/ 48 w 216"/>
                  <a:gd name="T67" fmla="*/ 51 h 184"/>
                  <a:gd name="T68" fmla="*/ 31 w 216"/>
                  <a:gd name="T69" fmla="*/ 54 h 184"/>
                  <a:gd name="T70" fmla="*/ 23 w 216"/>
                  <a:gd name="T71" fmla="*/ 59 h 184"/>
                  <a:gd name="T72" fmla="*/ 23 w 216"/>
                  <a:gd name="T73" fmla="*/ 65 h 184"/>
                  <a:gd name="T74" fmla="*/ 0 w 216"/>
                  <a:gd name="T75" fmla="*/ 65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
                  <a:gd name="T115" fmla="*/ 0 h 184"/>
                  <a:gd name="T116" fmla="*/ 216 w 216"/>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 h="184">
                    <a:moveTo>
                      <a:pt x="0" y="184"/>
                    </a:moveTo>
                    <a:lnTo>
                      <a:pt x="16" y="176"/>
                    </a:lnTo>
                    <a:lnTo>
                      <a:pt x="24" y="168"/>
                    </a:lnTo>
                    <a:lnTo>
                      <a:pt x="40" y="152"/>
                    </a:lnTo>
                    <a:lnTo>
                      <a:pt x="48" y="136"/>
                    </a:lnTo>
                    <a:lnTo>
                      <a:pt x="40" y="112"/>
                    </a:lnTo>
                    <a:lnTo>
                      <a:pt x="48" y="96"/>
                    </a:lnTo>
                    <a:lnTo>
                      <a:pt x="56" y="80"/>
                    </a:lnTo>
                    <a:lnTo>
                      <a:pt x="56" y="72"/>
                    </a:lnTo>
                    <a:lnTo>
                      <a:pt x="80" y="56"/>
                    </a:lnTo>
                    <a:lnTo>
                      <a:pt x="88" y="56"/>
                    </a:lnTo>
                    <a:lnTo>
                      <a:pt x="104" y="48"/>
                    </a:lnTo>
                    <a:lnTo>
                      <a:pt x="104" y="32"/>
                    </a:lnTo>
                    <a:lnTo>
                      <a:pt x="120" y="16"/>
                    </a:lnTo>
                    <a:lnTo>
                      <a:pt x="120" y="8"/>
                    </a:lnTo>
                    <a:lnTo>
                      <a:pt x="128" y="0"/>
                    </a:lnTo>
                    <a:lnTo>
                      <a:pt x="136" y="8"/>
                    </a:lnTo>
                    <a:lnTo>
                      <a:pt x="144" y="16"/>
                    </a:lnTo>
                    <a:lnTo>
                      <a:pt x="152" y="16"/>
                    </a:lnTo>
                    <a:lnTo>
                      <a:pt x="168" y="16"/>
                    </a:lnTo>
                    <a:lnTo>
                      <a:pt x="184" y="16"/>
                    </a:lnTo>
                    <a:lnTo>
                      <a:pt x="192" y="24"/>
                    </a:lnTo>
                    <a:lnTo>
                      <a:pt x="208" y="24"/>
                    </a:lnTo>
                    <a:lnTo>
                      <a:pt x="216" y="64"/>
                    </a:lnTo>
                    <a:lnTo>
                      <a:pt x="216" y="72"/>
                    </a:lnTo>
                    <a:lnTo>
                      <a:pt x="208" y="96"/>
                    </a:lnTo>
                    <a:lnTo>
                      <a:pt x="192" y="96"/>
                    </a:lnTo>
                    <a:lnTo>
                      <a:pt x="176" y="96"/>
                    </a:lnTo>
                    <a:lnTo>
                      <a:pt x="176" y="120"/>
                    </a:lnTo>
                    <a:lnTo>
                      <a:pt x="160" y="120"/>
                    </a:lnTo>
                    <a:lnTo>
                      <a:pt x="152" y="128"/>
                    </a:lnTo>
                    <a:lnTo>
                      <a:pt x="144" y="128"/>
                    </a:lnTo>
                    <a:lnTo>
                      <a:pt x="136" y="136"/>
                    </a:lnTo>
                    <a:lnTo>
                      <a:pt x="136" y="144"/>
                    </a:lnTo>
                    <a:lnTo>
                      <a:pt x="88" y="152"/>
                    </a:lnTo>
                    <a:lnTo>
                      <a:pt x="64" y="168"/>
                    </a:lnTo>
                    <a:lnTo>
                      <a:pt x="64" y="184"/>
                    </a:lnTo>
                    <a:lnTo>
                      <a:pt x="0" y="184"/>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0" name="Freeform 379"/>
              <p:cNvSpPr>
                <a:spLocks/>
              </p:cNvSpPr>
              <p:nvPr/>
            </p:nvSpPr>
            <p:spPr bwMode="gray">
              <a:xfrm>
                <a:off x="3222" y="2346"/>
                <a:ext cx="28" cy="17"/>
              </a:xfrm>
              <a:custGeom>
                <a:avLst/>
                <a:gdLst>
                  <a:gd name="T0" fmla="*/ 10 w 40"/>
                  <a:gd name="T1" fmla="*/ 6 h 24"/>
                  <a:gd name="T2" fmla="*/ 10 w 40"/>
                  <a:gd name="T3" fmla="*/ 3 h 24"/>
                  <a:gd name="T4" fmla="*/ 14 w 40"/>
                  <a:gd name="T5" fmla="*/ 0 h 24"/>
                  <a:gd name="T6" fmla="*/ 10 w 40"/>
                  <a:gd name="T7" fmla="*/ 0 h 24"/>
                  <a:gd name="T8" fmla="*/ 10 w 40"/>
                  <a:gd name="T9" fmla="*/ 3 h 24"/>
                  <a:gd name="T10" fmla="*/ 3 w 40"/>
                  <a:gd name="T11" fmla="*/ 3 h 24"/>
                  <a:gd name="T12" fmla="*/ 0 w 40"/>
                  <a:gd name="T13" fmla="*/ 6 h 24"/>
                  <a:gd name="T14" fmla="*/ 0 w 40"/>
                  <a:gd name="T15" fmla="*/ 9 h 24"/>
                  <a:gd name="T16" fmla="*/ 6 w 40"/>
                  <a:gd name="T17" fmla="*/ 9 h 24"/>
                  <a:gd name="T18" fmla="*/ 10 w 40"/>
                  <a:gd name="T19" fmla="*/ 6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2" y="16"/>
                    </a:moveTo>
                    <a:lnTo>
                      <a:pt x="32" y="8"/>
                    </a:lnTo>
                    <a:lnTo>
                      <a:pt x="40" y="0"/>
                    </a:lnTo>
                    <a:lnTo>
                      <a:pt x="32" y="0"/>
                    </a:lnTo>
                    <a:lnTo>
                      <a:pt x="32" y="8"/>
                    </a:lnTo>
                    <a:lnTo>
                      <a:pt x="8" y="8"/>
                    </a:lnTo>
                    <a:lnTo>
                      <a:pt x="0" y="16"/>
                    </a:lnTo>
                    <a:lnTo>
                      <a:pt x="0" y="24"/>
                    </a:lnTo>
                    <a:lnTo>
                      <a:pt x="16" y="24"/>
                    </a:lnTo>
                    <a:lnTo>
                      <a:pt x="32" y="16"/>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1" name="Freeform 380"/>
              <p:cNvSpPr>
                <a:spLocks/>
              </p:cNvSpPr>
              <p:nvPr/>
            </p:nvSpPr>
            <p:spPr bwMode="gray">
              <a:xfrm>
                <a:off x="2896" y="2391"/>
                <a:ext cx="225" cy="208"/>
              </a:xfrm>
              <a:custGeom>
                <a:avLst/>
                <a:gdLst>
                  <a:gd name="T0" fmla="*/ 111 w 320"/>
                  <a:gd name="T1" fmla="*/ 86 h 296"/>
                  <a:gd name="T2" fmla="*/ 111 w 320"/>
                  <a:gd name="T3" fmla="*/ 103 h 296"/>
                  <a:gd name="T4" fmla="*/ 105 w 320"/>
                  <a:gd name="T5" fmla="*/ 103 h 296"/>
                  <a:gd name="T6" fmla="*/ 50 w 320"/>
                  <a:gd name="T7" fmla="*/ 75 h 296"/>
                  <a:gd name="T8" fmla="*/ 39 w 320"/>
                  <a:gd name="T9" fmla="*/ 84 h 296"/>
                  <a:gd name="T10" fmla="*/ 19 w 320"/>
                  <a:gd name="T11" fmla="*/ 77 h 296"/>
                  <a:gd name="T12" fmla="*/ 14 w 320"/>
                  <a:gd name="T13" fmla="*/ 67 h 296"/>
                  <a:gd name="T14" fmla="*/ 8 w 320"/>
                  <a:gd name="T15" fmla="*/ 70 h 296"/>
                  <a:gd name="T16" fmla="*/ 3 w 320"/>
                  <a:gd name="T17" fmla="*/ 61 h 296"/>
                  <a:gd name="T18" fmla="*/ 0 w 320"/>
                  <a:gd name="T19" fmla="*/ 53 h 296"/>
                  <a:gd name="T20" fmla="*/ 6 w 320"/>
                  <a:gd name="T21" fmla="*/ 47 h 296"/>
                  <a:gd name="T22" fmla="*/ 6 w 320"/>
                  <a:gd name="T23" fmla="*/ 41 h 296"/>
                  <a:gd name="T24" fmla="*/ 3 w 320"/>
                  <a:gd name="T25" fmla="*/ 36 h 296"/>
                  <a:gd name="T26" fmla="*/ 3 w 320"/>
                  <a:gd name="T27" fmla="*/ 33 h 296"/>
                  <a:gd name="T28" fmla="*/ 0 w 320"/>
                  <a:gd name="T29" fmla="*/ 19 h 296"/>
                  <a:gd name="T30" fmla="*/ 3 w 320"/>
                  <a:gd name="T31" fmla="*/ 19 h 296"/>
                  <a:gd name="T32" fmla="*/ 6 w 320"/>
                  <a:gd name="T33" fmla="*/ 17 h 296"/>
                  <a:gd name="T34" fmla="*/ 8 w 320"/>
                  <a:gd name="T35" fmla="*/ 8 h 296"/>
                  <a:gd name="T36" fmla="*/ 11 w 320"/>
                  <a:gd name="T37" fmla="*/ 8 h 296"/>
                  <a:gd name="T38" fmla="*/ 14 w 320"/>
                  <a:gd name="T39" fmla="*/ 6 h 296"/>
                  <a:gd name="T40" fmla="*/ 14 w 320"/>
                  <a:gd name="T41" fmla="*/ 0 h 296"/>
                  <a:gd name="T42" fmla="*/ 23 w 320"/>
                  <a:gd name="T43" fmla="*/ 3 h 296"/>
                  <a:gd name="T44" fmla="*/ 34 w 320"/>
                  <a:gd name="T45" fmla="*/ 3 h 296"/>
                  <a:gd name="T46" fmla="*/ 36 w 320"/>
                  <a:gd name="T47" fmla="*/ 6 h 296"/>
                  <a:gd name="T48" fmla="*/ 41 w 320"/>
                  <a:gd name="T49" fmla="*/ 6 h 296"/>
                  <a:gd name="T50" fmla="*/ 44 w 320"/>
                  <a:gd name="T51" fmla="*/ 14 h 296"/>
                  <a:gd name="T52" fmla="*/ 58 w 320"/>
                  <a:gd name="T53" fmla="*/ 17 h 296"/>
                  <a:gd name="T54" fmla="*/ 70 w 320"/>
                  <a:gd name="T55" fmla="*/ 25 h 296"/>
                  <a:gd name="T56" fmla="*/ 75 w 320"/>
                  <a:gd name="T57" fmla="*/ 22 h 296"/>
                  <a:gd name="T58" fmla="*/ 78 w 320"/>
                  <a:gd name="T59" fmla="*/ 17 h 296"/>
                  <a:gd name="T60" fmla="*/ 75 w 320"/>
                  <a:gd name="T61" fmla="*/ 14 h 296"/>
                  <a:gd name="T62" fmla="*/ 75 w 320"/>
                  <a:gd name="T63" fmla="*/ 8 h 296"/>
                  <a:gd name="T64" fmla="*/ 86 w 320"/>
                  <a:gd name="T65" fmla="*/ 3 h 296"/>
                  <a:gd name="T66" fmla="*/ 92 w 320"/>
                  <a:gd name="T67" fmla="*/ 3 h 296"/>
                  <a:gd name="T68" fmla="*/ 98 w 320"/>
                  <a:gd name="T69" fmla="*/ 3 h 296"/>
                  <a:gd name="T70" fmla="*/ 98 w 320"/>
                  <a:gd name="T71" fmla="*/ 8 h 296"/>
                  <a:gd name="T72" fmla="*/ 103 w 320"/>
                  <a:gd name="T73" fmla="*/ 8 h 296"/>
                  <a:gd name="T74" fmla="*/ 108 w 320"/>
                  <a:gd name="T75" fmla="*/ 11 h 296"/>
                  <a:gd name="T76" fmla="*/ 111 w 320"/>
                  <a:gd name="T77" fmla="*/ 14 h 296"/>
                  <a:gd name="T78" fmla="*/ 111 w 320"/>
                  <a:gd name="T79" fmla="*/ 19 h 296"/>
                  <a:gd name="T80" fmla="*/ 108 w 320"/>
                  <a:gd name="T81" fmla="*/ 22 h 296"/>
                  <a:gd name="T82" fmla="*/ 111 w 320"/>
                  <a:gd name="T83" fmla="*/ 36 h 296"/>
                  <a:gd name="T84" fmla="*/ 111 w 320"/>
                  <a:gd name="T85" fmla="*/ 70 h 296"/>
                  <a:gd name="T86" fmla="*/ 111 w 320"/>
                  <a:gd name="T87" fmla="*/ 86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0"/>
                  <a:gd name="T133" fmla="*/ 0 h 296"/>
                  <a:gd name="T134" fmla="*/ 320 w 320"/>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0" h="296">
                    <a:moveTo>
                      <a:pt x="320" y="248"/>
                    </a:moveTo>
                    <a:lnTo>
                      <a:pt x="320" y="296"/>
                    </a:lnTo>
                    <a:lnTo>
                      <a:pt x="304" y="296"/>
                    </a:lnTo>
                    <a:lnTo>
                      <a:pt x="144" y="216"/>
                    </a:lnTo>
                    <a:lnTo>
                      <a:pt x="112" y="240"/>
                    </a:lnTo>
                    <a:lnTo>
                      <a:pt x="56" y="224"/>
                    </a:lnTo>
                    <a:lnTo>
                      <a:pt x="40" y="192"/>
                    </a:lnTo>
                    <a:lnTo>
                      <a:pt x="24" y="200"/>
                    </a:lnTo>
                    <a:lnTo>
                      <a:pt x="8" y="176"/>
                    </a:lnTo>
                    <a:lnTo>
                      <a:pt x="0" y="152"/>
                    </a:lnTo>
                    <a:lnTo>
                      <a:pt x="16" y="136"/>
                    </a:lnTo>
                    <a:lnTo>
                      <a:pt x="16" y="120"/>
                    </a:lnTo>
                    <a:lnTo>
                      <a:pt x="8" y="104"/>
                    </a:lnTo>
                    <a:lnTo>
                      <a:pt x="8" y="96"/>
                    </a:lnTo>
                    <a:lnTo>
                      <a:pt x="0" y="56"/>
                    </a:lnTo>
                    <a:lnTo>
                      <a:pt x="8" y="56"/>
                    </a:lnTo>
                    <a:lnTo>
                      <a:pt x="16" y="48"/>
                    </a:lnTo>
                    <a:lnTo>
                      <a:pt x="24" y="24"/>
                    </a:lnTo>
                    <a:lnTo>
                      <a:pt x="32" y="24"/>
                    </a:lnTo>
                    <a:lnTo>
                      <a:pt x="40" y="16"/>
                    </a:lnTo>
                    <a:lnTo>
                      <a:pt x="40" y="0"/>
                    </a:lnTo>
                    <a:lnTo>
                      <a:pt x="64" y="8"/>
                    </a:lnTo>
                    <a:lnTo>
                      <a:pt x="96" y="8"/>
                    </a:lnTo>
                    <a:lnTo>
                      <a:pt x="104" y="16"/>
                    </a:lnTo>
                    <a:lnTo>
                      <a:pt x="120" y="16"/>
                    </a:lnTo>
                    <a:lnTo>
                      <a:pt x="128" y="40"/>
                    </a:lnTo>
                    <a:lnTo>
                      <a:pt x="168" y="48"/>
                    </a:lnTo>
                    <a:lnTo>
                      <a:pt x="200" y="72"/>
                    </a:lnTo>
                    <a:lnTo>
                      <a:pt x="216" y="64"/>
                    </a:lnTo>
                    <a:lnTo>
                      <a:pt x="224" y="48"/>
                    </a:lnTo>
                    <a:lnTo>
                      <a:pt x="216" y="40"/>
                    </a:lnTo>
                    <a:lnTo>
                      <a:pt x="216" y="24"/>
                    </a:lnTo>
                    <a:lnTo>
                      <a:pt x="248" y="8"/>
                    </a:lnTo>
                    <a:lnTo>
                      <a:pt x="264" y="8"/>
                    </a:lnTo>
                    <a:lnTo>
                      <a:pt x="280" y="8"/>
                    </a:lnTo>
                    <a:lnTo>
                      <a:pt x="280" y="24"/>
                    </a:lnTo>
                    <a:lnTo>
                      <a:pt x="296" y="24"/>
                    </a:lnTo>
                    <a:lnTo>
                      <a:pt x="312" y="32"/>
                    </a:lnTo>
                    <a:lnTo>
                      <a:pt x="320" y="40"/>
                    </a:lnTo>
                    <a:lnTo>
                      <a:pt x="320" y="56"/>
                    </a:lnTo>
                    <a:lnTo>
                      <a:pt x="312" y="64"/>
                    </a:lnTo>
                    <a:lnTo>
                      <a:pt x="320" y="104"/>
                    </a:lnTo>
                    <a:lnTo>
                      <a:pt x="320" y="200"/>
                    </a:lnTo>
                    <a:lnTo>
                      <a:pt x="320" y="248"/>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2" name="Freeform 381"/>
              <p:cNvSpPr>
                <a:spLocks/>
              </p:cNvSpPr>
              <p:nvPr/>
            </p:nvSpPr>
            <p:spPr bwMode="gray">
              <a:xfrm>
                <a:off x="2513" y="2487"/>
                <a:ext cx="186" cy="191"/>
              </a:xfrm>
              <a:custGeom>
                <a:avLst/>
                <a:gdLst>
                  <a:gd name="T0" fmla="*/ 65 w 264"/>
                  <a:gd name="T1" fmla="*/ 0 h 272"/>
                  <a:gd name="T2" fmla="*/ 61 w 264"/>
                  <a:gd name="T3" fmla="*/ 11 h 272"/>
                  <a:gd name="T4" fmla="*/ 39 w 264"/>
                  <a:gd name="T5" fmla="*/ 11 h 272"/>
                  <a:gd name="T6" fmla="*/ 39 w 264"/>
                  <a:gd name="T7" fmla="*/ 31 h 272"/>
                  <a:gd name="T8" fmla="*/ 34 w 264"/>
                  <a:gd name="T9" fmla="*/ 31 h 272"/>
                  <a:gd name="T10" fmla="*/ 31 w 264"/>
                  <a:gd name="T11" fmla="*/ 36 h 272"/>
                  <a:gd name="T12" fmla="*/ 31 w 264"/>
                  <a:gd name="T13" fmla="*/ 47 h 272"/>
                  <a:gd name="T14" fmla="*/ 0 w 264"/>
                  <a:gd name="T15" fmla="*/ 47 h 272"/>
                  <a:gd name="T16" fmla="*/ 3 w 264"/>
                  <a:gd name="T17" fmla="*/ 50 h 272"/>
                  <a:gd name="T18" fmla="*/ 6 w 264"/>
                  <a:gd name="T19" fmla="*/ 55 h 272"/>
                  <a:gd name="T20" fmla="*/ 6 w 264"/>
                  <a:gd name="T21" fmla="*/ 61 h 272"/>
                  <a:gd name="T22" fmla="*/ 8 w 264"/>
                  <a:gd name="T23" fmla="*/ 72 h 272"/>
                  <a:gd name="T24" fmla="*/ 8 w 264"/>
                  <a:gd name="T25" fmla="*/ 80 h 272"/>
                  <a:gd name="T26" fmla="*/ 11 w 264"/>
                  <a:gd name="T27" fmla="*/ 77 h 272"/>
                  <a:gd name="T28" fmla="*/ 19 w 264"/>
                  <a:gd name="T29" fmla="*/ 80 h 272"/>
                  <a:gd name="T30" fmla="*/ 25 w 264"/>
                  <a:gd name="T31" fmla="*/ 84 h 272"/>
                  <a:gd name="T32" fmla="*/ 27 w 264"/>
                  <a:gd name="T33" fmla="*/ 86 h 272"/>
                  <a:gd name="T34" fmla="*/ 36 w 264"/>
                  <a:gd name="T35" fmla="*/ 94 h 272"/>
                  <a:gd name="T36" fmla="*/ 39 w 264"/>
                  <a:gd name="T37" fmla="*/ 88 h 272"/>
                  <a:gd name="T38" fmla="*/ 42 w 264"/>
                  <a:gd name="T39" fmla="*/ 88 h 272"/>
                  <a:gd name="T40" fmla="*/ 44 w 264"/>
                  <a:gd name="T41" fmla="*/ 91 h 272"/>
                  <a:gd name="T42" fmla="*/ 48 w 264"/>
                  <a:gd name="T43" fmla="*/ 88 h 272"/>
                  <a:gd name="T44" fmla="*/ 53 w 264"/>
                  <a:gd name="T45" fmla="*/ 88 h 272"/>
                  <a:gd name="T46" fmla="*/ 56 w 264"/>
                  <a:gd name="T47" fmla="*/ 86 h 272"/>
                  <a:gd name="T48" fmla="*/ 58 w 264"/>
                  <a:gd name="T49" fmla="*/ 88 h 272"/>
                  <a:gd name="T50" fmla="*/ 84 w 264"/>
                  <a:gd name="T51" fmla="*/ 88 h 272"/>
                  <a:gd name="T52" fmla="*/ 75 w 264"/>
                  <a:gd name="T53" fmla="*/ 19 h 272"/>
                  <a:gd name="T54" fmla="*/ 92 w 264"/>
                  <a:gd name="T55" fmla="*/ 19 h 272"/>
                  <a:gd name="T56" fmla="*/ 65 w 264"/>
                  <a:gd name="T57" fmla="*/ 0 h 2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4"/>
                  <a:gd name="T88" fmla="*/ 0 h 272"/>
                  <a:gd name="T89" fmla="*/ 264 w 264"/>
                  <a:gd name="T90" fmla="*/ 272 h 2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4" h="272">
                    <a:moveTo>
                      <a:pt x="184" y="0"/>
                    </a:moveTo>
                    <a:lnTo>
                      <a:pt x="176" y="32"/>
                    </a:lnTo>
                    <a:lnTo>
                      <a:pt x="112" y="32"/>
                    </a:lnTo>
                    <a:lnTo>
                      <a:pt x="112" y="88"/>
                    </a:lnTo>
                    <a:lnTo>
                      <a:pt x="96" y="88"/>
                    </a:lnTo>
                    <a:lnTo>
                      <a:pt x="88" y="104"/>
                    </a:lnTo>
                    <a:lnTo>
                      <a:pt x="88" y="136"/>
                    </a:lnTo>
                    <a:lnTo>
                      <a:pt x="0" y="136"/>
                    </a:lnTo>
                    <a:lnTo>
                      <a:pt x="8" y="144"/>
                    </a:lnTo>
                    <a:lnTo>
                      <a:pt x="16" y="160"/>
                    </a:lnTo>
                    <a:lnTo>
                      <a:pt x="16" y="176"/>
                    </a:lnTo>
                    <a:lnTo>
                      <a:pt x="24" y="208"/>
                    </a:lnTo>
                    <a:lnTo>
                      <a:pt x="24" y="232"/>
                    </a:lnTo>
                    <a:lnTo>
                      <a:pt x="32" y="224"/>
                    </a:lnTo>
                    <a:lnTo>
                      <a:pt x="56" y="232"/>
                    </a:lnTo>
                    <a:lnTo>
                      <a:pt x="72" y="240"/>
                    </a:lnTo>
                    <a:lnTo>
                      <a:pt x="80" y="248"/>
                    </a:lnTo>
                    <a:lnTo>
                      <a:pt x="104" y="272"/>
                    </a:lnTo>
                    <a:lnTo>
                      <a:pt x="112" y="256"/>
                    </a:lnTo>
                    <a:lnTo>
                      <a:pt x="120" y="256"/>
                    </a:lnTo>
                    <a:lnTo>
                      <a:pt x="128" y="264"/>
                    </a:lnTo>
                    <a:lnTo>
                      <a:pt x="136" y="256"/>
                    </a:lnTo>
                    <a:lnTo>
                      <a:pt x="152" y="256"/>
                    </a:lnTo>
                    <a:lnTo>
                      <a:pt x="160" y="248"/>
                    </a:lnTo>
                    <a:lnTo>
                      <a:pt x="168" y="256"/>
                    </a:lnTo>
                    <a:lnTo>
                      <a:pt x="240" y="256"/>
                    </a:lnTo>
                    <a:lnTo>
                      <a:pt x="216" y="56"/>
                    </a:lnTo>
                    <a:lnTo>
                      <a:pt x="264" y="56"/>
                    </a:lnTo>
                    <a:lnTo>
                      <a:pt x="184"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3" name="Freeform 382"/>
              <p:cNvSpPr>
                <a:spLocks/>
              </p:cNvSpPr>
              <p:nvPr/>
            </p:nvSpPr>
            <p:spPr bwMode="gray">
              <a:xfrm>
                <a:off x="2513" y="2476"/>
                <a:ext cx="130" cy="106"/>
              </a:xfrm>
              <a:custGeom>
                <a:avLst/>
                <a:gdLst>
                  <a:gd name="T0" fmla="*/ 0 w 184"/>
                  <a:gd name="T1" fmla="*/ 52 h 152"/>
                  <a:gd name="T2" fmla="*/ 31 w 184"/>
                  <a:gd name="T3" fmla="*/ 52 h 152"/>
                  <a:gd name="T4" fmla="*/ 31 w 184"/>
                  <a:gd name="T5" fmla="*/ 41 h 152"/>
                  <a:gd name="T6" fmla="*/ 34 w 184"/>
                  <a:gd name="T7" fmla="*/ 36 h 152"/>
                  <a:gd name="T8" fmla="*/ 40 w 184"/>
                  <a:gd name="T9" fmla="*/ 36 h 152"/>
                  <a:gd name="T10" fmla="*/ 40 w 184"/>
                  <a:gd name="T11" fmla="*/ 16 h 152"/>
                  <a:gd name="T12" fmla="*/ 62 w 184"/>
                  <a:gd name="T13" fmla="*/ 16 h 152"/>
                  <a:gd name="T14" fmla="*/ 65 w 184"/>
                  <a:gd name="T15" fmla="*/ 6 h 152"/>
                  <a:gd name="T16" fmla="*/ 62 w 184"/>
                  <a:gd name="T17" fmla="*/ 0 h 152"/>
                  <a:gd name="T18" fmla="*/ 40 w 184"/>
                  <a:gd name="T19" fmla="*/ 0 h 152"/>
                  <a:gd name="T20" fmla="*/ 34 w 184"/>
                  <a:gd name="T21" fmla="*/ 3 h 152"/>
                  <a:gd name="T22" fmla="*/ 31 w 184"/>
                  <a:gd name="T23" fmla="*/ 3 h 152"/>
                  <a:gd name="T24" fmla="*/ 25 w 184"/>
                  <a:gd name="T25" fmla="*/ 10 h 152"/>
                  <a:gd name="T26" fmla="*/ 25 w 184"/>
                  <a:gd name="T27" fmla="*/ 14 h 152"/>
                  <a:gd name="T28" fmla="*/ 23 w 184"/>
                  <a:gd name="T29" fmla="*/ 14 h 152"/>
                  <a:gd name="T30" fmla="*/ 20 w 184"/>
                  <a:gd name="T31" fmla="*/ 19 h 152"/>
                  <a:gd name="T32" fmla="*/ 17 w 184"/>
                  <a:gd name="T33" fmla="*/ 24 h 152"/>
                  <a:gd name="T34" fmla="*/ 11 w 184"/>
                  <a:gd name="T35" fmla="*/ 30 h 152"/>
                  <a:gd name="T36" fmla="*/ 6 w 184"/>
                  <a:gd name="T37" fmla="*/ 41 h 152"/>
                  <a:gd name="T38" fmla="*/ 0 w 184"/>
                  <a:gd name="T39" fmla="*/ 52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4"/>
                  <a:gd name="T61" fmla="*/ 0 h 152"/>
                  <a:gd name="T62" fmla="*/ 184 w 184"/>
                  <a:gd name="T63" fmla="*/ 152 h 1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4" h="152">
                    <a:moveTo>
                      <a:pt x="0" y="152"/>
                    </a:moveTo>
                    <a:lnTo>
                      <a:pt x="88" y="152"/>
                    </a:lnTo>
                    <a:lnTo>
                      <a:pt x="88" y="120"/>
                    </a:lnTo>
                    <a:lnTo>
                      <a:pt x="96" y="104"/>
                    </a:lnTo>
                    <a:lnTo>
                      <a:pt x="112" y="104"/>
                    </a:lnTo>
                    <a:lnTo>
                      <a:pt x="112" y="48"/>
                    </a:lnTo>
                    <a:lnTo>
                      <a:pt x="176" y="48"/>
                    </a:lnTo>
                    <a:lnTo>
                      <a:pt x="184" y="16"/>
                    </a:lnTo>
                    <a:lnTo>
                      <a:pt x="176" y="0"/>
                    </a:lnTo>
                    <a:lnTo>
                      <a:pt x="112" y="0"/>
                    </a:lnTo>
                    <a:lnTo>
                      <a:pt x="96" y="8"/>
                    </a:lnTo>
                    <a:lnTo>
                      <a:pt x="88" y="8"/>
                    </a:lnTo>
                    <a:lnTo>
                      <a:pt x="72" y="32"/>
                    </a:lnTo>
                    <a:lnTo>
                      <a:pt x="72" y="40"/>
                    </a:lnTo>
                    <a:lnTo>
                      <a:pt x="64" y="40"/>
                    </a:lnTo>
                    <a:lnTo>
                      <a:pt x="56" y="56"/>
                    </a:lnTo>
                    <a:lnTo>
                      <a:pt x="48" y="72"/>
                    </a:lnTo>
                    <a:lnTo>
                      <a:pt x="32" y="88"/>
                    </a:lnTo>
                    <a:lnTo>
                      <a:pt x="16" y="120"/>
                    </a:lnTo>
                    <a:lnTo>
                      <a:pt x="0" y="152"/>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sp>
            <p:nvSpPr>
              <p:cNvPr id="44" name="Freeform 383"/>
              <p:cNvSpPr>
                <a:spLocks/>
              </p:cNvSpPr>
              <p:nvPr/>
            </p:nvSpPr>
            <p:spPr bwMode="gray">
              <a:xfrm>
                <a:off x="2592" y="2363"/>
                <a:ext cx="152" cy="113"/>
              </a:xfrm>
              <a:custGeom>
                <a:avLst/>
                <a:gdLst>
                  <a:gd name="T0" fmla="*/ 72 w 216"/>
                  <a:gd name="T1" fmla="*/ 0 h 160"/>
                  <a:gd name="T2" fmla="*/ 75 w 216"/>
                  <a:gd name="T3" fmla="*/ 14 h 160"/>
                  <a:gd name="T4" fmla="*/ 75 w 216"/>
                  <a:gd name="T5" fmla="*/ 17 h 160"/>
                  <a:gd name="T6" fmla="*/ 72 w 216"/>
                  <a:gd name="T7" fmla="*/ 25 h 160"/>
                  <a:gd name="T8" fmla="*/ 67 w 216"/>
                  <a:gd name="T9" fmla="*/ 25 h 160"/>
                  <a:gd name="T10" fmla="*/ 61 w 216"/>
                  <a:gd name="T11" fmla="*/ 25 h 160"/>
                  <a:gd name="T12" fmla="*/ 61 w 216"/>
                  <a:gd name="T13" fmla="*/ 34 h 160"/>
                  <a:gd name="T14" fmla="*/ 56 w 216"/>
                  <a:gd name="T15" fmla="*/ 34 h 160"/>
                  <a:gd name="T16" fmla="*/ 53 w 216"/>
                  <a:gd name="T17" fmla="*/ 37 h 160"/>
                  <a:gd name="T18" fmla="*/ 50 w 216"/>
                  <a:gd name="T19" fmla="*/ 37 h 160"/>
                  <a:gd name="T20" fmla="*/ 48 w 216"/>
                  <a:gd name="T21" fmla="*/ 40 h 160"/>
                  <a:gd name="T22" fmla="*/ 48 w 216"/>
                  <a:gd name="T23" fmla="*/ 42 h 160"/>
                  <a:gd name="T24" fmla="*/ 31 w 216"/>
                  <a:gd name="T25" fmla="*/ 45 h 160"/>
                  <a:gd name="T26" fmla="*/ 23 w 216"/>
                  <a:gd name="T27" fmla="*/ 51 h 160"/>
                  <a:gd name="T28" fmla="*/ 23 w 216"/>
                  <a:gd name="T29" fmla="*/ 57 h 160"/>
                  <a:gd name="T30" fmla="*/ 0 w 216"/>
                  <a:gd name="T31" fmla="*/ 57 h 160"/>
                  <a:gd name="T32" fmla="*/ 72 w 216"/>
                  <a:gd name="T33" fmla="*/ 0 h 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
                  <a:gd name="T52" fmla="*/ 0 h 160"/>
                  <a:gd name="T53" fmla="*/ 216 w 216"/>
                  <a:gd name="T54" fmla="*/ 160 h 1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 h="160">
                    <a:moveTo>
                      <a:pt x="208" y="0"/>
                    </a:moveTo>
                    <a:lnTo>
                      <a:pt x="216" y="40"/>
                    </a:lnTo>
                    <a:lnTo>
                      <a:pt x="216" y="48"/>
                    </a:lnTo>
                    <a:lnTo>
                      <a:pt x="208" y="72"/>
                    </a:lnTo>
                    <a:lnTo>
                      <a:pt x="192" y="72"/>
                    </a:lnTo>
                    <a:lnTo>
                      <a:pt x="176" y="72"/>
                    </a:lnTo>
                    <a:lnTo>
                      <a:pt x="176" y="96"/>
                    </a:lnTo>
                    <a:lnTo>
                      <a:pt x="160" y="96"/>
                    </a:lnTo>
                    <a:lnTo>
                      <a:pt x="152" y="104"/>
                    </a:lnTo>
                    <a:lnTo>
                      <a:pt x="144" y="104"/>
                    </a:lnTo>
                    <a:lnTo>
                      <a:pt x="136" y="112"/>
                    </a:lnTo>
                    <a:lnTo>
                      <a:pt x="136" y="120"/>
                    </a:lnTo>
                    <a:lnTo>
                      <a:pt x="88" y="128"/>
                    </a:lnTo>
                    <a:lnTo>
                      <a:pt x="64" y="144"/>
                    </a:lnTo>
                    <a:lnTo>
                      <a:pt x="64" y="160"/>
                    </a:lnTo>
                    <a:lnTo>
                      <a:pt x="0" y="160"/>
                    </a:lnTo>
                    <a:lnTo>
                      <a:pt x="208" y="0"/>
                    </a:lnTo>
                    <a:close/>
                  </a:path>
                </a:pathLst>
              </a:custGeom>
              <a:grpFill/>
              <a:ln w="3175">
                <a:solidFill>
                  <a:schemeClr val="accent4"/>
                </a:solidFill>
                <a:round/>
                <a:headEnd/>
                <a:tailEnd/>
              </a:ln>
            </p:spPr>
            <p:txBody>
              <a:bodyPr wrap="square">
                <a:noAutofit/>
              </a:bodyPr>
              <a:lstStyle/>
              <a:p>
                <a:pPr defTabSz="612012"/>
                <a:endParaRPr lang="en-US" sz="1012">
                  <a:solidFill>
                    <a:srgbClr val="000000"/>
                  </a:solidFill>
                </a:endParaRPr>
              </a:p>
            </p:txBody>
          </p:sp>
        </p:grpSp>
      </p:grpSp>
      <p:sp>
        <p:nvSpPr>
          <p:cNvPr id="390" name="Oval 389"/>
          <p:cNvSpPr/>
          <p:nvPr/>
        </p:nvSpPr>
        <p:spPr bwMode="gray">
          <a:xfrm>
            <a:off x="4183303" y="3600414"/>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1" name="Oval 390"/>
          <p:cNvSpPr/>
          <p:nvPr/>
        </p:nvSpPr>
        <p:spPr bwMode="gray">
          <a:xfrm>
            <a:off x="4812811" y="4301607"/>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2" name="Oval 391"/>
          <p:cNvSpPr/>
          <p:nvPr/>
        </p:nvSpPr>
        <p:spPr bwMode="gray">
          <a:xfrm>
            <a:off x="3988660" y="3917422"/>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3" name="Oval 392"/>
          <p:cNvSpPr/>
          <p:nvPr/>
        </p:nvSpPr>
        <p:spPr bwMode="gray">
          <a:xfrm>
            <a:off x="3877142" y="4016992"/>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4" name="Oval 393"/>
          <p:cNvSpPr/>
          <p:nvPr/>
        </p:nvSpPr>
        <p:spPr bwMode="gray">
          <a:xfrm>
            <a:off x="4049328" y="3961062"/>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5" name="Oval 394"/>
          <p:cNvSpPr/>
          <p:nvPr/>
        </p:nvSpPr>
        <p:spPr bwMode="gray">
          <a:xfrm>
            <a:off x="4081898" y="3638225"/>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6" name="Oval 395"/>
          <p:cNvSpPr/>
          <p:nvPr/>
        </p:nvSpPr>
        <p:spPr bwMode="gray">
          <a:xfrm>
            <a:off x="5304391" y="4201740"/>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7" name="Oval 396"/>
          <p:cNvSpPr/>
          <p:nvPr/>
        </p:nvSpPr>
        <p:spPr bwMode="gray">
          <a:xfrm>
            <a:off x="4013321" y="3825549"/>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8" name="Oval 397"/>
          <p:cNvSpPr/>
          <p:nvPr/>
        </p:nvSpPr>
        <p:spPr bwMode="gray">
          <a:xfrm>
            <a:off x="4011950" y="3691109"/>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399" name="Oval 398"/>
          <p:cNvSpPr/>
          <p:nvPr/>
        </p:nvSpPr>
        <p:spPr bwMode="gray">
          <a:xfrm>
            <a:off x="2847729" y="4127873"/>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0" name="Oval 399"/>
          <p:cNvSpPr/>
          <p:nvPr/>
        </p:nvSpPr>
        <p:spPr bwMode="gray">
          <a:xfrm>
            <a:off x="5307711" y="4008827"/>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1" name="Oval 400"/>
          <p:cNvSpPr/>
          <p:nvPr/>
        </p:nvSpPr>
        <p:spPr bwMode="gray">
          <a:xfrm>
            <a:off x="3064588" y="3864487"/>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2" name="Oval 401"/>
          <p:cNvSpPr/>
          <p:nvPr/>
        </p:nvSpPr>
        <p:spPr bwMode="gray">
          <a:xfrm>
            <a:off x="4535581" y="4197768"/>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3" name="Oval 402"/>
          <p:cNvSpPr/>
          <p:nvPr/>
        </p:nvSpPr>
        <p:spPr bwMode="gray">
          <a:xfrm>
            <a:off x="2982362" y="4056350"/>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4" name="Oval 403"/>
          <p:cNvSpPr/>
          <p:nvPr/>
        </p:nvSpPr>
        <p:spPr bwMode="gray">
          <a:xfrm>
            <a:off x="3363691" y="4826082"/>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5" name="Oval 404"/>
          <p:cNvSpPr/>
          <p:nvPr/>
        </p:nvSpPr>
        <p:spPr bwMode="gray">
          <a:xfrm>
            <a:off x="4189453" y="4951329"/>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6" name="Oval 405"/>
          <p:cNvSpPr/>
          <p:nvPr/>
        </p:nvSpPr>
        <p:spPr bwMode="gray">
          <a:xfrm>
            <a:off x="2810101" y="4087275"/>
            <a:ext cx="146025" cy="14940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7" name="Oval 406"/>
          <p:cNvSpPr/>
          <p:nvPr/>
        </p:nvSpPr>
        <p:spPr bwMode="gray">
          <a:xfrm>
            <a:off x="3972192" y="3785915"/>
            <a:ext cx="146025" cy="14940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8" name="Oval 407"/>
          <p:cNvSpPr/>
          <p:nvPr/>
        </p:nvSpPr>
        <p:spPr bwMode="gray">
          <a:xfrm>
            <a:off x="4776136" y="4263752"/>
            <a:ext cx="146025" cy="14940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09" name="Oval 408"/>
          <p:cNvSpPr/>
          <p:nvPr/>
        </p:nvSpPr>
        <p:spPr bwMode="gray">
          <a:xfrm>
            <a:off x="6960545" y="5001159"/>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10" name="Oval 409"/>
          <p:cNvSpPr/>
          <p:nvPr/>
        </p:nvSpPr>
        <p:spPr bwMode="gray">
          <a:xfrm>
            <a:off x="6923871" y="4963305"/>
            <a:ext cx="146025" cy="14940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11" name="Oval 410"/>
          <p:cNvSpPr/>
          <p:nvPr/>
        </p:nvSpPr>
        <p:spPr bwMode="gray">
          <a:xfrm>
            <a:off x="6960767" y="5237436"/>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
        <p:nvSpPr>
          <p:cNvPr id="412" name="TextBox 411"/>
          <p:cNvSpPr txBox="1"/>
          <p:nvPr/>
        </p:nvSpPr>
        <p:spPr bwMode="gray">
          <a:xfrm>
            <a:off x="7106571" y="4894537"/>
            <a:ext cx="685800" cy="347942"/>
          </a:xfrm>
          <a:prstGeom prst="rect">
            <a:avLst/>
          </a:prstGeom>
          <a:noFill/>
        </p:spPr>
        <p:txBody>
          <a:bodyPr wrap="none" lIns="54000" tIns="54000" rIns="54000" bIns="54000" rtlCol="0">
            <a:noAutofit/>
          </a:bodyPr>
          <a:lstStyle/>
          <a:p>
            <a:r>
              <a:rPr lang="en-US" sz="1050">
                <a:solidFill>
                  <a:srgbClr val="000000"/>
                </a:solidFill>
              </a:rPr>
              <a:t>ACE Center</a:t>
            </a:r>
          </a:p>
        </p:txBody>
      </p:sp>
      <p:sp>
        <p:nvSpPr>
          <p:cNvPr id="413" name="TextBox 412"/>
          <p:cNvSpPr txBox="1"/>
          <p:nvPr/>
        </p:nvSpPr>
        <p:spPr bwMode="gray">
          <a:xfrm>
            <a:off x="7092662" y="5129576"/>
            <a:ext cx="685800" cy="185736"/>
          </a:xfrm>
          <a:prstGeom prst="rect">
            <a:avLst/>
          </a:prstGeom>
          <a:noFill/>
        </p:spPr>
        <p:txBody>
          <a:bodyPr wrap="none" lIns="54000" tIns="54000" rIns="54000" bIns="54000" rtlCol="0">
            <a:noAutofit/>
          </a:bodyPr>
          <a:lstStyle/>
          <a:p>
            <a:r>
              <a:rPr lang="en-US" sz="1050">
                <a:solidFill>
                  <a:srgbClr val="000000"/>
                </a:solidFill>
              </a:rPr>
              <a:t>Other ABB Customer Center</a:t>
            </a:r>
          </a:p>
        </p:txBody>
      </p:sp>
      <p:sp>
        <p:nvSpPr>
          <p:cNvPr id="414" name="Hexagon 413"/>
          <p:cNvSpPr/>
          <p:nvPr/>
        </p:nvSpPr>
        <p:spPr bwMode="auto">
          <a:xfrm>
            <a:off x="6550187" y="3525960"/>
            <a:ext cx="782042" cy="691527"/>
          </a:xfrm>
          <a:prstGeom prst="hexagon">
            <a:avLst/>
          </a:prstGeom>
          <a:noFill/>
          <a:ln w="76200" cap="rnd" cmpd="sng" algn="ctr">
            <a:solidFill>
              <a:srgbClr val="CFD4DD"/>
            </a:solidFill>
            <a:prstDash val="solid"/>
            <a:bevel/>
            <a:headEnd type="none" w="med" len="med"/>
            <a:tailEnd type="none" w="med" len="med"/>
          </a:ln>
          <a:effectLst>
            <a:innerShdw blurRad="76200">
              <a:schemeClr val="bg1">
                <a:lumMod val="95000"/>
                <a:lumOff val="5000"/>
              </a:schemeClr>
            </a:innerShdw>
          </a:effectLst>
        </p:spPr>
        <p:txBody>
          <a:bodyPr vert="horz" wrap="none" lIns="64205" tIns="192614" rIns="128286" bIns="256818" numCol="1" rtlCol="0" anchor="ctr" anchorCtr="1" compatLnSpc="1">
            <a:prstTxWarp prst="textNoShape">
              <a:avLst/>
            </a:prstTxWarp>
          </a:bodyPr>
          <a:lstStyle/>
          <a:p>
            <a:pPr algn="ctr" defTabSz="639993"/>
            <a:r>
              <a:rPr lang="en-US" sz="750" dirty="0">
                <a:solidFill>
                  <a:srgbClr val="000000">
                    <a:lumMod val="85000"/>
                    <a:lumOff val="15000"/>
                  </a:srgbClr>
                </a:solidFill>
                <a:latin typeface="Arial"/>
                <a:ea typeface="ヒラギノ角ゴ Pro W3" charset="0"/>
                <a:cs typeface="ヒラギノ角ゴ Pro W3" charset="0"/>
                <a:sym typeface="Gill Sans" charset="0"/>
              </a:rPr>
              <a:t>  </a:t>
            </a:r>
            <a:r>
              <a:rPr lang="en-US" sz="750" b="1" dirty="0">
                <a:solidFill>
                  <a:srgbClr val="000000">
                    <a:lumMod val="85000"/>
                    <a:lumOff val="15000"/>
                  </a:srgbClr>
                </a:solidFill>
                <a:latin typeface="Arial"/>
                <a:ea typeface="ヒラギノ角ゴ Pro W3" charset="0"/>
                <a:cs typeface="ヒラギノ角ゴ Pro W3" charset="0"/>
                <a:sym typeface="Gill Sans" charset="0"/>
              </a:rPr>
              <a:t>AMEA</a:t>
            </a:r>
          </a:p>
          <a:p>
            <a:pPr algn="ctr" defTabSz="639993"/>
            <a:endParaRPr lang="en-US" sz="750" b="1" dirty="0">
              <a:solidFill>
                <a:srgbClr val="000000">
                  <a:lumMod val="85000"/>
                  <a:lumOff val="15000"/>
                </a:srgbClr>
              </a:solidFill>
              <a:latin typeface="Arial"/>
              <a:ea typeface="ヒラギノ角ゴ Pro W3" charset="0"/>
              <a:cs typeface="ヒラギノ角ゴ Pro W3" charset="0"/>
              <a:sym typeface="Gill Sans" charset="0"/>
            </a:endParaRPr>
          </a:p>
          <a:p>
            <a:pPr algn="ctr" defTabSz="639993"/>
            <a:r>
              <a:rPr lang="en-US" sz="750" dirty="0">
                <a:solidFill>
                  <a:srgbClr val="000000">
                    <a:lumMod val="85000"/>
                    <a:lumOff val="15000"/>
                  </a:srgbClr>
                </a:solidFill>
                <a:latin typeface="Arial"/>
                <a:ea typeface="ヒラギノ角ゴ Pro W3" charset="0"/>
                <a:cs typeface="ヒラギノ角ゴ Pro W3" charset="0"/>
                <a:sym typeface="Gill Sans" charset="0"/>
              </a:rPr>
              <a:t>Bangalore</a:t>
            </a:r>
          </a:p>
          <a:p>
            <a:pPr algn="ctr" defTabSz="639993"/>
            <a:r>
              <a:rPr lang="en-US" sz="750" dirty="0">
                <a:solidFill>
                  <a:srgbClr val="000000">
                    <a:lumMod val="85000"/>
                    <a:lumOff val="15000"/>
                  </a:srgbClr>
                </a:solidFill>
                <a:latin typeface="Arial"/>
                <a:ea typeface="ヒラギノ角ゴ Pro W3" charset="0"/>
                <a:cs typeface="ヒラギノ角ゴ Pro W3" charset="0"/>
                <a:sym typeface="Gill Sans" charset="0"/>
              </a:rPr>
              <a:t>India</a:t>
            </a:r>
          </a:p>
        </p:txBody>
      </p:sp>
      <p:sp>
        <p:nvSpPr>
          <p:cNvPr id="415" name="Hexagon 414"/>
          <p:cNvSpPr/>
          <p:nvPr/>
        </p:nvSpPr>
        <p:spPr bwMode="auto">
          <a:xfrm>
            <a:off x="3645438" y="2177800"/>
            <a:ext cx="782042" cy="691527"/>
          </a:xfrm>
          <a:prstGeom prst="hexagon">
            <a:avLst/>
          </a:prstGeom>
          <a:noFill/>
          <a:ln w="76200" cap="rnd" cmpd="sng" algn="ctr">
            <a:solidFill>
              <a:srgbClr val="CFD4DD"/>
            </a:solidFill>
            <a:prstDash val="solid"/>
            <a:bevel/>
            <a:headEnd type="none" w="med" len="med"/>
            <a:tailEnd type="none" w="med" len="med"/>
          </a:ln>
          <a:effectLst>
            <a:innerShdw blurRad="76200">
              <a:schemeClr val="bg1">
                <a:lumMod val="95000"/>
                <a:lumOff val="5000"/>
              </a:schemeClr>
            </a:innerShdw>
          </a:effectLst>
        </p:spPr>
        <p:txBody>
          <a:bodyPr vert="horz" wrap="none" lIns="64205" tIns="192614" rIns="128286" bIns="256818" numCol="1" rtlCol="0" anchor="ctr" anchorCtr="1" compatLnSpc="1">
            <a:prstTxWarp prst="textNoShape">
              <a:avLst/>
            </a:prstTxWarp>
          </a:bodyPr>
          <a:lstStyle/>
          <a:p>
            <a:pPr algn="ctr" defTabSz="639993"/>
            <a:r>
              <a:rPr lang="en-US" sz="750" dirty="0">
                <a:solidFill>
                  <a:srgbClr val="000000">
                    <a:lumMod val="85000"/>
                    <a:lumOff val="15000"/>
                  </a:srgbClr>
                </a:solidFill>
                <a:latin typeface="Arial"/>
                <a:ea typeface="ヒラギノ角ゴ Pro W3" charset="0"/>
                <a:cs typeface="ヒラギノ角ゴ Pro W3" charset="0"/>
                <a:sym typeface="Gill Sans" charset="0"/>
              </a:rPr>
              <a:t>  </a:t>
            </a:r>
            <a:r>
              <a:rPr lang="en-US" sz="750" b="1" dirty="0">
                <a:solidFill>
                  <a:srgbClr val="000000">
                    <a:lumMod val="85000"/>
                    <a:lumOff val="15000"/>
                  </a:srgbClr>
                </a:solidFill>
                <a:latin typeface="Arial"/>
                <a:ea typeface="ヒラギノ角ゴ Pro W3" charset="0"/>
                <a:cs typeface="ヒラギノ角ゴ Pro W3" charset="0"/>
                <a:sym typeface="Gill Sans" charset="0"/>
              </a:rPr>
              <a:t>EUR</a:t>
            </a:r>
          </a:p>
          <a:p>
            <a:pPr algn="ctr" defTabSz="639993"/>
            <a:endParaRPr lang="en-US" sz="750" b="1" dirty="0">
              <a:solidFill>
                <a:srgbClr val="000000">
                  <a:lumMod val="85000"/>
                  <a:lumOff val="15000"/>
                </a:srgbClr>
              </a:solidFill>
              <a:latin typeface="Arial"/>
              <a:ea typeface="ヒラギノ角ゴ Pro W3" charset="0"/>
              <a:cs typeface="ヒラギノ角ゴ Pro W3" charset="0"/>
              <a:sym typeface="Gill Sans" charset="0"/>
            </a:endParaRPr>
          </a:p>
          <a:p>
            <a:pPr algn="ctr" defTabSz="639993"/>
            <a:r>
              <a:rPr lang="en-US" sz="750" dirty="0">
                <a:solidFill>
                  <a:srgbClr val="000000">
                    <a:lumMod val="85000"/>
                    <a:lumOff val="15000"/>
                  </a:srgbClr>
                </a:solidFill>
                <a:latin typeface="Arial"/>
                <a:ea typeface="ヒラギノ角ゴ Pro W3" charset="0"/>
                <a:cs typeface="ヒラギノ角ゴ Pro W3" charset="0"/>
                <a:sym typeface="Gill Sans" charset="0"/>
              </a:rPr>
              <a:t>Ladenburg</a:t>
            </a:r>
          </a:p>
          <a:p>
            <a:pPr algn="ctr" defTabSz="639993"/>
            <a:r>
              <a:rPr lang="en-US" sz="750" dirty="0">
                <a:solidFill>
                  <a:srgbClr val="000000">
                    <a:lumMod val="85000"/>
                    <a:lumOff val="15000"/>
                  </a:srgbClr>
                </a:solidFill>
                <a:latin typeface="Arial"/>
                <a:ea typeface="ヒラギノ角ゴ Pro W3" charset="0"/>
                <a:cs typeface="ヒラギノ角ゴ Pro W3" charset="0"/>
                <a:sym typeface="Gill Sans" charset="0"/>
              </a:rPr>
              <a:t>Germany</a:t>
            </a:r>
          </a:p>
        </p:txBody>
      </p:sp>
      <p:sp>
        <p:nvSpPr>
          <p:cNvPr id="416" name="Hexagon 415"/>
          <p:cNvSpPr/>
          <p:nvPr/>
        </p:nvSpPr>
        <p:spPr bwMode="auto">
          <a:xfrm>
            <a:off x="773504" y="3606855"/>
            <a:ext cx="782042" cy="691527"/>
          </a:xfrm>
          <a:prstGeom prst="hexagon">
            <a:avLst/>
          </a:prstGeom>
          <a:noFill/>
          <a:ln w="76200" cap="rnd" cmpd="sng" algn="ctr">
            <a:solidFill>
              <a:srgbClr val="CFD4DD"/>
            </a:solidFill>
            <a:prstDash val="solid"/>
            <a:bevel/>
            <a:headEnd type="none" w="med" len="med"/>
            <a:tailEnd type="none" w="med" len="med"/>
          </a:ln>
          <a:effectLst>
            <a:innerShdw blurRad="76200">
              <a:schemeClr val="bg1">
                <a:lumMod val="95000"/>
                <a:lumOff val="5000"/>
              </a:schemeClr>
            </a:innerShdw>
          </a:effectLst>
        </p:spPr>
        <p:txBody>
          <a:bodyPr vert="horz" wrap="none" lIns="64205" tIns="192614" rIns="128286" bIns="256818" numCol="1" rtlCol="0" anchor="ctr" anchorCtr="1" compatLnSpc="1">
            <a:prstTxWarp prst="textNoShape">
              <a:avLst/>
            </a:prstTxWarp>
          </a:bodyPr>
          <a:lstStyle/>
          <a:p>
            <a:pPr algn="ctr" defTabSz="639993"/>
            <a:r>
              <a:rPr lang="en-US" sz="750" b="1">
                <a:solidFill>
                  <a:srgbClr val="000000">
                    <a:lumMod val="85000"/>
                    <a:lumOff val="15000"/>
                  </a:srgbClr>
                </a:solidFill>
                <a:latin typeface="Arial"/>
                <a:ea typeface="ヒラギノ角ゴ Pro W3" charset="0"/>
                <a:cs typeface="ヒラギノ角ゴ Pro W3" charset="0"/>
                <a:sym typeface="Gill Sans" charset="0"/>
              </a:rPr>
              <a:t>AMER</a:t>
            </a:r>
          </a:p>
          <a:p>
            <a:pPr algn="ctr" defTabSz="639993"/>
            <a:endParaRPr lang="en-US" sz="750" b="1">
              <a:solidFill>
                <a:srgbClr val="000000">
                  <a:lumMod val="85000"/>
                  <a:lumOff val="15000"/>
                </a:srgbClr>
              </a:solidFill>
              <a:latin typeface="Arial"/>
              <a:ea typeface="ヒラギノ角ゴ Pro W3" charset="0"/>
              <a:cs typeface="ヒラギノ角ゴ Pro W3" charset="0"/>
              <a:sym typeface="Gill Sans" charset="0"/>
            </a:endParaRPr>
          </a:p>
          <a:p>
            <a:pPr algn="ctr" defTabSz="639993"/>
            <a:r>
              <a:rPr lang="en-US" sz="750">
                <a:solidFill>
                  <a:srgbClr val="000000">
                    <a:lumMod val="85000"/>
                    <a:lumOff val="15000"/>
                  </a:srgbClr>
                </a:solidFill>
                <a:latin typeface="Arial"/>
                <a:ea typeface="ヒラギノ角ゴ Pro W3" charset="0"/>
                <a:cs typeface="ヒラギノ角ゴ Pro W3" charset="0"/>
                <a:sym typeface="Gill Sans" charset="0"/>
              </a:rPr>
              <a:t> Houston</a:t>
            </a:r>
          </a:p>
          <a:p>
            <a:pPr algn="ctr" defTabSz="639993"/>
            <a:r>
              <a:rPr lang="en-US" sz="750">
                <a:solidFill>
                  <a:srgbClr val="000000">
                    <a:lumMod val="85000"/>
                    <a:lumOff val="15000"/>
                  </a:srgbClr>
                </a:solidFill>
                <a:latin typeface="Arial"/>
                <a:ea typeface="ヒラギノ角ゴ Pro W3" charset="0"/>
                <a:cs typeface="ヒラギノ角ゴ Pro W3" charset="0"/>
                <a:sym typeface="Gill Sans" charset="0"/>
              </a:rPr>
              <a:t>TX USA</a:t>
            </a:r>
          </a:p>
        </p:txBody>
      </p:sp>
      <p:sp>
        <p:nvSpPr>
          <p:cNvPr id="417" name="Oval 416"/>
          <p:cNvSpPr/>
          <p:nvPr/>
        </p:nvSpPr>
        <p:spPr bwMode="gray">
          <a:xfrm>
            <a:off x="2507481" y="4026010"/>
            <a:ext cx="75248" cy="77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50" err="1">
              <a:solidFill>
                <a:srgbClr val="FFFFFF"/>
              </a:solidFill>
            </a:endParaRPr>
          </a:p>
        </p:txBody>
      </p:sp>
    </p:spTree>
    <p:extLst>
      <p:ext uri="{BB962C8B-B14F-4D97-AF65-F5344CB8AC3E}">
        <p14:creationId xmlns:p14="http://schemas.microsoft.com/office/powerpoint/2010/main" val="57282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a:t>Over a hundred solutions available now</a:t>
            </a:r>
          </a:p>
        </p:txBody>
      </p:sp>
      <p:sp>
        <p:nvSpPr>
          <p:cNvPr id="3" name="Title 2"/>
          <p:cNvSpPr>
            <a:spLocks noGrp="1"/>
          </p:cNvSpPr>
          <p:nvPr>
            <p:ph type="title"/>
          </p:nvPr>
        </p:nvSpPr>
        <p:spPr/>
        <p:txBody>
          <a:bodyPr/>
          <a:lstStyle/>
          <a:p>
            <a:r>
              <a:rPr lang="en-US" dirty="0"/>
              <a:t>Innovation takes ability. ABB Ability</a:t>
            </a:r>
            <a:r>
              <a:rPr lang="en-US" sz="1500" dirty="0"/>
              <a:t>™</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solidFill>
                  <a:srgbClr val="A0A0A0"/>
                </a:solidFill>
              </a:rPr>
              <a:pPr/>
              <a:t>February 22, 2018</a:t>
            </a:fld>
            <a:endParaRPr lang="en-US" dirty="0">
              <a:solidFill>
                <a:srgbClr val="A0A0A0"/>
              </a:solidFill>
            </a:endParaRPr>
          </a:p>
        </p:txBody>
      </p:sp>
      <p:sp>
        <p:nvSpPr>
          <p:cNvPr id="5" name="Footer Placeholder 4"/>
          <p:cNvSpPr>
            <a:spLocks noGrp="1"/>
          </p:cNvSpPr>
          <p:nvPr>
            <p:ph type="ftr" sz="quarter" idx="15"/>
          </p:nvPr>
        </p:nvSpPr>
        <p:spPr/>
        <p:txBody>
          <a:bodyPr/>
          <a:lstStyle/>
          <a:p>
            <a:endParaRPr lang="en-US" dirty="0">
              <a:solidFill>
                <a:srgbClr val="A0A0A0"/>
              </a:solidFill>
            </a:endParaRPr>
          </a:p>
        </p:txBody>
      </p:sp>
      <p:sp>
        <p:nvSpPr>
          <p:cNvPr id="6" name="Slide Number Placehold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18</a:t>
            </a:fld>
            <a:endParaRPr lang="en-US" dirty="0">
              <a:solidFill>
                <a:srgbClr val="A0A0A0"/>
              </a:solidFill>
            </a:endParaRPr>
          </a:p>
        </p:txBody>
      </p:sp>
      <p:grpSp>
        <p:nvGrpSpPr>
          <p:cNvPr id="7" name="Group 6"/>
          <p:cNvGrpSpPr/>
          <p:nvPr/>
        </p:nvGrpSpPr>
        <p:grpSpPr>
          <a:xfrm>
            <a:off x="2124864" y="3912588"/>
            <a:ext cx="1094929" cy="705123"/>
            <a:chOff x="4400893" y="2417733"/>
            <a:chExt cx="1459715" cy="940041"/>
          </a:xfrm>
        </p:grpSpPr>
        <p:sp>
          <p:nvSpPr>
            <p:cNvPr id="8" name="TextBox 7"/>
            <p:cNvSpPr txBox="1"/>
            <p:nvPr/>
          </p:nvSpPr>
          <p:spPr bwMode="gray">
            <a:xfrm>
              <a:off x="4400894" y="2996952"/>
              <a:ext cx="1439708" cy="360822"/>
            </a:xfrm>
            <a:prstGeom prst="rect">
              <a:avLst/>
            </a:prstGeom>
            <a:noFill/>
          </p:spPr>
          <p:txBody>
            <a:bodyPr wrap="square" lIns="54007" tIns="54007" rIns="54007" bIns="54007" rtlCol="0">
              <a:spAutoFit/>
            </a:bodyPr>
            <a:lstStyle/>
            <a:p>
              <a:pPr algn="ctr"/>
              <a:r>
                <a:rPr lang="en-US" sz="1050" b="1" dirty="0">
                  <a:solidFill>
                    <a:srgbClr val="000000"/>
                  </a:solidFill>
                </a:rPr>
                <a:t>Utilities</a:t>
              </a:r>
            </a:p>
          </p:txBody>
        </p:sp>
        <p:grpSp>
          <p:nvGrpSpPr>
            <p:cNvPr id="9" name="Group 8"/>
            <p:cNvGrpSpPr/>
            <p:nvPr/>
          </p:nvGrpSpPr>
          <p:grpSpPr>
            <a:xfrm>
              <a:off x="4400893" y="2417733"/>
              <a:ext cx="1459715" cy="510908"/>
              <a:chOff x="2507806" y="2712576"/>
              <a:chExt cx="1459715" cy="510908"/>
            </a:xfrm>
          </p:grpSpPr>
          <p:sp>
            <p:nvSpPr>
              <p:cNvPr id="10" name="Freeform 168"/>
              <p:cNvSpPr>
                <a:spLocks noEditPoints="1"/>
              </p:cNvSpPr>
              <p:nvPr/>
            </p:nvSpPr>
            <p:spPr bwMode="gray">
              <a:xfrm>
                <a:off x="2507806" y="2719652"/>
                <a:ext cx="351413" cy="503832"/>
              </a:xfrm>
              <a:custGeom>
                <a:avLst/>
                <a:gdLst>
                  <a:gd name="T0" fmla="*/ 106 w 111"/>
                  <a:gd name="T1" fmla="*/ 105 h 160"/>
                  <a:gd name="T2" fmla="*/ 111 w 111"/>
                  <a:gd name="T3" fmla="*/ 97 h 160"/>
                  <a:gd name="T4" fmla="*/ 73 w 111"/>
                  <a:gd name="T5" fmla="*/ 72 h 160"/>
                  <a:gd name="T6" fmla="*/ 74 w 111"/>
                  <a:gd name="T7" fmla="*/ 70 h 160"/>
                  <a:gd name="T8" fmla="*/ 74 w 111"/>
                  <a:gd name="T9" fmla="*/ 69 h 160"/>
                  <a:gd name="T10" fmla="*/ 71 w 111"/>
                  <a:gd name="T11" fmla="*/ 56 h 160"/>
                  <a:gd name="T12" fmla="*/ 62 w 111"/>
                  <a:gd name="T13" fmla="*/ 50 h 160"/>
                  <a:gd name="T14" fmla="*/ 62 w 111"/>
                  <a:gd name="T15" fmla="*/ 0 h 160"/>
                  <a:gd name="T16" fmla="*/ 52 w 111"/>
                  <a:gd name="T17" fmla="*/ 0 h 160"/>
                  <a:gd name="T18" fmla="*/ 52 w 111"/>
                  <a:gd name="T19" fmla="*/ 50 h 160"/>
                  <a:gd name="T20" fmla="*/ 41 w 111"/>
                  <a:gd name="T21" fmla="*/ 62 h 160"/>
                  <a:gd name="T22" fmla="*/ 41 w 111"/>
                  <a:gd name="T23" fmla="*/ 62 h 160"/>
                  <a:gd name="T24" fmla="*/ 41 w 111"/>
                  <a:gd name="T25" fmla="*/ 70 h 160"/>
                  <a:gd name="T26" fmla="*/ 0 w 111"/>
                  <a:gd name="T27" fmla="*/ 97 h 160"/>
                  <a:gd name="T28" fmla="*/ 6 w 111"/>
                  <a:gd name="T29" fmla="*/ 105 h 160"/>
                  <a:gd name="T30" fmla="*/ 46 w 111"/>
                  <a:gd name="T31" fmla="*/ 78 h 160"/>
                  <a:gd name="T32" fmla="*/ 49 w 111"/>
                  <a:gd name="T33" fmla="*/ 81 h 160"/>
                  <a:gd name="T34" fmla="*/ 45 w 111"/>
                  <a:gd name="T35" fmla="*/ 154 h 160"/>
                  <a:gd name="T36" fmla="*/ 51 w 111"/>
                  <a:gd name="T37" fmla="*/ 160 h 160"/>
                  <a:gd name="T38" fmla="*/ 65 w 111"/>
                  <a:gd name="T39" fmla="*/ 160 h 160"/>
                  <a:gd name="T40" fmla="*/ 70 w 111"/>
                  <a:gd name="T41" fmla="*/ 154 h 160"/>
                  <a:gd name="T42" fmla="*/ 66 w 111"/>
                  <a:gd name="T43" fmla="*/ 80 h 160"/>
                  <a:gd name="T44" fmla="*/ 67 w 111"/>
                  <a:gd name="T45" fmla="*/ 80 h 160"/>
                  <a:gd name="T46" fmla="*/ 106 w 111"/>
                  <a:gd name="T47" fmla="*/ 105 h 160"/>
                  <a:gd name="T48" fmla="*/ 51 w 111"/>
                  <a:gd name="T49" fmla="*/ 64 h 160"/>
                  <a:gd name="T50" fmla="*/ 59 w 111"/>
                  <a:gd name="T51" fmla="*/ 60 h 160"/>
                  <a:gd name="T52" fmla="*/ 60 w 111"/>
                  <a:gd name="T53" fmla="*/ 60 h 160"/>
                  <a:gd name="T54" fmla="*/ 63 w 111"/>
                  <a:gd name="T55" fmla="*/ 62 h 160"/>
                  <a:gd name="T56" fmla="*/ 64 w 111"/>
                  <a:gd name="T57" fmla="*/ 67 h 160"/>
                  <a:gd name="T58" fmla="*/ 61 w 111"/>
                  <a:gd name="T59" fmla="*/ 72 h 160"/>
                  <a:gd name="T60" fmla="*/ 56 w 111"/>
                  <a:gd name="T61" fmla="*/ 72 h 160"/>
                  <a:gd name="T62" fmla="*/ 55 w 111"/>
                  <a:gd name="T63" fmla="*/ 72 h 160"/>
                  <a:gd name="T64" fmla="*/ 51 w 111"/>
                  <a:gd name="T65" fmla="*/ 64 h 160"/>
                  <a:gd name="T66" fmla="*/ 56 w 111"/>
                  <a:gd name="T67" fmla="*/ 149 h 160"/>
                  <a:gd name="T68" fmla="*/ 58 w 111"/>
                  <a:gd name="T69" fmla="*/ 111 h 160"/>
                  <a:gd name="T70" fmla="*/ 60 w 111"/>
                  <a:gd name="T71" fmla="*/ 149 h 160"/>
                  <a:gd name="T72" fmla="*/ 56 w 111"/>
                  <a:gd name="T73"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160">
                    <a:moveTo>
                      <a:pt x="106" y="105"/>
                    </a:moveTo>
                    <a:cubicBezTo>
                      <a:pt x="111" y="97"/>
                      <a:pt x="111" y="97"/>
                      <a:pt x="111" y="97"/>
                    </a:cubicBezTo>
                    <a:cubicBezTo>
                      <a:pt x="73" y="72"/>
                      <a:pt x="73" y="72"/>
                      <a:pt x="73" y="72"/>
                    </a:cubicBezTo>
                    <a:cubicBezTo>
                      <a:pt x="74" y="71"/>
                      <a:pt x="74" y="70"/>
                      <a:pt x="74" y="70"/>
                    </a:cubicBezTo>
                    <a:cubicBezTo>
                      <a:pt x="74" y="69"/>
                      <a:pt x="74" y="69"/>
                      <a:pt x="74" y="69"/>
                    </a:cubicBezTo>
                    <a:cubicBezTo>
                      <a:pt x="75" y="64"/>
                      <a:pt x="74" y="60"/>
                      <a:pt x="71" y="56"/>
                    </a:cubicBezTo>
                    <a:cubicBezTo>
                      <a:pt x="69" y="53"/>
                      <a:pt x="66" y="51"/>
                      <a:pt x="62" y="50"/>
                    </a:cubicBezTo>
                    <a:cubicBezTo>
                      <a:pt x="62" y="0"/>
                      <a:pt x="62" y="0"/>
                      <a:pt x="62" y="0"/>
                    </a:cubicBezTo>
                    <a:cubicBezTo>
                      <a:pt x="52" y="0"/>
                      <a:pt x="52" y="0"/>
                      <a:pt x="52" y="0"/>
                    </a:cubicBezTo>
                    <a:cubicBezTo>
                      <a:pt x="52" y="50"/>
                      <a:pt x="52" y="50"/>
                      <a:pt x="52" y="50"/>
                    </a:cubicBezTo>
                    <a:cubicBezTo>
                      <a:pt x="47" y="52"/>
                      <a:pt x="43" y="56"/>
                      <a:pt x="41" y="62"/>
                    </a:cubicBezTo>
                    <a:cubicBezTo>
                      <a:pt x="41" y="62"/>
                      <a:pt x="41" y="62"/>
                      <a:pt x="41" y="62"/>
                    </a:cubicBezTo>
                    <a:cubicBezTo>
                      <a:pt x="40" y="65"/>
                      <a:pt x="40" y="67"/>
                      <a:pt x="41" y="70"/>
                    </a:cubicBezTo>
                    <a:cubicBezTo>
                      <a:pt x="0" y="97"/>
                      <a:pt x="0" y="97"/>
                      <a:pt x="0" y="97"/>
                    </a:cubicBezTo>
                    <a:cubicBezTo>
                      <a:pt x="6" y="105"/>
                      <a:pt x="6" y="105"/>
                      <a:pt x="6" y="105"/>
                    </a:cubicBezTo>
                    <a:cubicBezTo>
                      <a:pt x="46" y="78"/>
                      <a:pt x="46" y="78"/>
                      <a:pt x="46" y="78"/>
                    </a:cubicBezTo>
                    <a:cubicBezTo>
                      <a:pt x="47" y="79"/>
                      <a:pt x="48" y="80"/>
                      <a:pt x="49" y="81"/>
                    </a:cubicBezTo>
                    <a:cubicBezTo>
                      <a:pt x="45" y="154"/>
                      <a:pt x="45" y="154"/>
                      <a:pt x="45" y="154"/>
                    </a:cubicBezTo>
                    <a:cubicBezTo>
                      <a:pt x="51" y="160"/>
                      <a:pt x="51" y="160"/>
                      <a:pt x="51" y="160"/>
                    </a:cubicBezTo>
                    <a:cubicBezTo>
                      <a:pt x="65" y="160"/>
                      <a:pt x="65" y="160"/>
                      <a:pt x="65" y="160"/>
                    </a:cubicBezTo>
                    <a:cubicBezTo>
                      <a:pt x="70" y="154"/>
                      <a:pt x="70" y="154"/>
                      <a:pt x="70" y="154"/>
                    </a:cubicBezTo>
                    <a:cubicBezTo>
                      <a:pt x="66" y="80"/>
                      <a:pt x="66" y="80"/>
                      <a:pt x="66" y="80"/>
                    </a:cubicBezTo>
                    <a:cubicBezTo>
                      <a:pt x="67" y="80"/>
                      <a:pt x="67" y="80"/>
                      <a:pt x="67" y="80"/>
                    </a:cubicBezTo>
                    <a:lnTo>
                      <a:pt x="106" y="105"/>
                    </a:lnTo>
                    <a:close/>
                    <a:moveTo>
                      <a:pt x="51" y="64"/>
                    </a:moveTo>
                    <a:cubicBezTo>
                      <a:pt x="52" y="61"/>
                      <a:pt x="55" y="59"/>
                      <a:pt x="59" y="60"/>
                    </a:cubicBezTo>
                    <a:cubicBezTo>
                      <a:pt x="60" y="60"/>
                      <a:pt x="60" y="60"/>
                      <a:pt x="60" y="60"/>
                    </a:cubicBezTo>
                    <a:cubicBezTo>
                      <a:pt x="61" y="60"/>
                      <a:pt x="62" y="61"/>
                      <a:pt x="63" y="62"/>
                    </a:cubicBezTo>
                    <a:cubicBezTo>
                      <a:pt x="64" y="63"/>
                      <a:pt x="65" y="65"/>
                      <a:pt x="64" y="67"/>
                    </a:cubicBezTo>
                    <a:cubicBezTo>
                      <a:pt x="64" y="69"/>
                      <a:pt x="63" y="71"/>
                      <a:pt x="61" y="72"/>
                    </a:cubicBezTo>
                    <a:cubicBezTo>
                      <a:pt x="60" y="73"/>
                      <a:pt x="58" y="73"/>
                      <a:pt x="56" y="72"/>
                    </a:cubicBezTo>
                    <a:cubicBezTo>
                      <a:pt x="55" y="72"/>
                      <a:pt x="55" y="72"/>
                      <a:pt x="55" y="72"/>
                    </a:cubicBezTo>
                    <a:cubicBezTo>
                      <a:pt x="52" y="72"/>
                      <a:pt x="50" y="68"/>
                      <a:pt x="51" y="64"/>
                    </a:cubicBezTo>
                    <a:close/>
                    <a:moveTo>
                      <a:pt x="56" y="149"/>
                    </a:moveTo>
                    <a:cubicBezTo>
                      <a:pt x="58" y="111"/>
                      <a:pt x="58" y="111"/>
                      <a:pt x="58" y="111"/>
                    </a:cubicBezTo>
                    <a:cubicBezTo>
                      <a:pt x="60" y="149"/>
                      <a:pt x="60" y="149"/>
                      <a:pt x="60" y="149"/>
                    </a:cubicBezTo>
                    <a:lnTo>
                      <a:pt x="56" y="149"/>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1" name="Freeform 169"/>
              <p:cNvSpPr>
                <a:spLocks noEditPoints="1"/>
              </p:cNvSpPr>
              <p:nvPr/>
            </p:nvSpPr>
            <p:spPr bwMode="gray">
              <a:xfrm>
                <a:off x="3574849" y="2814475"/>
                <a:ext cx="392672" cy="401933"/>
              </a:xfrm>
              <a:custGeom>
                <a:avLst/>
                <a:gdLst>
                  <a:gd name="T0" fmla="*/ 103 w 124"/>
                  <a:gd name="T1" fmla="*/ 12 h 128"/>
                  <a:gd name="T2" fmla="*/ 103 w 124"/>
                  <a:gd name="T3" fmla="*/ 11 h 128"/>
                  <a:gd name="T4" fmla="*/ 94 w 124"/>
                  <a:gd name="T5" fmla="*/ 1 h 128"/>
                  <a:gd name="T6" fmla="*/ 94 w 124"/>
                  <a:gd name="T7" fmla="*/ 1 h 128"/>
                  <a:gd name="T8" fmla="*/ 30 w 124"/>
                  <a:gd name="T9" fmla="*/ 1 h 128"/>
                  <a:gd name="T10" fmla="*/ 30 w 124"/>
                  <a:gd name="T11" fmla="*/ 1 h 128"/>
                  <a:gd name="T12" fmla="*/ 21 w 124"/>
                  <a:gd name="T13" fmla="*/ 12 h 128"/>
                  <a:gd name="T14" fmla="*/ 0 w 124"/>
                  <a:gd name="T15" fmla="*/ 120 h 128"/>
                  <a:gd name="T16" fmla="*/ 4 w 124"/>
                  <a:gd name="T17" fmla="*/ 128 h 128"/>
                  <a:gd name="T18" fmla="*/ 120 w 124"/>
                  <a:gd name="T19" fmla="*/ 128 h 128"/>
                  <a:gd name="T20" fmla="*/ 124 w 124"/>
                  <a:gd name="T21" fmla="*/ 120 h 128"/>
                  <a:gd name="T22" fmla="*/ 103 w 124"/>
                  <a:gd name="T23" fmla="*/ 12 h 128"/>
                  <a:gd name="T24" fmla="*/ 91 w 124"/>
                  <a:gd name="T25" fmla="*/ 43 h 128"/>
                  <a:gd name="T26" fmla="*/ 33 w 124"/>
                  <a:gd name="T27" fmla="*/ 43 h 128"/>
                  <a:gd name="T28" fmla="*/ 33 w 124"/>
                  <a:gd name="T29" fmla="*/ 34 h 128"/>
                  <a:gd name="T30" fmla="*/ 91 w 124"/>
                  <a:gd name="T31" fmla="*/ 34 h 128"/>
                  <a:gd name="T32" fmla="*/ 91 w 124"/>
                  <a:gd name="T33" fmla="*/ 43 h 128"/>
                  <a:gd name="T34" fmla="*/ 32 w 124"/>
                  <a:gd name="T35" fmla="*/ 10 h 128"/>
                  <a:gd name="T36" fmla="*/ 92 w 124"/>
                  <a:gd name="T37" fmla="*/ 10 h 128"/>
                  <a:gd name="T38" fmla="*/ 93 w 124"/>
                  <a:gd name="T39" fmla="*/ 11 h 128"/>
                  <a:gd name="T40" fmla="*/ 92 w 124"/>
                  <a:gd name="T41" fmla="*/ 24 h 128"/>
                  <a:gd name="T42" fmla="*/ 32 w 124"/>
                  <a:gd name="T43" fmla="*/ 24 h 128"/>
                  <a:gd name="T44" fmla="*/ 31 w 124"/>
                  <a:gd name="T45" fmla="*/ 11 h 128"/>
                  <a:gd name="T46" fmla="*/ 32 w 124"/>
                  <a:gd name="T47" fmla="*/ 10 h 128"/>
                  <a:gd name="T48" fmla="*/ 13 w 124"/>
                  <a:gd name="T49" fmla="*/ 118 h 128"/>
                  <a:gd name="T50" fmla="*/ 32 w 124"/>
                  <a:gd name="T51" fmla="*/ 52 h 128"/>
                  <a:gd name="T52" fmla="*/ 92 w 124"/>
                  <a:gd name="T53" fmla="*/ 52 h 128"/>
                  <a:gd name="T54" fmla="*/ 111 w 124"/>
                  <a:gd name="T55" fmla="*/ 118 h 128"/>
                  <a:gd name="T56" fmla="*/ 13 w 124"/>
                  <a:gd name="T57"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 h="128">
                    <a:moveTo>
                      <a:pt x="103" y="12"/>
                    </a:moveTo>
                    <a:cubicBezTo>
                      <a:pt x="103" y="11"/>
                      <a:pt x="103" y="11"/>
                      <a:pt x="103" y="11"/>
                    </a:cubicBezTo>
                    <a:cubicBezTo>
                      <a:pt x="103" y="8"/>
                      <a:pt x="101" y="3"/>
                      <a:pt x="94" y="1"/>
                    </a:cubicBezTo>
                    <a:cubicBezTo>
                      <a:pt x="94" y="1"/>
                      <a:pt x="94" y="1"/>
                      <a:pt x="94" y="1"/>
                    </a:cubicBezTo>
                    <a:cubicBezTo>
                      <a:pt x="88" y="0"/>
                      <a:pt x="36" y="0"/>
                      <a:pt x="30" y="1"/>
                    </a:cubicBezTo>
                    <a:cubicBezTo>
                      <a:pt x="30" y="1"/>
                      <a:pt x="30" y="1"/>
                      <a:pt x="30" y="1"/>
                    </a:cubicBezTo>
                    <a:cubicBezTo>
                      <a:pt x="22" y="3"/>
                      <a:pt x="21" y="9"/>
                      <a:pt x="21" y="12"/>
                    </a:cubicBezTo>
                    <a:cubicBezTo>
                      <a:pt x="31" y="81"/>
                      <a:pt x="1" y="119"/>
                      <a:pt x="0" y="120"/>
                    </a:cubicBezTo>
                    <a:cubicBezTo>
                      <a:pt x="4" y="128"/>
                      <a:pt x="4" y="128"/>
                      <a:pt x="4" y="128"/>
                    </a:cubicBezTo>
                    <a:cubicBezTo>
                      <a:pt x="120" y="128"/>
                      <a:pt x="120" y="128"/>
                      <a:pt x="120" y="128"/>
                    </a:cubicBezTo>
                    <a:cubicBezTo>
                      <a:pt x="124" y="120"/>
                      <a:pt x="124" y="120"/>
                      <a:pt x="124" y="120"/>
                    </a:cubicBezTo>
                    <a:cubicBezTo>
                      <a:pt x="123" y="119"/>
                      <a:pt x="93" y="81"/>
                      <a:pt x="103" y="12"/>
                    </a:cubicBezTo>
                    <a:close/>
                    <a:moveTo>
                      <a:pt x="91" y="43"/>
                    </a:moveTo>
                    <a:cubicBezTo>
                      <a:pt x="33" y="43"/>
                      <a:pt x="33" y="43"/>
                      <a:pt x="33" y="43"/>
                    </a:cubicBezTo>
                    <a:cubicBezTo>
                      <a:pt x="33" y="40"/>
                      <a:pt x="33" y="37"/>
                      <a:pt x="33" y="34"/>
                    </a:cubicBezTo>
                    <a:cubicBezTo>
                      <a:pt x="91" y="34"/>
                      <a:pt x="91" y="34"/>
                      <a:pt x="91" y="34"/>
                    </a:cubicBezTo>
                    <a:cubicBezTo>
                      <a:pt x="91" y="37"/>
                      <a:pt x="91" y="40"/>
                      <a:pt x="91" y="43"/>
                    </a:cubicBezTo>
                    <a:close/>
                    <a:moveTo>
                      <a:pt x="32" y="10"/>
                    </a:moveTo>
                    <a:cubicBezTo>
                      <a:pt x="38" y="10"/>
                      <a:pt x="85" y="10"/>
                      <a:pt x="92" y="10"/>
                    </a:cubicBezTo>
                    <a:cubicBezTo>
                      <a:pt x="93" y="11"/>
                      <a:pt x="93" y="11"/>
                      <a:pt x="93" y="11"/>
                    </a:cubicBezTo>
                    <a:cubicBezTo>
                      <a:pt x="93" y="16"/>
                      <a:pt x="92" y="20"/>
                      <a:pt x="92" y="24"/>
                    </a:cubicBezTo>
                    <a:cubicBezTo>
                      <a:pt x="32" y="24"/>
                      <a:pt x="32" y="24"/>
                      <a:pt x="32" y="24"/>
                    </a:cubicBezTo>
                    <a:cubicBezTo>
                      <a:pt x="32" y="20"/>
                      <a:pt x="31" y="16"/>
                      <a:pt x="31" y="11"/>
                    </a:cubicBezTo>
                    <a:cubicBezTo>
                      <a:pt x="31" y="11"/>
                      <a:pt x="31" y="11"/>
                      <a:pt x="32" y="10"/>
                    </a:cubicBezTo>
                    <a:close/>
                    <a:moveTo>
                      <a:pt x="13" y="118"/>
                    </a:moveTo>
                    <a:cubicBezTo>
                      <a:pt x="20" y="107"/>
                      <a:pt x="30" y="85"/>
                      <a:pt x="32" y="52"/>
                    </a:cubicBezTo>
                    <a:cubicBezTo>
                      <a:pt x="92" y="52"/>
                      <a:pt x="92" y="52"/>
                      <a:pt x="92" y="52"/>
                    </a:cubicBezTo>
                    <a:cubicBezTo>
                      <a:pt x="94" y="85"/>
                      <a:pt x="104" y="107"/>
                      <a:pt x="111" y="118"/>
                    </a:cubicBezTo>
                    <a:lnTo>
                      <a:pt x="13" y="11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2" name="Freeform 170"/>
              <p:cNvSpPr>
                <a:spLocks/>
              </p:cNvSpPr>
              <p:nvPr/>
            </p:nvSpPr>
            <p:spPr bwMode="gray">
              <a:xfrm>
                <a:off x="3727081" y="2712576"/>
                <a:ext cx="44105" cy="91991"/>
              </a:xfrm>
              <a:custGeom>
                <a:avLst/>
                <a:gdLst>
                  <a:gd name="T0" fmla="*/ 0 w 14"/>
                  <a:gd name="T1" fmla="*/ 29 h 29"/>
                  <a:gd name="T2" fmla="*/ 10 w 14"/>
                  <a:gd name="T3" fmla="*/ 29 h 29"/>
                  <a:gd name="T4" fmla="*/ 11 w 14"/>
                  <a:gd name="T5" fmla="*/ 28 h 29"/>
                  <a:gd name="T6" fmla="*/ 14 w 14"/>
                  <a:gd name="T7" fmla="*/ 19 h 29"/>
                  <a:gd name="T8" fmla="*/ 11 w 14"/>
                  <a:gd name="T9" fmla="*/ 12 h 29"/>
                  <a:gd name="T10" fmla="*/ 10 w 14"/>
                  <a:gd name="T11" fmla="*/ 10 h 29"/>
                  <a:gd name="T12" fmla="*/ 11 w 14"/>
                  <a:gd name="T13" fmla="*/ 8 h 29"/>
                  <a:gd name="T14" fmla="*/ 14 w 14"/>
                  <a:gd name="T15" fmla="*/ 0 h 29"/>
                  <a:gd name="T16" fmla="*/ 4 w 14"/>
                  <a:gd name="T17" fmla="*/ 0 h 29"/>
                  <a:gd name="T18" fmla="*/ 3 w 14"/>
                  <a:gd name="T19" fmla="*/ 2 h 29"/>
                  <a:gd name="T20" fmla="*/ 0 w 14"/>
                  <a:gd name="T21" fmla="*/ 10 h 29"/>
                  <a:gd name="T22" fmla="*/ 3 w 14"/>
                  <a:gd name="T23" fmla="*/ 18 h 29"/>
                  <a:gd name="T24" fmla="*/ 4 w 14"/>
                  <a:gd name="T25" fmla="*/ 19 h 29"/>
                  <a:gd name="T26" fmla="*/ 3 w 14"/>
                  <a:gd name="T27" fmla="*/ 22 h 29"/>
                  <a:gd name="T28" fmla="*/ 0 w 14"/>
                  <a:gd name="T2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9">
                    <a:moveTo>
                      <a:pt x="0" y="29"/>
                    </a:moveTo>
                    <a:cubicBezTo>
                      <a:pt x="10" y="29"/>
                      <a:pt x="10" y="29"/>
                      <a:pt x="10" y="29"/>
                    </a:cubicBezTo>
                    <a:cubicBezTo>
                      <a:pt x="10" y="29"/>
                      <a:pt x="10" y="29"/>
                      <a:pt x="11" y="28"/>
                    </a:cubicBezTo>
                    <a:cubicBezTo>
                      <a:pt x="12" y="26"/>
                      <a:pt x="14" y="24"/>
                      <a:pt x="14" y="19"/>
                    </a:cubicBezTo>
                    <a:cubicBezTo>
                      <a:pt x="14" y="15"/>
                      <a:pt x="12" y="13"/>
                      <a:pt x="11" y="12"/>
                    </a:cubicBezTo>
                    <a:cubicBezTo>
                      <a:pt x="10" y="11"/>
                      <a:pt x="10" y="11"/>
                      <a:pt x="10" y="10"/>
                    </a:cubicBezTo>
                    <a:cubicBezTo>
                      <a:pt x="10" y="9"/>
                      <a:pt x="10" y="9"/>
                      <a:pt x="11" y="8"/>
                    </a:cubicBezTo>
                    <a:cubicBezTo>
                      <a:pt x="12" y="6"/>
                      <a:pt x="14" y="4"/>
                      <a:pt x="14" y="0"/>
                    </a:cubicBezTo>
                    <a:cubicBezTo>
                      <a:pt x="4" y="0"/>
                      <a:pt x="4" y="0"/>
                      <a:pt x="4" y="0"/>
                    </a:cubicBezTo>
                    <a:cubicBezTo>
                      <a:pt x="4" y="1"/>
                      <a:pt x="4" y="1"/>
                      <a:pt x="3" y="2"/>
                    </a:cubicBezTo>
                    <a:cubicBezTo>
                      <a:pt x="2" y="3"/>
                      <a:pt x="0" y="6"/>
                      <a:pt x="0" y="10"/>
                    </a:cubicBezTo>
                    <a:cubicBezTo>
                      <a:pt x="0" y="14"/>
                      <a:pt x="2" y="16"/>
                      <a:pt x="3" y="18"/>
                    </a:cubicBezTo>
                    <a:cubicBezTo>
                      <a:pt x="4" y="19"/>
                      <a:pt x="4" y="19"/>
                      <a:pt x="4" y="19"/>
                    </a:cubicBezTo>
                    <a:cubicBezTo>
                      <a:pt x="4" y="20"/>
                      <a:pt x="4" y="21"/>
                      <a:pt x="3" y="22"/>
                    </a:cubicBezTo>
                    <a:cubicBezTo>
                      <a:pt x="2" y="23"/>
                      <a:pt x="0" y="25"/>
                      <a:pt x="0" y="2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3" name="Freeform 171"/>
              <p:cNvSpPr>
                <a:spLocks/>
              </p:cNvSpPr>
              <p:nvPr/>
            </p:nvSpPr>
            <p:spPr bwMode="gray">
              <a:xfrm>
                <a:off x="3783990" y="2712576"/>
                <a:ext cx="44105" cy="91991"/>
              </a:xfrm>
              <a:custGeom>
                <a:avLst/>
                <a:gdLst>
                  <a:gd name="T0" fmla="*/ 0 w 14"/>
                  <a:gd name="T1" fmla="*/ 29 h 29"/>
                  <a:gd name="T2" fmla="*/ 10 w 14"/>
                  <a:gd name="T3" fmla="*/ 29 h 29"/>
                  <a:gd name="T4" fmla="*/ 10 w 14"/>
                  <a:gd name="T5" fmla="*/ 28 h 29"/>
                  <a:gd name="T6" fmla="*/ 14 w 14"/>
                  <a:gd name="T7" fmla="*/ 19 h 29"/>
                  <a:gd name="T8" fmla="*/ 10 w 14"/>
                  <a:gd name="T9" fmla="*/ 12 h 29"/>
                  <a:gd name="T10" fmla="*/ 10 w 14"/>
                  <a:gd name="T11" fmla="*/ 10 h 29"/>
                  <a:gd name="T12" fmla="*/ 11 w 14"/>
                  <a:gd name="T13" fmla="*/ 8 h 29"/>
                  <a:gd name="T14" fmla="*/ 14 w 14"/>
                  <a:gd name="T15" fmla="*/ 0 h 29"/>
                  <a:gd name="T16" fmla="*/ 4 w 14"/>
                  <a:gd name="T17" fmla="*/ 0 h 29"/>
                  <a:gd name="T18" fmla="*/ 3 w 14"/>
                  <a:gd name="T19" fmla="*/ 2 h 29"/>
                  <a:gd name="T20" fmla="*/ 0 w 14"/>
                  <a:gd name="T21" fmla="*/ 10 h 29"/>
                  <a:gd name="T22" fmla="*/ 3 w 14"/>
                  <a:gd name="T23" fmla="*/ 18 h 29"/>
                  <a:gd name="T24" fmla="*/ 4 w 14"/>
                  <a:gd name="T25" fmla="*/ 19 h 29"/>
                  <a:gd name="T26" fmla="*/ 3 w 14"/>
                  <a:gd name="T27" fmla="*/ 22 h 29"/>
                  <a:gd name="T28" fmla="*/ 0 w 14"/>
                  <a:gd name="T2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9">
                    <a:moveTo>
                      <a:pt x="0" y="29"/>
                    </a:moveTo>
                    <a:cubicBezTo>
                      <a:pt x="10" y="29"/>
                      <a:pt x="10" y="29"/>
                      <a:pt x="10" y="29"/>
                    </a:cubicBezTo>
                    <a:cubicBezTo>
                      <a:pt x="10" y="29"/>
                      <a:pt x="10" y="29"/>
                      <a:pt x="10" y="28"/>
                    </a:cubicBezTo>
                    <a:cubicBezTo>
                      <a:pt x="12" y="26"/>
                      <a:pt x="14" y="24"/>
                      <a:pt x="14" y="19"/>
                    </a:cubicBezTo>
                    <a:cubicBezTo>
                      <a:pt x="14" y="15"/>
                      <a:pt x="12" y="13"/>
                      <a:pt x="10" y="12"/>
                    </a:cubicBezTo>
                    <a:cubicBezTo>
                      <a:pt x="10" y="11"/>
                      <a:pt x="10" y="11"/>
                      <a:pt x="10" y="10"/>
                    </a:cubicBezTo>
                    <a:cubicBezTo>
                      <a:pt x="10" y="9"/>
                      <a:pt x="10" y="9"/>
                      <a:pt x="11" y="8"/>
                    </a:cubicBezTo>
                    <a:cubicBezTo>
                      <a:pt x="12" y="6"/>
                      <a:pt x="14" y="4"/>
                      <a:pt x="14" y="0"/>
                    </a:cubicBezTo>
                    <a:cubicBezTo>
                      <a:pt x="4" y="0"/>
                      <a:pt x="4" y="0"/>
                      <a:pt x="4" y="0"/>
                    </a:cubicBezTo>
                    <a:cubicBezTo>
                      <a:pt x="4" y="1"/>
                      <a:pt x="4" y="1"/>
                      <a:pt x="3" y="2"/>
                    </a:cubicBezTo>
                    <a:cubicBezTo>
                      <a:pt x="2" y="3"/>
                      <a:pt x="0" y="6"/>
                      <a:pt x="0" y="10"/>
                    </a:cubicBezTo>
                    <a:cubicBezTo>
                      <a:pt x="0" y="14"/>
                      <a:pt x="2" y="16"/>
                      <a:pt x="3" y="18"/>
                    </a:cubicBezTo>
                    <a:cubicBezTo>
                      <a:pt x="4" y="19"/>
                      <a:pt x="4" y="19"/>
                      <a:pt x="4" y="19"/>
                    </a:cubicBezTo>
                    <a:cubicBezTo>
                      <a:pt x="4" y="20"/>
                      <a:pt x="4" y="21"/>
                      <a:pt x="3" y="22"/>
                    </a:cubicBezTo>
                    <a:cubicBezTo>
                      <a:pt x="2" y="23"/>
                      <a:pt x="0" y="25"/>
                      <a:pt x="0" y="29"/>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nvGrpSpPr>
              <p:cNvPr id="14" name="Gruppieren 107"/>
              <p:cNvGrpSpPr/>
              <p:nvPr/>
            </p:nvGrpSpPr>
            <p:grpSpPr>
              <a:xfrm>
                <a:off x="2992955" y="2719652"/>
                <a:ext cx="388404" cy="503832"/>
                <a:chOff x="2992955" y="2719652"/>
                <a:chExt cx="388404" cy="503832"/>
              </a:xfrm>
            </p:grpSpPr>
            <p:sp>
              <p:nvSpPr>
                <p:cNvPr id="15" name="Freeform 236"/>
                <p:cNvSpPr>
                  <a:spLocks noEditPoints="1"/>
                </p:cNvSpPr>
                <p:nvPr/>
              </p:nvSpPr>
              <p:spPr bwMode="gray">
                <a:xfrm>
                  <a:off x="3099659" y="2807398"/>
                  <a:ext cx="177841" cy="182568"/>
                </a:xfrm>
                <a:custGeom>
                  <a:avLst/>
                  <a:gdLst>
                    <a:gd name="T0" fmla="*/ 28 w 56"/>
                    <a:gd name="T1" fmla="*/ 58 h 58"/>
                    <a:gd name="T2" fmla="*/ 56 w 56"/>
                    <a:gd name="T3" fmla="*/ 29 h 58"/>
                    <a:gd name="T4" fmla="*/ 28 w 56"/>
                    <a:gd name="T5" fmla="*/ 0 h 58"/>
                    <a:gd name="T6" fmla="*/ 0 w 56"/>
                    <a:gd name="T7" fmla="*/ 29 h 58"/>
                    <a:gd name="T8" fmla="*/ 28 w 56"/>
                    <a:gd name="T9" fmla="*/ 58 h 58"/>
                    <a:gd name="T10" fmla="*/ 28 w 56"/>
                    <a:gd name="T11" fmla="*/ 10 h 58"/>
                    <a:gd name="T12" fmla="*/ 46 w 56"/>
                    <a:gd name="T13" fmla="*/ 29 h 58"/>
                    <a:gd name="T14" fmla="*/ 28 w 56"/>
                    <a:gd name="T15" fmla="*/ 48 h 58"/>
                    <a:gd name="T16" fmla="*/ 10 w 56"/>
                    <a:gd name="T17" fmla="*/ 29 h 58"/>
                    <a:gd name="T18" fmla="*/ 28 w 56"/>
                    <a:gd name="T19"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8">
                      <a:moveTo>
                        <a:pt x="28" y="58"/>
                      </a:moveTo>
                      <a:cubicBezTo>
                        <a:pt x="44" y="58"/>
                        <a:pt x="56" y="45"/>
                        <a:pt x="56" y="29"/>
                      </a:cubicBezTo>
                      <a:cubicBezTo>
                        <a:pt x="56" y="13"/>
                        <a:pt x="44" y="0"/>
                        <a:pt x="28" y="0"/>
                      </a:cubicBezTo>
                      <a:cubicBezTo>
                        <a:pt x="12" y="0"/>
                        <a:pt x="0" y="13"/>
                        <a:pt x="0" y="29"/>
                      </a:cubicBezTo>
                      <a:cubicBezTo>
                        <a:pt x="0" y="45"/>
                        <a:pt x="12" y="58"/>
                        <a:pt x="28" y="58"/>
                      </a:cubicBezTo>
                      <a:close/>
                      <a:moveTo>
                        <a:pt x="28" y="10"/>
                      </a:moveTo>
                      <a:cubicBezTo>
                        <a:pt x="38" y="10"/>
                        <a:pt x="46" y="18"/>
                        <a:pt x="46" y="29"/>
                      </a:cubicBezTo>
                      <a:cubicBezTo>
                        <a:pt x="46" y="39"/>
                        <a:pt x="38" y="48"/>
                        <a:pt x="28" y="48"/>
                      </a:cubicBezTo>
                      <a:cubicBezTo>
                        <a:pt x="18" y="48"/>
                        <a:pt x="10" y="39"/>
                        <a:pt x="10" y="29"/>
                      </a:cubicBezTo>
                      <a:cubicBezTo>
                        <a:pt x="10" y="18"/>
                        <a:pt x="18" y="10"/>
                        <a:pt x="28" y="10"/>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6" name="Freeform 237"/>
                <p:cNvSpPr>
                  <a:spLocks noEditPoints="1"/>
                </p:cNvSpPr>
                <p:nvPr/>
              </p:nvSpPr>
              <p:spPr bwMode="gray">
                <a:xfrm>
                  <a:off x="2992955" y="3134323"/>
                  <a:ext cx="388404" cy="89161"/>
                </a:xfrm>
                <a:custGeom>
                  <a:avLst/>
                  <a:gdLst>
                    <a:gd name="T0" fmla="*/ 242 w 273"/>
                    <a:gd name="T1" fmla="*/ 5 h 63"/>
                    <a:gd name="T2" fmla="*/ 233 w 273"/>
                    <a:gd name="T3" fmla="*/ 0 h 63"/>
                    <a:gd name="T4" fmla="*/ 40 w 273"/>
                    <a:gd name="T5" fmla="*/ 0 h 63"/>
                    <a:gd name="T6" fmla="*/ 31 w 273"/>
                    <a:gd name="T7" fmla="*/ 5 h 63"/>
                    <a:gd name="T8" fmla="*/ 0 w 273"/>
                    <a:gd name="T9" fmla="*/ 45 h 63"/>
                    <a:gd name="T10" fmla="*/ 8 w 273"/>
                    <a:gd name="T11" fmla="*/ 63 h 63"/>
                    <a:gd name="T12" fmla="*/ 264 w 273"/>
                    <a:gd name="T13" fmla="*/ 63 h 63"/>
                    <a:gd name="T14" fmla="*/ 273 w 273"/>
                    <a:gd name="T15" fmla="*/ 45 h 63"/>
                    <a:gd name="T16" fmla="*/ 242 w 273"/>
                    <a:gd name="T17" fmla="*/ 5 h 63"/>
                    <a:gd name="T18" fmla="*/ 33 w 273"/>
                    <a:gd name="T19" fmla="*/ 40 h 63"/>
                    <a:gd name="T20" fmla="*/ 46 w 273"/>
                    <a:gd name="T21" fmla="*/ 23 h 63"/>
                    <a:gd name="T22" fmla="*/ 229 w 273"/>
                    <a:gd name="T23" fmla="*/ 23 h 63"/>
                    <a:gd name="T24" fmla="*/ 242 w 273"/>
                    <a:gd name="T25" fmla="*/ 40 h 63"/>
                    <a:gd name="T26" fmla="*/ 33 w 273"/>
                    <a:gd name="T27"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3" h="63">
                      <a:moveTo>
                        <a:pt x="242" y="5"/>
                      </a:moveTo>
                      <a:lnTo>
                        <a:pt x="233" y="0"/>
                      </a:lnTo>
                      <a:lnTo>
                        <a:pt x="40" y="0"/>
                      </a:lnTo>
                      <a:lnTo>
                        <a:pt x="31" y="5"/>
                      </a:lnTo>
                      <a:lnTo>
                        <a:pt x="0" y="45"/>
                      </a:lnTo>
                      <a:lnTo>
                        <a:pt x="8" y="63"/>
                      </a:lnTo>
                      <a:lnTo>
                        <a:pt x="264" y="63"/>
                      </a:lnTo>
                      <a:lnTo>
                        <a:pt x="273" y="45"/>
                      </a:lnTo>
                      <a:lnTo>
                        <a:pt x="242" y="5"/>
                      </a:lnTo>
                      <a:close/>
                      <a:moveTo>
                        <a:pt x="33" y="40"/>
                      </a:moveTo>
                      <a:lnTo>
                        <a:pt x="46" y="23"/>
                      </a:lnTo>
                      <a:lnTo>
                        <a:pt x="229" y="23"/>
                      </a:lnTo>
                      <a:lnTo>
                        <a:pt x="242" y="40"/>
                      </a:lnTo>
                      <a:lnTo>
                        <a:pt x="33" y="40"/>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7" name="Freeform 238"/>
                <p:cNvSpPr>
                  <a:spLocks/>
                </p:cNvSpPr>
                <p:nvPr/>
              </p:nvSpPr>
              <p:spPr bwMode="gray">
                <a:xfrm>
                  <a:off x="3130959" y="2992797"/>
                  <a:ext cx="92478" cy="135865"/>
                </a:xfrm>
                <a:custGeom>
                  <a:avLst/>
                  <a:gdLst>
                    <a:gd name="T0" fmla="*/ 25 w 65"/>
                    <a:gd name="T1" fmla="*/ 96 h 96"/>
                    <a:gd name="T2" fmla="*/ 65 w 65"/>
                    <a:gd name="T3" fmla="*/ 56 h 96"/>
                    <a:gd name="T4" fmla="*/ 56 w 65"/>
                    <a:gd name="T5" fmla="*/ 36 h 96"/>
                    <a:gd name="T6" fmla="*/ 36 w 65"/>
                    <a:gd name="T7" fmla="*/ 36 h 96"/>
                    <a:gd name="T8" fmla="*/ 56 w 65"/>
                    <a:gd name="T9" fmla="*/ 16 h 96"/>
                    <a:gd name="T10" fmla="*/ 40 w 65"/>
                    <a:gd name="T11" fmla="*/ 0 h 96"/>
                    <a:gd name="T12" fmla="*/ 0 w 65"/>
                    <a:gd name="T13" fmla="*/ 40 h 96"/>
                    <a:gd name="T14" fmla="*/ 9 w 65"/>
                    <a:gd name="T15" fmla="*/ 58 h 96"/>
                    <a:gd name="T16" fmla="*/ 29 w 65"/>
                    <a:gd name="T17" fmla="*/ 58 h 96"/>
                    <a:gd name="T18" fmla="*/ 9 w 65"/>
                    <a:gd name="T19" fmla="*/ 80 h 96"/>
                    <a:gd name="T20" fmla="*/ 25 w 65"/>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96">
                      <a:moveTo>
                        <a:pt x="25" y="96"/>
                      </a:moveTo>
                      <a:lnTo>
                        <a:pt x="65" y="56"/>
                      </a:lnTo>
                      <a:lnTo>
                        <a:pt x="56" y="36"/>
                      </a:lnTo>
                      <a:lnTo>
                        <a:pt x="36" y="36"/>
                      </a:lnTo>
                      <a:lnTo>
                        <a:pt x="56" y="16"/>
                      </a:lnTo>
                      <a:lnTo>
                        <a:pt x="40" y="0"/>
                      </a:lnTo>
                      <a:lnTo>
                        <a:pt x="0" y="40"/>
                      </a:lnTo>
                      <a:lnTo>
                        <a:pt x="9" y="58"/>
                      </a:lnTo>
                      <a:lnTo>
                        <a:pt x="29" y="58"/>
                      </a:lnTo>
                      <a:lnTo>
                        <a:pt x="9" y="80"/>
                      </a:lnTo>
                      <a:lnTo>
                        <a:pt x="25" y="9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8" name="Rectangle 239"/>
                <p:cNvSpPr>
                  <a:spLocks noChangeArrowheads="1"/>
                </p:cNvSpPr>
                <p:nvPr/>
              </p:nvSpPr>
              <p:spPr bwMode="gray">
                <a:xfrm>
                  <a:off x="3172219" y="2719652"/>
                  <a:ext cx="32723" cy="69347"/>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19" name="Freeform 240"/>
                <p:cNvSpPr>
                  <a:spLocks/>
                </p:cNvSpPr>
                <p:nvPr/>
              </p:nvSpPr>
              <p:spPr bwMode="gray">
                <a:xfrm>
                  <a:off x="3257582" y="2763525"/>
                  <a:ext cx="69714" cy="69347"/>
                </a:xfrm>
                <a:custGeom>
                  <a:avLst/>
                  <a:gdLst>
                    <a:gd name="T0" fmla="*/ 49 w 49"/>
                    <a:gd name="T1" fmla="*/ 15 h 49"/>
                    <a:gd name="T2" fmla="*/ 34 w 49"/>
                    <a:gd name="T3" fmla="*/ 0 h 49"/>
                    <a:gd name="T4" fmla="*/ 0 w 49"/>
                    <a:gd name="T5" fmla="*/ 33 h 49"/>
                    <a:gd name="T6" fmla="*/ 16 w 49"/>
                    <a:gd name="T7" fmla="*/ 49 h 49"/>
                    <a:gd name="T8" fmla="*/ 49 w 49"/>
                    <a:gd name="T9" fmla="*/ 15 h 49"/>
                  </a:gdLst>
                  <a:ahLst/>
                  <a:cxnLst>
                    <a:cxn ang="0">
                      <a:pos x="T0" y="T1"/>
                    </a:cxn>
                    <a:cxn ang="0">
                      <a:pos x="T2" y="T3"/>
                    </a:cxn>
                    <a:cxn ang="0">
                      <a:pos x="T4" y="T5"/>
                    </a:cxn>
                    <a:cxn ang="0">
                      <a:pos x="T6" y="T7"/>
                    </a:cxn>
                    <a:cxn ang="0">
                      <a:pos x="T8" y="T9"/>
                    </a:cxn>
                  </a:cxnLst>
                  <a:rect l="0" t="0" r="r" b="b"/>
                  <a:pathLst>
                    <a:path w="49" h="49">
                      <a:moveTo>
                        <a:pt x="49" y="15"/>
                      </a:moveTo>
                      <a:lnTo>
                        <a:pt x="34" y="0"/>
                      </a:lnTo>
                      <a:lnTo>
                        <a:pt x="0" y="33"/>
                      </a:lnTo>
                      <a:lnTo>
                        <a:pt x="16" y="49"/>
                      </a:lnTo>
                      <a:lnTo>
                        <a:pt x="49" y="1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20" name="Rectangle 241"/>
                <p:cNvSpPr>
                  <a:spLocks noChangeArrowheads="1"/>
                </p:cNvSpPr>
                <p:nvPr/>
              </p:nvSpPr>
              <p:spPr bwMode="gray">
                <a:xfrm>
                  <a:off x="3303109" y="2886652"/>
                  <a:ext cx="68291" cy="31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21" name="Freeform 242"/>
                <p:cNvSpPr>
                  <a:spLocks/>
                </p:cNvSpPr>
                <p:nvPr/>
              </p:nvSpPr>
              <p:spPr bwMode="gray">
                <a:xfrm>
                  <a:off x="3257582" y="2968737"/>
                  <a:ext cx="69714" cy="72178"/>
                </a:xfrm>
                <a:custGeom>
                  <a:avLst/>
                  <a:gdLst>
                    <a:gd name="T0" fmla="*/ 0 w 49"/>
                    <a:gd name="T1" fmla="*/ 17 h 51"/>
                    <a:gd name="T2" fmla="*/ 34 w 49"/>
                    <a:gd name="T3" fmla="*/ 51 h 51"/>
                    <a:gd name="T4" fmla="*/ 49 w 49"/>
                    <a:gd name="T5" fmla="*/ 35 h 51"/>
                    <a:gd name="T6" fmla="*/ 16 w 49"/>
                    <a:gd name="T7" fmla="*/ 0 h 51"/>
                    <a:gd name="T8" fmla="*/ 0 w 49"/>
                    <a:gd name="T9" fmla="*/ 17 h 51"/>
                  </a:gdLst>
                  <a:ahLst/>
                  <a:cxnLst>
                    <a:cxn ang="0">
                      <a:pos x="T0" y="T1"/>
                    </a:cxn>
                    <a:cxn ang="0">
                      <a:pos x="T2" y="T3"/>
                    </a:cxn>
                    <a:cxn ang="0">
                      <a:pos x="T4" y="T5"/>
                    </a:cxn>
                    <a:cxn ang="0">
                      <a:pos x="T6" y="T7"/>
                    </a:cxn>
                    <a:cxn ang="0">
                      <a:pos x="T8" y="T9"/>
                    </a:cxn>
                  </a:cxnLst>
                  <a:rect l="0" t="0" r="r" b="b"/>
                  <a:pathLst>
                    <a:path w="49" h="51">
                      <a:moveTo>
                        <a:pt x="0" y="17"/>
                      </a:moveTo>
                      <a:lnTo>
                        <a:pt x="34" y="51"/>
                      </a:lnTo>
                      <a:lnTo>
                        <a:pt x="49" y="35"/>
                      </a:lnTo>
                      <a:lnTo>
                        <a:pt x="16" y="0"/>
                      </a:lnTo>
                      <a:lnTo>
                        <a:pt x="0" y="17"/>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22" name="Freeform 243"/>
                <p:cNvSpPr>
                  <a:spLocks/>
                </p:cNvSpPr>
                <p:nvPr/>
              </p:nvSpPr>
              <p:spPr bwMode="gray">
                <a:xfrm>
                  <a:off x="3049864" y="2968737"/>
                  <a:ext cx="68291" cy="72178"/>
                </a:xfrm>
                <a:custGeom>
                  <a:avLst/>
                  <a:gdLst>
                    <a:gd name="T0" fmla="*/ 0 w 48"/>
                    <a:gd name="T1" fmla="*/ 35 h 51"/>
                    <a:gd name="T2" fmla="*/ 15 w 48"/>
                    <a:gd name="T3" fmla="*/ 51 h 51"/>
                    <a:gd name="T4" fmla="*/ 48 w 48"/>
                    <a:gd name="T5" fmla="*/ 17 h 51"/>
                    <a:gd name="T6" fmla="*/ 33 w 48"/>
                    <a:gd name="T7" fmla="*/ 0 h 51"/>
                    <a:gd name="T8" fmla="*/ 0 w 48"/>
                    <a:gd name="T9" fmla="*/ 35 h 51"/>
                  </a:gdLst>
                  <a:ahLst/>
                  <a:cxnLst>
                    <a:cxn ang="0">
                      <a:pos x="T0" y="T1"/>
                    </a:cxn>
                    <a:cxn ang="0">
                      <a:pos x="T2" y="T3"/>
                    </a:cxn>
                    <a:cxn ang="0">
                      <a:pos x="T4" y="T5"/>
                    </a:cxn>
                    <a:cxn ang="0">
                      <a:pos x="T6" y="T7"/>
                    </a:cxn>
                    <a:cxn ang="0">
                      <a:pos x="T8" y="T9"/>
                    </a:cxn>
                  </a:cxnLst>
                  <a:rect l="0" t="0" r="r" b="b"/>
                  <a:pathLst>
                    <a:path w="48" h="51">
                      <a:moveTo>
                        <a:pt x="0" y="35"/>
                      </a:moveTo>
                      <a:lnTo>
                        <a:pt x="15" y="51"/>
                      </a:lnTo>
                      <a:lnTo>
                        <a:pt x="48" y="17"/>
                      </a:lnTo>
                      <a:lnTo>
                        <a:pt x="33" y="0"/>
                      </a:lnTo>
                      <a:lnTo>
                        <a:pt x="0" y="3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23" name="Rectangle 244"/>
                <p:cNvSpPr>
                  <a:spLocks noChangeArrowheads="1"/>
                </p:cNvSpPr>
                <p:nvPr/>
              </p:nvSpPr>
              <p:spPr bwMode="gray">
                <a:xfrm>
                  <a:off x="3004337" y="2886652"/>
                  <a:ext cx="69714" cy="31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24" name="Freeform 245"/>
                <p:cNvSpPr>
                  <a:spLocks/>
                </p:cNvSpPr>
                <p:nvPr/>
              </p:nvSpPr>
              <p:spPr bwMode="gray">
                <a:xfrm>
                  <a:off x="3049864" y="2763525"/>
                  <a:ext cx="68291" cy="69347"/>
                </a:xfrm>
                <a:custGeom>
                  <a:avLst/>
                  <a:gdLst>
                    <a:gd name="T0" fmla="*/ 48 w 48"/>
                    <a:gd name="T1" fmla="*/ 33 h 49"/>
                    <a:gd name="T2" fmla="*/ 15 w 48"/>
                    <a:gd name="T3" fmla="*/ 0 h 49"/>
                    <a:gd name="T4" fmla="*/ 0 w 48"/>
                    <a:gd name="T5" fmla="*/ 15 h 49"/>
                    <a:gd name="T6" fmla="*/ 33 w 48"/>
                    <a:gd name="T7" fmla="*/ 49 h 49"/>
                    <a:gd name="T8" fmla="*/ 48 w 48"/>
                    <a:gd name="T9" fmla="*/ 33 h 49"/>
                  </a:gdLst>
                  <a:ahLst/>
                  <a:cxnLst>
                    <a:cxn ang="0">
                      <a:pos x="T0" y="T1"/>
                    </a:cxn>
                    <a:cxn ang="0">
                      <a:pos x="T2" y="T3"/>
                    </a:cxn>
                    <a:cxn ang="0">
                      <a:pos x="T4" y="T5"/>
                    </a:cxn>
                    <a:cxn ang="0">
                      <a:pos x="T6" y="T7"/>
                    </a:cxn>
                    <a:cxn ang="0">
                      <a:pos x="T8" y="T9"/>
                    </a:cxn>
                  </a:cxnLst>
                  <a:rect l="0" t="0" r="r" b="b"/>
                  <a:pathLst>
                    <a:path w="48" h="49">
                      <a:moveTo>
                        <a:pt x="48" y="33"/>
                      </a:moveTo>
                      <a:lnTo>
                        <a:pt x="15" y="0"/>
                      </a:lnTo>
                      <a:lnTo>
                        <a:pt x="0" y="15"/>
                      </a:lnTo>
                      <a:lnTo>
                        <a:pt x="33" y="49"/>
                      </a:lnTo>
                      <a:lnTo>
                        <a:pt x="48" y="33"/>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grpSp>
      <p:sp>
        <p:nvSpPr>
          <p:cNvPr id="26" name="TextBox 25"/>
          <p:cNvSpPr txBox="1"/>
          <p:nvPr/>
        </p:nvSpPr>
        <p:spPr bwMode="gray">
          <a:xfrm>
            <a:off x="3840184" y="4345416"/>
            <a:ext cx="1304096" cy="270652"/>
          </a:xfrm>
          <a:prstGeom prst="rect">
            <a:avLst/>
          </a:prstGeom>
          <a:noFill/>
        </p:spPr>
        <p:txBody>
          <a:bodyPr wrap="square" lIns="54007" tIns="54007" rIns="54007" bIns="54007" rtlCol="0">
            <a:spAutoFit/>
          </a:bodyPr>
          <a:lstStyle/>
          <a:p>
            <a:pPr algn="ctr"/>
            <a:r>
              <a:rPr lang="en-US" sz="1050" b="1" dirty="0">
                <a:solidFill>
                  <a:srgbClr val="000000"/>
                </a:solidFill>
              </a:rPr>
              <a:t>Industry</a:t>
            </a:r>
          </a:p>
        </p:txBody>
      </p:sp>
      <p:grpSp>
        <p:nvGrpSpPr>
          <p:cNvPr id="27" name="Group 26"/>
          <p:cNvGrpSpPr/>
          <p:nvPr/>
        </p:nvGrpSpPr>
        <p:grpSpPr>
          <a:xfrm>
            <a:off x="3840183" y="3888390"/>
            <a:ext cx="1304097" cy="389601"/>
            <a:chOff x="5191064" y="2716821"/>
            <a:chExt cx="1738569" cy="519401"/>
          </a:xfrm>
        </p:grpSpPr>
        <p:sp>
          <p:nvSpPr>
            <p:cNvPr id="28" name="Freeform 172"/>
            <p:cNvSpPr>
              <a:spLocks noEditPoints="1"/>
            </p:cNvSpPr>
            <p:nvPr/>
          </p:nvSpPr>
          <p:spPr bwMode="gray">
            <a:xfrm>
              <a:off x="5191064" y="2732390"/>
              <a:ext cx="510759" cy="503832"/>
            </a:xfrm>
            <a:custGeom>
              <a:avLst/>
              <a:gdLst>
                <a:gd name="T0" fmla="*/ 341 w 359"/>
                <a:gd name="T1" fmla="*/ 144 h 356"/>
                <a:gd name="T2" fmla="*/ 314 w 359"/>
                <a:gd name="T3" fmla="*/ 162 h 356"/>
                <a:gd name="T4" fmla="*/ 294 w 359"/>
                <a:gd name="T5" fmla="*/ 9 h 356"/>
                <a:gd name="T6" fmla="*/ 285 w 359"/>
                <a:gd name="T7" fmla="*/ 0 h 356"/>
                <a:gd name="T8" fmla="*/ 245 w 359"/>
                <a:gd name="T9" fmla="*/ 0 h 356"/>
                <a:gd name="T10" fmla="*/ 234 w 359"/>
                <a:gd name="T11" fmla="*/ 9 h 356"/>
                <a:gd name="T12" fmla="*/ 212 w 359"/>
                <a:gd name="T13" fmla="*/ 173 h 356"/>
                <a:gd name="T14" fmla="*/ 190 w 359"/>
                <a:gd name="T15" fmla="*/ 189 h 356"/>
                <a:gd name="T16" fmla="*/ 190 w 359"/>
                <a:gd name="T17" fmla="*/ 153 h 356"/>
                <a:gd name="T18" fmla="*/ 174 w 359"/>
                <a:gd name="T19" fmla="*/ 144 h 356"/>
                <a:gd name="T20" fmla="*/ 109 w 359"/>
                <a:gd name="T21" fmla="*/ 189 h 356"/>
                <a:gd name="T22" fmla="*/ 109 w 359"/>
                <a:gd name="T23" fmla="*/ 153 h 356"/>
                <a:gd name="T24" fmla="*/ 94 w 359"/>
                <a:gd name="T25" fmla="*/ 144 h 356"/>
                <a:gd name="T26" fmla="*/ 5 w 359"/>
                <a:gd name="T27" fmla="*/ 200 h 356"/>
                <a:gd name="T28" fmla="*/ 0 w 359"/>
                <a:gd name="T29" fmla="*/ 209 h 356"/>
                <a:gd name="T30" fmla="*/ 0 w 359"/>
                <a:gd name="T31" fmla="*/ 347 h 356"/>
                <a:gd name="T32" fmla="*/ 12 w 359"/>
                <a:gd name="T33" fmla="*/ 356 h 356"/>
                <a:gd name="T34" fmla="*/ 347 w 359"/>
                <a:gd name="T35" fmla="*/ 356 h 356"/>
                <a:gd name="T36" fmla="*/ 359 w 359"/>
                <a:gd name="T37" fmla="*/ 347 h 356"/>
                <a:gd name="T38" fmla="*/ 359 w 359"/>
                <a:gd name="T39" fmla="*/ 153 h 356"/>
                <a:gd name="T40" fmla="*/ 341 w 359"/>
                <a:gd name="T41" fmla="*/ 144 h 356"/>
                <a:gd name="T42" fmla="*/ 254 w 359"/>
                <a:gd name="T43" fmla="*/ 20 h 356"/>
                <a:gd name="T44" fmla="*/ 274 w 359"/>
                <a:gd name="T45" fmla="*/ 20 h 356"/>
                <a:gd name="T46" fmla="*/ 294 w 359"/>
                <a:gd name="T47" fmla="*/ 175 h 356"/>
                <a:gd name="T48" fmla="*/ 270 w 359"/>
                <a:gd name="T49" fmla="*/ 191 h 356"/>
                <a:gd name="T50" fmla="*/ 270 w 359"/>
                <a:gd name="T51" fmla="*/ 153 h 356"/>
                <a:gd name="T52" fmla="*/ 254 w 359"/>
                <a:gd name="T53" fmla="*/ 144 h 356"/>
                <a:gd name="T54" fmla="*/ 236 w 359"/>
                <a:gd name="T55" fmla="*/ 158 h 356"/>
                <a:gd name="T56" fmla="*/ 254 w 359"/>
                <a:gd name="T57" fmla="*/ 20 h 356"/>
                <a:gd name="T58" fmla="*/ 336 w 359"/>
                <a:gd name="T59" fmla="*/ 336 h 356"/>
                <a:gd name="T60" fmla="*/ 23 w 359"/>
                <a:gd name="T61" fmla="*/ 336 h 356"/>
                <a:gd name="T62" fmla="*/ 23 w 359"/>
                <a:gd name="T63" fmla="*/ 215 h 356"/>
                <a:gd name="T64" fmla="*/ 89 w 359"/>
                <a:gd name="T65" fmla="*/ 173 h 356"/>
                <a:gd name="T66" fmla="*/ 89 w 359"/>
                <a:gd name="T67" fmla="*/ 209 h 356"/>
                <a:gd name="T68" fmla="*/ 105 w 359"/>
                <a:gd name="T69" fmla="*/ 218 h 356"/>
                <a:gd name="T70" fmla="*/ 170 w 359"/>
                <a:gd name="T71" fmla="*/ 173 h 356"/>
                <a:gd name="T72" fmla="*/ 170 w 359"/>
                <a:gd name="T73" fmla="*/ 209 h 356"/>
                <a:gd name="T74" fmla="*/ 185 w 359"/>
                <a:gd name="T75" fmla="*/ 218 h 356"/>
                <a:gd name="T76" fmla="*/ 250 w 359"/>
                <a:gd name="T77" fmla="*/ 173 h 356"/>
                <a:gd name="T78" fmla="*/ 250 w 359"/>
                <a:gd name="T79" fmla="*/ 209 h 356"/>
                <a:gd name="T80" fmla="*/ 265 w 359"/>
                <a:gd name="T81" fmla="*/ 218 h 356"/>
                <a:gd name="T82" fmla="*/ 336 w 359"/>
                <a:gd name="T83" fmla="*/ 173 h 356"/>
                <a:gd name="T84" fmla="*/ 336 w 359"/>
                <a:gd name="T85" fmla="*/ 3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6">
                  <a:moveTo>
                    <a:pt x="341" y="144"/>
                  </a:moveTo>
                  <a:lnTo>
                    <a:pt x="314" y="162"/>
                  </a:lnTo>
                  <a:lnTo>
                    <a:pt x="294" y="9"/>
                  </a:lnTo>
                  <a:lnTo>
                    <a:pt x="285" y="0"/>
                  </a:lnTo>
                  <a:lnTo>
                    <a:pt x="245" y="0"/>
                  </a:lnTo>
                  <a:lnTo>
                    <a:pt x="234" y="9"/>
                  </a:lnTo>
                  <a:lnTo>
                    <a:pt x="212" y="173"/>
                  </a:lnTo>
                  <a:lnTo>
                    <a:pt x="190" y="189"/>
                  </a:lnTo>
                  <a:lnTo>
                    <a:pt x="190" y="153"/>
                  </a:lnTo>
                  <a:lnTo>
                    <a:pt x="174" y="144"/>
                  </a:lnTo>
                  <a:lnTo>
                    <a:pt x="109" y="189"/>
                  </a:lnTo>
                  <a:lnTo>
                    <a:pt x="109" y="153"/>
                  </a:lnTo>
                  <a:lnTo>
                    <a:pt x="94" y="144"/>
                  </a:lnTo>
                  <a:lnTo>
                    <a:pt x="5" y="200"/>
                  </a:lnTo>
                  <a:lnTo>
                    <a:pt x="0" y="209"/>
                  </a:lnTo>
                  <a:lnTo>
                    <a:pt x="0" y="347"/>
                  </a:lnTo>
                  <a:lnTo>
                    <a:pt x="12" y="356"/>
                  </a:lnTo>
                  <a:lnTo>
                    <a:pt x="347" y="356"/>
                  </a:lnTo>
                  <a:lnTo>
                    <a:pt x="359" y="347"/>
                  </a:lnTo>
                  <a:lnTo>
                    <a:pt x="359" y="153"/>
                  </a:lnTo>
                  <a:lnTo>
                    <a:pt x="341" y="144"/>
                  </a:lnTo>
                  <a:close/>
                  <a:moveTo>
                    <a:pt x="254" y="20"/>
                  </a:moveTo>
                  <a:lnTo>
                    <a:pt x="274" y="20"/>
                  </a:lnTo>
                  <a:lnTo>
                    <a:pt x="294" y="175"/>
                  </a:lnTo>
                  <a:lnTo>
                    <a:pt x="270" y="191"/>
                  </a:lnTo>
                  <a:lnTo>
                    <a:pt x="270" y="153"/>
                  </a:lnTo>
                  <a:lnTo>
                    <a:pt x="254" y="144"/>
                  </a:lnTo>
                  <a:lnTo>
                    <a:pt x="236" y="158"/>
                  </a:lnTo>
                  <a:lnTo>
                    <a:pt x="254" y="20"/>
                  </a:lnTo>
                  <a:close/>
                  <a:moveTo>
                    <a:pt x="336" y="336"/>
                  </a:moveTo>
                  <a:lnTo>
                    <a:pt x="23" y="336"/>
                  </a:lnTo>
                  <a:lnTo>
                    <a:pt x="23" y="215"/>
                  </a:lnTo>
                  <a:lnTo>
                    <a:pt x="89" y="173"/>
                  </a:lnTo>
                  <a:lnTo>
                    <a:pt x="89" y="209"/>
                  </a:lnTo>
                  <a:lnTo>
                    <a:pt x="105" y="218"/>
                  </a:lnTo>
                  <a:lnTo>
                    <a:pt x="170" y="173"/>
                  </a:lnTo>
                  <a:lnTo>
                    <a:pt x="170" y="209"/>
                  </a:lnTo>
                  <a:lnTo>
                    <a:pt x="185" y="218"/>
                  </a:lnTo>
                  <a:lnTo>
                    <a:pt x="250" y="173"/>
                  </a:lnTo>
                  <a:lnTo>
                    <a:pt x="250" y="209"/>
                  </a:lnTo>
                  <a:lnTo>
                    <a:pt x="265" y="218"/>
                  </a:lnTo>
                  <a:lnTo>
                    <a:pt x="336" y="173"/>
                  </a:lnTo>
                  <a:lnTo>
                    <a:pt x="336" y="33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29" name="Rectangle 173"/>
            <p:cNvSpPr>
              <a:spLocks noChangeArrowheads="1"/>
            </p:cNvSpPr>
            <p:nvPr/>
          </p:nvSpPr>
          <p:spPr bwMode="gray">
            <a:xfrm>
              <a:off x="5260778" y="309752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0" name="Rectangle 174"/>
            <p:cNvSpPr>
              <a:spLocks noChangeArrowheads="1"/>
            </p:cNvSpPr>
            <p:nvPr/>
          </p:nvSpPr>
          <p:spPr bwMode="gray">
            <a:xfrm>
              <a:off x="5317687" y="309752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1" name="Rectangle 175"/>
            <p:cNvSpPr>
              <a:spLocks noChangeArrowheads="1"/>
            </p:cNvSpPr>
            <p:nvPr/>
          </p:nvSpPr>
          <p:spPr bwMode="gray">
            <a:xfrm>
              <a:off x="5376019" y="309752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2" name="Rectangle 176"/>
            <p:cNvSpPr>
              <a:spLocks noChangeArrowheads="1"/>
            </p:cNvSpPr>
            <p:nvPr/>
          </p:nvSpPr>
          <p:spPr bwMode="gray">
            <a:xfrm>
              <a:off x="5432928" y="309752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3" name="Rectangle 177"/>
            <p:cNvSpPr>
              <a:spLocks noChangeArrowheads="1"/>
            </p:cNvSpPr>
            <p:nvPr/>
          </p:nvSpPr>
          <p:spPr bwMode="gray">
            <a:xfrm>
              <a:off x="5489837" y="309752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4" name="Rectangle 178"/>
            <p:cNvSpPr>
              <a:spLocks noChangeArrowheads="1"/>
            </p:cNvSpPr>
            <p:nvPr/>
          </p:nvSpPr>
          <p:spPr bwMode="gray">
            <a:xfrm>
              <a:off x="5546745" y="309752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5" name="Rectangle 179"/>
            <p:cNvSpPr>
              <a:spLocks noChangeArrowheads="1"/>
            </p:cNvSpPr>
            <p:nvPr/>
          </p:nvSpPr>
          <p:spPr bwMode="gray">
            <a:xfrm>
              <a:off x="5603654" y="3097526"/>
              <a:ext cx="28454" cy="43873"/>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nvGrpSpPr>
            <p:cNvPr id="36" name="Gruppieren 105"/>
            <p:cNvGrpSpPr/>
            <p:nvPr/>
          </p:nvGrpSpPr>
          <p:grpSpPr>
            <a:xfrm>
              <a:off x="6420298" y="2835703"/>
              <a:ext cx="509335" cy="383534"/>
              <a:chOff x="6420298" y="2835703"/>
              <a:chExt cx="509335" cy="383534"/>
            </a:xfrm>
          </p:grpSpPr>
          <p:sp>
            <p:nvSpPr>
              <p:cNvPr id="38" name="Freeform 180"/>
              <p:cNvSpPr>
                <a:spLocks noEditPoints="1"/>
              </p:cNvSpPr>
              <p:nvPr/>
            </p:nvSpPr>
            <p:spPr bwMode="gray">
              <a:xfrm>
                <a:off x="6498549" y="2882407"/>
                <a:ext cx="351413" cy="223611"/>
              </a:xfrm>
              <a:custGeom>
                <a:avLst/>
                <a:gdLst>
                  <a:gd name="T0" fmla="*/ 247 w 247"/>
                  <a:gd name="T1" fmla="*/ 0 h 158"/>
                  <a:gd name="T2" fmla="*/ 0 w 247"/>
                  <a:gd name="T3" fmla="*/ 0 h 158"/>
                  <a:gd name="T4" fmla="*/ 0 w 247"/>
                  <a:gd name="T5" fmla="*/ 158 h 158"/>
                  <a:gd name="T6" fmla="*/ 247 w 247"/>
                  <a:gd name="T7" fmla="*/ 158 h 158"/>
                  <a:gd name="T8" fmla="*/ 247 w 247"/>
                  <a:gd name="T9" fmla="*/ 0 h 158"/>
                  <a:gd name="T10" fmla="*/ 225 w 247"/>
                  <a:gd name="T11" fmla="*/ 136 h 158"/>
                  <a:gd name="T12" fmla="*/ 22 w 247"/>
                  <a:gd name="T13" fmla="*/ 136 h 158"/>
                  <a:gd name="T14" fmla="*/ 22 w 247"/>
                  <a:gd name="T15" fmla="*/ 20 h 158"/>
                  <a:gd name="T16" fmla="*/ 225 w 247"/>
                  <a:gd name="T17" fmla="*/ 20 h 158"/>
                  <a:gd name="T18" fmla="*/ 225 w 247"/>
                  <a:gd name="T19"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158">
                    <a:moveTo>
                      <a:pt x="247" y="0"/>
                    </a:moveTo>
                    <a:lnTo>
                      <a:pt x="0" y="0"/>
                    </a:lnTo>
                    <a:lnTo>
                      <a:pt x="0" y="158"/>
                    </a:lnTo>
                    <a:lnTo>
                      <a:pt x="247" y="158"/>
                    </a:lnTo>
                    <a:lnTo>
                      <a:pt x="247" y="0"/>
                    </a:lnTo>
                    <a:close/>
                    <a:moveTo>
                      <a:pt x="225" y="136"/>
                    </a:moveTo>
                    <a:lnTo>
                      <a:pt x="22" y="136"/>
                    </a:lnTo>
                    <a:lnTo>
                      <a:pt x="22" y="20"/>
                    </a:lnTo>
                    <a:lnTo>
                      <a:pt x="225" y="20"/>
                    </a:lnTo>
                    <a:lnTo>
                      <a:pt x="225" y="13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39" name="Freeform 181"/>
              <p:cNvSpPr>
                <a:spLocks noEditPoints="1"/>
              </p:cNvSpPr>
              <p:nvPr/>
            </p:nvSpPr>
            <p:spPr bwMode="gray">
              <a:xfrm>
                <a:off x="6420298" y="2835703"/>
                <a:ext cx="509335" cy="383534"/>
              </a:xfrm>
              <a:custGeom>
                <a:avLst/>
                <a:gdLst>
                  <a:gd name="T0" fmla="*/ 150 w 161"/>
                  <a:gd name="T1" fmla="*/ 90 h 122"/>
                  <a:gd name="T2" fmla="*/ 150 w 161"/>
                  <a:gd name="T3" fmla="*/ 14 h 122"/>
                  <a:gd name="T4" fmla="*/ 135 w 161"/>
                  <a:gd name="T5" fmla="*/ 0 h 122"/>
                  <a:gd name="T6" fmla="*/ 26 w 161"/>
                  <a:gd name="T7" fmla="*/ 0 h 122"/>
                  <a:gd name="T8" fmla="*/ 11 w 161"/>
                  <a:gd name="T9" fmla="*/ 14 h 122"/>
                  <a:gd name="T10" fmla="*/ 11 w 161"/>
                  <a:gd name="T11" fmla="*/ 90 h 122"/>
                  <a:gd name="T12" fmla="*/ 0 w 161"/>
                  <a:gd name="T13" fmla="*/ 90 h 122"/>
                  <a:gd name="T14" fmla="*/ 0 w 161"/>
                  <a:gd name="T15" fmla="*/ 111 h 122"/>
                  <a:gd name="T16" fmla="*/ 11 w 161"/>
                  <a:gd name="T17" fmla="*/ 122 h 122"/>
                  <a:gd name="T18" fmla="*/ 150 w 161"/>
                  <a:gd name="T19" fmla="*/ 122 h 122"/>
                  <a:gd name="T20" fmla="*/ 161 w 161"/>
                  <a:gd name="T21" fmla="*/ 111 h 122"/>
                  <a:gd name="T22" fmla="*/ 161 w 161"/>
                  <a:gd name="T23" fmla="*/ 90 h 122"/>
                  <a:gd name="T24" fmla="*/ 150 w 161"/>
                  <a:gd name="T25" fmla="*/ 90 h 122"/>
                  <a:gd name="T26" fmla="*/ 21 w 161"/>
                  <a:gd name="T27" fmla="*/ 14 h 122"/>
                  <a:gd name="T28" fmla="*/ 26 w 161"/>
                  <a:gd name="T29" fmla="*/ 9 h 122"/>
                  <a:gd name="T30" fmla="*/ 135 w 161"/>
                  <a:gd name="T31" fmla="*/ 9 h 122"/>
                  <a:gd name="T32" fmla="*/ 141 w 161"/>
                  <a:gd name="T33" fmla="*/ 14 h 122"/>
                  <a:gd name="T34" fmla="*/ 141 w 161"/>
                  <a:gd name="T35" fmla="*/ 90 h 122"/>
                  <a:gd name="T36" fmla="*/ 90 w 161"/>
                  <a:gd name="T37" fmla="*/ 90 h 122"/>
                  <a:gd name="T38" fmla="*/ 90 w 161"/>
                  <a:gd name="T39" fmla="*/ 98 h 122"/>
                  <a:gd name="T40" fmla="*/ 71 w 161"/>
                  <a:gd name="T41" fmla="*/ 98 h 122"/>
                  <a:gd name="T42" fmla="*/ 71 w 161"/>
                  <a:gd name="T43" fmla="*/ 90 h 122"/>
                  <a:gd name="T44" fmla="*/ 21 w 161"/>
                  <a:gd name="T45" fmla="*/ 90 h 122"/>
                  <a:gd name="T46" fmla="*/ 21 w 161"/>
                  <a:gd name="T47" fmla="*/ 14 h 122"/>
                  <a:gd name="T48" fmla="*/ 151 w 161"/>
                  <a:gd name="T49" fmla="*/ 111 h 122"/>
                  <a:gd name="T50" fmla="*/ 150 w 161"/>
                  <a:gd name="T51" fmla="*/ 112 h 122"/>
                  <a:gd name="T52" fmla="*/ 11 w 161"/>
                  <a:gd name="T53" fmla="*/ 112 h 122"/>
                  <a:gd name="T54" fmla="*/ 9 w 161"/>
                  <a:gd name="T55" fmla="*/ 111 h 122"/>
                  <a:gd name="T56" fmla="*/ 9 w 161"/>
                  <a:gd name="T57" fmla="*/ 100 h 122"/>
                  <a:gd name="T58" fmla="*/ 61 w 161"/>
                  <a:gd name="T59" fmla="*/ 100 h 122"/>
                  <a:gd name="T60" fmla="*/ 61 w 161"/>
                  <a:gd name="T61" fmla="*/ 107 h 122"/>
                  <a:gd name="T62" fmla="*/ 99 w 161"/>
                  <a:gd name="T63" fmla="*/ 107 h 122"/>
                  <a:gd name="T64" fmla="*/ 99 w 161"/>
                  <a:gd name="T65" fmla="*/ 100 h 122"/>
                  <a:gd name="T66" fmla="*/ 151 w 161"/>
                  <a:gd name="T67" fmla="*/ 100 h 122"/>
                  <a:gd name="T68" fmla="*/ 151 w 161"/>
                  <a:gd name="T69" fmla="*/ 1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 h="122">
                    <a:moveTo>
                      <a:pt x="150" y="90"/>
                    </a:moveTo>
                    <a:cubicBezTo>
                      <a:pt x="150" y="14"/>
                      <a:pt x="150" y="14"/>
                      <a:pt x="150" y="14"/>
                    </a:cubicBezTo>
                    <a:cubicBezTo>
                      <a:pt x="150" y="6"/>
                      <a:pt x="144" y="0"/>
                      <a:pt x="135" y="0"/>
                    </a:cubicBezTo>
                    <a:cubicBezTo>
                      <a:pt x="26" y="0"/>
                      <a:pt x="26" y="0"/>
                      <a:pt x="26" y="0"/>
                    </a:cubicBezTo>
                    <a:cubicBezTo>
                      <a:pt x="17" y="0"/>
                      <a:pt x="11" y="6"/>
                      <a:pt x="11" y="14"/>
                    </a:cubicBezTo>
                    <a:cubicBezTo>
                      <a:pt x="11" y="90"/>
                      <a:pt x="11" y="90"/>
                      <a:pt x="11" y="90"/>
                    </a:cubicBezTo>
                    <a:cubicBezTo>
                      <a:pt x="0" y="90"/>
                      <a:pt x="0" y="90"/>
                      <a:pt x="0" y="90"/>
                    </a:cubicBezTo>
                    <a:cubicBezTo>
                      <a:pt x="0" y="111"/>
                      <a:pt x="0" y="111"/>
                      <a:pt x="0" y="111"/>
                    </a:cubicBezTo>
                    <a:cubicBezTo>
                      <a:pt x="0" y="117"/>
                      <a:pt x="5" y="122"/>
                      <a:pt x="11" y="122"/>
                    </a:cubicBezTo>
                    <a:cubicBezTo>
                      <a:pt x="150" y="122"/>
                      <a:pt x="150" y="122"/>
                      <a:pt x="150" y="122"/>
                    </a:cubicBezTo>
                    <a:cubicBezTo>
                      <a:pt x="156" y="122"/>
                      <a:pt x="161" y="117"/>
                      <a:pt x="161" y="111"/>
                    </a:cubicBezTo>
                    <a:cubicBezTo>
                      <a:pt x="161" y="90"/>
                      <a:pt x="161" y="90"/>
                      <a:pt x="161" y="90"/>
                    </a:cubicBezTo>
                    <a:lnTo>
                      <a:pt x="150" y="90"/>
                    </a:lnTo>
                    <a:close/>
                    <a:moveTo>
                      <a:pt x="21" y="14"/>
                    </a:moveTo>
                    <a:cubicBezTo>
                      <a:pt x="21" y="11"/>
                      <a:pt x="23" y="9"/>
                      <a:pt x="26" y="9"/>
                    </a:cubicBezTo>
                    <a:cubicBezTo>
                      <a:pt x="135" y="9"/>
                      <a:pt x="135" y="9"/>
                      <a:pt x="135" y="9"/>
                    </a:cubicBezTo>
                    <a:cubicBezTo>
                      <a:pt x="138" y="9"/>
                      <a:pt x="141" y="11"/>
                      <a:pt x="141" y="14"/>
                    </a:cubicBezTo>
                    <a:cubicBezTo>
                      <a:pt x="141" y="90"/>
                      <a:pt x="141" y="90"/>
                      <a:pt x="141" y="90"/>
                    </a:cubicBezTo>
                    <a:cubicBezTo>
                      <a:pt x="90" y="90"/>
                      <a:pt x="90" y="90"/>
                      <a:pt x="90" y="90"/>
                    </a:cubicBezTo>
                    <a:cubicBezTo>
                      <a:pt x="90" y="98"/>
                      <a:pt x="90" y="98"/>
                      <a:pt x="90" y="98"/>
                    </a:cubicBezTo>
                    <a:cubicBezTo>
                      <a:pt x="71" y="98"/>
                      <a:pt x="71" y="98"/>
                      <a:pt x="71" y="98"/>
                    </a:cubicBezTo>
                    <a:cubicBezTo>
                      <a:pt x="71" y="90"/>
                      <a:pt x="71" y="90"/>
                      <a:pt x="71" y="90"/>
                    </a:cubicBezTo>
                    <a:cubicBezTo>
                      <a:pt x="21" y="90"/>
                      <a:pt x="21" y="90"/>
                      <a:pt x="21" y="90"/>
                    </a:cubicBezTo>
                    <a:lnTo>
                      <a:pt x="21" y="14"/>
                    </a:lnTo>
                    <a:close/>
                    <a:moveTo>
                      <a:pt x="151" y="111"/>
                    </a:moveTo>
                    <a:cubicBezTo>
                      <a:pt x="151" y="112"/>
                      <a:pt x="151" y="112"/>
                      <a:pt x="150" y="112"/>
                    </a:cubicBezTo>
                    <a:cubicBezTo>
                      <a:pt x="11" y="112"/>
                      <a:pt x="11" y="112"/>
                      <a:pt x="11" y="112"/>
                    </a:cubicBezTo>
                    <a:cubicBezTo>
                      <a:pt x="10" y="112"/>
                      <a:pt x="9" y="112"/>
                      <a:pt x="9" y="111"/>
                    </a:cubicBezTo>
                    <a:cubicBezTo>
                      <a:pt x="9" y="100"/>
                      <a:pt x="9" y="100"/>
                      <a:pt x="9" y="100"/>
                    </a:cubicBezTo>
                    <a:cubicBezTo>
                      <a:pt x="61" y="100"/>
                      <a:pt x="61" y="100"/>
                      <a:pt x="61" y="100"/>
                    </a:cubicBezTo>
                    <a:cubicBezTo>
                      <a:pt x="61" y="107"/>
                      <a:pt x="61" y="107"/>
                      <a:pt x="61" y="107"/>
                    </a:cubicBezTo>
                    <a:cubicBezTo>
                      <a:pt x="99" y="107"/>
                      <a:pt x="99" y="107"/>
                      <a:pt x="99" y="107"/>
                    </a:cubicBezTo>
                    <a:cubicBezTo>
                      <a:pt x="99" y="100"/>
                      <a:pt x="99" y="100"/>
                      <a:pt x="99" y="100"/>
                    </a:cubicBezTo>
                    <a:cubicBezTo>
                      <a:pt x="151" y="100"/>
                      <a:pt x="151" y="100"/>
                      <a:pt x="151" y="100"/>
                    </a:cubicBezTo>
                    <a:lnTo>
                      <a:pt x="151" y="111"/>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sp>
          <p:nvSpPr>
            <p:cNvPr id="37" name="Freeform 246"/>
            <p:cNvSpPr>
              <a:spLocks noEditPoints="1"/>
            </p:cNvSpPr>
            <p:nvPr/>
          </p:nvSpPr>
          <p:spPr bwMode="gray">
            <a:xfrm>
              <a:off x="5856899" y="2716821"/>
              <a:ext cx="362795" cy="506662"/>
            </a:xfrm>
            <a:custGeom>
              <a:avLst/>
              <a:gdLst>
                <a:gd name="T0" fmla="*/ 102 w 115"/>
                <a:gd name="T1" fmla="*/ 0 h 161"/>
                <a:gd name="T2" fmla="*/ 28 w 115"/>
                <a:gd name="T3" fmla="*/ 15 h 161"/>
                <a:gd name="T4" fmla="*/ 0 w 115"/>
                <a:gd name="T5" fmla="*/ 33 h 161"/>
                <a:gd name="T6" fmla="*/ 40 w 115"/>
                <a:gd name="T7" fmla="*/ 85 h 161"/>
                <a:gd name="T8" fmla="*/ 19 w 115"/>
                <a:gd name="T9" fmla="*/ 140 h 161"/>
                <a:gd name="T10" fmla="*/ 14 w 115"/>
                <a:gd name="T11" fmla="*/ 156 h 161"/>
                <a:gd name="T12" fmla="*/ 102 w 115"/>
                <a:gd name="T13" fmla="*/ 161 h 161"/>
                <a:gd name="T14" fmla="*/ 107 w 115"/>
                <a:gd name="T15" fmla="*/ 145 h 161"/>
                <a:gd name="T16" fmla="*/ 91 w 115"/>
                <a:gd name="T17" fmla="*/ 140 h 161"/>
                <a:gd name="T18" fmla="*/ 80 w 115"/>
                <a:gd name="T19" fmla="*/ 83 h 161"/>
                <a:gd name="T20" fmla="*/ 39 w 115"/>
                <a:gd name="T21" fmla="*/ 41 h 161"/>
                <a:gd name="T22" fmla="*/ 92 w 115"/>
                <a:gd name="T23" fmla="*/ 25 h 161"/>
                <a:gd name="T24" fmla="*/ 97 w 115"/>
                <a:gd name="T25" fmla="*/ 37 h 161"/>
                <a:gd name="T26" fmla="*/ 107 w 115"/>
                <a:gd name="T27" fmla="*/ 27 h 161"/>
                <a:gd name="T28" fmla="*/ 102 w 115"/>
                <a:gd name="T29" fmla="*/ 10 h 161"/>
                <a:gd name="T30" fmla="*/ 102 w 115"/>
                <a:gd name="T31" fmla="*/ 19 h 161"/>
                <a:gd name="T32" fmla="*/ 102 w 115"/>
                <a:gd name="T33" fmla="*/ 10 h 161"/>
                <a:gd name="T34" fmla="*/ 28 w 115"/>
                <a:gd name="T35" fmla="*/ 51 h 161"/>
                <a:gd name="T36" fmla="*/ 52 w 115"/>
                <a:gd name="T37" fmla="*/ 65 h 161"/>
                <a:gd name="T38" fmla="*/ 38 w 115"/>
                <a:gd name="T39" fmla="*/ 23 h 161"/>
                <a:gd name="T40" fmla="*/ 40 w 115"/>
                <a:gd name="T41" fmla="*/ 27 h 161"/>
                <a:gd name="T42" fmla="*/ 10 w 115"/>
                <a:gd name="T43" fmla="*/ 33 h 161"/>
                <a:gd name="T44" fmla="*/ 31 w 115"/>
                <a:gd name="T45" fmla="*/ 33 h 161"/>
                <a:gd name="T46" fmla="*/ 10 w 115"/>
                <a:gd name="T47" fmla="*/ 33 h 161"/>
                <a:gd name="T48" fmla="*/ 23 w 115"/>
                <a:gd name="T49" fmla="*/ 151 h 161"/>
                <a:gd name="T50" fmla="*/ 97 w 115"/>
                <a:gd name="T51" fmla="*/ 149 h 161"/>
                <a:gd name="T52" fmla="*/ 39 w 115"/>
                <a:gd name="T53" fmla="*/ 140 h 161"/>
                <a:gd name="T54" fmla="*/ 60 w 115"/>
                <a:gd name="T55" fmla="*/ 104 h 161"/>
                <a:gd name="T56" fmla="*/ 81 w 115"/>
                <a:gd name="T57" fmla="*/ 140 h 161"/>
                <a:gd name="T58" fmla="*/ 71 w 115"/>
                <a:gd name="T59" fmla="*/ 84 h 161"/>
                <a:gd name="T60" fmla="*/ 50 w 115"/>
                <a:gd name="T61" fmla="*/ 84 h 161"/>
                <a:gd name="T62" fmla="*/ 71 w 115"/>
                <a:gd name="T63"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161">
                  <a:moveTo>
                    <a:pt x="115" y="14"/>
                  </a:moveTo>
                  <a:cubicBezTo>
                    <a:pt x="115" y="7"/>
                    <a:pt x="109" y="0"/>
                    <a:pt x="102" y="0"/>
                  </a:cubicBezTo>
                  <a:cubicBezTo>
                    <a:pt x="97" y="0"/>
                    <a:pt x="94" y="2"/>
                    <a:pt x="91" y="6"/>
                  </a:cubicBezTo>
                  <a:cubicBezTo>
                    <a:pt x="28" y="15"/>
                    <a:pt x="28" y="15"/>
                    <a:pt x="28" y="15"/>
                  </a:cubicBezTo>
                  <a:cubicBezTo>
                    <a:pt x="25" y="14"/>
                    <a:pt x="23" y="13"/>
                    <a:pt x="20" y="13"/>
                  </a:cubicBezTo>
                  <a:cubicBezTo>
                    <a:pt x="9" y="13"/>
                    <a:pt x="0" y="22"/>
                    <a:pt x="0" y="33"/>
                  </a:cubicBezTo>
                  <a:cubicBezTo>
                    <a:pt x="0" y="43"/>
                    <a:pt x="8" y="51"/>
                    <a:pt x="18" y="53"/>
                  </a:cubicBezTo>
                  <a:cubicBezTo>
                    <a:pt x="40" y="85"/>
                    <a:pt x="40" y="85"/>
                    <a:pt x="40" y="85"/>
                  </a:cubicBezTo>
                  <a:cubicBezTo>
                    <a:pt x="29" y="140"/>
                    <a:pt x="29" y="140"/>
                    <a:pt x="29" y="140"/>
                  </a:cubicBezTo>
                  <a:cubicBezTo>
                    <a:pt x="19" y="140"/>
                    <a:pt x="19" y="140"/>
                    <a:pt x="19" y="140"/>
                  </a:cubicBezTo>
                  <a:cubicBezTo>
                    <a:pt x="14" y="145"/>
                    <a:pt x="14" y="145"/>
                    <a:pt x="14" y="145"/>
                  </a:cubicBezTo>
                  <a:cubicBezTo>
                    <a:pt x="14" y="156"/>
                    <a:pt x="14" y="156"/>
                    <a:pt x="14" y="156"/>
                  </a:cubicBezTo>
                  <a:cubicBezTo>
                    <a:pt x="19" y="161"/>
                    <a:pt x="19" y="161"/>
                    <a:pt x="19" y="161"/>
                  </a:cubicBezTo>
                  <a:cubicBezTo>
                    <a:pt x="102" y="161"/>
                    <a:pt x="102" y="161"/>
                    <a:pt x="102" y="161"/>
                  </a:cubicBezTo>
                  <a:cubicBezTo>
                    <a:pt x="107" y="156"/>
                    <a:pt x="107" y="156"/>
                    <a:pt x="107" y="156"/>
                  </a:cubicBezTo>
                  <a:cubicBezTo>
                    <a:pt x="107" y="145"/>
                    <a:pt x="107" y="145"/>
                    <a:pt x="107" y="145"/>
                  </a:cubicBezTo>
                  <a:cubicBezTo>
                    <a:pt x="102" y="140"/>
                    <a:pt x="102" y="140"/>
                    <a:pt x="102" y="140"/>
                  </a:cubicBezTo>
                  <a:cubicBezTo>
                    <a:pt x="91" y="140"/>
                    <a:pt x="91" y="140"/>
                    <a:pt x="91" y="140"/>
                  </a:cubicBezTo>
                  <a:cubicBezTo>
                    <a:pt x="80" y="83"/>
                    <a:pt x="80" y="83"/>
                    <a:pt x="80" y="83"/>
                  </a:cubicBezTo>
                  <a:cubicBezTo>
                    <a:pt x="80" y="83"/>
                    <a:pt x="80" y="83"/>
                    <a:pt x="80" y="83"/>
                  </a:cubicBezTo>
                  <a:cubicBezTo>
                    <a:pt x="80" y="74"/>
                    <a:pt x="73" y="66"/>
                    <a:pt x="65" y="64"/>
                  </a:cubicBezTo>
                  <a:cubicBezTo>
                    <a:pt x="39" y="41"/>
                    <a:pt x="39" y="41"/>
                    <a:pt x="39" y="41"/>
                  </a:cubicBezTo>
                  <a:cubicBezTo>
                    <a:pt x="40" y="40"/>
                    <a:pt x="40" y="38"/>
                    <a:pt x="40" y="37"/>
                  </a:cubicBezTo>
                  <a:cubicBezTo>
                    <a:pt x="92" y="25"/>
                    <a:pt x="92" y="25"/>
                    <a:pt x="92" y="25"/>
                  </a:cubicBezTo>
                  <a:cubicBezTo>
                    <a:pt x="94" y="26"/>
                    <a:pt x="95" y="27"/>
                    <a:pt x="97" y="28"/>
                  </a:cubicBezTo>
                  <a:cubicBezTo>
                    <a:pt x="97" y="37"/>
                    <a:pt x="97" y="37"/>
                    <a:pt x="97" y="37"/>
                  </a:cubicBezTo>
                  <a:cubicBezTo>
                    <a:pt x="107" y="37"/>
                    <a:pt x="107" y="37"/>
                    <a:pt x="107" y="37"/>
                  </a:cubicBezTo>
                  <a:cubicBezTo>
                    <a:pt x="107" y="27"/>
                    <a:pt x="107" y="27"/>
                    <a:pt x="107" y="27"/>
                  </a:cubicBezTo>
                  <a:cubicBezTo>
                    <a:pt x="112" y="25"/>
                    <a:pt x="115" y="20"/>
                    <a:pt x="115" y="14"/>
                  </a:cubicBezTo>
                  <a:close/>
                  <a:moveTo>
                    <a:pt x="102" y="10"/>
                  </a:moveTo>
                  <a:cubicBezTo>
                    <a:pt x="104" y="10"/>
                    <a:pt x="106" y="12"/>
                    <a:pt x="106" y="14"/>
                  </a:cubicBezTo>
                  <a:cubicBezTo>
                    <a:pt x="106" y="17"/>
                    <a:pt x="104" y="19"/>
                    <a:pt x="102" y="19"/>
                  </a:cubicBezTo>
                  <a:cubicBezTo>
                    <a:pt x="100" y="19"/>
                    <a:pt x="98" y="17"/>
                    <a:pt x="98" y="14"/>
                  </a:cubicBezTo>
                  <a:cubicBezTo>
                    <a:pt x="98" y="12"/>
                    <a:pt x="100" y="10"/>
                    <a:pt x="102" y="10"/>
                  </a:cubicBezTo>
                  <a:close/>
                  <a:moveTo>
                    <a:pt x="43" y="73"/>
                  </a:moveTo>
                  <a:cubicBezTo>
                    <a:pt x="28" y="51"/>
                    <a:pt x="28" y="51"/>
                    <a:pt x="28" y="51"/>
                  </a:cubicBezTo>
                  <a:cubicBezTo>
                    <a:pt x="30" y="51"/>
                    <a:pt x="32" y="50"/>
                    <a:pt x="33" y="49"/>
                  </a:cubicBezTo>
                  <a:cubicBezTo>
                    <a:pt x="52" y="65"/>
                    <a:pt x="52" y="65"/>
                    <a:pt x="52" y="65"/>
                  </a:cubicBezTo>
                  <a:cubicBezTo>
                    <a:pt x="48" y="67"/>
                    <a:pt x="45" y="70"/>
                    <a:pt x="43" y="73"/>
                  </a:cubicBezTo>
                  <a:close/>
                  <a:moveTo>
                    <a:pt x="38" y="23"/>
                  </a:moveTo>
                  <a:cubicBezTo>
                    <a:pt x="86" y="16"/>
                    <a:pt x="86" y="16"/>
                    <a:pt x="86" y="16"/>
                  </a:cubicBezTo>
                  <a:cubicBezTo>
                    <a:pt x="40" y="27"/>
                    <a:pt x="40" y="27"/>
                    <a:pt x="40" y="27"/>
                  </a:cubicBezTo>
                  <a:cubicBezTo>
                    <a:pt x="39" y="26"/>
                    <a:pt x="38" y="24"/>
                    <a:pt x="38" y="23"/>
                  </a:cubicBezTo>
                  <a:close/>
                  <a:moveTo>
                    <a:pt x="10" y="33"/>
                  </a:moveTo>
                  <a:cubicBezTo>
                    <a:pt x="10" y="27"/>
                    <a:pt x="15" y="23"/>
                    <a:pt x="20" y="23"/>
                  </a:cubicBezTo>
                  <a:cubicBezTo>
                    <a:pt x="26" y="23"/>
                    <a:pt x="31" y="27"/>
                    <a:pt x="31" y="33"/>
                  </a:cubicBezTo>
                  <a:cubicBezTo>
                    <a:pt x="31" y="39"/>
                    <a:pt x="26" y="43"/>
                    <a:pt x="20" y="43"/>
                  </a:cubicBezTo>
                  <a:cubicBezTo>
                    <a:pt x="15" y="43"/>
                    <a:pt x="10" y="39"/>
                    <a:pt x="10" y="33"/>
                  </a:cubicBezTo>
                  <a:close/>
                  <a:moveTo>
                    <a:pt x="97" y="151"/>
                  </a:moveTo>
                  <a:cubicBezTo>
                    <a:pt x="23" y="151"/>
                    <a:pt x="23" y="151"/>
                    <a:pt x="23" y="151"/>
                  </a:cubicBezTo>
                  <a:cubicBezTo>
                    <a:pt x="23" y="149"/>
                    <a:pt x="23" y="149"/>
                    <a:pt x="23" y="149"/>
                  </a:cubicBezTo>
                  <a:cubicBezTo>
                    <a:pt x="97" y="149"/>
                    <a:pt x="97" y="149"/>
                    <a:pt x="97" y="149"/>
                  </a:cubicBezTo>
                  <a:lnTo>
                    <a:pt x="97" y="151"/>
                  </a:lnTo>
                  <a:close/>
                  <a:moveTo>
                    <a:pt x="39" y="140"/>
                  </a:moveTo>
                  <a:cubicBezTo>
                    <a:pt x="47" y="99"/>
                    <a:pt x="47" y="99"/>
                    <a:pt x="47" y="99"/>
                  </a:cubicBezTo>
                  <a:cubicBezTo>
                    <a:pt x="50" y="102"/>
                    <a:pt x="55" y="104"/>
                    <a:pt x="60" y="104"/>
                  </a:cubicBezTo>
                  <a:cubicBezTo>
                    <a:pt x="65" y="104"/>
                    <a:pt x="70" y="102"/>
                    <a:pt x="73" y="99"/>
                  </a:cubicBezTo>
                  <a:cubicBezTo>
                    <a:pt x="81" y="140"/>
                    <a:pt x="81" y="140"/>
                    <a:pt x="81" y="140"/>
                  </a:cubicBezTo>
                  <a:lnTo>
                    <a:pt x="39" y="140"/>
                  </a:lnTo>
                  <a:close/>
                  <a:moveTo>
                    <a:pt x="71" y="84"/>
                  </a:moveTo>
                  <a:cubicBezTo>
                    <a:pt x="71" y="90"/>
                    <a:pt x="66" y="94"/>
                    <a:pt x="60" y="94"/>
                  </a:cubicBezTo>
                  <a:cubicBezTo>
                    <a:pt x="54" y="94"/>
                    <a:pt x="50" y="90"/>
                    <a:pt x="50" y="84"/>
                  </a:cubicBezTo>
                  <a:cubicBezTo>
                    <a:pt x="50" y="78"/>
                    <a:pt x="54" y="73"/>
                    <a:pt x="60" y="73"/>
                  </a:cubicBezTo>
                  <a:cubicBezTo>
                    <a:pt x="66" y="73"/>
                    <a:pt x="71" y="78"/>
                    <a:pt x="71" y="84"/>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sp>
        <p:nvSpPr>
          <p:cNvPr id="41" name="TextBox 40"/>
          <p:cNvSpPr txBox="1"/>
          <p:nvPr/>
        </p:nvSpPr>
        <p:spPr bwMode="gray">
          <a:xfrm>
            <a:off x="5764670" y="4344631"/>
            <a:ext cx="1254467" cy="432234"/>
          </a:xfrm>
          <a:prstGeom prst="rect">
            <a:avLst/>
          </a:prstGeom>
          <a:noFill/>
        </p:spPr>
        <p:txBody>
          <a:bodyPr wrap="square" lIns="54007" tIns="54007" rIns="54007" bIns="54007" rtlCol="0">
            <a:spAutoFit/>
          </a:bodyPr>
          <a:lstStyle/>
          <a:p>
            <a:pPr algn="ctr"/>
            <a:r>
              <a:rPr lang="en-US" sz="1050" b="1" dirty="0">
                <a:solidFill>
                  <a:srgbClr val="000000"/>
                </a:solidFill>
              </a:rPr>
              <a:t>Transport &amp; Infrastructure</a:t>
            </a:r>
          </a:p>
        </p:txBody>
      </p:sp>
      <p:grpSp>
        <p:nvGrpSpPr>
          <p:cNvPr id="42" name="Group 41"/>
          <p:cNvGrpSpPr/>
          <p:nvPr/>
        </p:nvGrpSpPr>
        <p:grpSpPr>
          <a:xfrm>
            <a:off x="5846039" y="3903570"/>
            <a:ext cx="1091728" cy="384292"/>
            <a:chOff x="8227158" y="2732390"/>
            <a:chExt cx="1455448" cy="512323"/>
          </a:xfrm>
        </p:grpSpPr>
        <p:grpSp>
          <p:nvGrpSpPr>
            <p:cNvPr id="43" name="Gruppieren 103"/>
            <p:cNvGrpSpPr/>
            <p:nvPr/>
          </p:nvGrpSpPr>
          <p:grpSpPr>
            <a:xfrm>
              <a:off x="8227158" y="2735220"/>
              <a:ext cx="359950" cy="503832"/>
              <a:chOff x="8227158" y="2735220"/>
              <a:chExt cx="359950" cy="503832"/>
            </a:xfrm>
          </p:grpSpPr>
          <p:sp>
            <p:nvSpPr>
              <p:cNvPr id="65" name="Freeform 182"/>
              <p:cNvSpPr>
                <a:spLocks noEditPoints="1"/>
              </p:cNvSpPr>
              <p:nvPr/>
            </p:nvSpPr>
            <p:spPr bwMode="gray">
              <a:xfrm>
                <a:off x="8227158" y="2735220"/>
                <a:ext cx="359950" cy="503832"/>
              </a:xfrm>
              <a:custGeom>
                <a:avLst/>
                <a:gdLst>
                  <a:gd name="T0" fmla="*/ 114 w 114"/>
                  <a:gd name="T1" fmla="*/ 124 h 160"/>
                  <a:gd name="T2" fmla="*/ 114 w 114"/>
                  <a:gd name="T3" fmla="*/ 27 h 160"/>
                  <a:gd name="T4" fmla="*/ 96 w 114"/>
                  <a:gd name="T5" fmla="*/ 11 h 160"/>
                  <a:gd name="T6" fmla="*/ 78 w 114"/>
                  <a:gd name="T7" fmla="*/ 11 h 160"/>
                  <a:gd name="T8" fmla="*/ 78 w 114"/>
                  <a:gd name="T9" fmla="*/ 0 h 160"/>
                  <a:gd name="T10" fmla="*/ 36 w 114"/>
                  <a:gd name="T11" fmla="*/ 0 h 160"/>
                  <a:gd name="T12" fmla="*/ 36 w 114"/>
                  <a:gd name="T13" fmla="*/ 11 h 160"/>
                  <a:gd name="T14" fmla="*/ 15 w 114"/>
                  <a:gd name="T15" fmla="*/ 11 h 160"/>
                  <a:gd name="T16" fmla="*/ 0 w 114"/>
                  <a:gd name="T17" fmla="*/ 27 h 160"/>
                  <a:gd name="T18" fmla="*/ 0 w 114"/>
                  <a:gd name="T19" fmla="*/ 124 h 160"/>
                  <a:gd name="T20" fmla="*/ 4 w 114"/>
                  <a:gd name="T21" fmla="*/ 129 h 160"/>
                  <a:gd name="T22" fmla="*/ 26 w 114"/>
                  <a:gd name="T23" fmla="*/ 129 h 160"/>
                  <a:gd name="T24" fmla="*/ 1 w 114"/>
                  <a:gd name="T25" fmla="*/ 153 h 160"/>
                  <a:gd name="T26" fmla="*/ 8 w 114"/>
                  <a:gd name="T27" fmla="*/ 160 h 160"/>
                  <a:gd name="T28" fmla="*/ 21 w 114"/>
                  <a:gd name="T29" fmla="*/ 147 h 160"/>
                  <a:gd name="T30" fmla="*/ 94 w 114"/>
                  <a:gd name="T31" fmla="*/ 147 h 160"/>
                  <a:gd name="T32" fmla="*/ 107 w 114"/>
                  <a:gd name="T33" fmla="*/ 160 h 160"/>
                  <a:gd name="T34" fmla="*/ 114 w 114"/>
                  <a:gd name="T35" fmla="*/ 153 h 160"/>
                  <a:gd name="T36" fmla="*/ 89 w 114"/>
                  <a:gd name="T37" fmla="*/ 129 h 160"/>
                  <a:gd name="T38" fmla="*/ 110 w 114"/>
                  <a:gd name="T39" fmla="*/ 129 h 160"/>
                  <a:gd name="T40" fmla="*/ 114 w 114"/>
                  <a:gd name="T41" fmla="*/ 124 h 160"/>
                  <a:gd name="T42" fmla="*/ 45 w 114"/>
                  <a:gd name="T43" fmla="*/ 10 h 160"/>
                  <a:gd name="T44" fmla="*/ 68 w 114"/>
                  <a:gd name="T45" fmla="*/ 10 h 160"/>
                  <a:gd name="T46" fmla="*/ 68 w 114"/>
                  <a:gd name="T47" fmla="*/ 11 h 160"/>
                  <a:gd name="T48" fmla="*/ 45 w 114"/>
                  <a:gd name="T49" fmla="*/ 11 h 160"/>
                  <a:gd name="T50" fmla="*/ 45 w 114"/>
                  <a:gd name="T51" fmla="*/ 10 h 160"/>
                  <a:gd name="T52" fmla="*/ 84 w 114"/>
                  <a:gd name="T53" fmla="*/ 137 h 160"/>
                  <a:gd name="T54" fmla="*/ 31 w 114"/>
                  <a:gd name="T55" fmla="*/ 137 h 160"/>
                  <a:gd name="T56" fmla="*/ 39 w 114"/>
                  <a:gd name="T57" fmla="*/ 129 h 160"/>
                  <a:gd name="T58" fmla="*/ 75 w 114"/>
                  <a:gd name="T59" fmla="*/ 129 h 160"/>
                  <a:gd name="T60" fmla="*/ 84 w 114"/>
                  <a:gd name="T61" fmla="*/ 137 h 160"/>
                  <a:gd name="T62" fmla="*/ 105 w 114"/>
                  <a:gd name="T63" fmla="*/ 119 h 160"/>
                  <a:gd name="T64" fmla="*/ 9 w 114"/>
                  <a:gd name="T65" fmla="*/ 119 h 160"/>
                  <a:gd name="T66" fmla="*/ 9 w 114"/>
                  <a:gd name="T67" fmla="*/ 27 h 160"/>
                  <a:gd name="T68" fmla="*/ 15 w 114"/>
                  <a:gd name="T69" fmla="*/ 21 h 160"/>
                  <a:gd name="T70" fmla="*/ 36 w 114"/>
                  <a:gd name="T71" fmla="*/ 21 h 160"/>
                  <a:gd name="T72" fmla="*/ 78 w 114"/>
                  <a:gd name="T73" fmla="*/ 21 h 160"/>
                  <a:gd name="T74" fmla="*/ 96 w 114"/>
                  <a:gd name="T75" fmla="*/ 21 h 160"/>
                  <a:gd name="T76" fmla="*/ 105 w 114"/>
                  <a:gd name="T77" fmla="*/ 27 h 160"/>
                  <a:gd name="T78" fmla="*/ 105 w 114"/>
                  <a:gd name="T79" fmla="*/ 11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60">
                    <a:moveTo>
                      <a:pt x="114" y="124"/>
                    </a:moveTo>
                    <a:cubicBezTo>
                      <a:pt x="114" y="27"/>
                      <a:pt x="114" y="27"/>
                      <a:pt x="114" y="27"/>
                    </a:cubicBezTo>
                    <a:cubicBezTo>
                      <a:pt x="114" y="18"/>
                      <a:pt x="104" y="11"/>
                      <a:pt x="96" y="11"/>
                    </a:cubicBezTo>
                    <a:cubicBezTo>
                      <a:pt x="78" y="11"/>
                      <a:pt x="78" y="11"/>
                      <a:pt x="78" y="11"/>
                    </a:cubicBezTo>
                    <a:cubicBezTo>
                      <a:pt x="78" y="0"/>
                      <a:pt x="78" y="0"/>
                      <a:pt x="78" y="0"/>
                    </a:cubicBezTo>
                    <a:cubicBezTo>
                      <a:pt x="36" y="0"/>
                      <a:pt x="36" y="0"/>
                      <a:pt x="36" y="0"/>
                    </a:cubicBezTo>
                    <a:cubicBezTo>
                      <a:pt x="36" y="11"/>
                      <a:pt x="36" y="11"/>
                      <a:pt x="36" y="11"/>
                    </a:cubicBezTo>
                    <a:cubicBezTo>
                      <a:pt x="15" y="11"/>
                      <a:pt x="15" y="11"/>
                      <a:pt x="15" y="11"/>
                    </a:cubicBezTo>
                    <a:cubicBezTo>
                      <a:pt x="6" y="11"/>
                      <a:pt x="0" y="18"/>
                      <a:pt x="0" y="27"/>
                    </a:cubicBezTo>
                    <a:cubicBezTo>
                      <a:pt x="0" y="124"/>
                      <a:pt x="0" y="124"/>
                      <a:pt x="0" y="124"/>
                    </a:cubicBezTo>
                    <a:cubicBezTo>
                      <a:pt x="4" y="129"/>
                      <a:pt x="4" y="129"/>
                      <a:pt x="4" y="129"/>
                    </a:cubicBezTo>
                    <a:cubicBezTo>
                      <a:pt x="26" y="129"/>
                      <a:pt x="26" y="129"/>
                      <a:pt x="26" y="129"/>
                    </a:cubicBezTo>
                    <a:cubicBezTo>
                      <a:pt x="1" y="153"/>
                      <a:pt x="1" y="153"/>
                      <a:pt x="1" y="153"/>
                    </a:cubicBezTo>
                    <a:cubicBezTo>
                      <a:pt x="8" y="160"/>
                      <a:pt x="8" y="160"/>
                      <a:pt x="8" y="160"/>
                    </a:cubicBezTo>
                    <a:cubicBezTo>
                      <a:pt x="21" y="147"/>
                      <a:pt x="21" y="147"/>
                      <a:pt x="21" y="147"/>
                    </a:cubicBezTo>
                    <a:cubicBezTo>
                      <a:pt x="94" y="147"/>
                      <a:pt x="94" y="147"/>
                      <a:pt x="94" y="147"/>
                    </a:cubicBezTo>
                    <a:cubicBezTo>
                      <a:pt x="107" y="160"/>
                      <a:pt x="107" y="160"/>
                      <a:pt x="107" y="160"/>
                    </a:cubicBezTo>
                    <a:cubicBezTo>
                      <a:pt x="114" y="153"/>
                      <a:pt x="114" y="153"/>
                      <a:pt x="114" y="153"/>
                    </a:cubicBezTo>
                    <a:cubicBezTo>
                      <a:pt x="89" y="129"/>
                      <a:pt x="89" y="129"/>
                      <a:pt x="89" y="129"/>
                    </a:cubicBezTo>
                    <a:cubicBezTo>
                      <a:pt x="110" y="129"/>
                      <a:pt x="110" y="129"/>
                      <a:pt x="110" y="129"/>
                    </a:cubicBezTo>
                    <a:lnTo>
                      <a:pt x="114" y="124"/>
                    </a:lnTo>
                    <a:close/>
                    <a:moveTo>
                      <a:pt x="45" y="10"/>
                    </a:moveTo>
                    <a:cubicBezTo>
                      <a:pt x="68" y="10"/>
                      <a:pt x="68" y="10"/>
                      <a:pt x="68" y="10"/>
                    </a:cubicBezTo>
                    <a:cubicBezTo>
                      <a:pt x="68" y="11"/>
                      <a:pt x="68" y="11"/>
                      <a:pt x="68" y="11"/>
                    </a:cubicBezTo>
                    <a:cubicBezTo>
                      <a:pt x="45" y="11"/>
                      <a:pt x="45" y="11"/>
                      <a:pt x="45" y="11"/>
                    </a:cubicBezTo>
                    <a:lnTo>
                      <a:pt x="45" y="10"/>
                    </a:lnTo>
                    <a:close/>
                    <a:moveTo>
                      <a:pt x="84" y="137"/>
                    </a:moveTo>
                    <a:cubicBezTo>
                      <a:pt x="31" y="137"/>
                      <a:pt x="31" y="137"/>
                      <a:pt x="31" y="137"/>
                    </a:cubicBezTo>
                    <a:cubicBezTo>
                      <a:pt x="39" y="129"/>
                      <a:pt x="39" y="129"/>
                      <a:pt x="39" y="129"/>
                    </a:cubicBezTo>
                    <a:cubicBezTo>
                      <a:pt x="75" y="129"/>
                      <a:pt x="75" y="129"/>
                      <a:pt x="75" y="129"/>
                    </a:cubicBezTo>
                    <a:lnTo>
                      <a:pt x="84" y="137"/>
                    </a:lnTo>
                    <a:close/>
                    <a:moveTo>
                      <a:pt x="105" y="119"/>
                    </a:moveTo>
                    <a:cubicBezTo>
                      <a:pt x="9" y="119"/>
                      <a:pt x="9" y="119"/>
                      <a:pt x="9" y="119"/>
                    </a:cubicBezTo>
                    <a:cubicBezTo>
                      <a:pt x="9" y="27"/>
                      <a:pt x="9" y="27"/>
                      <a:pt x="9" y="27"/>
                    </a:cubicBezTo>
                    <a:cubicBezTo>
                      <a:pt x="9" y="25"/>
                      <a:pt x="10" y="21"/>
                      <a:pt x="15" y="21"/>
                    </a:cubicBezTo>
                    <a:cubicBezTo>
                      <a:pt x="36" y="21"/>
                      <a:pt x="36" y="21"/>
                      <a:pt x="36" y="21"/>
                    </a:cubicBezTo>
                    <a:cubicBezTo>
                      <a:pt x="78" y="21"/>
                      <a:pt x="78" y="21"/>
                      <a:pt x="78" y="21"/>
                    </a:cubicBezTo>
                    <a:cubicBezTo>
                      <a:pt x="96" y="21"/>
                      <a:pt x="96" y="21"/>
                      <a:pt x="96" y="21"/>
                    </a:cubicBezTo>
                    <a:cubicBezTo>
                      <a:pt x="100" y="21"/>
                      <a:pt x="105" y="24"/>
                      <a:pt x="105" y="27"/>
                    </a:cubicBezTo>
                    <a:lnTo>
                      <a:pt x="105" y="119"/>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6" name="Freeform 183"/>
              <p:cNvSpPr>
                <a:spLocks noEditPoints="1"/>
              </p:cNvSpPr>
              <p:nvPr/>
            </p:nvSpPr>
            <p:spPr bwMode="gray">
              <a:xfrm>
                <a:off x="8271263" y="2825797"/>
                <a:ext cx="271741" cy="179737"/>
              </a:xfrm>
              <a:custGeom>
                <a:avLst/>
                <a:gdLst>
                  <a:gd name="T0" fmla="*/ 11 w 191"/>
                  <a:gd name="T1" fmla="*/ 0 h 127"/>
                  <a:gd name="T2" fmla="*/ 0 w 191"/>
                  <a:gd name="T3" fmla="*/ 12 h 127"/>
                  <a:gd name="T4" fmla="*/ 0 w 191"/>
                  <a:gd name="T5" fmla="*/ 116 h 127"/>
                  <a:gd name="T6" fmla="*/ 11 w 191"/>
                  <a:gd name="T7" fmla="*/ 127 h 127"/>
                  <a:gd name="T8" fmla="*/ 180 w 191"/>
                  <a:gd name="T9" fmla="*/ 127 h 127"/>
                  <a:gd name="T10" fmla="*/ 191 w 191"/>
                  <a:gd name="T11" fmla="*/ 116 h 127"/>
                  <a:gd name="T12" fmla="*/ 191 w 191"/>
                  <a:gd name="T13" fmla="*/ 12 h 127"/>
                  <a:gd name="T14" fmla="*/ 180 w 191"/>
                  <a:gd name="T15" fmla="*/ 0 h 127"/>
                  <a:gd name="T16" fmla="*/ 11 w 191"/>
                  <a:gd name="T17" fmla="*/ 0 h 127"/>
                  <a:gd name="T18" fmla="*/ 169 w 191"/>
                  <a:gd name="T19" fmla="*/ 105 h 127"/>
                  <a:gd name="T20" fmla="*/ 22 w 191"/>
                  <a:gd name="T21" fmla="*/ 105 h 127"/>
                  <a:gd name="T22" fmla="*/ 22 w 191"/>
                  <a:gd name="T23" fmla="*/ 23 h 127"/>
                  <a:gd name="T24" fmla="*/ 169 w 191"/>
                  <a:gd name="T25" fmla="*/ 23 h 127"/>
                  <a:gd name="T26" fmla="*/ 169 w 191"/>
                  <a:gd name="T27" fmla="*/ 10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127">
                    <a:moveTo>
                      <a:pt x="11" y="0"/>
                    </a:moveTo>
                    <a:lnTo>
                      <a:pt x="0" y="12"/>
                    </a:lnTo>
                    <a:lnTo>
                      <a:pt x="0" y="116"/>
                    </a:lnTo>
                    <a:lnTo>
                      <a:pt x="11" y="127"/>
                    </a:lnTo>
                    <a:lnTo>
                      <a:pt x="180" y="127"/>
                    </a:lnTo>
                    <a:lnTo>
                      <a:pt x="191" y="116"/>
                    </a:lnTo>
                    <a:lnTo>
                      <a:pt x="191" y="12"/>
                    </a:lnTo>
                    <a:lnTo>
                      <a:pt x="180" y="0"/>
                    </a:lnTo>
                    <a:lnTo>
                      <a:pt x="11" y="0"/>
                    </a:lnTo>
                    <a:close/>
                    <a:moveTo>
                      <a:pt x="169" y="105"/>
                    </a:moveTo>
                    <a:lnTo>
                      <a:pt x="22" y="105"/>
                    </a:lnTo>
                    <a:lnTo>
                      <a:pt x="22" y="23"/>
                    </a:lnTo>
                    <a:lnTo>
                      <a:pt x="169" y="23"/>
                    </a:lnTo>
                    <a:lnTo>
                      <a:pt x="169" y="10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7" name="Freeform 184"/>
              <p:cNvSpPr>
                <a:spLocks noEditPoints="1"/>
              </p:cNvSpPr>
              <p:nvPr/>
            </p:nvSpPr>
            <p:spPr bwMode="gray">
              <a:xfrm>
                <a:off x="8296872" y="3025348"/>
                <a:ext cx="72559" cy="72178"/>
              </a:xfrm>
              <a:custGeom>
                <a:avLst/>
                <a:gdLst>
                  <a:gd name="T0" fmla="*/ 11 w 23"/>
                  <a:gd name="T1" fmla="*/ 0 h 23"/>
                  <a:gd name="T2" fmla="*/ 0 w 23"/>
                  <a:gd name="T3" fmla="*/ 12 h 23"/>
                  <a:gd name="T4" fmla="*/ 12 w 23"/>
                  <a:gd name="T5" fmla="*/ 23 h 23"/>
                  <a:gd name="T6" fmla="*/ 23 w 23"/>
                  <a:gd name="T7" fmla="*/ 11 h 23"/>
                  <a:gd name="T8" fmla="*/ 11 w 23"/>
                  <a:gd name="T9" fmla="*/ 0 h 23"/>
                  <a:gd name="T10" fmla="*/ 12 w 23"/>
                  <a:gd name="T11" fmla="*/ 13 h 23"/>
                  <a:gd name="T12" fmla="*/ 9 w 23"/>
                  <a:gd name="T13" fmla="*/ 12 h 23"/>
                  <a:gd name="T14" fmla="*/ 11 w 23"/>
                  <a:gd name="T15" fmla="*/ 9 h 23"/>
                  <a:gd name="T16" fmla="*/ 13 w 23"/>
                  <a:gd name="T17" fmla="*/ 11 h 23"/>
                  <a:gd name="T18" fmla="*/ 12 w 23"/>
                  <a:gd name="T1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1" y="0"/>
                    </a:moveTo>
                    <a:cubicBezTo>
                      <a:pt x="5" y="0"/>
                      <a:pt x="0" y="5"/>
                      <a:pt x="0" y="12"/>
                    </a:cubicBezTo>
                    <a:cubicBezTo>
                      <a:pt x="0" y="18"/>
                      <a:pt x="5" y="23"/>
                      <a:pt x="12" y="23"/>
                    </a:cubicBezTo>
                    <a:cubicBezTo>
                      <a:pt x="18" y="23"/>
                      <a:pt x="23" y="18"/>
                      <a:pt x="23" y="11"/>
                    </a:cubicBezTo>
                    <a:cubicBezTo>
                      <a:pt x="23" y="5"/>
                      <a:pt x="17" y="0"/>
                      <a:pt x="11" y="0"/>
                    </a:cubicBezTo>
                    <a:close/>
                    <a:moveTo>
                      <a:pt x="12" y="13"/>
                    </a:moveTo>
                    <a:cubicBezTo>
                      <a:pt x="9" y="13"/>
                      <a:pt x="9" y="12"/>
                      <a:pt x="9" y="12"/>
                    </a:cubicBezTo>
                    <a:cubicBezTo>
                      <a:pt x="9" y="10"/>
                      <a:pt x="10" y="9"/>
                      <a:pt x="11" y="9"/>
                    </a:cubicBezTo>
                    <a:cubicBezTo>
                      <a:pt x="12" y="9"/>
                      <a:pt x="13" y="10"/>
                      <a:pt x="13" y="11"/>
                    </a:cubicBezTo>
                    <a:cubicBezTo>
                      <a:pt x="13" y="13"/>
                      <a:pt x="12" y="13"/>
                      <a:pt x="12" y="13"/>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8" name="Freeform 185"/>
              <p:cNvSpPr>
                <a:spLocks noEditPoints="1"/>
              </p:cNvSpPr>
              <p:nvPr/>
            </p:nvSpPr>
            <p:spPr bwMode="gray">
              <a:xfrm>
                <a:off x="8444836" y="3025348"/>
                <a:ext cx="76827" cy="72178"/>
              </a:xfrm>
              <a:custGeom>
                <a:avLst/>
                <a:gdLst>
                  <a:gd name="T0" fmla="*/ 15 w 24"/>
                  <a:gd name="T1" fmla="*/ 1 h 23"/>
                  <a:gd name="T2" fmla="*/ 6 w 24"/>
                  <a:gd name="T3" fmla="*/ 2 h 23"/>
                  <a:gd name="T4" fmla="*/ 1 w 24"/>
                  <a:gd name="T5" fmla="*/ 9 h 23"/>
                  <a:gd name="T6" fmla="*/ 2 w 24"/>
                  <a:gd name="T7" fmla="*/ 17 h 23"/>
                  <a:gd name="T8" fmla="*/ 9 w 24"/>
                  <a:gd name="T9" fmla="*/ 23 h 23"/>
                  <a:gd name="T10" fmla="*/ 12 w 24"/>
                  <a:gd name="T11" fmla="*/ 23 h 23"/>
                  <a:gd name="T12" fmla="*/ 17 w 24"/>
                  <a:gd name="T13" fmla="*/ 22 h 23"/>
                  <a:gd name="T14" fmla="*/ 23 w 24"/>
                  <a:gd name="T15" fmla="*/ 15 h 23"/>
                  <a:gd name="T16" fmla="*/ 22 w 24"/>
                  <a:gd name="T17" fmla="*/ 6 h 23"/>
                  <a:gd name="T18" fmla="*/ 15 w 24"/>
                  <a:gd name="T19" fmla="*/ 1 h 23"/>
                  <a:gd name="T20" fmla="*/ 14 w 24"/>
                  <a:gd name="T21" fmla="*/ 12 h 23"/>
                  <a:gd name="T22" fmla="*/ 13 w 24"/>
                  <a:gd name="T23" fmla="*/ 13 h 23"/>
                  <a:gd name="T24" fmla="*/ 12 w 24"/>
                  <a:gd name="T25" fmla="*/ 14 h 23"/>
                  <a:gd name="T26" fmla="*/ 11 w 24"/>
                  <a:gd name="T27" fmla="*/ 14 h 23"/>
                  <a:gd name="T28" fmla="*/ 10 w 24"/>
                  <a:gd name="T29" fmla="*/ 13 h 23"/>
                  <a:gd name="T30" fmla="*/ 10 w 24"/>
                  <a:gd name="T31" fmla="*/ 12 h 23"/>
                  <a:gd name="T32" fmla="*/ 10 w 24"/>
                  <a:gd name="T33" fmla="*/ 11 h 23"/>
                  <a:gd name="T34" fmla="*/ 11 w 24"/>
                  <a:gd name="T35" fmla="*/ 10 h 23"/>
                  <a:gd name="T36" fmla="*/ 11 w 24"/>
                  <a:gd name="T37" fmla="*/ 10 h 23"/>
                  <a:gd name="T38" fmla="*/ 12 w 24"/>
                  <a:gd name="T39" fmla="*/ 10 h 23"/>
                  <a:gd name="T40" fmla="*/ 12 w 24"/>
                  <a:gd name="T41" fmla="*/ 10 h 23"/>
                  <a:gd name="T42" fmla="*/ 13 w 24"/>
                  <a:gd name="T43" fmla="*/ 11 h 23"/>
                  <a:gd name="T44" fmla="*/ 14 w 24"/>
                  <a:gd name="T45" fmla="*/ 12 h 23"/>
                  <a:gd name="T46" fmla="*/ 14 w 24"/>
                  <a:gd name="T4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5" y="1"/>
                    </a:moveTo>
                    <a:cubicBezTo>
                      <a:pt x="12" y="0"/>
                      <a:pt x="9" y="1"/>
                      <a:pt x="6" y="2"/>
                    </a:cubicBezTo>
                    <a:cubicBezTo>
                      <a:pt x="3" y="3"/>
                      <a:pt x="1" y="6"/>
                      <a:pt x="1" y="9"/>
                    </a:cubicBezTo>
                    <a:cubicBezTo>
                      <a:pt x="0" y="12"/>
                      <a:pt x="0" y="15"/>
                      <a:pt x="2" y="17"/>
                    </a:cubicBezTo>
                    <a:cubicBezTo>
                      <a:pt x="3" y="20"/>
                      <a:pt x="6" y="22"/>
                      <a:pt x="9" y="23"/>
                    </a:cubicBezTo>
                    <a:cubicBezTo>
                      <a:pt x="10" y="23"/>
                      <a:pt x="11" y="23"/>
                      <a:pt x="12" y="23"/>
                    </a:cubicBezTo>
                    <a:cubicBezTo>
                      <a:pt x="14" y="23"/>
                      <a:pt x="16" y="23"/>
                      <a:pt x="17" y="22"/>
                    </a:cubicBezTo>
                    <a:cubicBezTo>
                      <a:pt x="20" y="20"/>
                      <a:pt x="22" y="18"/>
                      <a:pt x="23" y="15"/>
                    </a:cubicBezTo>
                    <a:cubicBezTo>
                      <a:pt x="24" y="12"/>
                      <a:pt x="23" y="9"/>
                      <a:pt x="22" y="6"/>
                    </a:cubicBezTo>
                    <a:cubicBezTo>
                      <a:pt x="20" y="4"/>
                      <a:pt x="18" y="2"/>
                      <a:pt x="15" y="1"/>
                    </a:cubicBezTo>
                    <a:close/>
                    <a:moveTo>
                      <a:pt x="14" y="12"/>
                    </a:moveTo>
                    <a:cubicBezTo>
                      <a:pt x="14" y="13"/>
                      <a:pt x="13" y="13"/>
                      <a:pt x="13" y="13"/>
                    </a:cubicBezTo>
                    <a:cubicBezTo>
                      <a:pt x="12" y="14"/>
                      <a:pt x="12" y="14"/>
                      <a:pt x="12" y="14"/>
                    </a:cubicBezTo>
                    <a:cubicBezTo>
                      <a:pt x="12" y="14"/>
                      <a:pt x="12" y="14"/>
                      <a:pt x="11" y="14"/>
                    </a:cubicBezTo>
                    <a:cubicBezTo>
                      <a:pt x="11" y="13"/>
                      <a:pt x="10" y="13"/>
                      <a:pt x="10" y="13"/>
                    </a:cubicBezTo>
                    <a:cubicBezTo>
                      <a:pt x="10" y="12"/>
                      <a:pt x="10" y="12"/>
                      <a:pt x="10" y="12"/>
                    </a:cubicBezTo>
                    <a:cubicBezTo>
                      <a:pt x="10" y="12"/>
                      <a:pt x="10" y="12"/>
                      <a:pt x="10" y="11"/>
                    </a:cubicBezTo>
                    <a:cubicBezTo>
                      <a:pt x="10" y="11"/>
                      <a:pt x="10" y="11"/>
                      <a:pt x="11" y="10"/>
                    </a:cubicBezTo>
                    <a:cubicBezTo>
                      <a:pt x="11" y="10"/>
                      <a:pt x="11" y="10"/>
                      <a:pt x="11" y="10"/>
                    </a:cubicBezTo>
                    <a:cubicBezTo>
                      <a:pt x="11" y="10"/>
                      <a:pt x="11" y="10"/>
                      <a:pt x="12" y="10"/>
                    </a:cubicBezTo>
                    <a:cubicBezTo>
                      <a:pt x="12" y="10"/>
                      <a:pt x="12" y="10"/>
                      <a:pt x="12" y="10"/>
                    </a:cubicBezTo>
                    <a:cubicBezTo>
                      <a:pt x="13" y="10"/>
                      <a:pt x="13" y="10"/>
                      <a:pt x="13" y="11"/>
                    </a:cubicBezTo>
                    <a:cubicBezTo>
                      <a:pt x="14" y="12"/>
                      <a:pt x="14" y="12"/>
                      <a:pt x="14" y="12"/>
                    </a:cubicBezTo>
                    <a:cubicBezTo>
                      <a:pt x="14" y="12"/>
                      <a:pt x="14" y="12"/>
                      <a:pt x="14" y="12"/>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nvGrpSpPr>
            <p:cNvPr id="44" name="Gruppieren 101"/>
            <p:cNvGrpSpPr/>
            <p:nvPr/>
          </p:nvGrpSpPr>
          <p:grpSpPr>
            <a:xfrm>
              <a:off x="9318389" y="2740881"/>
              <a:ext cx="364217" cy="503832"/>
              <a:chOff x="9318389" y="2740881"/>
              <a:chExt cx="364217" cy="503832"/>
            </a:xfrm>
          </p:grpSpPr>
          <p:sp>
            <p:nvSpPr>
              <p:cNvPr id="61" name="Freeform 186"/>
              <p:cNvSpPr>
                <a:spLocks/>
              </p:cNvSpPr>
              <p:nvPr/>
            </p:nvSpPr>
            <p:spPr bwMode="gray">
              <a:xfrm>
                <a:off x="9395216" y="3005534"/>
                <a:ext cx="88209" cy="135865"/>
              </a:xfrm>
              <a:custGeom>
                <a:avLst/>
                <a:gdLst>
                  <a:gd name="T0" fmla="*/ 33 w 62"/>
                  <a:gd name="T1" fmla="*/ 36 h 96"/>
                  <a:gd name="T2" fmla="*/ 53 w 62"/>
                  <a:gd name="T3" fmla="*/ 16 h 96"/>
                  <a:gd name="T4" fmla="*/ 40 w 62"/>
                  <a:gd name="T5" fmla="*/ 0 h 96"/>
                  <a:gd name="T6" fmla="*/ 0 w 62"/>
                  <a:gd name="T7" fmla="*/ 40 h 96"/>
                  <a:gd name="T8" fmla="*/ 6 w 62"/>
                  <a:gd name="T9" fmla="*/ 58 h 96"/>
                  <a:gd name="T10" fmla="*/ 28 w 62"/>
                  <a:gd name="T11" fmla="*/ 58 h 96"/>
                  <a:gd name="T12" fmla="*/ 6 w 62"/>
                  <a:gd name="T13" fmla="*/ 80 h 96"/>
                  <a:gd name="T14" fmla="*/ 22 w 62"/>
                  <a:gd name="T15" fmla="*/ 96 h 96"/>
                  <a:gd name="T16" fmla="*/ 62 w 62"/>
                  <a:gd name="T17" fmla="*/ 56 h 96"/>
                  <a:gd name="T18" fmla="*/ 55 w 62"/>
                  <a:gd name="T19" fmla="*/ 36 h 96"/>
                  <a:gd name="T20" fmla="*/ 33 w 62"/>
                  <a:gd name="T21"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96">
                    <a:moveTo>
                      <a:pt x="33" y="36"/>
                    </a:moveTo>
                    <a:lnTo>
                      <a:pt x="53" y="16"/>
                    </a:lnTo>
                    <a:lnTo>
                      <a:pt x="40" y="0"/>
                    </a:lnTo>
                    <a:lnTo>
                      <a:pt x="0" y="40"/>
                    </a:lnTo>
                    <a:lnTo>
                      <a:pt x="6" y="58"/>
                    </a:lnTo>
                    <a:lnTo>
                      <a:pt x="28" y="58"/>
                    </a:lnTo>
                    <a:lnTo>
                      <a:pt x="6" y="80"/>
                    </a:lnTo>
                    <a:lnTo>
                      <a:pt x="22" y="96"/>
                    </a:lnTo>
                    <a:lnTo>
                      <a:pt x="62" y="56"/>
                    </a:lnTo>
                    <a:lnTo>
                      <a:pt x="55" y="36"/>
                    </a:lnTo>
                    <a:lnTo>
                      <a:pt x="33" y="3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2" name="Freeform 187"/>
              <p:cNvSpPr>
                <a:spLocks noEditPoints="1"/>
              </p:cNvSpPr>
              <p:nvPr/>
            </p:nvSpPr>
            <p:spPr bwMode="gray">
              <a:xfrm>
                <a:off x="9366761" y="2784754"/>
                <a:ext cx="145118" cy="133034"/>
              </a:xfrm>
              <a:custGeom>
                <a:avLst/>
                <a:gdLst>
                  <a:gd name="T0" fmla="*/ 11 w 102"/>
                  <a:gd name="T1" fmla="*/ 0 h 94"/>
                  <a:gd name="T2" fmla="*/ 0 w 102"/>
                  <a:gd name="T3" fmla="*/ 12 h 94"/>
                  <a:gd name="T4" fmla="*/ 0 w 102"/>
                  <a:gd name="T5" fmla="*/ 83 h 94"/>
                  <a:gd name="T6" fmla="*/ 11 w 102"/>
                  <a:gd name="T7" fmla="*/ 94 h 94"/>
                  <a:gd name="T8" fmla="*/ 91 w 102"/>
                  <a:gd name="T9" fmla="*/ 94 h 94"/>
                  <a:gd name="T10" fmla="*/ 102 w 102"/>
                  <a:gd name="T11" fmla="*/ 83 h 94"/>
                  <a:gd name="T12" fmla="*/ 102 w 102"/>
                  <a:gd name="T13" fmla="*/ 12 h 94"/>
                  <a:gd name="T14" fmla="*/ 91 w 102"/>
                  <a:gd name="T15" fmla="*/ 0 h 94"/>
                  <a:gd name="T16" fmla="*/ 11 w 102"/>
                  <a:gd name="T17" fmla="*/ 0 h 94"/>
                  <a:gd name="T18" fmla="*/ 80 w 102"/>
                  <a:gd name="T19" fmla="*/ 72 h 94"/>
                  <a:gd name="T20" fmla="*/ 22 w 102"/>
                  <a:gd name="T21" fmla="*/ 72 h 94"/>
                  <a:gd name="T22" fmla="*/ 22 w 102"/>
                  <a:gd name="T23" fmla="*/ 23 h 94"/>
                  <a:gd name="T24" fmla="*/ 80 w 102"/>
                  <a:gd name="T25" fmla="*/ 23 h 94"/>
                  <a:gd name="T26" fmla="*/ 80 w 102"/>
                  <a:gd name="T27"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94">
                    <a:moveTo>
                      <a:pt x="11" y="0"/>
                    </a:moveTo>
                    <a:lnTo>
                      <a:pt x="0" y="12"/>
                    </a:lnTo>
                    <a:lnTo>
                      <a:pt x="0" y="83"/>
                    </a:lnTo>
                    <a:lnTo>
                      <a:pt x="11" y="94"/>
                    </a:lnTo>
                    <a:lnTo>
                      <a:pt x="91" y="94"/>
                    </a:lnTo>
                    <a:lnTo>
                      <a:pt x="102" y="83"/>
                    </a:lnTo>
                    <a:lnTo>
                      <a:pt x="102" y="12"/>
                    </a:lnTo>
                    <a:lnTo>
                      <a:pt x="91" y="0"/>
                    </a:lnTo>
                    <a:lnTo>
                      <a:pt x="11" y="0"/>
                    </a:lnTo>
                    <a:close/>
                    <a:moveTo>
                      <a:pt x="80" y="72"/>
                    </a:moveTo>
                    <a:lnTo>
                      <a:pt x="22" y="72"/>
                    </a:lnTo>
                    <a:lnTo>
                      <a:pt x="22" y="23"/>
                    </a:lnTo>
                    <a:lnTo>
                      <a:pt x="80" y="23"/>
                    </a:lnTo>
                    <a:lnTo>
                      <a:pt x="80" y="72"/>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3" name="Rectangle 188"/>
              <p:cNvSpPr>
                <a:spLocks noChangeArrowheads="1"/>
              </p:cNvSpPr>
              <p:nvPr/>
            </p:nvSpPr>
            <p:spPr bwMode="gray">
              <a:xfrm>
                <a:off x="9366761" y="2956000"/>
                <a:ext cx="145118" cy="31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4" name="Freeform 189"/>
              <p:cNvSpPr>
                <a:spLocks noEditPoints="1"/>
              </p:cNvSpPr>
              <p:nvPr/>
            </p:nvSpPr>
            <p:spPr bwMode="gray">
              <a:xfrm>
                <a:off x="9318389" y="2740881"/>
                <a:ext cx="364217" cy="503832"/>
              </a:xfrm>
              <a:custGeom>
                <a:avLst/>
                <a:gdLst>
                  <a:gd name="T0" fmla="*/ 112 w 115"/>
                  <a:gd name="T1" fmla="*/ 46 h 160"/>
                  <a:gd name="T2" fmla="*/ 112 w 115"/>
                  <a:gd name="T3" fmla="*/ 41 h 160"/>
                  <a:gd name="T4" fmla="*/ 107 w 115"/>
                  <a:gd name="T5" fmla="*/ 36 h 160"/>
                  <a:gd name="T6" fmla="*/ 102 w 115"/>
                  <a:gd name="T7" fmla="*/ 41 h 160"/>
                  <a:gd name="T8" fmla="*/ 102 w 115"/>
                  <a:gd name="T9" fmla="*/ 46 h 160"/>
                  <a:gd name="T10" fmla="*/ 97 w 115"/>
                  <a:gd name="T11" fmla="*/ 46 h 160"/>
                  <a:gd name="T12" fmla="*/ 97 w 115"/>
                  <a:gd name="T13" fmla="*/ 41 h 160"/>
                  <a:gd name="T14" fmla="*/ 92 w 115"/>
                  <a:gd name="T15" fmla="*/ 36 h 160"/>
                  <a:gd name="T16" fmla="*/ 88 w 115"/>
                  <a:gd name="T17" fmla="*/ 41 h 160"/>
                  <a:gd name="T18" fmla="*/ 88 w 115"/>
                  <a:gd name="T19" fmla="*/ 46 h 160"/>
                  <a:gd name="T20" fmla="*/ 84 w 115"/>
                  <a:gd name="T21" fmla="*/ 46 h 160"/>
                  <a:gd name="T22" fmla="*/ 84 w 115"/>
                  <a:gd name="T23" fmla="*/ 55 h 160"/>
                  <a:gd name="T24" fmla="*/ 94 w 115"/>
                  <a:gd name="T25" fmla="*/ 69 h 160"/>
                  <a:gd name="T26" fmla="*/ 94 w 115"/>
                  <a:gd name="T27" fmla="*/ 137 h 160"/>
                  <a:gd name="T28" fmla="*/ 90 w 115"/>
                  <a:gd name="T29" fmla="*/ 137 h 160"/>
                  <a:gd name="T30" fmla="*/ 90 w 115"/>
                  <a:gd name="T31" fmla="*/ 73 h 160"/>
                  <a:gd name="T32" fmla="*/ 85 w 115"/>
                  <a:gd name="T33" fmla="*/ 68 h 160"/>
                  <a:gd name="T34" fmla="*/ 75 w 115"/>
                  <a:gd name="T35" fmla="*/ 68 h 160"/>
                  <a:gd name="T36" fmla="*/ 75 w 115"/>
                  <a:gd name="T37" fmla="*/ 17 h 160"/>
                  <a:gd name="T38" fmla="*/ 58 w 115"/>
                  <a:gd name="T39" fmla="*/ 0 h 160"/>
                  <a:gd name="T40" fmla="*/ 18 w 115"/>
                  <a:gd name="T41" fmla="*/ 0 h 160"/>
                  <a:gd name="T42" fmla="*/ 0 w 115"/>
                  <a:gd name="T43" fmla="*/ 17 h 160"/>
                  <a:gd name="T44" fmla="*/ 0 w 115"/>
                  <a:gd name="T45" fmla="*/ 137 h 160"/>
                  <a:gd name="T46" fmla="*/ 0 w 115"/>
                  <a:gd name="T47" fmla="*/ 146 h 160"/>
                  <a:gd name="T48" fmla="*/ 0 w 115"/>
                  <a:gd name="T49" fmla="*/ 160 h 160"/>
                  <a:gd name="T50" fmla="*/ 75 w 115"/>
                  <a:gd name="T51" fmla="*/ 160 h 160"/>
                  <a:gd name="T52" fmla="*/ 75 w 115"/>
                  <a:gd name="T53" fmla="*/ 146 h 160"/>
                  <a:gd name="T54" fmla="*/ 75 w 115"/>
                  <a:gd name="T55" fmla="*/ 137 h 160"/>
                  <a:gd name="T56" fmla="*/ 75 w 115"/>
                  <a:gd name="T57" fmla="*/ 78 h 160"/>
                  <a:gd name="T58" fmla="*/ 80 w 115"/>
                  <a:gd name="T59" fmla="*/ 78 h 160"/>
                  <a:gd name="T60" fmla="*/ 80 w 115"/>
                  <a:gd name="T61" fmla="*/ 141 h 160"/>
                  <a:gd name="T62" fmla="*/ 85 w 115"/>
                  <a:gd name="T63" fmla="*/ 146 h 160"/>
                  <a:gd name="T64" fmla="*/ 99 w 115"/>
                  <a:gd name="T65" fmla="*/ 146 h 160"/>
                  <a:gd name="T66" fmla="*/ 104 w 115"/>
                  <a:gd name="T67" fmla="*/ 141 h 160"/>
                  <a:gd name="T68" fmla="*/ 104 w 115"/>
                  <a:gd name="T69" fmla="*/ 70 h 160"/>
                  <a:gd name="T70" fmla="*/ 115 w 115"/>
                  <a:gd name="T71" fmla="*/ 55 h 160"/>
                  <a:gd name="T72" fmla="*/ 115 w 115"/>
                  <a:gd name="T73" fmla="*/ 46 h 160"/>
                  <a:gd name="T74" fmla="*/ 112 w 115"/>
                  <a:gd name="T75" fmla="*/ 46 h 160"/>
                  <a:gd name="T76" fmla="*/ 65 w 115"/>
                  <a:gd name="T77" fmla="*/ 151 h 160"/>
                  <a:gd name="T78" fmla="*/ 10 w 115"/>
                  <a:gd name="T79" fmla="*/ 151 h 160"/>
                  <a:gd name="T80" fmla="*/ 10 w 115"/>
                  <a:gd name="T81" fmla="*/ 146 h 160"/>
                  <a:gd name="T82" fmla="*/ 65 w 115"/>
                  <a:gd name="T83" fmla="*/ 146 h 160"/>
                  <a:gd name="T84" fmla="*/ 65 w 115"/>
                  <a:gd name="T85" fmla="*/ 151 h 160"/>
                  <a:gd name="T86" fmla="*/ 65 w 115"/>
                  <a:gd name="T87" fmla="*/ 137 h 160"/>
                  <a:gd name="T88" fmla="*/ 10 w 115"/>
                  <a:gd name="T89" fmla="*/ 137 h 160"/>
                  <a:gd name="T90" fmla="*/ 10 w 115"/>
                  <a:gd name="T91" fmla="*/ 17 h 160"/>
                  <a:gd name="T92" fmla="*/ 18 w 115"/>
                  <a:gd name="T93" fmla="*/ 9 h 160"/>
                  <a:gd name="T94" fmla="*/ 58 w 115"/>
                  <a:gd name="T95" fmla="*/ 9 h 160"/>
                  <a:gd name="T96" fmla="*/ 65 w 115"/>
                  <a:gd name="T97" fmla="*/ 17 h 160"/>
                  <a:gd name="T98" fmla="*/ 65 w 115"/>
                  <a:gd name="T99" fmla="*/ 68 h 160"/>
                  <a:gd name="T100" fmla="*/ 65 w 115"/>
                  <a:gd name="T101" fmla="*/ 78 h 160"/>
                  <a:gd name="T102" fmla="*/ 65 w 115"/>
                  <a:gd name="T103" fmla="*/ 137 h 160"/>
                  <a:gd name="T104" fmla="*/ 99 w 115"/>
                  <a:gd name="T105" fmla="*/ 61 h 160"/>
                  <a:gd name="T106" fmla="*/ 93 w 115"/>
                  <a:gd name="T107" fmla="*/ 56 h 160"/>
                  <a:gd name="T108" fmla="*/ 105 w 115"/>
                  <a:gd name="T109" fmla="*/ 56 h 160"/>
                  <a:gd name="T110" fmla="*/ 99 w 115"/>
                  <a:gd name="T111" fmla="*/ 6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 h="160">
                    <a:moveTo>
                      <a:pt x="112" y="46"/>
                    </a:moveTo>
                    <a:cubicBezTo>
                      <a:pt x="112" y="41"/>
                      <a:pt x="112" y="41"/>
                      <a:pt x="112" y="41"/>
                    </a:cubicBezTo>
                    <a:cubicBezTo>
                      <a:pt x="112" y="38"/>
                      <a:pt x="109" y="36"/>
                      <a:pt x="107" y="36"/>
                    </a:cubicBezTo>
                    <a:cubicBezTo>
                      <a:pt x="104" y="36"/>
                      <a:pt x="102" y="38"/>
                      <a:pt x="102" y="41"/>
                    </a:cubicBezTo>
                    <a:cubicBezTo>
                      <a:pt x="102" y="46"/>
                      <a:pt x="102" y="46"/>
                      <a:pt x="102" y="46"/>
                    </a:cubicBezTo>
                    <a:cubicBezTo>
                      <a:pt x="97" y="46"/>
                      <a:pt x="97" y="46"/>
                      <a:pt x="97" y="46"/>
                    </a:cubicBezTo>
                    <a:cubicBezTo>
                      <a:pt x="97" y="41"/>
                      <a:pt x="97" y="41"/>
                      <a:pt x="97" y="41"/>
                    </a:cubicBezTo>
                    <a:cubicBezTo>
                      <a:pt x="97" y="38"/>
                      <a:pt x="95" y="36"/>
                      <a:pt x="92" y="36"/>
                    </a:cubicBezTo>
                    <a:cubicBezTo>
                      <a:pt x="90" y="36"/>
                      <a:pt x="88" y="38"/>
                      <a:pt x="88" y="41"/>
                    </a:cubicBezTo>
                    <a:cubicBezTo>
                      <a:pt x="88" y="46"/>
                      <a:pt x="88" y="46"/>
                      <a:pt x="88" y="46"/>
                    </a:cubicBezTo>
                    <a:cubicBezTo>
                      <a:pt x="84" y="46"/>
                      <a:pt x="84" y="46"/>
                      <a:pt x="84" y="46"/>
                    </a:cubicBezTo>
                    <a:cubicBezTo>
                      <a:pt x="84" y="55"/>
                      <a:pt x="84" y="55"/>
                      <a:pt x="84" y="55"/>
                    </a:cubicBezTo>
                    <a:cubicBezTo>
                      <a:pt x="84" y="62"/>
                      <a:pt x="88" y="67"/>
                      <a:pt x="94" y="69"/>
                    </a:cubicBezTo>
                    <a:cubicBezTo>
                      <a:pt x="94" y="137"/>
                      <a:pt x="94" y="137"/>
                      <a:pt x="94" y="137"/>
                    </a:cubicBezTo>
                    <a:cubicBezTo>
                      <a:pt x="90" y="137"/>
                      <a:pt x="90" y="137"/>
                      <a:pt x="90" y="137"/>
                    </a:cubicBezTo>
                    <a:cubicBezTo>
                      <a:pt x="90" y="73"/>
                      <a:pt x="90" y="73"/>
                      <a:pt x="90" y="73"/>
                    </a:cubicBezTo>
                    <a:cubicBezTo>
                      <a:pt x="85" y="68"/>
                      <a:pt x="85" y="68"/>
                      <a:pt x="85" y="68"/>
                    </a:cubicBezTo>
                    <a:cubicBezTo>
                      <a:pt x="75" y="68"/>
                      <a:pt x="75" y="68"/>
                      <a:pt x="75" y="68"/>
                    </a:cubicBezTo>
                    <a:cubicBezTo>
                      <a:pt x="75" y="17"/>
                      <a:pt x="75" y="17"/>
                      <a:pt x="75" y="17"/>
                    </a:cubicBezTo>
                    <a:cubicBezTo>
                      <a:pt x="75" y="8"/>
                      <a:pt x="68" y="0"/>
                      <a:pt x="58" y="0"/>
                    </a:cubicBezTo>
                    <a:cubicBezTo>
                      <a:pt x="18" y="0"/>
                      <a:pt x="18" y="0"/>
                      <a:pt x="18" y="0"/>
                    </a:cubicBezTo>
                    <a:cubicBezTo>
                      <a:pt x="8" y="0"/>
                      <a:pt x="0" y="7"/>
                      <a:pt x="0" y="17"/>
                    </a:cubicBezTo>
                    <a:cubicBezTo>
                      <a:pt x="0" y="137"/>
                      <a:pt x="0" y="137"/>
                      <a:pt x="0" y="137"/>
                    </a:cubicBezTo>
                    <a:cubicBezTo>
                      <a:pt x="0" y="146"/>
                      <a:pt x="0" y="146"/>
                      <a:pt x="0" y="146"/>
                    </a:cubicBezTo>
                    <a:cubicBezTo>
                      <a:pt x="0" y="160"/>
                      <a:pt x="0" y="160"/>
                      <a:pt x="0" y="160"/>
                    </a:cubicBezTo>
                    <a:cubicBezTo>
                      <a:pt x="75" y="160"/>
                      <a:pt x="75" y="160"/>
                      <a:pt x="75" y="160"/>
                    </a:cubicBezTo>
                    <a:cubicBezTo>
                      <a:pt x="75" y="146"/>
                      <a:pt x="75" y="146"/>
                      <a:pt x="75" y="146"/>
                    </a:cubicBezTo>
                    <a:cubicBezTo>
                      <a:pt x="75" y="137"/>
                      <a:pt x="75" y="137"/>
                      <a:pt x="75" y="137"/>
                    </a:cubicBezTo>
                    <a:cubicBezTo>
                      <a:pt x="75" y="78"/>
                      <a:pt x="75" y="78"/>
                      <a:pt x="75" y="78"/>
                    </a:cubicBezTo>
                    <a:cubicBezTo>
                      <a:pt x="80" y="78"/>
                      <a:pt x="80" y="78"/>
                      <a:pt x="80" y="78"/>
                    </a:cubicBezTo>
                    <a:cubicBezTo>
                      <a:pt x="80" y="141"/>
                      <a:pt x="80" y="141"/>
                      <a:pt x="80" y="141"/>
                    </a:cubicBezTo>
                    <a:cubicBezTo>
                      <a:pt x="85" y="146"/>
                      <a:pt x="85" y="146"/>
                      <a:pt x="85" y="146"/>
                    </a:cubicBezTo>
                    <a:cubicBezTo>
                      <a:pt x="99" y="146"/>
                      <a:pt x="99" y="146"/>
                      <a:pt x="99" y="146"/>
                    </a:cubicBezTo>
                    <a:cubicBezTo>
                      <a:pt x="104" y="141"/>
                      <a:pt x="104" y="141"/>
                      <a:pt x="104" y="141"/>
                    </a:cubicBezTo>
                    <a:cubicBezTo>
                      <a:pt x="104" y="70"/>
                      <a:pt x="104" y="70"/>
                      <a:pt x="104" y="70"/>
                    </a:cubicBezTo>
                    <a:cubicBezTo>
                      <a:pt x="110" y="68"/>
                      <a:pt x="115" y="62"/>
                      <a:pt x="115" y="55"/>
                    </a:cubicBezTo>
                    <a:cubicBezTo>
                      <a:pt x="115" y="46"/>
                      <a:pt x="115" y="46"/>
                      <a:pt x="115" y="46"/>
                    </a:cubicBezTo>
                    <a:lnTo>
                      <a:pt x="112" y="46"/>
                    </a:lnTo>
                    <a:close/>
                    <a:moveTo>
                      <a:pt x="65" y="151"/>
                    </a:moveTo>
                    <a:cubicBezTo>
                      <a:pt x="10" y="151"/>
                      <a:pt x="10" y="151"/>
                      <a:pt x="10" y="151"/>
                    </a:cubicBezTo>
                    <a:cubicBezTo>
                      <a:pt x="10" y="146"/>
                      <a:pt x="10" y="146"/>
                      <a:pt x="10" y="146"/>
                    </a:cubicBezTo>
                    <a:cubicBezTo>
                      <a:pt x="65" y="146"/>
                      <a:pt x="65" y="146"/>
                      <a:pt x="65" y="146"/>
                    </a:cubicBezTo>
                    <a:lnTo>
                      <a:pt x="65" y="151"/>
                    </a:lnTo>
                    <a:close/>
                    <a:moveTo>
                      <a:pt x="65" y="137"/>
                    </a:moveTo>
                    <a:cubicBezTo>
                      <a:pt x="10" y="137"/>
                      <a:pt x="10" y="137"/>
                      <a:pt x="10" y="137"/>
                    </a:cubicBezTo>
                    <a:cubicBezTo>
                      <a:pt x="10" y="17"/>
                      <a:pt x="10" y="17"/>
                      <a:pt x="10" y="17"/>
                    </a:cubicBezTo>
                    <a:cubicBezTo>
                      <a:pt x="10" y="13"/>
                      <a:pt x="13" y="9"/>
                      <a:pt x="18" y="9"/>
                    </a:cubicBezTo>
                    <a:cubicBezTo>
                      <a:pt x="58" y="9"/>
                      <a:pt x="58" y="9"/>
                      <a:pt x="58" y="9"/>
                    </a:cubicBezTo>
                    <a:cubicBezTo>
                      <a:pt x="62" y="9"/>
                      <a:pt x="65" y="13"/>
                      <a:pt x="65" y="17"/>
                    </a:cubicBezTo>
                    <a:cubicBezTo>
                      <a:pt x="65" y="68"/>
                      <a:pt x="65" y="68"/>
                      <a:pt x="65" y="68"/>
                    </a:cubicBezTo>
                    <a:cubicBezTo>
                      <a:pt x="65" y="78"/>
                      <a:pt x="65" y="78"/>
                      <a:pt x="65" y="78"/>
                    </a:cubicBezTo>
                    <a:lnTo>
                      <a:pt x="65" y="137"/>
                    </a:lnTo>
                    <a:close/>
                    <a:moveTo>
                      <a:pt x="99" y="61"/>
                    </a:moveTo>
                    <a:cubicBezTo>
                      <a:pt x="97" y="61"/>
                      <a:pt x="94" y="59"/>
                      <a:pt x="93" y="56"/>
                    </a:cubicBezTo>
                    <a:cubicBezTo>
                      <a:pt x="105" y="56"/>
                      <a:pt x="105" y="56"/>
                      <a:pt x="105" y="56"/>
                    </a:cubicBezTo>
                    <a:cubicBezTo>
                      <a:pt x="105" y="59"/>
                      <a:pt x="103" y="61"/>
                      <a:pt x="99" y="6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nvGrpSpPr>
            <p:cNvPr id="45" name="Gruppieren 102"/>
            <p:cNvGrpSpPr/>
            <p:nvPr/>
          </p:nvGrpSpPr>
          <p:grpSpPr>
            <a:xfrm>
              <a:off x="8739339" y="2732390"/>
              <a:ext cx="395517" cy="506662"/>
              <a:chOff x="8739339" y="2732390"/>
              <a:chExt cx="395517" cy="506662"/>
            </a:xfrm>
          </p:grpSpPr>
          <p:sp>
            <p:nvSpPr>
              <p:cNvPr id="46" name="Freeform 247"/>
              <p:cNvSpPr>
                <a:spLocks noEditPoints="1"/>
              </p:cNvSpPr>
              <p:nvPr/>
            </p:nvSpPr>
            <p:spPr bwMode="gray">
              <a:xfrm>
                <a:off x="8762103" y="2871085"/>
                <a:ext cx="109550" cy="108974"/>
              </a:xfrm>
              <a:custGeom>
                <a:avLst/>
                <a:gdLst>
                  <a:gd name="T0" fmla="*/ 66 w 77"/>
                  <a:gd name="T1" fmla="*/ 77 h 77"/>
                  <a:gd name="T2" fmla="*/ 11 w 77"/>
                  <a:gd name="T3" fmla="*/ 77 h 77"/>
                  <a:gd name="T4" fmla="*/ 0 w 77"/>
                  <a:gd name="T5" fmla="*/ 66 h 77"/>
                  <a:gd name="T6" fmla="*/ 0 w 77"/>
                  <a:gd name="T7" fmla="*/ 8 h 77"/>
                  <a:gd name="T8" fmla="*/ 11 w 77"/>
                  <a:gd name="T9" fmla="*/ 0 h 77"/>
                  <a:gd name="T10" fmla="*/ 66 w 77"/>
                  <a:gd name="T11" fmla="*/ 0 h 77"/>
                  <a:gd name="T12" fmla="*/ 77 w 77"/>
                  <a:gd name="T13" fmla="*/ 8 h 77"/>
                  <a:gd name="T14" fmla="*/ 77 w 77"/>
                  <a:gd name="T15" fmla="*/ 66 h 77"/>
                  <a:gd name="T16" fmla="*/ 66 w 77"/>
                  <a:gd name="T17" fmla="*/ 77 h 77"/>
                  <a:gd name="T18" fmla="*/ 22 w 77"/>
                  <a:gd name="T19" fmla="*/ 55 h 77"/>
                  <a:gd name="T20" fmla="*/ 55 w 77"/>
                  <a:gd name="T21" fmla="*/ 55 h 77"/>
                  <a:gd name="T22" fmla="*/ 55 w 77"/>
                  <a:gd name="T23" fmla="*/ 20 h 77"/>
                  <a:gd name="T24" fmla="*/ 22 w 77"/>
                  <a:gd name="T25" fmla="*/ 20 h 77"/>
                  <a:gd name="T26" fmla="*/ 22 w 77"/>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77">
                    <a:moveTo>
                      <a:pt x="66" y="77"/>
                    </a:moveTo>
                    <a:lnTo>
                      <a:pt x="11" y="77"/>
                    </a:lnTo>
                    <a:lnTo>
                      <a:pt x="0" y="66"/>
                    </a:lnTo>
                    <a:lnTo>
                      <a:pt x="0" y="8"/>
                    </a:lnTo>
                    <a:lnTo>
                      <a:pt x="11" y="0"/>
                    </a:lnTo>
                    <a:lnTo>
                      <a:pt x="66" y="0"/>
                    </a:lnTo>
                    <a:lnTo>
                      <a:pt x="77" y="8"/>
                    </a:lnTo>
                    <a:lnTo>
                      <a:pt x="77" y="66"/>
                    </a:lnTo>
                    <a:lnTo>
                      <a:pt x="66" y="77"/>
                    </a:lnTo>
                    <a:close/>
                    <a:moveTo>
                      <a:pt x="22" y="55"/>
                    </a:moveTo>
                    <a:lnTo>
                      <a:pt x="55" y="55"/>
                    </a:lnTo>
                    <a:lnTo>
                      <a:pt x="55" y="20"/>
                    </a:lnTo>
                    <a:lnTo>
                      <a:pt x="22" y="20"/>
                    </a:lnTo>
                    <a:lnTo>
                      <a:pt x="22"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7" name="Freeform 248"/>
              <p:cNvSpPr>
                <a:spLocks noEditPoints="1"/>
              </p:cNvSpPr>
              <p:nvPr/>
            </p:nvSpPr>
            <p:spPr bwMode="gray">
              <a:xfrm>
                <a:off x="8840353" y="2871085"/>
                <a:ext cx="113818" cy="108974"/>
              </a:xfrm>
              <a:custGeom>
                <a:avLst/>
                <a:gdLst>
                  <a:gd name="T0" fmla="*/ 69 w 80"/>
                  <a:gd name="T1" fmla="*/ 77 h 77"/>
                  <a:gd name="T2" fmla="*/ 11 w 80"/>
                  <a:gd name="T3" fmla="*/ 77 h 77"/>
                  <a:gd name="T4" fmla="*/ 0 w 80"/>
                  <a:gd name="T5" fmla="*/ 66 h 77"/>
                  <a:gd name="T6" fmla="*/ 0 w 80"/>
                  <a:gd name="T7" fmla="*/ 8 h 77"/>
                  <a:gd name="T8" fmla="*/ 11 w 80"/>
                  <a:gd name="T9" fmla="*/ 0 h 77"/>
                  <a:gd name="T10" fmla="*/ 69 w 80"/>
                  <a:gd name="T11" fmla="*/ 0 h 77"/>
                  <a:gd name="T12" fmla="*/ 80 w 80"/>
                  <a:gd name="T13" fmla="*/ 8 h 77"/>
                  <a:gd name="T14" fmla="*/ 80 w 80"/>
                  <a:gd name="T15" fmla="*/ 66 h 77"/>
                  <a:gd name="T16" fmla="*/ 69 w 80"/>
                  <a:gd name="T17" fmla="*/ 77 h 77"/>
                  <a:gd name="T18" fmla="*/ 22 w 80"/>
                  <a:gd name="T19" fmla="*/ 55 h 77"/>
                  <a:gd name="T20" fmla="*/ 58 w 80"/>
                  <a:gd name="T21" fmla="*/ 55 h 77"/>
                  <a:gd name="T22" fmla="*/ 58 w 80"/>
                  <a:gd name="T23" fmla="*/ 20 h 77"/>
                  <a:gd name="T24" fmla="*/ 22 w 80"/>
                  <a:gd name="T25" fmla="*/ 20 h 77"/>
                  <a:gd name="T26" fmla="*/ 22 w 80"/>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7">
                    <a:moveTo>
                      <a:pt x="69" y="77"/>
                    </a:moveTo>
                    <a:lnTo>
                      <a:pt x="11" y="77"/>
                    </a:lnTo>
                    <a:lnTo>
                      <a:pt x="0" y="66"/>
                    </a:lnTo>
                    <a:lnTo>
                      <a:pt x="0" y="8"/>
                    </a:lnTo>
                    <a:lnTo>
                      <a:pt x="11" y="0"/>
                    </a:lnTo>
                    <a:lnTo>
                      <a:pt x="69" y="0"/>
                    </a:lnTo>
                    <a:lnTo>
                      <a:pt x="80" y="8"/>
                    </a:lnTo>
                    <a:lnTo>
                      <a:pt x="80" y="66"/>
                    </a:lnTo>
                    <a:lnTo>
                      <a:pt x="69" y="77"/>
                    </a:lnTo>
                    <a:close/>
                    <a:moveTo>
                      <a:pt x="22" y="55"/>
                    </a:moveTo>
                    <a:lnTo>
                      <a:pt x="58" y="55"/>
                    </a:lnTo>
                    <a:lnTo>
                      <a:pt x="58" y="20"/>
                    </a:lnTo>
                    <a:lnTo>
                      <a:pt x="22" y="20"/>
                    </a:lnTo>
                    <a:lnTo>
                      <a:pt x="22"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8" name="Freeform 249"/>
              <p:cNvSpPr>
                <a:spLocks noEditPoints="1"/>
              </p:cNvSpPr>
              <p:nvPr/>
            </p:nvSpPr>
            <p:spPr bwMode="gray">
              <a:xfrm>
                <a:off x="8922871" y="2871085"/>
                <a:ext cx="108127" cy="108974"/>
              </a:xfrm>
              <a:custGeom>
                <a:avLst/>
                <a:gdLst>
                  <a:gd name="T0" fmla="*/ 67 w 76"/>
                  <a:gd name="T1" fmla="*/ 77 h 77"/>
                  <a:gd name="T2" fmla="*/ 11 w 76"/>
                  <a:gd name="T3" fmla="*/ 77 h 77"/>
                  <a:gd name="T4" fmla="*/ 0 w 76"/>
                  <a:gd name="T5" fmla="*/ 66 h 77"/>
                  <a:gd name="T6" fmla="*/ 0 w 76"/>
                  <a:gd name="T7" fmla="*/ 8 h 77"/>
                  <a:gd name="T8" fmla="*/ 11 w 76"/>
                  <a:gd name="T9" fmla="*/ 0 h 77"/>
                  <a:gd name="T10" fmla="*/ 67 w 76"/>
                  <a:gd name="T11" fmla="*/ 0 h 77"/>
                  <a:gd name="T12" fmla="*/ 76 w 76"/>
                  <a:gd name="T13" fmla="*/ 8 h 77"/>
                  <a:gd name="T14" fmla="*/ 76 w 76"/>
                  <a:gd name="T15" fmla="*/ 66 h 77"/>
                  <a:gd name="T16" fmla="*/ 67 w 76"/>
                  <a:gd name="T17" fmla="*/ 77 h 77"/>
                  <a:gd name="T18" fmla="*/ 22 w 76"/>
                  <a:gd name="T19" fmla="*/ 55 h 77"/>
                  <a:gd name="T20" fmla="*/ 56 w 76"/>
                  <a:gd name="T21" fmla="*/ 55 h 77"/>
                  <a:gd name="T22" fmla="*/ 56 w 76"/>
                  <a:gd name="T23" fmla="*/ 20 h 77"/>
                  <a:gd name="T24" fmla="*/ 22 w 76"/>
                  <a:gd name="T25" fmla="*/ 20 h 77"/>
                  <a:gd name="T26" fmla="*/ 22 w 76"/>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7">
                    <a:moveTo>
                      <a:pt x="67" y="77"/>
                    </a:moveTo>
                    <a:lnTo>
                      <a:pt x="11" y="77"/>
                    </a:lnTo>
                    <a:lnTo>
                      <a:pt x="0" y="66"/>
                    </a:lnTo>
                    <a:lnTo>
                      <a:pt x="0" y="8"/>
                    </a:lnTo>
                    <a:lnTo>
                      <a:pt x="11" y="0"/>
                    </a:lnTo>
                    <a:lnTo>
                      <a:pt x="67" y="0"/>
                    </a:lnTo>
                    <a:lnTo>
                      <a:pt x="76" y="8"/>
                    </a:lnTo>
                    <a:lnTo>
                      <a:pt x="76" y="66"/>
                    </a:lnTo>
                    <a:lnTo>
                      <a:pt x="67" y="77"/>
                    </a:lnTo>
                    <a:close/>
                    <a:moveTo>
                      <a:pt x="22" y="55"/>
                    </a:moveTo>
                    <a:lnTo>
                      <a:pt x="56" y="55"/>
                    </a:lnTo>
                    <a:lnTo>
                      <a:pt x="56" y="20"/>
                    </a:lnTo>
                    <a:lnTo>
                      <a:pt x="22" y="20"/>
                    </a:lnTo>
                    <a:lnTo>
                      <a:pt x="22"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49" name="Freeform 250"/>
              <p:cNvSpPr>
                <a:spLocks noEditPoints="1"/>
              </p:cNvSpPr>
              <p:nvPr/>
            </p:nvSpPr>
            <p:spPr bwMode="gray">
              <a:xfrm>
                <a:off x="8863117" y="2791830"/>
                <a:ext cx="145118" cy="107560"/>
              </a:xfrm>
              <a:custGeom>
                <a:avLst/>
                <a:gdLst>
                  <a:gd name="T0" fmla="*/ 91 w 102"/>
                  <a:gd name="T1" fmla="*/ 76 h 76"/>
                  <a:gd name="T2" fmla="*/ 11 w 102"/>
                  <a:gd name="T3" fmla="*/ 76 h 76"/>
                  <a:gd name="T4" fmla="*/ 0 w 102"/>
                  <a:gd name="T5" fmla="*/ 64 h 76"/>
                  <a:gd name="T6" fmla="*/ 0 w 102"/>
                  <a:gd name="T7" fmla="*/ 11 h 76"/>
                  <a:gd name="T8" fmla="*/ 11 w 102"/>
                  <a:gd name="T9" fmla="*/ 0 h 76"/>
                  <a:gd name="T10" fmla="*/ 91 w 102"/>
                  <a:gd name="T11" fmla="*/ 0 h 76"/>
                  <a:gd name="T12" fmla="*/ 102 w 102"/>
                  <a:gd name="T13" fmla="*/ 11 h 76"/>
                  <a:gd name="T14" fmla="*/ 102 w 102"/>
                  <a:gd name="T15" fmla="*/ 64 h 76"/>
                  <a:gd name="T16" fmla="*/ 91 w 102"/>
                  <a:gd name="T17" fmla="*/ 76 h 76"/>
                  <a:gd name="T18" fmla="*/ 22 w 102"/>
                  <a:gd name="T19" fmla="*/ 56 h 76"/>
                  <a:gd name="T20" fmla="*/ 82 w 102"/>
                  <a:gd name="T21" fmla="*/ 56 h 76"/>
                  <a:gd name="T22" fmla="*/ 82 w 102"/>
                  <a:gd name="T23" fmla="*/ 20 h 76"/>
                  <a:gd name="T24" fmla="*/ 22 w 102"/>
                  <a:gd name="T25" fmla="*/ 20 h 76"/>
                  <a:gd name="T26" fmla="*/ 22 w 102"/>
                  <a:gd name="T27"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76">
                    <a:moveTo>
                      <a:pt x="91" y="76"/>
                    </a:moveTo>
                    <a:lnTo>
                      <a:pt x="11" y="76"/>
                    </a:lnTo>
                    <a:lnTo>
                      <a:pt x="0" y="64"/>
                    </a:lnTo>
                    <a:lnTo>
                      <a:pt x="0" y="11"/>
                    </a:lnTo>
                    <a:lnTo>
                      <a:pt x="11" y="0"/>
                    </a:lnTo>
                    <a:lnTo>
                      <a:pt x="91" y="0"/>
                    </a:lnTo>
                    <a:lnTo>
                      <a:pt x="102" y="11"/>
                    </a:lnTo>
                    <a:lnTo>
                      <a:pt x="102" y="64"/>
                    </a:lnTo>
                    <a:lnTo>
                      <a:pt x="91" y="76"/>
                    </a:lnTo>
                    <a:close/>
                    <a:moveTo>
                      <a:pt x="22" y="56"/>
                    </a:moveTo>
                    <a:lnTo>
                      <a:pt x="82" y="56"/>
                    </a:lnTo>
                    <a:lnTo>
                      <a:pt x="82" y="20"/>
                    </a:lnTo>
                    <a:lnTo>
                      <a:pt x="22" y="20"/>
                    </a:lnTo>
                    <a:lnTo>
                      <a:pt x="22" y="56"/>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0" name="Freeform 251"/>
              <p:cNvSpPr>
                <a:spLocks noEditPoints="1"/>
              </p:cNvSpPr>
              <p:nvPr/>
            </p:nvSpPr>
            <p:spPr bwMode="gray">
              <a:xfrm>
                <a:off x="9002544" y="2871085"/>
                <a:ext cx="110973" cy="108974"/>
              </a:xfrm>
              <a:custGeom>
                <a:avLst/>
                <a:gdLst>
                  <a:gd name="T0" fmla="*/ 66 w 78"/>
                  <a:gd name="T1" fmla="*/ 77 h 77"/>
                  <a:gd name="T2" fmla="*/ 11 w 78"/>
                  <a:gd name="T3" fmla="*/ 77 h 77"/>
                  <a:gd name="T4" fmla="*/ 0 w 78"/>
                  <a:gd name="T5" fmla="*/ 66 h 77"/>
                  <a:gd name="T6" fmla="*/ 0 w 78"/>
                  <a:gd name="T7" fmla="*/ 8 h 77"/>
                  <a:gd name="T8" fmla="*/ 11 w 78"/>
                  <a:gd name="T9" fmla="*/ 0 h 77"/>
                  <a:gd name="T10" fmla="*/ 66 w 78"/>
                  <a:gd name="T11" fmla="*/ 0 h 77"/>
                  <a:gd name="T12" fmla="*/ 78 w 78"/>
                  <a:gd name="T13" fmla="*/ 8 h 77"/>
                  <a:gd name="T14" fmla="*/ 78 w 78"/>
                  <a:gd name="T15" fmla="*/ 66 h 77"/>
                  <a:gd name="T16" fmla="*/ 66 w 78"/>
                  <a:gd name="T17" fmla="*/ 77 h 77"/>
                  <a:gd name="T18" fmla="*/ 20 w 78"/>
                  <a:gd name="T19" fmla="*/ 55 h 77"/>
                  <a:gd name="T20" fmla="*/ 55 w 78"/>
                  <a:gd name="T21" fmla="*/ 55 h 77"/>
                  <a:gd name="T22" fmla="*/ 55 w 78"/>
                  <a:gd name="T23" fmla="*/ 20 h 77"/>
                  <a:gd name="T24" fmla="*/ 20 w 78"/>
                  <a:gd name="T25" fmla="*/ 20 h 77"/>
                  <a:gd name="T26" fmla="*/ 20 w 78"/>
                  <a:gd name="T27"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77">
                    <a:moveTo>
                      <a:pt x="66" y="77"/>
                    </a:moveTo>
                    <a:lnTo>
                      <a:pt x="11" y="77"/>
                    </a:lnTo>
                    <a:lnTo>
                      <a:pt x="0" y="66"/>
                    </a:lnTo>
                    <a:lnTo>
                      <a:pt x="0" y="8"/>
                    </a:lnTo>
                    <a:lnTo>
                      <a:pt x="11" y="0"/>
                    </a:lnTo>
                    <a:lnTo>
                      <a:pt x="66" y="0"/>
                    </a:lnTo>
                    <a:lnTo>
                      <a:pt x="78" y="8"/>
                    </a:lnTo>
                    <a:lnTo>
                      <a:pt x="78" y="66"/>
                    </a:lnTo>
                    <a:lnTo>
                      <a:pt x="66" y="77"/>
                    </a:lnTo>
                    <a:close/>
                    <a:moveTo>
                      <a:pt x="20" y="55"/>
                    </a:moveTo>
                    <a:lnTo>
                      <a:pt x="55" y="55"/>
                    </a:lnTo>
                    <a:lnTo>
                      <a:pt x="55" y="20"/>
                    </a:lnTo>
                    <a:lnTo>
                      <a:pt x="20" y="20"/>
                    </a:lnTo>
                    <a:lnTo>
                      <a:pt x="20" y="55"/>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1" name="Freeform 252"/>
              <p:cNvSpPr>
                <a:spLocks noEditPoints="1"/>
              </p:cNvSpPr>
              <p:nvPr/>
            </p:nvSpPr>
            <p:spPr bwMode="gray">
              <a:xfrm>
                <a:off x="8762103" y="2948924"/>
                <a:ext cx="109550" cy="110390"/>
              </a:xfrm>
              <a:custGeom>
                <a:avLst/>
                <a:gdLst>
                  <a:gd name="T0" fmla="*/ 66 w 77"/>
                  <a:gd name="T1" fmla="*/ 78 h 78"/>
                  <a:gd name="T2" fmla="*/ 11 w 77"/>
                  <a:gd name="T3" fmla="*/ 78 h 78"/>
                  <a:gd name="T4" fmla="*/ 0 w 77"/>
                  <a:gd name="T5" fmla="*/ 67 h 78"/>
                  <a:gd name="T6" fmla="*/ 0 w 77"/>
                  <a:gd name="T7" fmla="*/ 11 h 78"/>
                  <a:gd name="T8" fmla="*/ 11 w 77"/>
                  <a:gd name="T9" fmla="*/ 0 h 78"/>
                  <a:gd name="T10" fmla="*/ 66 w 77"/>
                  <a:gd name="T11" fmla="*/ 0 h 78"/>
                  <a:gd name="T12" fmla="*/ 77 w 77"/>
                  <a:gd name="T13" fmla="*/ 11 h 78"/>
                  <a:gd name="T14" fmla="*/ 77 w 77"/>
                  <a:gd name="T15" fmla="*/ 67 h 78"/>
                  <a:gd name="T16" fmla="*/ 66 w 77"/>
                  <a:gd name="T17" fmla="*/ 78 h 78"/>
                  <a:gd name="T18" fmla="*/ 22 w 77"/>
                  <a:gd name="T19" fmla="*/ 58 h 78"/>
                  <a:gd name="T20" fmla="*/ 55 w 77"/>
                  <a:gd name="T21" fmla="*/ 58 h 78"/>
                  <a:gd name="T22" fmla="*/ 55 w 77"/>
                  <a:gd name="T23" fmla="*/ 22 h 78"/>
                  <a:gd name="T24" fmla="*/ 22 w 77"/>
                  <a:gd name="T25" fmla="*/ 22 h 78"/>
                  <a:gd name="T26" fmla="*/ 22 w 77"/>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78">
                    <a:moveTo>
                      <a:pt x="66" y="78"/>
                    </a:moveTo>
                    <a:lnTo>
                      <a:pt x="11" y="78"/>
                    </a:lnTo>
                    <a:lnTo>
                      <a:pt x="0" y="67"/>
                    </a:lnTo>
                    <a:lnTo>
                      <a:pt x="0" y="11"/>
                    </a:lnTo>
                    <a:lnTo>
                      <a:pt x="11" y="0"/>
                    </a:lnTo>
                    <a:lnTo>
                      <a:pt x="66" y="0"/>
                    </a:lnTo>
                    <a:lnTo>
                      <a:pt x="77" y="11"/>
                    </a:lnTo>
                    <a:lnTo>
                      <a:pt x="77" y="67"/>
                    </a:lnTo>
                    <a:lnTo>
                      <a:pt x="66" y="78"/>
                    </a:lnTo>
                    <a:close/>
                    <a:moveTo>
                      <a:pt x="22" y="58"/>
                    </a:moveTo>
                    <a:lnTo>
                      <a:pt x="55" y="58"/>
                    </a:lnTo>
                    <a:lnTo>
                      <a:pt x="55" y="22"/>
                    </a:lnTo>
                    <a:lnTo>
                      <a:pt x="22" y="22"/>
                    </a:lnTo>
                    <a:lnTo>
                      <a:pt x="22"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2" name="Freeform 253"/>
              <p:cNvSpPr>
                <a:spLocks noEditPoints="1"/>
              </p:cNvSpPr>
              <p:nvPr/>
            </p:nvSpPr>
            <p:spPr bwMode="gray">
              <a:xfrm>
                <a:off x="8840353" y="2948924"/>
                <a:ext cx="113818" cy="110390"/>
              </a:xfrm>
              <a:custGeom>
                <a:avLst/>
                <a:gdLst>
                  <a:gd name="T0" fmla="*/ 69 w 80"/>
                  <a:gd name="T1" fmla="*/ 78 h 78"/>
                  <a:gd name="T2" fmla="*/ 11 w 80"/>
                  <a:gd name="T3" fmla="*/ 78 h 78"/>
                  <a:gd name="T4" fmla="*/ 0 w 80"/>
                  <a:gd name="T5" fmla="*/ 67 h 78"/>
                  <a:gd name="T6" fmla="*/ 0 w 80"/>
                  <a:gd name="T7" fmla="*/ 11 h 78"/>
                  <a:gd name="T8" fmla="*/ 11 w 80"/>
                  <a:gd name="T9" fmla="*/ 0 h 78"/>
                  <a:gd name="T10" fmla="*/ 69 w 80"/>
                  <a:gd name="T11" fmla="*/ 0 h 78"/>
                  <a:gd name="T12" fmla="*/ 80 w 80"/>
                  <a:gd name="T13" fmla="*/ 11 h 78"/>
                  <a:gd name="T14" fmla="*/ 80 w 80"/>
                  <a:gd name="T15" fmla="*/ 67 h 78"/>
                  <a:gd name="T16" fmla="*/ 69 w 80"/>
                  <a:gd name="T17" fmla="*/ 78 h 78"/>
                  <a:gd name="T18" fmla="*/ 22 w 80"/>
                  <a:gd name="T19" fmla="*/ 58 h 78"/>
                  <a:gd name="T20" fmla="*/ 58 w 80"/>
                  <a:gd name="T21" fmla="*/ 58 h 78"/>
                  <a:gd name="T22" fmla="*/ 58 w 80"/>
                  <a:gd name="T23" fmla="*/ 22 h 78"/>
                  <a:gd name="T24" fmla="*/ 22 w 80"/>
                  <a:gd name="T25" fmla="*/ 22 h 78"/>
                  <a:gd name="T26" fmla="*/ 22 w 80"/>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8">
                    <a:moveTo>
                      <a:pt x="69" y="78"/>
                    </a:moveTo>
                    <a:lnTo>
                      <a:pt x="11" y="78"/>
                    </a:lnTo>
                    <a:lnTo>
                      <a:pt x="0" y="67"/>
                    </a:lnTo>
                    <a:lnTo>
                      <a:pt x="0" y="11"/>
                    </a:lnTo>
                    <a:lnTo>
                      <a:pt x="11" y="0"/>
                    </a:lnTo>
                    <a:lnTo>
                      <a:pt x="69" y="0"/>
                    </a:lnTo>
                    <a:lnTo>
                      <a:pt x="80" y="11"/>
                    </a:lnTo>
                    <a:lnTo>
                      <a:pt x="80" y="67"/>
                    </a:lnTo>
                    <a:lnTo>
                      <a:pt x="69" y="78"/>
                    </a:lnTo>
                    <a:close/>
                    <a:moveTo>
                      <a:pt x="22" y="58"/>
                    </a:moveTo>
                    <a:lnTo>
                      <a:pt x="58" y="58"/>
                    </a:lnTo>
                    <a:lnTo>
                      <a:pt x="58" y="22"/>
                    </a:lnTo>
                    <a:lnTo>
                      <a:pt x="22" y="22"/>
                    </a:lnTo>
                    <a:lnTo>
                      <a:pt x="22"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3" name="Freeform 254"/>
              <p:cNvSpPr>
                <a:spLocks noEditPoints="1"/>
              </p:cNvSpPr>
              <p:nvPr/>
            </p:nvSpPr>
            <p:spPr bwMode="gray">
              <a:xfrm>
                <a:off x="8922871" y="2948924"/>
                <a:ext cx="108127" cy="110390"/>
              </a:xfrm>
              <a:custGeom>
                <a:avLst/>
                <a:gdLst>
                  <a:gd name="T0" fmla="*/ 67 w 76"/>
                  <a:gd name="T1" fmla="*/ 78 h 78"/>
                  <a:gd name="T2" fmla="*/ 11 w 76"/>
                  <a:gd name="T3" fmla="*/ 78 h 78"/>
                  <a:gd name="T4" fmla="*/ 0 w 76"/>
                  <a:gd name="T5" fmla="*/ 67 h 78"/>
                  <a:gd name="T6" fmla="*/ 0 w 76"/>
                  <a:gd name="T7" fmla="*/ 11 h 78"/>
                  <a:gd name="T8" fmla="*/ 11 w 76"/>
                  <a:gd name="T9" fmla="*/ 0 h 78"/>
                  <a:gd name="T10" fmla="*/ 67 w 76"/>
                  <a:gd name="T11" fmla="*/ 0 h 78"/>
                  <a:gd name="T12" fmla="*/ 76 w 76"/>
                  <a:gd name="T13" fmla="*/ 11 h 78"/>
                  <a:gd name="T14" fmla="*/ 76 w 76"/>
                  <a:gd name="T15" fmla="*/ 67 h 78"/>
                  <a:gd name="T16" fmla="*/ 67 w 76"/>
                  <a:gd name="T17" fmla="*/ 78 h 78"/>
                  <a:gd name="T18" fmla="*/ 22 w 76"/>
                  <a:gd name="T19" fmla="*/ 58 h 78"/>
                  <a:gd name="T20" fmla="*/ 56 w 76"/>
                  <a:gd name="T21" fmla="*/ 58 h 78"/>
                  <a:gd name="T22" fmla="*/ 56 w 76"/>
                  <a:gd name="T23" fmla="*/ 22 h 78"/>
                  <a:gd name="T24" fmla="*/ 22 w 76"/>
                  <a:gd name="T25" fmla="*/ 22 h 78"/>
                  <a:gd name="T26" fmla="*/ 22 w 76"/>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8">
                    <a:moveTo>
                      <a:pt x="67" y="78"/>
                    </a:moveTo>
                    <a:lnTo>
                      <a:pt x="11" y="78"/>
                    </a:lnTo>
                    <a:lnTo>
                      <a:pt x="0" y="67"/>
                    </a:lnTo>
                    <a:lnTo>
                      <a:pt x="0" y="11"/>
                    </a:lnTo>
                    <a:lnTo>
                      <a:pt x="11" y="0"/>
                    </a:lnTo>
                    <a:lnTo>
                      <a:pt x="67" y="0"/>
                    </a:lnTo>
                    <a:lnTo>
                      <a:pt x="76" y="11"/>
                    </a:lnTo>
                    <a:lnTo>
                      <a:pt x="76" y="67"/>
                    </a:lnTo>
                    <a:lnTo>
                      <a:pt x="67" y="78"/>
                    </a:lnTo>
                    <a:close/>
                    <a:moveTo>
                      <a:pt x="22" y="58"/>
                    </a:moveTo>
                    <a:lnTo>
                      <a:pt x="56" y="58"/>
                    </a:lnTo>
                    <a:lnTo>
                      <a:pt x="56" y="22"/>
                    </a:lnTo>
                    <a:lnTo>
                      <a:pt x="22" y="22"/>
                    </a:lnTo>
                    <a:lnTo>
                      <a:pt x="22"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4" name="Freeform 255"/>
              <p:cNvSpPr>
                <a:spLocks noEditPoints="1"/>
              </p:cNvSpPr>
              <p:nvPr/>
            </p:nvSpPr>
            <p:spPr bwMode="gray">
              <a:xfrm>
                <a:off x="9002544" y="2948924"/>
                <a:ext cx="110973" cy="110390"/>
              </a:xfrm>
              <a:custGeom>
                <a:avLst/>
                <a:gdLst>
                  <a:gd name="T0" fmla="*/ 66 w 78"/>
                  <a:gd name="T1" fmla="*/ 78 h 78"/>
                  <a:gd name="T2" fmla="*/ 11 w 78"/>
                  <a:gd name="T3" fmla="*/ 78 h 78"/>
                  <a:gd name="T4" fmla="*/ 0 w 78"/>
                  <a:gd name="T5" fmla="*/ 67 h 78"/>
                  <a:gd name="T6" fmla="*/ 0 w 78"/>
                  <a:gd name="T7" fmla="*/ 11 h 78"/>
                  <a:gd name="T8" fmla="*/ 11 w 78"/>
                  <a:gd name="T9" fmla="*/ 0 h 78"/>
                  <a:gd name="T10" fmla="*/ 66 w 78"/>
                  <a:gd name="T11" fmla="*/ 0 h 78"/>
                  <a:gd name="T12" fmla="*/ 78 w 78"/>
                  <a:gd name="T13" fmla="*/ 11 h 78"/>
                  <a:gd name="T14" fmla="*/ 78 w 78"/>
                  <a:gd name="T15" fmla="*/ 67 h 78"/>
                  <a:gd name="T16" fmla="*/ 66 w 78"/>
                  <a:gd name="T17" fmla="*/ 78 h 78"/>
                  <a:gd name="T18" fmla="*/ 20 w 78"/>
                  <a:gd name="T19" fmla="*/ 58 h 78"/>
                  <a:gd name="T20" fmla="*/ 55 w 78"/>
                  <a:gd name="T21" fmla="*/ 58 h 78"/>
                  <a:gd name="T22" fmla="*/ 55 w 78"/>
                  <a:gd name="T23" fmla="*/ 22 h 78"/>
                  <a:gd name="T24" fmla="*/ 20 w 78"/>
                  <a:gd name="T25" fmla="*/ 22 h 78"/>
                  <a:gd name="T26" fmla="*/ 20 w 78"/>
                  <a:gd name="T2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78">
                    <a:moveTo>
                      <a:pt x="66" y="78"/>
                    </a:moveTo>
                    <a:lnTo>
                      <a:pt x="11" y="78"/>
                    </a:lnTo>
                    <a:lnTo>
                      <a:pt x="0" y="67"/>
                    </a:lnTo>
                    <a:lnTo>
                      <a:pt x="0" y="11"/>
                    </a:lnTo>
                    <a:lnTo>
                      <a:pt x="11" y="0"/>
                    </a:lnTo>
                    <a:lnTo>
                      <a:pt x="66" y="0"/>
                    </a:lnTo>
                    <a:lnTo>
                      <a:pt x="78" y="11"/>
                    </a:lnTo>
                    <a:lnTo>
                      <a:pt x="78" y="67"/>
                    </a:lnTo>
                    <a:lnTo>
                      <a:pt x="66" y="78"/>
                    </a:lnTo>
                    <a:close/>
                    <a:moveTo>
                      <a:pt x="20" y="58"/>
                    </a:moveTo>
                    <a:lnTo>
                      <a:pt x="55" y="58"/>
                    </a:lnTo>
                    <a:lnTo>
                      <a:pt x="55" y="22"/>
                    </a:lnTo>
                    <a:lnTo>
                      <a:pt x="20" y="22"/>
                    </a:lnTo>
                    <a:lnTo>
                      <a:pt x="20" y="58"/>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5" name="Freeform 256"/>
              <p:cNvSpPr>
                <a:spLocks/>
              </p:cNvSpPr>
              <p:nvPr/>
            </p:nvSpPr>
            <p:spPr bwMode="gray">
              <a:xfrm>
                <a:off x="8754990" y="2987136"/>
                <a:ext cx="364217" cy="236348"/>
              </a:xfrm>
              <a:custGeom>
                <a:avLst/>
                <a:gdLst>
                  <a:gd name="T0" fmla="*/ 47 w 256"/>
                  <a:gd name="T1" fmla="*/ 167 h 167"/>
                  <a:gd name="T2" fmla="*/ 0 w 256"/>
                  <a:gd name="T3" fmla="*/ 47 h 167"/>
                  <a:gd name="T4" fmla="*/ 129 w 256"/>
                  <a:gd name="T5" fmla="*/ 0 h 167"/>
                  <a:gd name="T6" fmla="*/ 129 w 256"/>
                  <a:gd name="T7" fmla="*/ 0 h 167"/>
                  <a:gd name="T8" fmla="*/ 256 w 256"/>
                  <a:gd name="T9" fmla="*/ 47 h 167"/>
                  <a:gd name="T10" fmla="*/ 209 w 256"/>
                  <a:gd name="T11" fmla="*/ 167 h 167"/>
                  <a:gd name="T12" fmla="*/ 47 w 256"/>
                  <a:gd name="T13" fmla="*/ 167 h 167"/>
                  <a:gd name="T14" fmla="*/ 47 w 256"/>
                  <a:gd name="T15" fmla="*/ 167 h 167"/>
                  <a:gd name="T16" fmla="*/ 47 w 256"/>
                  <a:gd name="T17"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67">
                    <a:moveTo>
                      <a:pt x="47" y="167"/>
                    </a:moveTo>
                    <a:lnTo>
                      <a:pt x="0" y="47"/>
                    </a:lnTo>
                    <a:lnTo>
                      <a:pt x="129" y="0"/>
                    </a:lnTo>
                    <a:lnTo>
                      <a:pt x="129" y="0"/>
                    </a:lnTo>
                    <a:lnTo>
                      <a:pt x="256" y="47"/>
                    </a:lnTo>
                    <a:lnTo>
                      <a:pt x="209" y="167"/>
                    </a:lnTo>
                    <a:lnTo>
                      <a:pt x="47" y="167"/>
                    </a:lnTo>
                    <a:lnTo>
                      <a:pt x="47" y="167"/>
                    </a:lnTo>
                    <a:lnTo>
                      <a:pt x="4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6" name="Freeform 257"/>
              <p:cNvSpPr>
                <a:spLocks noEditPoints="1"/>
              </p:cNvSpPr>
              <p:nvPr/>
            </p:nvSpPr>
            <p:spPr bwMode="gray">
              <a:xfrm>
                <a:off x="8739339" y="2974398"/>
                <a:ext cx="395517" cy="264653"/>
              </a:xfrm>
              <a:custGeom>
                <a:avLst/>
                <a:gdLst>
                  <a:gd name="T0" fmla="*/ 220 w 278"/>
                  <a:gd name="T1" fmla="*/ 187 h 187"/>
                  <a:gd name="T2" fmla="*/ 58 w 278"/>
                  <a:gd name="T3" fmla="*/ 187 h 187"/>
                  <a:gd name="T4" fmla="*/ 49 w 278"/>
                  <a:gd name="T5" fmla="*/ 180 h 187"/>
                  <a:gd name="T6" fmla="*/ 0 w 278"/>
                  <a:gd name="T7" fmla="*/ 60 h 187"/>
                  <a:gd name="T8" fmla="*/ 7 w 278"/>
                  <a:gd name="T9" fmla="*/ 47 h 187"/>
                  <a:gd name="T10" fmla="*/ 136 w 278"/>
                  <a:gd name="T11" fmla="*/ 0 h 187"/>
                  <a:gd name="T12" fmla="*/ 142 w 278"/>
                  <a:gd name="T13" fmla="*/ 0 h 187"/>
                  <a:gd name="T14" fmla="*/ 271 w 278"/>
                  <a:gd name="T15" fmla="*/ 47 h 187"/>
                  <a:gd name="T16" fmla="*/ 278 w 278"/>
                  <a:gd name="T17" fmla="*/ 60 h 187"/>
                  <a:gd name="T18" fmla="*/ 229 w 278"/>
                  <a:gd name="T19" fmla="*/ 180 h 187"/>
                  <a:gd name="T20" fmla="*/ 220 w 278"/>
                  <a:gd name="T21" fmla="*/ 187 h 187"/>
                  <a:gd name="T22" fmla="*/ 67 w 278"/>
                  <a:gd name="T23" fmla="*/ 167 h 187"/>
                  <a:gd name="T24" fmla="*/ 211 w 278"/>
                  <a:gd name="T25" fmla="*/ 167 h 187"/>
                  <a:gd name="T26" fmla="*/ 254 w 278"/>
                  <a:gd name="T27" fmla="*/ 62 h 187"/>
                  <a:gd name="T28" fmla="*/ 140 w 278"/>
                  <a:gd name="T29" fmla="*/ 20 h 187"/>
                  <a:gd name="T30" fmla="*/ 25 w 278"/>
                  <a:gd name="T31" fmla="*/ 62 h 187"/>
                  <a:gd name="T32" fmla="*/ 67 w 278"/>
                  <a:gd name="T33"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187">
                    <a:moveTo>
                      <a:pt x="220" y="187"/>
                    </a:moveTo>
                    <a:lnTo>
                      <a:pt x="58" y="187"/>
                    </a:lnTo>
                    <a:lnTo>
                      <a:pt x="49" y="180"/>
                    </a:lnTo>
                    <a:lnTo>
                      <a:pt x="0" y="60"/>
                    </a:lnTo>
                    <a:lnTo>
                      <a:pt x="7" y="47"/>
                    </a:lnTo>
                    <a:lnTo>
                      <a:pt x="136" y="0"/>
                    </a:lnTo>
                    <a:lnTo>
                      <a:pt x="142" y="0"/>
                    </a:lnTo>
                    <a:lnTo>
                      <a:pt x="271" y="47"/>
                    </a:lnTo>
                    <a:lnTo>
                      <a:pt x="278" y="60"/>
                    </a:lnTo>
                    <a:lnTo>
                      <a:pt x="229" y="180"/>
                    </a:lnTo>
                    <a:lnTo>
                      <a:pt x="220" y="187"/>
                    </a:lnTo>
                    <a:close/>
                    <a:moveTo>
                      <a:pt x="67" y="167"/>
                    </a:moveTo>
                    <a:lnTo>
                      <a:pt x="211" y="167"/>
                    </a:lnTo>
                    <a:lnTo>
                      <a:pt x="254" y="62"/>
                    </a:lnTo>
                    <a:lnTo>
                      <a:pt x="140" y="20"/>
                    </a:lnTo>
                    <a:lnTo>
                      <a:pt x="25" y="62"/>
                    </a:lnTo>
                    <a:lnTo>
                      <a:pt x="67" y="167"/>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7" name="Rectangle 258"/>
              <p:cNvSpPr>
                <a:spLocks noChangeArrowheads="1"/>
              </p:cNvSpPr>
              <p:nvPr/>
            </p:nvSpPr>
            <p:spPr bwMode="gray">
              <a:xfrm>
                <a:off x="8945635" y="2732390"/>
                <a:ext cx="31300" cy="77839"/>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8" name="Rectangle 259"/>
              <p:cNvSpPr>
                <a:spLocks noChangeArrowheads="1"/>
              </p:cNvSpPr>
              <p:nvPr/>
            </p:nvSpPr>
            <p:spPr bwMode="gray">
              <a:xfrm>
                <a:off x="8897262" y="2732390"/>
                <a:ext cx="32723" cy="77839"/>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59" name="Rectangle 260"/>
              <p:cNvSpPr>
                <a:spLocks noChangeArrowheads="1"/>
              </p:cNvSpPr>
              <p:nvPr/>
            </p:nvSpPr>
            <p:spPr bwMode="gray">
              <a:xfrm>
                <a:off x="8922871" y="3040916"/>
                <a:ext cx="31300" cy="198136"/>
              </a:xfrm>
              <a:prstGeom prst="rect">
                <a:avLst/>
              </a:prstGeom>
              <a:solidFill>
                <a:srgbClr val="0202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sp>
            <p:nvSpPr>
              <p:cNvPr id="60" name="Freeform 261"/>
              <p:cNvSpPr>
                <a:spLocks/>
              </p:cNvSpPr>
              <p:nvPr/>
            </p:nvSpPr>
            <p:spPr bwMode="gray">
              <a:xfrm>
                <a:off x="8757835" y="3031009"/>
                <a:ext cx="358527" cy="94822"/>
              </a:xfrm>
              <a:custGeom>
                <a:avLst/>
                <a:gdLst>
                  <a:gd name="T0" fmla="*/ 245 w 252"/>
                  <a:gd name="T1" fmla="*/ 67 h 67"/>
                  <a:gd name="T2" fmla="*/ 127 w 252"/>
                  <a:gd name="T3" fmla="*/ 20 h 67"/>
                  <a:gd name="T4" fmla="*/ 7 w 252"/>
                  <a:gd name="T5" fmla="*/ 67 h 67"/>
                  <a:gd name="T6" fmla="*/ 0 w 252"/>
                  <a:gd name="T7" fmla="*/ 47 h 67"/>
                  <a:gd name="T8" fmla="*/ 123 w 252"/>
                  <a:gd name="T9" fmla="*/ 0 h 67"/>
                  <a:gd name="T10" fmla="*/ 129 w 252"/>
                  <a:gd name="T11" fmla="*/ 0 h 67"/>
                  <a:gd name="T12" fmla="*/ 252 w 252"/>
                  <a:gd name="T13" fmla="*/ 47 h 67"/>
                  <a:gd name="T14" fmla="*/ 245 w 252"/>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67">
                    <a:moveTo>
                      <a:pt x="245" y="67"/>
                    </a:moveTo>
                    <a:lnTo>
                      <a:pt x="127" y="20"/>
                    </a:lnTo>
                    <a:lnTo>
                      <a:pt x="7" y="67"/>
                    </a:lnTo>
                    <a:lnTo>
                      <a:pt x="0" y="47"/>
                    </a:lnTo>
                    <a:lnTo>
                      <a:pt x="123" y="0"/>
                    </a:lnTo>
                    <a:lnTo>
                      <a:pt x="129" y="0"/>
                    </a:lnTo>
                    <a:lnTo>
                      <a:pt x="252" y="47"/>
                    </a:lnTo>
                    <a:lnTo>
                      <a:pt x="245" y="67"/>
                    </a:ln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4" rIns="68589" bIns="34294" numCol="1" anchor="t" anchorCtr="0" compatLnSpc="1">
                <a:prstTxWarp prst="textNoShape">
                  <a:avLst/>
                </a:prstTxWarp>
              </a:bodyPr>
              <a:lstStyle/>
              <a:p>
                <a:endParaRPr lang="en-US" sz="1350" dirty="0">
                  <a:solidFill>
                    <a:srgbClr val="000000"/>
                  </a:solidFill>
                </a:endParaRPr>
              </a:p>
            </p:txBody>
          </p:sp>
        </p:grpSp>
      </p:grpSp>
      <p:sp>
        <p:nvSpPr>
          <p:cNvPr id="69" name="Gleichschenkliges Dreieck 46"/>
          <p:cNvSpPr/>
          <p:nvPr/>
        </p:nvSpPr>
        <p:spPr>
          <a:xfrm>
            <a:off x="1398735" y="3427543"/>
            <a:ext cx="6346531" cy="238371"/>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solidFill>
                <a:srgbClr val="FFFFFF"/>
              </a:solidFill>
            </a:endParaRPr>
          </a:p>
        </p:txBody>
      </p:sp>
      <p:sp>
        <p:nvSpPr>
          <p:cNvPr id="70" name="Content Placeholder 2"/>
          <p:cNvSpPr txBox="1">
            <a:spLocks/>
          </p:cNvSpPr>
          <p:nvPr/>
        </p:nvSpPr>
        <p:spPr>
          <a:xfrm>
            <a:off x="548029" y="1858458"/>
            <a:ext cx="8068420" cy="2245705"/>
          </a:xfrm>
          <a:prstGeom prst="rect">
            <a:avLst/>
          </a:prstGeom>
        </p:spPr>
        <p:txBody>
          <a:bodyPr vert="horz" lIns="68589" tIns="34294" rIns="68589" bIns="34294" rtlCol="0" anchor="ctr">
            <a:noAutofit/>
          </a:bodyPr>
          <a:lstStyle>
            <a:lvl1pPr marL="0" indent="0" algn="l" defTabSz="457200" rtl="0" eaLnBrk="1" latinLnBrk="0" hangingPunct="1">
              <a:spcBef>
                <a:spcPct val="20000"/>
              </a:spcBef>
              <a:buClr>
                <a:schemeClr val="tx1"/>
              </a:buClr>
              <a:buFontTx/>
              <a:buNone/>
              <a:defRPr sz="1400" kern="1200" baseline="0">
                <a:solidFill>
                  <a:schemeClr val="accent3"/>
                </a:solidFill>
                <a:latin typeface="ABBvoiceOffice" panose="020D0603020503020204" pitchFamily="34" charset="0"/>
                <a:ea typeface="ABBvoiceOffice" panose="020D0603020503020204" pitchFamily="34" charset="0"/>
                <a:cs typeface="ABBvoiceOffice" panose="020D0603020503020204" pitchFamily="34" charset="0"/>
              </a:defRPr>
            </a:lvl1pPr>
            <a:lvl2pPr marL="266700" indent="-180975" algn="l" defTabSz="457200" rtl="0" eaLnBrk="1" latinLnBrk="0" hangingPunct="1">
              <a:spcBef>
                <a:spcPct val="20000"/>
              </a:spcBef>
              <a:buFont typeface="Arial"/>
              <a:buChar char="–"/>
              <a:defRPr sz="1400" kern="1200" baseline="0">
                <a:solidFill>
                  <a:schemeClr val="accent3"/>
                </a:solidFill>
                <a:latin typeface="ABBvoiceOffice" panose="020D0603020503020204" pitchFamily="34" charset="0"/>
                <a:ea typeface="ABBvoiceOffice" panose="020D0603020503020204" pitchFamily="34" charset="0"/>
                <a:cs typeface="ABBvoiceOffice" panose="020D0603020503020204" pitchFamily="34" charset="0"/>
              </a:defRPr>
            </a:lvl2pPr>
            <a:lvl3pPr marL="542925" indent="-180975" algn="l" defTabSz="457200" rtl="0" eaLnBrk="1" latinLnBrk="0" hangingPunct="1">
              <a:spcBef>
                <a:spcPct val="20000"/>
              </a:spcBef>
              <a:buFont typeface="Arial"/>
              <a:buChar char="•"/>
              <a:defRPr sz="1400" kern="1200" baseline="0">
                <a:solidFill>
                  <a:schemeClr val="tx1"/>
                </a:solidFill>
                <a:latin typeface="ABBvoiceOffice" panose="020D0603020503020204" pitchFamily="34" charset="0"/>
                <a:ea typeface="ABBvoiceOffice" panose="020D0603020503020204" pitchFamily="34" charset="0"/>
                <a:cs typeface="ABBvoiceOffice" panose="020D0603020503020204" pitchFamily="34" charset="0"/>
              </a:defRPr>
            </a:lvl3pPr>
            <a:lvl4pPr marL="542925" indent="-180975" algn="l" defTabSz="457200" rtl="0" eaLnBrk="1" latinLnBrk="0" hangingPunct="1">
              <a:spcBef>
                <a:spcPct val="20000"/>
              </a:spcBef>
              <a:buFont typeface="Arial" panose="020B0604020202020204" pitchFamily="34" charset="0"/>
              <a:buChar char="•"/>
              <a:defRPr sz="1400" kern="1200" baseline="0">
                <a:solidFill>
                  <a:schemeClr val="tx1"/>
                </a:solidFill>
                <a:latin typeface="ABBvoiceOffice" panose="020D0603020503020204" pitchFamily="34" charset="0"/>
                <a:ea typeface="ABBvoiceOffice" panose="020D0603020503020204" pitchFamily="34" charset="0"/>
                <a:cs typeface="ABBvoiceOffice" panose="020D0603020503020204" pitchFamily="34" charset="0"/>
              </a:defRPr>
            </a:lvl4pPr>
            <a:lvl5pPr marL="542925" indent="-180975" algn="l" defTabSz="457200" rtl="0" eaLnBrk="1" latinLnBrk="0" hangingPunct="1">
              <a:spcBef>
                <a:spcPct val="20000"/>
              </a:spcBef>
              <a:buFont typeface="Arial" panose="020B0604020202020204" pitchFamily="34" charset="0"/>
              <a:buChar char="•"/>
              <a:defRPr sz="1400" kern="1200" baseline="0">
                <a:solidFill>
                  <a:schemeClr val="tx1"/>
                </a:solidFill>
                <a:latin typeface="ABBvoiceOffice" panose="020D0603020503020204" pitchFamily="34" charset="0"/>
                <a:ea typeface="ABBvoiceOffice" panose="020D0603020503020204" pitchFamily="34" charset="0"/>
                <a:cs typeface="ABBvoiceOffice" panose="020D0603020503020204" pitchFamily="34" charset="0"/>
              </a:defRPr>
            </a:lvl5pPr>
            <a:lvl6pPr marL="2514600" indent="-228600" algn="l" defTabSz="457200" rtl="0" eaLnBrk="1" latinLnBrk="0" hangingPunct="1">
              <a:spcBef>
                <a:spcPct val="20000"/>
              </a:spcBef>
              <a:buFont typeface="PGTwo_PreAlpha Regular"/>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PGTwo_PreAlpha Regular"/>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PGTwo_PreAlpha Regular"/>
              <a:buChar char="•"/>
              <a:defRPr sz="2000" kern="1200">
                <a:solidFill>
                  <a:schemeClr val="tx1"/>
                </a:solidFill>
                <a:latin typeface="+mn-lt"/>
                <a:ea typeface="+mn-ea"/>
                <a:cs typeface="+mn-cs"/>
              </a:defRPr>
            </a:lvl9pPr>
          </a:lstStyle>
          <a:p>
            <a:pPr algn="ctr">
              <a:buClr>
                <a:srgbClr val="000000"/>
              </a:buClr>
            </a:pPr>
            <a:r>
              <a:rPr lang="en-US" sz="3600" b="1" dirty="0">
                <a:solidFill>
                  <a:srgbClr val="000000"/>
                </a:solidFill>
              </a:rPr>
              <a:t>180 + ABB Ability</a:t>
            </a:r>
            <a:r>
              <a:rPr lang="en-US" sz="2700" b="1" dirty="0">
                <a:solidFill>
                  <a:srgbClr val="000000"/>
                </a:solidFill>
              </a:rPr>
              <a:t>™ </a:t>
            </a:r>
            <a:r>
              <a:rPr lang="en-US" sz="3600" b="1" dirty="0">
                <a:solidFill>
                  <a:srgbClr val="000000"/>
                </a:solidFill>
              </a:rPr>
              <a:t>solutions</a:t>
            </a:r>
          </a:p>
        </p:txBody>
      </p:sp>
    </p:spTree>
    <p:extLst>
      <p:ext uri="{BB962C8B-B14F-4D97-AF65-F5344CB8AC3E}">
        <p14:creationId xmlns:p14="http://schemas.microsoft.com/office/powerpoint/2010/main" val="329236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205383" y="1920833"/>
            <a:ext cx="8724155" cy="3070859"/>
          </a:xfrm>
          <a:solidFill>
            <a:schemeClr val="bg1"/>
          </a:solidFill>
        </p:spPr>
        <p:txBody>
          <a:bodyPr/>
          <a:lstStyle/>
          <a:p>
            <a:r>
              <a:rPr lang="en-US" sz="1800" dirty="0">
                <a:solidFill>
                  <a:schemeClr val="bg1">
                    <a:lumMod val="75000"/>
                  </a:schemeClr>
                </a:solidFill>
              </a:rPr>
              <a:t>The digital revolution – coming now to industrial markets</a:t>
            </a:r>
          </a:p>
          <a:p>
            <a:endParaRPr lang="en-US" sz="1800" dirty="0"/>
          </a:p>
          <a:p>
            <a:r>
              <a:rPr lang="en-US" sz="1800" dirty="0">
                <a:solidFill>
                  <a:schemeClr val="bg1">
                    <a:lumMod val="75000"/>
                  </a:schemeClr>
                </a:solidFill>
              </a:rPr>
              <a:t>ABB Ability™ </a:t>
            </a:r>
          </a:p>
          <a:p>
            <a:endParaRPr lang="en-US" sz="1800" dirty="0">
              <a:solidFill>
                <a:schemeClr val="bg1">
                  <a:lumMod val="75000"/>
                </a:schemeClr>
              </a:solidFill>
            </a:endParaRPr>
          </a:p>
          <a:p>
            <a:r>
              <a:rPr lang="en-US" sz="1800" dirty="0"/>
              <a:t>Conclusions</a:t>
            </a:r>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4" name="Footer Placeholder 3"/>
          <p:cNvSpPr>
            <a:spLocks noGrp="1"/>
          </p:cNvSpPr>
          <p:nvPr>
            <p:ph type="ftr" sz="quarter" idx="15"/>
          </p:nvPr>
        </p:nvSpPr>
        <p:spPr/>
        <p:txBody>
          <a:bodyPr/>
          <a:lstStyle/>
          <a:p>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19</a:t>
            </a:fld>
            <a:endParaRPr lang="en-US" dirty="0">
              <a:solidFill>
                <a:srgbClr val="A0A0A0"/>
              </a:solidFill>
            </a:endParaRPr>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9354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131893" y="1920833"/>
            <a:ext cx="8724155" cy="3070859"/>
          </a:xfrm>
          <a:solidFill>
            <a:schemeClr val="bg1"/>
          </a:solidFill>
        </p:spPr>
        <p:txBody>
          <a:bodyPr/>
          <a:lstStyle/>
          <a:p>
            <a:r>
              <a:rPr lang="en-US" sz="1800" dirty="0"/>
              <a:t>The digital revolution – coming now to industrial markets</a:t>
            </a:r>
          </a:p>
          <a:p>
            <a:endParaRPr lang="en-US" sz="1800" dirty="0"/>
          </a:p>
          <a:p>
            <a:r>
              <a:rPr lang="en-US" sz="1800" dirty="0">
                <a:solidFill>
                  <a:schemeClr val="bg1">
                    <a:lumMod val="75000"/>
                  </a:schemeClr>
                </a:solidFill>
              </a:rPr>
              <a:t>ABB Ability™ </a:t>
            </a:r>
          </a:p>
          <a:p>
            <a:endParaRPr lang="en-US" sz="1800" dirty="0">
              <a:solidFill>
                <a:schemeClr val="bg1">
                  <a:lumMod val="75000"/>
                </a:schemeClr>
              </a:solidFill>
            </a:endParaRPr>
          </a:p>
          <a:p>
            <a:r>
              <a:rPr lang="en-US" sz="1800" dirty="0">
                <a:solidFill>
                  <a:schemeClr val="bg1">
                    <a:lumMod val="75000"/>
                  </a:schemeClr>
                </a:solidFill>
              </a:rPr>
              <a:t>Conclusions</a:t>
            </a:r>
          </a:p>
        </p:txBody>
      </p:sp>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4" name="Footer Placeholder 3"/>
          <p:cNvSpPr>
            <a:spLocks noGrp="1"/>
          </p:cNvSpPr>
          <p:nvPr>
            <p:ph type="ftr" sz="quarter" idx="15"/>
          </p:nvPr>
        </p:nvSpPr>
        <p:spPr/>
        <p:txBody>
          <a:bodyPr/>
          <a:lstStyle/>
          <a:p>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2</a:t>
            </a:fld>
            <a:endParaRPr lang="en-US" dirty="0">
              <a:solidFill>
                <a:srgbClr val="A0A0A0"/>
              </a:solidFill>
            </a:endParaRPr>
          </a:p>
        </p:txBody>
      </p:sp>
      <p:sp>
        <p:nvSpPr>
          <p:cNvPr id="6" name="Title 5"/>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91088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4" name="Footer Placeholder 3"/>
          <p:cNvSpPr>
            <a:spLocks noGrp="1"/>
          </p:cNvSpPr>
          <p:nvPr>
            <p:ph type="ftr" sz="quarter" idx="15"/>
          </p:nvPr>
        </p:nvSpPr>
        <p:spPr/>
        <p:txBody>
          <a:bodyPr/>
          <a:lstStyle/>
          <a:p>
            <a:endParaRPr lang="en-US" dirty="0">
              <a:solidFill>
                <a:srgbClr val="A0A0A0"/>
              </a:solidFill>
            </a:endParaRPr>
          </a:p>
        </p:txBody>
      </p:sp>
      <p:sp>
        <p:nvSpPr>
          <p:cNvPr id="5" name="Slide Number Placeholder 4"/>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20</a:t>
            </a:fld>
            <a:endParaRPr lang="en-US" dirty="0">
              <a:solidFill>
                <a:srgbClr val="A0A0A0"/>
              </a:solidFill>
            </a:endParaRPr>
          </a:p>
        </p:txBody>
      </p:sp>
      <p:sp>
        <p:nvSpPr>
          <p:cNvPr id="6" name="Title 5"/>
          <p:cNvSpPr>
            <a:spLocks noGrp="1"/>
          </p:cNvSpPr>
          <p:nvPr>
            <p:ph type="title"/>
          </p:nvPr>
        </p:nvSpPr>
        <p:spPr/>
        <p:txBody>
          <a:bodyPr/>
          <a:lstStyle/>
          <a:p>
            <a:r>
              <a:rPr lang="en-US" dirty="0"/>
              <a:t>Conclusions</a:t>
            </a:r>
          </a:p>
        </p:txBody>
      </p:sp>
      <p:grpSp>
        <p:nvGrpSpPr>
          <p:cNvPr id="24" name="Group 23"/>
          <p:cNvGrpSpPr/>
          <p:nvPr/>
        </p:nvGrpSpPr>
        <p:grpSpPr>
          <a:xfrm>
            <a:off x="327843" y="2291944"/>
            <a:ext cx="7333355" cy="290121"/>
            <a:chOff x="437067" y="1913123"/>
            <a:chExt cx="9776534" cy="386777"/>
          </a:xfrm>
        </p:grpSpPr>
        <p:sp>
          <p:nvSpPr>
            <p:cNvPr id="10" name="Ellipse 30"/>
            <p:cNvSpPr/>
            <p:nvPr/>
          </p:nvSpPr>
          <p:spPr bwMode="gray">
            <a:xfrm>
              <a:off x="437067" y="1913123"/>
              <a:ext cx="386777" cy="38677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54007" rIns="54007" bIns="54007" numCol="1" spcCol="0" rtlCol="0" fromWordArt="0" anchor="ctr" anchorCtr="0" forceAA="0" compatLnSpc="1">
              <a:prstTxWarp prst="textNoShape">
                <a:avLst/>
              </a:prstTxWarp>
              <a:noAutofit/>
            </a:bodyPr>
            <a:lstStyle/>
            <a:p>
              <a:pPr algn="ctr"/>
              <a:r>
                <a:rPr lang="de-DE" sz="1500" b="1" dirty="0">
                  <a:solidFill>
                    <a:srgbClr val="FFFFFF"/>
                  </a:solidFill>
                </a:rPr>
                <a:t>1</a:t>
              </a:r>
            </a:p>
          </p:txBody>
        </p:sp>
        <p:sp>
          <p:nvSpPr>
            <p:cNvPr id="11" name="Content Placeholder 7"/>
            <p:cNvSpPr txBox="1">
              <a:spLocks/>
            </p:cNvSpPr>
            <p:nvPr/>
          </p:nvSpPr>
          <p:spPr>
            <a:xfrm>
              <a:off x="983892" y="1913123"/>
              <a:ext cx="9229709" cy="384048"/>
            </a:xfrm>
            <a:prstGeom prst="rect">
              <a:avLst/>
            </a:prstGeom>
            <a:noFill/>
          </p:spPr>
          <p:txBody>
            <a:bodyPr vert="horz" lIns="54007" tIns="54007" rIns="54007" bIns="0" rtlCol="0" anchor="ctr">
              <a:normAutofit/>
            </a:bodyPr>
            <a:lstStyle>
              <a:lvl1pPr indent="0">
                <a:spcBef>
                  <a:spcPts val="600"/>
                </a:spcBef>
                <a:buClr>
                  <a:schemeClr val="tx1"/>
                </a:buClr>
                <a:buFontTx/>
                <a:buNone/>
                <a:defRPr sz="1200" baseline="0">
                  <a:solidFill>
                    <a:schemeClr val="accent3"/>
                  </a:solidFill>
                  <a:latin typeface="PGTwo_PreAlpha" pitchFamily="2" charset="-18"/>
                </a:defRPr>
              </a:lvl1pPr>
              <a:lvl2pPr marL="265113" lvl="1" indent="-174625" defTabSz="357188">
                <a:spcBef>
                  <a:spcPts val="600"/>
                </a:spcBef>
                <a:buFont typeface="Arial"/>
                <a:buChar char="–"/>
                <a:defRPr sz="1200" baseline="0">
                  <a:solidFill>
                    <a:schemeClr val="accent3"/>
                  </a:solidFill>
                  <a:latin typeface="PGTwo_PreAlpha" pitchFamily="2" charset="-18"/>
                </a:defRPr>
              </a:lvl2pPr>
              <a:lvl3pPr marL="542925" lvl="2" indent="-180975">
                <a:spcBef>
                  <a:spcPts val="600"/>
                </a:spcBef>
                <a:buFont typeface="Arial"/>
                <a:buChar char="•"/>
                <a:defRPr sz="1200" baseline="0">
                  <a:latin typeface="PGTwo_PreAlpha" pitchFamily="2" charset="-18"/>
                </a:defRPr>
              </a:lvl3pPr>
              <a:lvl4pPr marL="542925" indent="-180975">
                <a:spcBef>
                  <a:spcPct val="20000"/>
                </a:spcBef>
                <a:buFont typeface="Arial" panose="020B0604020202020204" pitchFamily="34" charset="0"/>
                <a:buChar char="•"/>
                <a:defRPr sz="1400" baseline="0">
                  <a:latin typeface="PGTwo_PreAlpha Regular"/>
                </a:defRPr>
              </a:lvl4pPr>
              <a:lvl5pPr marL="542925" indent="-180975">
                <a:spcBef>
                  <a:spcPct val="20000"/>
                </a:spcBef>
                <a:buFont typeface="Arial" panose="020B0604020202020204" pitchFamily="34" charset="0"/>
                <a:buChar char="•"/>
                <a:defRPr sz="1400" baseline="0">
                  <a:latin typeface="PGTwo_PreAlpha Regular"/>
                </a:defRPr>
              </a:lvl5pPr>
              <a:lvl6pPr marL="2514600" indent="-228600">
                <a:spcBef>
                  <a:spcPct val="20000"/>
                </a:spcBef>
                <a:buFont typeface="PGTwo_PreAlpha Regular"/>
                <a:buChar char="•"/>
                <a:defRPr sz="2000"/>
              </a:lvl6pPr>
              <a:lvl7pPr marL="2971800" indent="-228600">
                <a:spcBef>
                  <a:spcPct val="20000"/>
                </a:spcBef>
                <a:buFont typeface="Arial"/>
                <a:buChar char="•"/>
                <a:defRPr sz="2000"/>
              </a:lvl7pPr>
              <a:lvl8pPr marL="3429000" indent="-228600">
                <a:spcBef>
                  <a:spcPct val="20000"/>
                </a:spcBef>
                <a:buFont typeface="PGTwo_PreAlpha Regular"/>
                <a:buChar char="•"/>
                <a:defRPr sz="2000"/>
              </a:lvl8pPr>
              <a:lvl9pPr marL="3886200" indent="-228600">
                <a:spcBef>
                  <a:spcPct val="20000"/>
                </a:spcBef>
                <a:buFont typeface="PGTwo_PreAlpha Regular"/>
                <a:buChar char="•"/>
                <a:defRPr sz="2000"/>
              </a:lvl9pPr>
            </a:lstStyle>
            <a:p>
              <a:pPr>
                <a:spcBef>
                  <a:spcPts val="0"/>
                </a:spcBef>
                <a:buClr>
                  <a:srgbClr val="000000"/>
                </a:buClr>
              </a:pPr>
              <a:r>
                <a:rPr lang="en-US" sz="1350" dirty="0">
                  <a:solidFill>
                    <a:srgbClr val="000000"/>
                  </a:solidFill>
                  <a:latin typeface="ABBvoiceOffice"/>
                </a:rPr>
                <a:t>Digital opportunity is here</a:t>
              </a:r>
            </a:p>
          </p:txBody>
        </p:sp>
      </p:grpSp>
      <p:grpSp>
        <p:nvGrpSpPr>
          <p:cNvPr id="25" name="Group 24"/>
          <p:cNvGrpSpPr/>
          <p:nvPr/>
        </p:nvGrpSpPr>
        <p:grpSpPr>
          <a:xfrm>
            <a:off x="327843" y="2725135"/>
            <a:ext cx="7333355" cy="290121"/>
            <a:chOff x="437067" y="2490636"/>
            <a:chExt cx="9776534" cy="386777"/>
          </a:xfrm>
        </p:grpSpPr>
        <p:sp>
          <p:nvSpPr>
            <p:cNvPr id="12" name="Ellipse 30"/>
            <p:cNvSpPr/>
            <p:nvPr/>
          </p:nvSpPr>
          <p:spPr bwMode="gray">
            <a:xfrm>
              <a:off x="437067" y="2490636"/>
              <a:ext cx="386777" cy="38677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54007" rIns="54007" bIns="54007" numCol="1" spcCol="0" rtlCol="0" fromWordArt="0" anchor="ctr" anchorCtr="0" forceAA="0" compatLnSpc="1">
              <a:prstTxWarp prst="textNoShape">
                <a:avLst/>
              </a:prstTxWarp>
              <a:noAutofit/>
            </a:bodyPr>
            <a:lstStyle/>
            <a:p>
              <a:pPr algn="ctr"/>
              <a:r>
                <a:rPr lang="de-DE" sz="1500" b="1" dirty="0">
                  <a:solidFill>
                    <a:srgbClr val="FFFFFF"/>
                  </a:solidFill>
                </a:rPr>
                <a:t>2</a:t>
              </a:r>
            </a:p>
          </p:txBody>
        </p:sp>
        <p:sp>
          <p:nvSpPr>
            <p:cNvPr id="18" name="Content Placeholder 7"/>
            <p:cNvSpPr txBox="1">
              <a:spLocks/>
            </p:cNvSpPr>
            <p:nvPr/>
          </p:nvSpPr>
          <p:spPr>
            <a:xfrm>
              <a:off x="983892" y="2491091"/>
              <a:ext cx="9229709" cy="384048"/>
            </a:xfrm>
            <a:prstGeom prst="rect">
              <a:avLst/>
            </a:prstGeom>
            <a:noFill/>
          </p:spPr>
          <p:txBody>
            <a:bodyPr vert="horz" lIns="54007" tIns="54007" rIns="54007" bIns="0" rtlCol="0" anchor="ctr">
              <a:normAutofit/>
            </a:bodyPr>
            <a:lstStyle>
              <a:lvl1pPr indent="0">
                <a:spcBef>
                  <a:spcPts val="600"/>
                </a:spcBef>
                <a:buClr>
                  <a:schemeClr val="tx1"/>
                </a:buClr>
                <a:buFontTx/>
                <a:buNone/>
                <a:defRPr sz="1200" baseline="0">
                  <a:solidFill>
                    <a:schemeClr val="accent3"/>
                  </a:solidFill>
                  <a:latin typeface="PGTwo_PreAlpha" pitchFamily="2" charset="-18"/>
                </a:defRPr>
              </a:lvl1pPr>
              <a:lvl2pPr marL="265113" lvl="1" indent="-174625" defTabSz="357188">
                <a:spcBef>
                  <a:spcPts val="600"/>
                </a:spcBef>
                <a:buFont typeface="Arial"/>
                <a:buChar char="–"/>
                <a:defRPr sz="1200" baseline="0">
                  <a:solidFill>
                    <a:schemeClr val="accent3"/>
                  </a:solidFill>
                  <a:latin typeface="PGTwo_PreAlpha" pitchFamily="2" charset="-18"/>
                </a:defRPr>
              </a:lvl2pPr>
              <a:lvl3pPr marL="542925" lvl="2" indent="-180975">
                <a:spcBef>
                  <a:spcPts val="600"/>
                </a:spcBef>
                <a:buFont typeface="Arial"/>
                <a:buChar char="•"/>
                <a:defRPr sz="1200" baseline="0">
                  <a:latin typeface="PGTwo_PreAlpha" pitchFamily="2" charset="-18"/>
                </a:defRPr>
              </a:lvl3pPr>
              <a:lvl4pPr marL="542925" indent="-180975">
                <a:spcBef>
                  <a:spcPct val="20000"/>
                </a:spcBef>
                <a:buFont typeface="Arial" panose="020B0604020202020204" pitchFamily="34" charset="0"/>
                <a:buChar char="•"/>
                <a:defRPr sz="1400" baseline="0">
                  <a:latin typeface="PGTwo_PreAlpha Regular"/>
                </a:defRPr>
              </a:lvl4pPr>
              <a:lvl5pPr marL="542925" indent="-180975">
                <a:spcBef>
                  <a:spcPct val="20000"/>
                </a:spcBef>
                <a:buFont typeface="Arial" panose="020B0604020202020204" pitchFamily="34" charset="0"/>
                <a:buChar char="•"/>
                <a:defRPr sz="1400" baseline="0">
                  <a:latin typeface="PGTwo_PreAlpha Regular"/>
                </a:defRPr>
              </a:lvl5pPr>
              <a:lvl6pPr marL="2514600" indent="-228600">
                <a:spcBef>
                  <a:spcPct val="20000"/>
                </a:spcBef>
                <a:buFont typeface="PGTwo_PreAlpha Regular"/>
                <a:buChar char="•"/>
                <a:defRPr sz="2000"/>
              </a:lvl6pPr>
              <a:lvl7pPr marL="2971800" indent="-228600">
                <a:spcBef>
                  <a:spcPct val="20000"/>
                </a:spcBef>
                <a:buFont typeface="Arial"/>
                <a:buChar char="•"/>
                <a:defRPr sz="2000"/>
              </a:lvl7pPr>
              <a:lvl8pPr marL="3429000" indent="-228600">
                <a:spcBef>
                  <a:spcPct val="20000"/>
                </a:spcBef>
                <a:buFont typeface="PGTwo_PreAlpha Regular"/>
                <a:buChar char="•"/>
                <a:defRPr sz="2000"/>
              </a:lvl8pPr>
              <a:lvl9pPr marL="3886200" indent="-228600">
                <a:spcBef>
                  <a:spcPct val="20000"/>
                </a:spcBef>
                <a:buFont typeface="PGTwo_PreAlpha Regular"/>
                <a:buChar char="•"/>
                <a:defRPr sz="2000"/>
              </a:lvl9pPr>
            </a:lstStyle>
            <a:p>
              <a:pPr>
                <a:spcBef>
                  <a:spcPts val="0"/>
                </a:spcBef>
                <a:buClr>
                  <a:srgbClr val="000000"/>
                </a:buClr>
              </a:pPr>
              <a:r>
                <a:rPr lang="en-US" sz="1350" dirty="0">
                  <a:solidFill>
                    <a:srgbClr val="000000"/>
                  </a:solidFill>
                  <a:latin typeface="ABBvoiceOffice"/>
                </a:rPr>
                <a:t>Digital is transforming every aspect of industry</a:t>
              </a:r>
            </a:p>
          </p:txBody>
        </p:sp>
      </p:grpSp>
      <p:grpSp>
        <p:nvGrpSpPr>
          <p:cNvPr id="26" name="Group 25"/>
          <p:cNvGrpSpPr/>
          <p:nvPr/>
        </p:nvGrpSpPr>
        <p:grpSpPr>
          <a:xfrm>
            <a:off x="327843" y="3158327"/>
            <a:ext cx="7333355" cy="290121"/>
            <a:chOff x="437067" y="3068149"/>
            <a:chExt cx="9776534" cy="386777"/>
          </a:xfrm>
        </p:grpSpPr>
        <p:sp>
          <p:nvSpPr>
            <p:cNvPr id="13" name="Ellipse 30"/>
            <p:cNvSpPr/>
            <p:nvPr/>
          </p:nvSpPr>
          <p:spPr bwMode="gray">
            <a:xfrm>
              <a:off x="437067" y="3068149"/>
              <a:ext cx="386777" cy="38677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54007" rIns="54007" bIns="54007" numCol="1" spcCol="0" rtlCol="0" fromWordArt="0" anchor="ctr" anchorCtr="0" forceAA="0" compatLnSpc="1">
              <a:prstTxWarp prst="textNoShape">
                <a:avLst/>
              </a:prstTxWarp>
              <a:noAutofit/>
            </a:bodyPr>
            <a:lstStyle/>
            <a:p>
              <a:pPr algn="ctr"/>
              <a:r>
                <a:rPr lang="de-DE" sz="1500" b="1" dirty="0">
                  <a:solidFill>
                    <a:srgbClr val="FFFFFF"/>
                  </a:solidFill>
                </a:rPr>
                <a:t>3</a:t>
              </a:r>
            </a:p>
          </p:txBody>
        </p:sp>
        <p:sp>
          <p:nvSpPr>
            <p:cNvPr id="19" name="Content Placeholder 7"/>
            <p:cNvSpPr txBox="1">
              <a:spLocks/>
            </p:cNvSpPr>
            <p:nvPr/>
          </p:nvSpPr>
          <p:spPr>
            <a:xfrm>
              <a:off x="983892" y="3069059"/>
              <a:ext cx="9229709" cy="384048"/>
            </a:xfrm>
            <a:prstGeom prst="rect">
              <a:avLst/>
            </a:prstGeom>
            <a:noFill/>
          </p:spPr>
          <p:txBody>
            <a:bodyPr vert="horz" lIns="54007" tIns="54007" rIns="54007" bIns="0" rtlCol="0" anchor="ctr">
              <a:normAutofit/>
            </a:bodyPr>
            <a:lstStyle>
              <a:lvl1pPr indent="0">
                <a:spcBef>
                  <a:spcPts val="600"/>
                </a:spcBef>
                <a:buClr>
                  <a:schemeClr val="tx1"/>
                </a:buClr>
                <a:buFontTx/>
                <a:buNone/>
                <a:defRPr sz="1200" baseline="0">
                  <a:solidFill>
                    <a:schemeClr val="accent3"/>
                  </a:solidFill>
                  <a:latin typeface="PGTwo_PreAlpha" pitchFamily="2" charset="-18"/>
                </a:defRPr>
              </a:lvl1pPr>
              <a:lvl2pPr marL="265113" lvl="1" indent="-174625" defTabSz="357188">
                <a:spcBef>
                  <a:spcPts val="600"/>
                </a:spcBef>
                <a:buFont typeface="Arial"/>
                <a:buChar char="–"/>
                <a:defRPr sz="1200" baseline="0">
                  <a:solidFill>
                    <a:schemeClr val="accent3"/>
                  </a:solidFill>
                  <a:latin typeface="PGTwo_PreAlpha" pitchFamily="2" charset="-18"/>
                </a:defRPr>
              </a:lvl2pPr>
              <a:lvl3pPr marL="542925" lvl="2" indent="-180975">
                <a:spcBef>
                  <a:spcPts val="600"/>
                </a:spcBef>
                <a:buFont typeface="Arial"/>
                <a:buChar char="•"/>
                <a:defRPr sz="1200" baseline="0">
                  <a:latin typeface="PGTwo_PreAlpha" pitchFamily="2" charset="-18"/>
                </a:defRPr>
              </a:lvl3pPr>
              <a:lvl4pPr marL="542925" indent="-180975">
                <a:spcBef>
                  <a:spcPct val="20000"/>
                </a:spcBef>
                <a:buFont typeface="Arial" panose="020B0604020202020204" pitchFamily="34" charset="0"/>
                <a:buChar char="•"/>
                <a:defRPr sz="1400" baseline="0">
                  <a:latin typeface="PGTwo_PreAlpha Regular"/>
                </a:defRPr>
              </a:lvl4pPr>
              <a:lvl5pPr marL="542925" indent="-180975">
                <a:spcBef>
                  <a:spcPct val="20000"/>
                </a:spcBef>
                <a:buFont typeface="Arial" panose="020B0604020202020204" pitchFamily="34" charset="0"/>
                <a:buChar char="•"/>
                <a:defRPr sz="1400" baseline="0">
                  <a:latin typeface="PGTwo_PreAlpha Regular"/>
                </a:defRPr>
              </a:lvl5pPr>
              <a:lvl6pPr marL="2514600" indent="-228600">
                <a:spcBef>
                  <a:spcPct val="20000"/>
                </a:spcBef>
                <a:buFont typeface="PGTwo_PreAlpha Regular"/>
                <a:buChar char="•"/>
                <a:defRPr sz="2000"/>
              </a:lvl6pPr>
              <a:lvl7pPr marL="2971800" indent="-228600">
                <a:spcBef>
                  <a:spcPct val="20000"/>
                </a:spcBef>
                <a:buFont typeface="Arial"/>
                <a:buChar char="•"/>
                <a:defRPr sz="2000"/>
              </a:lvl7pPr>
              <a:lvl8pPr marL="3429000" indent="-228600">
                <a:spcBef>
                  <a:spcPct val="20000"/>
                </a:spcBef>
                <a:buFont typeface="PGTwo_PreAlpha Regular"/>
                <a:buChar char="•"/>
                <a:defRPr sz="2000"/>
              </a:lvl8pPr>
              <a:lvl9pPr marL="3886200" indent="-228600">
                <a:spcBef>
                  <a:spcPct val="20000"/>
                </a:spcBef>
                <a:buFont typeface="PGTwo_PreAlpha Regular"/>
                <a:buChar char="•"/>
                <a:defRPr sz="2000"/>
              </a:lvl9pPr>
            </a:lstStyle>
            <a:p>
              <a:pPr>
                <a:spcBef>
                  <a:spcPts val="0"/>
                </a:spcBef>
                <a:buClr>
                  <a:srgbClr val="000000"/>
                </a:buClr>
              </a:pPr>
              <a:r>
                <a:rPr lang="en-US" sz="1350" dirty="0">
                  <a:solidFill>
                    <a:srgbClr val="000000"/>
                  </a:solidFill>
                  <a:latin typeface="ABBvoiceOffice"/>
                </a:rPr>
                <a:t>Need to combine IT innovations with Operational Technology expertise</a:t>
              </a:r>
            </a:p>
          </p:txBody>
        </p:sp>
      </p:grpSp>
      <p:grpSp>
        <p:nvGrpSpPr>
          <p:cNvPr id="27" name="Group 26"/>
          <p:cNvGrpSpPr/>
          <p:nvPr/>
        </p:nvGrpSpPr>
        <p:grpSpPr>
          <a:xfrm>
            <a:off x="327843" y="3591518"/>
            <a:ext cx="7333355" cy="290121"/>
            <a:chOff x="437067" y="3645662"/>
            <a:chExt cx="9776534" cy="386777"/>
          </a:xfrm>
        </p:grpSpPr>
        <p:sp>
          <p:nvSpPr>
            <p:cNvPr id="14" name="Ellipse 30"/>
            <p:cNvSpPr/>
            <p:nvPr/>
          </p:nvSpPr>
          <p:spPr bwMode="gray">
            <a:xfrm>
              <a:off x="437067" y="3645662"/>
              <a:ext cx="386777" cy="38677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54007" rIns="54007" bIns="54007" numCol="1" spcCol="0" rtlCol="0" fromWordArt="0" anchor="ctr" anchorCtr="0" forceAA="0" compatLnSpc="1">
              <a:prstTxWarp prst="textNoShape">
                <a:avLst/>
              </a:prstTxWarp>
              <a:noAutofit/>
            </a:bodyPr>
            <a:lstStyle/>
            <a:p>
              <a:pPr algn="ctr"/>
              <a:r>
                <a:rPr lang="de-DE" sz="1500" b="1" dirty="0">
                  <a:solidFill>
                    <a:srgbClr val="FFFFFF"/>
                  </a:solidFill>
                </a:rPr>
                <a:t>4</a:t>
              </a:r>
            </a:p>
          </p:txBody>
        </p:sp>
        <p:sp>
          <p:nvSpPr>
            <p:cNvPr id="20" name="Content Placeholder 7"/>
            <p:cNvSpPr txBox="1">
              <a:spLocks/>
            </p:cNvSpPr>
            <p:nvPr/>
          </p:nvSpPr>
          <p:spPr>
            <a:xfrm>
              <a:off x="983892" y="3647027"/>
              <a:ext cx="9229709" cy="384048"/>
            </a:xfrm>
            <a:prstGeom prst="rect">
              <a:avLst/>
            </a:prstGeom>
            <a:noFill/>
          </p:spPr>
          <p:txBody>
            <a:bodyPr vert="horz" lIns="54007" tIns="54007" rIns="54007" bIns="0" rtlCol="0" anchor="ctr">
              <a:normAutofit/>
            </a:bodyPr>
            <a:lstStyle>
              <a:lvl1pPr indent="0">
                <a:spcBef>
                  <a:spcPts val="600"/>
                </a:spcBef>
                <a:buClr>
                  <a:schemeClr val="tx1"/>
                </a:buClr>
                <a:buFontTx/>
                <a:buNone/>
                <a:defRPr sz="1200" baseline="0">
                  <a:solidFill>
                    <a:schemeClr val="accent3"/>
                  </a:solidFill>
                  <a:latin typeface="PGTwo_PreAlpha" pitchFamily="2" charset="-18"/>
                </a:defRPr>
              </a:lvl1pPr>
              <a:lvl2pPr marL="265113" lvl="1" indent="-174625" defTabSz="357188">
                <a:spcBef>
                  <a:spcPts val="600"/>
                </a:spcBef>
                <a:buFont typeface="Arial"/>
                <a:buChar char="–"/>
                <a:defRPr sz="1200" baseline="0">
                  <a:solidFill>
                    <a:schemeClr val="accent3"/>
                  </a:solidFill>
                  <a:latin typeface="PGTwo_PreAlpha" pitchFamily="2" charset="-18"/>
                </a:defRPr>
              </a:lvl2pPr>
              <a:lvl3pPr marL="542925" lvl="2" indent="-180975">
                <a:spcBef>
                  <a:spcPts val="600"/>
                </a:spcBef>
                <a:buFont typeface="Arial"/>
                <a:buChar char="•"/>
                <a:defRPr sz="1200" baseline="0">
                  <a:latin typeface="PGTwo_PreAlpha" pitchFamily="2" charset="-18"/>
                </a:defRPr>
              </a:lvl3pPr>
              <a:lvl4pPr marL="542925" indent="-180975">
                <a:spcBef>
                  <a:spcPct val="20000"/>
                </a:spcBef>
                <a:buFont typeface="Arial" panose="020B0604020202020204" pitchFamily="34" charset="0"/>
                <a:buChar char="•"/>
                <a:defRPr sz="1400" baseline="0">
                  <a:latin typeface="PGTwo_PreAlpha Regular"/>
                </a:defRPr>
              </a:lvl4pPr>
              <a:lvl5pPr marL="542925" indent="-180975">
                <a:spcBef>
                  <a:spcPct val="20000"/>
                </a:spcBef>
                <a:buFont typeface="Arial" panose="020B0604020202020204" pitchFamily="34" charset="0"/>
                <a:buChar char="•"/>
                <a:defRPr sz="1400" baseline="0">
                  <a:latin typeface="PGTwo_PreAlpha Regular"/>
                </a:defRPr>
              </a:lvl5pPr>
              <a:lvl6pPr marL="2514600" indent="-228600">
                <a:spcBef>
                  <a:spcPct val="20000"/>
                </a:spcBef>
                <a:buFont typeface="PGTwo_PreAlpha Regular"/>
                <a:buChar char="•"/>
                <a:defRPr sz="2000"/>
              </a:lvl6pPr>
              <a:lvl7pPr marL="2971800" indent="-228600">
                <a:spcBef>
                  <a:spcPct val="20000"/>
                </a:spcBef>
                <a:buFont typeface="Arial"/>
                <a:buChar char="•"/>
                <a:defRPr sz="2000"/>
              </a:lvl7pPr>
              <a:lvl8pPr marL="3429000" indent="-228600">
                <a:spcBef>
                  <a:spcPct val="20000"/>
                </a:spcBef>
                <a:buFont typeface="PGTwo_PreAlpha Regular"/>
                <a:buChar char="•"/>
                <a:defRPr sz="2000"/>
              </a:lvl8pPr>
              <a:lvl9pPr marL="3886200" indent="-228600">
                <a:spcBef>
                  <a:spcPct val="20000"/>
                </a:spcBef>
                <a:buFont typeface="PGTwo_PreAlpha Regular"/>
                <a:buChar char="•"/>
                <a:defRPr sz="2000"/>
              </a:lvl9pPr>
            </a:lstStyle>
            <a:p>
              <a:pPr>
                <a:spcBef>
                  <a:spcPts val="0"/>
                </a:spcBef>
                <a:buClr>
                  <a:srgbClr val="000000"/>
                </a:buClr>
              </a:pPr>
              <a:r>
                <a:rPr lang="en-US" sz="1350" dirty="0">
                  <a:solidFill>
                    <a:srgbClr val="000000"/>
                  </a:solidFill>
                  <a:latin typeface="ABBvoiceOffice"/>
                </a:rPr>
                <a:t>ABB has a wide range of industry-leading solutions</a:t>
              </a:r>
            </a:p>
          </p:txBody>
        </p:sp>
      </p:grpSp>
      <p:grpSp>
        <p:nvGrpSpPr>
          <p:cNvPr id="28" name="Group 27"/>
          <p:cNvGrpSpPr/>
          <p:nvPr/>
        </p:nvGrpSpPr>
        <p:grpSpPr>
          <a:xfrm>
            <a:off x="327843" y="4024709"/>
            <a:ext cx="7333355" cy="290121"/>
            <a:chOff x="437067" y="4223175"/>
            <a:chExt cx="9776534" cy="386777"/>
          </a:xfrm>
        </p:grpSpPr>
        <p:sp>
          <p:nvSpPr>
            <p:cNvPr id="15" name="Ellipse 30"/>
            <p:cNvSpPr/>
            <p:nvPr/>
          </p:nvSpPr>
          <p:spPr bwMode="gray">
            <a:xfrm>
              <a:off x="437067" y="4223175"/>
              <a:ext cx="386777" cy="38677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54007" rIns="54007" bIns="54007" numCol="1" spcCol="0" rtlCol="0" fromWordArt="0" anchor="ctr" anchorCtr="0" forceAA="0" compatLnSpc="1">
              <a:prstTxWarp prst="textNoShape">
                <a:avLst/>
              </a:prstTxWarp>
              <a:noAutofit/>
            </a:bodyPr>
            <a:lstStyle/>
            <a:p>
              <a:pPr algn="ctr"/>
              <a:r>
                <a:rPr lang="de-DE" sz="1500" b="1" dirty="0">
                  <a:solidFill>
                    <a:srgbClr val="FFFFFF"/>
                  </a:solidFill>
                </a:rPr>
                <a:t>5</a:t>
              </a:r>
            </a:p>
          </p:txBody>
        </p:sp>
        <p:sp>
          <p:nvSpPr>
            <p:cNvPr id="21" name="Content Placeholder 7"/>
            <p:cNvSpPr txBox="1">
              <a:spLocks/>
            </p:cNvSpPr>
            <p:nvPr/>
          </p:nvSpPr>
          <p:spPr>
            <a:xfrm>
              <a:off x="983892" y="4224995"/>
              <a:ext cx="9229709" cy="384048"/>
            </a:xfrm>
            <a:prstGeom prst="rect">
              <a:avLst/>
            </a:prstGeom>
            <a:noFill/>
          </p:spPr>
          <p:txBody>
            <a:bodyPr vert="horz" lIns="54007" tIns="54007" rIns="54007" bIns="0" rtlCol="0" anchor="ctr">
              <a:normAutofit/>
            </a:bodyPr>
            <a:lstStyle>
              <a:lvl1pPr indent="0">
                <a:spcBef>
                  <a:spcPts val="600"/>
                </a:spcBef>
                <a:buClr>
                  <a:schemeClr val="tx1"/>
                </a:buClr>
                <a:buFontTx/>
                <a:buNone/>
                <a:defRPr sz="1200" baseline="0">
                  <a:solidFill>
                    <a:schemeClr val="accent3"/>
                  </a:solidFill>
                  <a:latin typeface="PGTwo_PreAlpha" pitchFamily="2" charset="-18"/>
                </a:defRPr>
              </a:lvl1pPr>
              <a:lvl2pPr marL="265113" lvl="1" indent="-174625" defTabSz="357188">
                <a:spcBef>
                  <a:spcPts val="600"/>
                </a:spcBef>
                <a:buFont typeface="Arial"/>
                <a:buChar char="–"/>
                <a:defRPr sz="1200" baseline="0">
                  <a:solidFill>
                    <a:schemeClr val="accent3"/>
                  </a:solidFill>
                  <a:latin typeface="PGTwo_PreAlpha" pitchFamily="2" charset="-18"/>
                </a:defRPr>
              </a:lvl2pPr>
              <a:lvl3pPr marL="542925" lvl="2" indent="-180975">
                <a:spcBef>
                  <a:spcPts val="600"/>
                </a:spcBef>
                <a:buFont typeface="Arial"/>
                <a:buChar char="•"/>
                <a:defRPr sz="1200" baseline="0">
                  <a:latin typeface="PGTwo_PreAlpha" pitchFamily="2" charset="-18"/>
                </a:defRPr>
              </a:lvl3pPr>
              <a:lvl4pPr marL="542925" indent="-180975">
                <a:spcBef>
                  <a:spcPct val="20000"/>
                </a:spcBef>
                <a:buFont typeface="Arial" panose="020B0604020202020204" pitchFamily="34" charset="0"/>
                <a:buChar char="•"/>
                <a:defRPr sz="1400" baseline="0">
                  <a:latin typeface="PGTwo_PreAlpha Regular"/>
                </a:defRPr>
              </a:lvl4pPr>
              <a:lvl5pPr marL="542925" indent="-180975">
                <a:spcBef>
                  <a:spcPct val="20000"/>
                </a:spcBef>
                <a:buFont typeface="Arial" panose="020B0604020202020204" pitchFamily="34" charset="0"/>
                <a:buChar char="•"/>
                <a:defRPr sz="1400" baseline="0">
                  <a:latin typeface="PGTwo_PreAlpha Regular"/>
                </a:defRPr>
              </a:lvl5pPr>
              <a:lvl6pPr marL="2514600" indent="-228600">
                <a:spcBef>
                  <a:spcPct val="20000"/>
                </a:spcBef>
                <a:buFont typeface="PGTwo_PreAlpha Regular"/>
                <a:buChar char="•"/>
                <a:defRPr sz="2000"/>
              </a:lvl6pPr>
              <a:lvl7pPr marL="2971800" indent="-228600">
                <a:spcBef>
                  <a:spcPct val="20000"/>
                </a:spcBef>
                <a:buFont typeface="Arial"/>
                <a:buChar char="•"/>
                <a:defRPr sz="2000"/>
              </a:lvl7pPr>
              <a:lvl8pPr marL="3429000" indent="-228600">
                <a:spcBef>
                  <a:spcPct val="20000"/>
                </a:spcBef>
                <a:buFont typeface="PGTwo_PreAlpha Regular"/>
                <a:buChar char="•"/>
                <a:defRPr sz="2000"/>
              </a:lvl8pPr>
              <a:lvl9pPr marL="3886200" indent="-228600">
                <a:spcBef>
                  <a:spcPct val="20000"/>
                </a:spcBef>
                <a:buFont typeface="PGTwo_PreAlpha Regular"/>
                <a:buChar char="•"/>
                <a:defRPr sz="2000"/>
              </a:lvl9pPr>
            </a:lstStyle>
            <a:p>
              <a:pPr>
                <a:spcBef>
                  <a:spcPts val="0"/>
                </a:spcBef>
                <a:buClr>
                  <a:srgbClr val="000000"/>
                </a:buClr>
              </a:pPr>
              <a:r>
                <a:rPr lang="en-US" sz="1350" dirty="0">
                  <a:solidFill>
                    <a:srgbClr val="000000"/>
                  </a:solidFill>
                  <a:latin typeface="ABBvoiceOffice"/>
                </a:rPr>
                <a:t>Industry-standard platform components leverage an ecosystem of innovation</a:t>
              </a:r>
            </a:p>
          </p:txBody>
        </p:sp>
      </p:grpSp>
      <p:grpSp>
        <p:nvGrpSpPr>
          <p:cNvPr id="29" name="Group 28"/>
          <p:cNvGrpSpPr/>
          <p:nvPr/>
        </p:nvGrpSpPr>
        <p:grpSpPr>
          <a:xfrm>
            <a:off x="327843" y="4457900"/>
            <a:ext cx="7333355" cy="290121"/>
            <a:chOff x="437067" y="4800688"/>
            <a:chExt cx="9776534" cy="386777"/>
          </a:xfrm>
        </p:grpSpPr>
        <p:sp>
          <p:nvSpPr>
            <p:cNvPr id="16" name="Ellipse 30"/>
            <p:cNvSpPr/>
            <p:nvPr/>
          </p:nvSpPr>
          <p:spPr bwMode="gray">
            <a:xfrm>
              <a:off x="437067" y="4800688"/>
              <a:ext cx="386777" cy="38677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54007" rIns="54007" bIns="54007" numCol="1" spcCol="0" rtlCol="0" fromWordArt="0" anchor="ctr" anchorCtr="0" forceAA="0" compatLnSpc="1">
              <a:prstTxWarp prst="textNoShape">
                <a:avLst/>
              </a:prstTxWarp>
              <a:noAutofit/>
            </a:bodyPr>
            <a:lstStyle/>
            <a:p>
              <a:pPr algn="ctr"/>
              <a:r>
                <a:rPr lang="de-DE" sz="1500" b="1" dirty="0">
                  <a:solidFill>
                    <a:srgbClr val="FFFFFF"/>
                  </a:solidFill>
                </a:rPr>
                <a:t>6</a:t>
              </a:r>
            </a:p>
          </p:txBody>
        </p:sp>
        <p:sp>
          <p:nvSpPr>
            <p:cNvPr id="22" name="Content Placeholder 7"/>
            <p:cNvSpPr txBox="1">
              <a:spLocks/>
            </p:cNvSpPr>
            <p:nvPr/>
          </p:nvSpPr>
          <p:spPr>
            <a:xfrm>
              <a:off x="983892" y="4802963"/>
              <a:ext cx="9229709" cy="384048"/>
            </a:xfrm>
            <a:prstGeom prst="rect">
              <a:avLst/>
            </a:prstGeom>
            <a:noFill/>
          </p:spPr>
          <p:txBody>
            <a:bodyPr vert="horz" lIns="54007" tIns="54007" rIns="54007" bIns="0" rtlCol="0" anchor="ctr">
              <a:normAutofit/>
            </a:bodyPr>
            <a:lstStyle>
              <a:lvl1pPr indent="0">
                <a:spcBef>
                  <a:spcPts val="600"/>
                </a:spcBef>
                <a:buClr>
                  <a:schemeClr val="tx1"/>
                </a:buClr>
                <a:buFontTx/>
                <a:buNone/>
                <a:defRPr sz="1200" baseline="0">
                  <a:solidFill>
                    <a:schemeClr val="accent3"/>
                  </a:solidFill>
                  <a:latin typeface="PGTwo_PreAlpha" pitchFamily="2" charset="-18"/>
                </a:defRPr>
              </a:lvl1pPr>
              <a:lvl2pPr marL="265113" lvl="1" indent="-174625" defTabSz="357188">
                <a:spcBef>
                  <a:spcPts val="600"/>
                </a:spcBef>
                <a:buFont typeface="Arial"/>
                <a:buChar char="–"/>
                <a:defRPr sz="1200" baseline="0">
                  <a:solidFill>
                    <a:schemeClr val="accent3"/>
                  </a:solidFill>
                  <a:latin typeface="PGTwo_PreAlpha" pitchFamily="2" charset="-18"/>
                </a:defRPr>
              </a:lvl2pPr>
              <a:lvl3pPr marL="542925" lvl="2" indent="-180975">
                <a:spcBef>
                  <a:spcPts val="600"/>
                </a:spcBef>
                <a:buFont typeface="Arial"/>
                <a:buChar char="•"/>
                <a:defRPr sz="1200" baseline="0">
                  <a:latin typeface="PGTwo_PreAlpha" pitchFamily="2" charset="-18"/>
                </a:defRPr>
              </a:lvl3pPr>
              <a:lvl4pPr marL="542925" indent="-180975">
                <a:spcBef>
                  <a:spcPct val="20000"/>
                </a:spcBef>
                <a:buFont typeface="Arial" panose="020B0604020202020204" pitchFamily="34" charset="0"/>
                <a:buChar char="•"/>
                <a:defRPr sz="1400" baseline="0">
                  <a:latin typeface="PGTwo_PreAlpha Regular"/>
                </a:defRPr>
              </a:lvl4pPr>
              <a:lvl5pPr marL="542925" indent="-180975">
                <a:spcBef>
                  <a:spcPct val="20000"/>
                </a:spcBef>
                <a:buFont typeface="Arial" panose="020B0604020202020204" pitchFamily="34" charset="0"/>
                <a:buChar char="•"/>
                <a:defRPr sz="1400" baseline="0">
                  <a:latin typeface="PGTwo_PreAlpha Regular"/>
                </a:defRPr>
              </a:lvl5pPr>
              <a:lvl6pPr marL="2514600" indent="-228600">
                <a:spcBef>
                  <a:spcPct val="20000"/>
                </a:spcBef>
                <a:buFont typeface="PGTwo_PreAlpha Regular"/>
                <a:buChar char="•"/>
                <a:defRPr sz="2000"/>
              </a:lvl6pPr>
              <a:lvl7pPr marL="2971800" indent="-228600">
                <a:spcBef>
                  <a:spcPct val="20000"/>
                </a:spcBef>
                <a:buFont typeface="Arial"/>
                <a:buChar char="•"/>
                <a:defRPr sz="2000"/>
              </a:lvl7pPr>
              <a:lvl8pPr marL="3429000" indent="-228600">
                <a:spcBef>
                  <a:spcPct val="20000"/>
                </a:spcBef>
                <a:buFont typeface="PGTwo_PreAlpha Regular"/>
                <a:buChar char="•"/>
                <a:defRPr sz="2000"/>
              </a:lvl8pPr>
              <a:lvl9pPr marL="3886200" indent="-228600">
                <a:spcBef>
                  <a:spcPct val="20000"/>
                </a:spcBef>
                <a:buFont typeface="PGTwo_PreAlpha Regular"/>
                <a:buChar char="•"/>
                <a:defRPr sz="2000"/>
              </a:lvl9pPr>
            </a:lstStyle>
            <a:p>
              <a:pPr>
                <a:spcBef>
                  <a:spcPts val="0"/>
                </a:spcBef>
                <a:buClr>
                  <a:srgbClr val="000000"/>
                </a:buClr>
              </a:pPr>
              <a:r>
                <a:rPr lang="en-US" sz="1350" dirty="0">
                  <a:solidFill>
                    <a:srgbClr val="000000"/>
                  </a:solidFill>
                  <a:latin typeface="ABBvoiceOffice"/>
                </a:rPr>
                <a:t>ABB has unparalleled expertise in technology, information, and domain know-how</a:t>
              </a:r>
            </a:p>
          </p:txBody>
        </p:sp>
      </p:grpSp>
      <p:grpSp>
        <p:nvGrpSpPr>
          <p:cNvPr id="30" name="Group 29"/>
          <p:cNvGrpSpPr/>
          <p:nvPr/>
        </p:nvGrpSpPr>
        <p:grpSpPr>
          <a:xfrm>
            <a:off x="327843" y="4891094"/>
            <a:ext cx="7333355" cy="290121"/>
            <a:chOff x="437067" y="5378204"/>
            <a:chExt cx="9776534" cy="386777"/>
          </a:xfrm>
        </p:grpSpPr>
        <p:sp>
          <p:nvSpPr>
            <p:cNvPr id="17" name="Ellipse 30"/>
            <p:cNvSpPr/>
            <p:nvPr/>
          </p:nvSpPr>
          <p:spPr bwMode="gray">
            <a:xfrm>
              <a:off x="437067" y="5378204"/>
              <a:ext cx="386777" cy="386777"/>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54007" rIns="54007" bIns="54007" numCol="1" spcCol="0" rtlCol="0" fromWordArt="0" anchor="ctr" anchorCtr="0" forceAA="0" compatLnSpc="1">
              <a:prstTxWarp prst="textNoShape">
                <a:avLst/>
              </a:prstTxWarp>
              <a:noAutofit/>
            </a:bodyPr>
            <a:lstStyle/>
            <a:p>
              <a:pPr algn="ctr"/>
              <a:r>
                <a:rPr lang="de-DE" sz="1500" b="1" dirty="0">
                  <a:solidFill>
                    <a:srgbClr val="FFFFFF"/>
                  </a:solidFill>
                </a:rPr>
                <a:t>7</a:t>
              </a:r>
            </a:p>
          </p:txBody>
        </p:sp>
        <p:sp>
          <p:nvSpPr>
            <p:cNvPr id="23" name="Content Placeholder 7"/>
            <p:cNvSpPr txBox="1">
              <a:spLocks/>
            </p:cNvSpPr>
            <p:nvPr/>
          </p:nvSpPr>
          <p:spPr>
            <a:xfrm>
              <a:off x="983892" y="5380933"/>
              <a:ext cx="9229709" cy="384048"/>
            </a:xfrm>
            <a:prstGeom prst="rect">
              <a:avLst/>
            </a:prstGeom>
            <a:noFill/>
          </p:spPr>
          <p:txBody>
            <a:bodyPr vert="horz" lIns="54007" tIns="54007" rIns="54007" bIns="0" rtlCol="0" anchor="ctr">
              <a:normAutofit/>
            </a:bodyPr>
            <a:lstStyle>
              <a:lvl1pPr indent="0">
                <a:spcBef>
                  <a:spcPts val="600"/>
                </a:spcBef>
                <a:buClr>
                  <a:schemeClr val="tx1"/>
                </a:buClr>
                <a:buFontTx/>
                <a:buNone/>
                <a:defRPr sz="1200" baseline="0">
                  <a:solidFill>
                    <a:schemeClr val="accent3"/>
                  </a:solidFill>
                  <a:latin typeface="PGTwo_PreAlpha" pitchFamily="2" charset="-18"/>
                </a:defRPr>
              </a:lvl1pPr>
              <a:lvl2pPr marL="265113" lvl="1" indent="-174625" defTabSz="357188">
                <a:spcBef>
                  <a:spcPts val="600"/>
                </a:spcBef>
                <a:buFont typeface="Arial"/>
                <a:buChar char="–"/>
                <a:defRPr sz="1200" baseline="0">
                  <a:solidFill>
                    <a:schemeClr val="accent3"/>
                  </a:solidFill>
                  <a:latin typeface="PGTwo_PreAlpha" pitchFamily="2" charset="-18"/>
                </a:defRPr>
              </a:lvl2pPr>
              <a:lvl3pPr marL="542925" lvl="2" indent="-180975">
                <a:spcBef>
                  <a:spcPts val="600"/>
                </a:spcBef>
                <a:buFont typeface="Arial"/>
                <a:buChar char="•"/>
                <a:defRPr sz="1200" baseline="0">
                  <a:latin typeface="PGTwo_PreAlpha" pitchFamily="2" charset="-18"/>
                </a:defRPr>
              </a:lvl3pPr>
              <a:lvl4pPr marL="542925" indent="-180975">
                <a:spcBef>
                  <a:spcPct val="20000"/>
                </a:spcBef>
                <a:buFont typeface="Arial" panose="020B0604020202020204" pitchFamily="34" charset="0"/>
                <a:buChar char="•"/>
                <a:defRPr sz="1400" baseline="0">
                  <a:latin typeface="PGTwo_PreAlpha Regular"/>
                </a:defRPr>
              </a:lvl4pPr>
              <a:lvl5pPr marL="542925" indent="-180975">
                <a:spcBef>
                  <a:spcPct val="20000"/>
                </a:spcBef>
                <a:buFont typeface="Arial" panose="020B0604020202020204" pitchFamily="34" charset="0"/>
                <a:buChar char="•"/>
                <a:defRPr sz="1400" baseline="0">
                  <a:latin typeface="PGTwo_PreAlpha Regular"/>
                </a:defRPr>
              </a:lvl5pPr>
              <a:lvl6pPr marL="2514600" indent="-228600">
                <a:spcBef>
                  <a:spcPct val="20000"/>
                </a:spcBef>
                <a:buFont typeface="PGTwo_PreAlpha Regular"/>
                <a:buChar char="•"/>
                <a:defRPr sz="2000"/>
              </a:lvl6pPr>
              <a:lvl7pPr marL="2971800" indent="-228600">
                <a:spcBef>
                  <a:spcPct val="20000"/>
                </a:spcBef>
                <a:buFont typeface="Arial"/>
                <a:buChar char="•"/>
                <a:defRPr sz="2000"/>
              </a:lvl7pPr>
              <a:lvl8pPr marL="3429000" indent="-228600">
                <a:spcBef>
                  <a:spcPct val="20000"/>
                </a:spcBef>
                <a:buFont typeface="PGTwo_PreAlpha Regular"/>
                <a:buChar char="•"/>
                <a:defRPr sz="2000"/>
              </a:lvl8pPr>
              <a:lvl9pPr marL="3886200" indent="-228600">
                <a:spcBef>
                  <a:spcPct val="20000"/>
                </a:spcBef>
                <a:buFont typeface="PGTwo_PreAlpha Regular"/>
                <a:buChar char="•"/>
                <a:defRPr sz="2000"/>
              </a:lvl9pPr>
            </a:lstStyle>
            <a:p>
              <a:pPr>
                <a:spcBef>
                  <a:spcPts val="0"/>
                </a:spcBef>
                <a:buClr>
                  <a:srgbClr val="000000"/>
                </a:buClr>
              </a:pPr>
              <a:r>
                <a:rPr lang="en-US" sz="1350" dirty="0">
                  <a:solidFill>
                    <a:srgbClr val="000000"/>
                  </a:solidFill>
                  <a:latin typeface="ABBvoiceOffice"/>
                </a:rPr>
                <a:t>ABB Ability</a:t>
              </a:r>
              <a:r>
                <a:rPr lang="en-US" sz="1050" dirty="0">
                  <a:solidFill>
                    <a:srgbClr val="000000"/>
                  </a:solidFill>
                  <a:latin typeface="ABBvoiceOffice"/>
                </a:rPr>
                <a:t>™ </a:t>
              </a:r>
              <a:r>
                <a:rPr lang="en-US" sz="1350" dirty="0">
                  <a:solidFill>
                    <a:srgbClr val="000000"/>
                  </a:solidFill>
                  <a:latin typeface="ABBvoiceOffice"/>
                </a:rPr>
                <a:t>solutions are ready now</a:t>
              </a:r>
            </a:p>
          </p:txBody>
        </p:sp>
      </p:grpSp>
    </p:spTree>
    <p:extLst>
      <p:ext uri="{BB962C8B-B14F-4D97-AF65-F5344CB8AC3E}">
        <p14:creationId xmlns:p14="http://schemas.microsoft.com/office/powerpoint/2010/main" val="377110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E4D1893-7CAE-44F9-8318-D62393636D68}"/>
              </a:ext>
            </a:extLst>
          </p:cNvPr>
          <p:cNvSpPr>
            <a:spLocks noGrp="1"/>
          </p:cNvSpPr>
          <p:nvPr>
            <p:ph type="title"/>
          </p:nvPr>
        </p:nvSpPr>
        <p:spPr/>
        <p:txBody>
          <a:bodyPr/>
          <a:lstStyle/>
          <a:p>
            <a:r>
              <a:rPr lang="en-US" sz="1950" dirty="0"/>
              <a:t>Unlocking Customer Value through Digitalization</a:t>
            </a:r>
            <a:br>
              <a:rPr lang="en-US" sz="1950" dirty="0"/>
            </a:br>
            <a:endParaRPr lang="en-GB" sz="1950" dirty="0"/>
          </a:p>
        </p:txBody>
      </p:sp>
      <p:sp>
        <p:nvSpPr>
          <p:cNvPr id="7" name="Subtitle 6">
            <a:extLst>
              <a:ext uri="{FF2B5EF4-FFF2-40B4-BE49-F238E27FC236}">
                <a16:creationId xmlns:a16="http://schemas.microsoft.com/office/drawing/2014/main" xmlns="" id="{A9B7BDA9-78EF-4ABD-8395-ABE5811325BE}"/>
              </a:ext>
            </a:extLst>
          </p:cNvPr>
          <p:cNvSpPr>
            <a:spLocks noGrp="1"/>
          </p:cNvSpPr>
          <p:nvPr>
            <p:ph type="subTitle" idx="13"/>
          </p:nvPr>
        </p:nvSpPr>
        <p:spPr>
          <a:xfrm>
            <a:off x="249948" y="1707676"/>
            <a:ext cx="8640000" cy="378049"/>
          </a:xfrm>
        </p:spPr>
        <p:txBody>
          <a:bodyPr/>
          <a:lstStyle/>
          <a:p>
            <a:r>
              <a:rPr lang="en-GB" sz="1500" dirty="0"/>
              <a:t>Let’s win together!</a:t>
            </a:r>
          </a:p>
        </p:txBody>
      </p:sp>
      <p:grpSp>
        <p:nvGrpSpPr>
          <p:cNvPr id="193" name="Group 36"/>
          <p:cNvGrpSpPr/>
          <p:nvPr/>
        </p:nvGrpSpPr>
        <p:grpSpPr>
          <a:xfrm>
            <a:off x="5925190" y="2257736"/>
            <a:ext cx="1149791" cy="2168601"/>
            <a:chOff x="7527227" y="1867315"/>
            <a:chExt cx="1532855" cy="2891468"/>
          </a:xfrm>
        </p:grpSpPr>
        <p:grpSp>
          <p:nvGrpSpPr>
            <p:cNvPr id="194" name="Group 34"/>
            <p:cNvGrpSpPr/>
            <p:nvPr/>
          </p:nvGrpSpPr>
          <p:grpSpPr>
            <a:xfrm>
              <a:off x="7527227" y="1867315"/>
              <a:ext cx="818138" cy="2891468"/>
              <a:chOff x="7527227" y="1867315"/>
              <a:chExt cx="818138" cy="2891468"/>
            </a:xfrm>
          </p:grpSpPr>
          <p:pic>
            <p:nvPicPr>
              <p:cNvPr id="196"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7227" y="2071177"/>
                <a:ext cx="559738" cy="144000"/>
              </a:xfrm>
              <a:prstGeom prst="rect">
                <a:avLst/>
              </a:prstGeom>
            </p:spPr>
          </p:pic>
          <p:pic>
            <p:nvPicPr>
              <p:cNvPr id="19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7227" y="1867315"/>
                <a:ext cx="749284" cy="144000"/>
              </a:xfrm>
              <a:prstGeom prst="rect">
                <a:avLst/>
              </a:prstGeom>
            </p:spPr>
          </p:pic>
          <p:pic>
            <p:nvPicPr>
              <p:cNvPr id="198"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5997" y="3397319"/>
                <a:ext cx="525991" cy="72000"/>
              </a:xfrm>
              <a:prstGeom prst="rect">
                <a:avLst/>
              </a:prstGeom>
            </p:spPr>
          </p:pic>
          <p:pic>
            <p:nvPicPr>
              <p:cNvPr id="199"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66839" y="4614783"/>
                <a:ext cx="678526" cy="144000"/>
              </a:xfrm>
              <a:prstGeom prst="rect">
                <a:avLst/>
              </a:prstGeom>
            </p:spPr>
          </p:pic>
          <p:pic>
            <p:nvPicPr>
              <p:cNvPr id="200" name="Picture 2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791081" y="2625825"/>
                <a:ext cx="379314" cy="144000"/>
              </a:xfrm>
              <a:prstGeom prst="rect">
                <a:avLst/>
              </a:prstGeom>
            </p:spPr>
          </p:pic>
          <p:pic>
            <p:nvPicPr>
              <p:cNvPr id="201" name="Picture 10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23811" y="3698928"/>
                <a:ext cx="596668" cy="360000"/>
              </a:xfrm>
              <a:prstGeom prst="rect">
                <a:avLst/>
              </a:prstGeom>
            </p:spPr>
          </p:pic>
          <p:pic>
            <p:nvPicPr>
              <p:cNvPr id="202" name="Picture 108"/>
              <p:cNvPicPr>
                <a:picLocks noChangeAspect="1"/>
              </p:cNvPicPr>
              <p:nvPr/>
            </p:nvPicPr>
            <p:blipFill rotWithShape="1">
              <a:blip r:embed="rId9" cstate="email">
                <a:extLst>
                  <a:ext uri="{28A0092B-C50C-407E-A947-70E740481C1C}">
                    <a14:useLocalDpi xmlns:a14="http://schemas.microsoft.com/office/drawing/2010/main"/>
                  </a:ext>
                </a:extLst>
              </a:blip>
              <a:srcRect l="20610" t="7955" r="20093" b="15354"/>
              <a:stretch/>
            </p:blipFill>
            <p:spPr>
              <a:xfrm>
                <a:off x="8052999" y="4266560"/>
                <a:ext cx="251681" cy="180000"/>
              </a:xfrm>
              <a:prstGeom prst="rect">
                <a:avLst/>
              </a:prstGeom>
            </p:spPr>
          </p:pic>
        </p:grpSp>
        <p:pic>
          <p:nvPicPr>
            <p:cNvPr id="195" name="Picture 13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73444" y="4088202"/>
              <a:ext cx="686638" cy="144000"/>
            </a:xfrm>
            <a:prstGeom prst="rect">
              <a:avLst/>
            </a:prstGeom>
          </p:spPr>
        </p:pic>
      </p:grpSp>
      <p:grpSp>
        <p:nvGrpSpPr>
          <p:cNvPr id="203" name="Group 10"/>
          <p:cNvGrpSpPr/>
          <p:nvPr/>
        </p:nvGrpSpPr>
        <p:grpSpPr>
          <a:xfrm>
            <a:off x="3097735" y="3640083"/>
            <a:ext cx="502683" cy="1186123"/>
            <a:chOff x="4722163" y="3710442"/>
            <a:chExt cx="670157" cy="1581497"/>
          </a:xfrm>
        </p:grpSpPr>
        <p:pic>
          <p:nvPicPr>
            <p:cNvPr id="204" name="Picture 6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22163" y="5147939"/>
              <a:ext cx="670157" cy="144000"/>
            </a:xfrm>
            <a:prstGeom prst="rect">
              <a:avLst/>
            </a:prstGeom>
          </p:spPr>
        </p:pic>
        <p:pic>
          <p:nvPicPr>
            <p:cNvPr id="205" name="Picture 12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44572" y="4065444"/>
              <a:ext cx="434234" cy="144000"/>
            </a:xfrm>
            <a:prstGeom prst="rect">
              <a:avLst/>
            </a:prstGeom>
          </p:spPr>
        </p:pic>
        <p:pic>
          <p:nvPicPr>
            <p:cNvPr id="206" name="Picture 141"/>
            <p:cNvPicPr>
              <a:picLocks noChangeAspect="1"/>
            </p:cNvPicPr>
            <p:nvPr/>
          </p:nvPicPr>
          <p:blipFill rotWithShape="1">
            <a:blip r:embed="rId13" cstate="email">
              <a:extLst>
                <a:ext uri="{28A0092B-C50C-407E-A947-70E740481C1C}">
                  <a14:useLocalDpi xmlns:a14="http://schemas.microsoft.com/office/drawing/2010/main"/>
                </a:ext>
              </a:extLst>
            </a:blip>
            <a:srcRect l="32216" t="12597" r="32523" b="12303"/>
            <a:stretch/>
          </p:blipFill>
          <p:spPr>
            <a:xfrm>
              <a:off x="4723801" y="3710442"/>
              <a:ext cx="129374" cy="144000"/>
            </a:xfrm>
            <a:prstGeom prst="rect">
              <a:avLst/>
            </a:prstGeom>
          </p:spPr>
        </p:pic>
      </p:grpSp>
      <p:pic>
        <p:nvPicPr>
          <p:cNvPr id="207" name="Picture 73"/>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527454" y="3614964"/>
            <a:ext cx="291598" cy="108000"/>
          </a:xfrm>
          <a:prstGeom prst="rect">
            <a:avLst/>
          </a:prstGeom>
        </p:spPr>
      </p:pic>
      <p:pic>
        <p:nvPicPr>
          <p:cNvPr id="208" name="Picture 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561875" y="4304412"/>
            <a:ext cx="201301"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9" name="Picture 12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287178" y="4751836"/>
            <a:ext cx="229353" cy="108000"/>
          </a:xfrm>
          <a:prstGeom prst="rect">
            <a:avLst/>
          </a:prstGeom>
        </p:spPr>
      </p:pic>
      <p:pic>
        <p:nvPicPr>
          <p:cNvPr id="210" name="Picture 130"/>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667573" y="2311737"/>
            <a:ext cx="128463" cy="108000"/>
          </a:xfrm>
          <a:prstGeom prst="rect">
            <a:avLst/>
          </a:prstGeom>
        </p:spPr>
      </p:pic>
      <p:pic>
        <p:nvPicPr>
          <p:cNvPr id="211" name="Picture 13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51330" y="3400688"/>
            <a:ext cx="216027" cy="108000"/>
          </a:xfrm>
          <a:prstGeom prst="rect">
            <a:avLst/>
          </a:prstGeom>
        </p:spPr>
      </p:pic>
      <p:pic>
        <p:nvPicPr>
          <p:cNvPr id="212" name="Picture 13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42630" y="4024205"/>
            <a:ext cx="391780" cy="108000"/>
          </a:xfrm>
          <a:prstGeom prst="rect">
            <a:avLst/>
          </a:prstGeom>
        </p:spPr>
      </p:pic>
      <p:pic>
        <p:nvPicPr>
          <p:cNvPr id="213" name="Picture 152"/>
          <p:cNvPicPr>
            <a:picLocks noChangeAspect="1"/>
          </p:cNvPicPr>
          <p:nvPr/>
        </p:nvPicPr>
        <p:blipFill rotWithShape="1">
          <a:blip r:embed="rId20" cstate="email">
            <a:extLst>
              <a:ext uri="{28A0092B-C50C-407E-A947-70E740481C1C}">
                <a14:useLocalDpi xmlns:a14="http://schemas.microsoft.com/office/drawing/2010/main"/>
              </a:ext>
            </a:extLst>
          </a:blip>
          <a:srcRect r="39616"/>
          <a:stretch/>
        </p:blipFill>
        <p:spPr>
          <a:xfrm>
            <a:off x="2437910" y="4457308"/>
            <a:ext cx="175942" cy="108000"/>
          </a:xfrm>
          <a:prstGeom prst="rect">
            <a:avLst/>
          </a:prstGeom>
        </p:spPr>
      </p:pic>
      <p:grpSp>
        <p:nvGrpSpPr>
          <p:cNvPr id="214" name="Group 13"/>
          <p:cNvGrpSpPr/>
          <p:nvPr/>
        </p:nvGrpSpPr>
        <p:grpSpPr>
          <a:xfrm>
            <a:off x="2660601" y="2465979"/>
            <a:ext cx="4753073" cy="2527513"/>
            <a:chOff x="4420314" y="2144970"/>
            <a:chExt cx="6336606" cy="3370017"/>
          </a:xfrm>
        </p:grpSpPr>
        <p:pic>
          <p:nvPicPr>
            <p:cNvPr id="215" name="Picture 10"/>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4540879" y="3098225"/>
              <a:ext cx="495218" cy="144000"/>
            </a:xfrm>
            <a:prstGeom prst="rect">
              <a:avLst/>
            </a:prstGeom>
          </p:spPr>
        </p:pic>
        <p:pic>
          <p:nvPicPr>
            <p:cNvPr id="216" name="Picture 40"/>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607270" y="2409950"/>
              <a:ext cx="478706" cy="144000"/>
            </a:xfrm>
            <a:prstGeom prst="rect">
              <a:avLst/>
            </a:prstGeom>
          </p:spPr>
        </p:pic>
        <p:pic>
          <p:nvPicPr>
            <p:cNvPr id="217" name="Picture 172"/>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4501903" y="5370987"/>
              <a:ext cx="456818" cy="144000"/>
            </a:xfrm>
            <a:prstGeom prst="rect">
              <a:avLst/>
            </a:prstGeom>
          </p:spPr>
        </p:pic>
        <p:pic>
          <p:nvPicPr>
            <p:cNvPr id="218" name="Picture 124"/>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420314" y="2144970"/>
              <a:ext cx="519870" cy="144000"/>
            </a:xfrm>
            <a:prstGeom prst="rect">
              <a:avLst/>
            </a:prstGeom>
          </p:spPr>
        </p:pic>
        <p:pic>
          <p:nvPicPr>
            <p:cNvPr id="219" name="Picture 23"/>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116920" y="4546410"/>
              <a:ext cx="640000" cy="144000"/>
            </a:xfrm>
            <a:prstGeom prst="rect">
              <a:avLst/>
            </a:prstGeom>
          </p:spPr>
        </p:pic>
        <p:grpSp>
          <p:nvGrpSpPr>
            <p:cNvPr id="220" name="Group 66"/>
            <p:cNvGrpSpPr>
              <a:grpSpLocks noChangeAspect="1"/>
            </p:cNvGrpSpPr>
            <p:nvPr/>
          </p:nvGrpSpPr>
          <p:grpSpPr>
            <a:xfrm>
              <a:off x="4652793" y="4557112"/>
              <a:ext cx="514642" cy="144000"/>
              <a:chOff x="8557698" y="2846910"/>
              <a:chExt cx="705150" cy="197307"/>
            </a:xfrm>
          </p:grpSpPr>
          <p:pic>
            <p:nvPicPr>
              <p:cNvPr id="221" name="Picture 8" descr="http://www.hertz-eng.com/images/CNPC-Logo.jpg"/>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b="27200"/>
              <a:stretch/>
            </p:blipFill>
            <p:spPr bwMode="auto">
              <a:xfrm>
                <a:off x="8557698" y="2846910"/>
                <a:ext cx="279156" cy="197307"/>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8" descr="http://www.hertz-eng.com/images/CNPC-Logo.jpg"/>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t="79113"/>
              <a:stretch/>
            </p:blipFill>
            <p:spPr bwMode="auto">
              <a:xfrm>
                <a:off x="8837778" y="2902464"/>
                <a:ext cx="425070" cy="861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23" name="Group 6"/>
          <p:cNvGrpSpPr/>
          <p:nvPr/>
        </p:nvGrpSpPr>
        <p:grpSpPr>
          <a:xfrm>
            <a:off x="193409" y="2265401"/>
            <a:ext cx="665319" cy="2878834"/>
            <a:chOff x="1835536" y="1877534"/>
            <a:chExt cx="886977" cy="3838446"/>
          </a:xfrm>
        </p:grpSpPr>
        <p:pic>
          <p:nvPicPr>
            <p:cNvPr id="224" name="Picture 9"/>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2243454" y="2835756"/>
              <a:ext cx="329896" cy="144000"/>
            </a:xfrm>
            <a:prstGeom prst="rect">
              <a:avLst/>
            </a:prstGeom>
          </p:spPr>
        </p:pic>
        <p:pic>
          <p:nvPicPr>
            <p:cNvPr id="225" name="Picture 25"/>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992995" y="5571980"/>
              <a:ext cx="661985" cy="144000"/>
            </a:xfrm>
            <a:prstGeom prst="rect">
              <a:avLst/>
            </a:prstGeom>
          </p:spPr>
        </p:pic>
        <p:pic>
          <p:nvPicPr>
            <p:cNvPr id="226" name="Picture 59"/>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005088" y="2314759"/>
              <a:ext cx="371132" cy="108000"/>
            </a:xfrm>
            <a:prstGeom prst="rect">
              <a:avLst/>
            </a:prstGeom>
          </p:spPr>
        </p:pic>
        <p:pic>
          <p:nvPicPr>
            <p:cNvPr id="227" name="Picture 60"/>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995176" y="3237411"/>
              <a:ext cx="577538" cy="144000"/>
            </a:xfrm>
            <a:prstGeom prst="rect">
              <a:avLst/>
            </a:prstGeom>
          </p:spPr>
        </p:pic>
        <p:pic>
          <p:nvPicPr>
            <p:cNvPr id="228" name="Picture 87"/>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2227298" y="3790312"/>
              <a:ext cx="206502" cy="144000"/>
            </a:xfrm>
            <a:prstGeom prst="rect">
              <a:avLst/>
            </a:prstGeom>
          </p:spPr>
        </p:pic>
        <p:pic>
          <p:nvPicPr>
            <p:cNvPr id="229" name="Picture 69"/>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62447" y="3479158"/>
              <a:ext cx="395882" cy="144000"/>
            </a:xfrm>
            <a:prstGeom prst="rect">
              <a:avLst/>
            </a:prstGeom>
          </p:spPr>
        </p:pic>
        <p:pic>
          <p:nvPicPr>
            <p:cNvPr id="230" name="Picture 111"/>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2232695" y="4244583"/>
              <a:ext cx="144000" cy="144000"/>
            </a:xfrm>
            <a:prstGeom prst="rect">
              <a:avLst/>
            </a:prstGeom>
          </p:spPr>
        </p:pic>
        <p:pic>
          <p:nvPicPr>
            <p:cNvPr id="231" name="Picture 118"/>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145231" y="4442376"/>
              <a:ext cx="577282" cy="144000"/>
            </a:xfrm>
            <a:prstGeom prst="rect">
              <a:avLst/>
            </a:prstGeom>
          </p:spPr>
        </p:pic>
        <p:pic>
          <p:nvPicPr>
            <p:cNvPr id="232" name="Picture 119"/>
            <p:cNvPicPr>
              <a:picLocks noChangeAspect="1"/>
            </p:cNvPicPr>
            <p:nvPr/>
          </p:nvPicPr>
          <p:blipFill rotWithShape="1">
            <a:blip r:embed="rId36" cstate="email">
              <a:extLst>
                <a:ext uri="{28A0092B-C50C-407E-A947-70E740481C1C}">
                  <a14:useLocalDpi xmlns:a14="http://schemas.microsoft.com/office/drawing/2010/main"/>
                </a:ext>
              </a:extLst>
            </a:blip>
            <a:srcRect l="11634" t="29354" r="10943" b="28055"/>
            <a:stretch/>
          </p:blipFill>
          <p:spPr>
            <a:xfrm>
              <a:off x="1890577" y="4866008"/>
              <a:ext cx="393368" cy="144000"/>
            </a:xfrm>
            <a:prstGeom prst="rect">
              <a:avLst/>
            </a:prstGeom>
          </p:spPr>
        </p:pic>
        <p:pic>
          <p:nvPicPr>
            <p:cNvPr id="233" name="Picture 122"/>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2326045" y="4134698"/>
              <a:ext cx="114286" cy="144000"/>
            </a:xfrm>
            <a:prstGeom prst="rect">
              <a:avLst/>
            </a:prstGeom>
          </p:spPr>
        </p:pic>
        <p:pic>
          <p:nvPicPr>
            <p:cNvPr id="234" name="Picture 123"/>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835536" y="1877534"/>
              <a:ext cx="607702" cy="144000"/>
            </a:xfrm>
            <a:prstGeom prst="rect">
              <a:avLst/>
            </a:prstGeom>
          </p:spPr>
        </p:pic>
        <p:pic>
          <p:nvPicPr>
            <p:cNvPr id="235" name="Picture 1"/>
            <p:cNvPicPr>
              <a:picLocks noChangeAspect="1"/>
            </p:cNvPicPr>
            <p:nvPr/>
          </p:nvPicPr>
          <p:blipFill rotWithShape="1">
            <a:blip r:embed="rId39" cstate="email">
              <a:extLst>
                <a:ext uri="{28A0092B-C50C-407E-A947-70E740481C1C}">
                  <a14:useLocalDpi xmlns:a14="http://schemas.microsoft.com/office/drawing/2010/main"/>
                </a:ext>
              </a:extLst>
            </a:blip>
            <a:srcRect l="18073" t="26921" r="17287" b="19238"/>
            <a:stretch/>
          </p:blipFill>
          <p:spPr>
            <a:xfrm>
              <a:off x="2343984" y="4618192"/>
              <a:ext cx="251865" cy="144000"/>
            </a:xfrm>
            <a:prstGeom prst="rect">
              <a:avLst/>
            </a:prstGeom>
          </p:spPr>
        </p:pic>
      </p:grpSp>
      <p:grpSp>
        <p:nvGrpSpPr>
          <p:cNvPr id="236" name="Group 7"/>
          <p:cNvGrpSpPr/>
          <p:nvPr/>
        </p:nvGrpSpPr>
        <p:grpSpPr>
          <a:xfrm>
            <a:off x="651971" y="2270004"/>
            <a:ext cx="923966" cy="2791819"/>
            <a:chOff x="2183298" y="1883670"/>
            <a:chExt cx="1231794" cy="3722425"/>
          </a:xfrm>
        </p:grpSpPr>
        <p:pic>
          <p:nvPicPr>
            <p:cNvPr id="237" name="Picture 20"/>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3051939" y="4354468"/>
              <a:ext cx="144000" cy="144000"/>
            </a:xfrm>
            <a:prstGeom prst="rect">
              <a:avLst/>
            </a:prstGeom>
          </p:spPr>
        </p:pic>
        <p:pic>
          <p:nvPicPr>
            <p:cNvPr id="238" name="Picture 5"/>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242842" y="3413227"/>
              <a:ext cx="172250" cy="144000"/>
            </a:xfrm>
            <a:prstGeom prst="rect">
              <a:avLst/>
            </a:prstGeom>
          </p:spPr>
        </p:pic>
        <p:pic>
          <p:nvPicPr>
            <p:cNvPr id="239" name="Picture 29"/>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2781279" y="2168203"/>
              <a:ext cx="333610" cy="144000"/>
            </a:xfrm>
            <a:prstGeom prst="rect">
              <a:avLst/>
            </a:prstGeom>
          </p:spPr>
        </p:pic>
        <p:pic>
          <p:nvPicPr>
            <p:cNvPr id="240" name="Picture 30"/>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2772026" y="3259388"/>
              <a:ext cx="424698" cy="144000"/>
            </a:xfrm>
            <a:prstGeom prst="rect">
              <a:avLst/>
            </a:prstGeom>
          </p:spPr>
        </p:pic>
        <p:pic>
          <p:nvPicPr>
            <p:cNvPr id="241" name="Picture 58"/>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2425738" y="4887985"/>
              <a:ext cx="645998" cy="108000"/>
            </a:xfrm>
            <a:prstGeom prst="rect">
              <a:avLst/>
            </a:prstGeom>
          </p:spPr>
        </p:pic>
        <p:pic>
          <p:nvPicPr>
            <p:cNvPr id="242" name="Picture 88"/>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2183298" y="5235847"/>
              <a:ext cx="630198" cy="144000"/>
            </a:xfrm>
            <a:prstGeom prst="rect">
              <a:avLst/>
            </a:prstGeom>
          </p:spPr>
        </p:pic>
        <p:pic>
          <p:nvPicPr>
            <p:cNvPr id="243" name="Picture 77"/>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2813825" y="3589043"/>
              <a:ext cx="192002" cy="144000"/>
            </a:xfrm>
            <a:prstGeom prst="rect">
              <a:avLst/>
            </a:prstGeom>
          </p:spPr>
        </p:pic>
        <p:pic>
          <p:nvPicPr>
            <p:cNvPr id="244" name="Picture 110"/>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2709634" y="4200629"/>
              <a:ext cx="209033" cy="144000"/>
            </a:xfrm>
            <a:prstGeom prst="rect">
              <a:avLst/>
            </a:prstGeom>
          </p:spPr>
        </p:pic>
        <p:pic>
          <p:nvPicPr>
            <p:cNvPr id="245" name="Picture 112"/>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3004955" y="4266560"/>
              <a:ext cx="240000" cy="144000"/>
            </a:xfrm>
            <a:prstGeom prst="rect">
              <a:avLst/>
            </a:prstGeom>
          </p:spPr>
        </p:pic>
        <p:pic>
          <p:nvPicPr>
            <p:cNvPr id="246" name="Picture 113"/>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2829705" y="5125962"/>
              <a:ext cx="245302" cy="144000"/>
            </a:xfrm>
            <a:prstGeom prst="rect">
              <a:avLst/>
            </a:prstGeom>
          </p:spPr>
        </p:pic>
        <p:pic>
          <p:nvPicPr>
            <p:cNvPr id="247" name="Picture 114"/>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832786" y="3936905"/>
              <a:ext cx="240000" cy="144000"/>
            </a:xfrm>
            <a:prstGeom prst="rect">
              <a:avLst/>
            </a:prstGeom>
          </p:spPr>
        </p:pic>
        <p:pic>
          <p:nvPicPr>
            <p:cNvPr id="248" name="Picture 117"/>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2991179" y="4002836"/>
              <a:ext cx="144000" cy="144000"/>
            </a:xfrm>
            <a:prstGeom prst="rect">
              <a:avLst/>
            </a:prstGeom>
          </p:spPr>
        </p:pic>
        <p:pic>
          <p:nvPicPr>
            <p:cNvPr id="249" name="Picture 120"/>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2803517" y="1883670"/>
              <a:ext cx="248422" cy="144000"/>
            </a:xfrm>
            <a:prstGeom prst="rect">
              <a:avLst/>
            </a:prstGeom>
          </p:spPr>
        </p:pic>
        <p:pic>
          <p:nvPicPr>
            <p:cNvPr id="250" name="Picture 121"/>
            <p:cNvPicPr>
              <a:picLocks noChangeAspect="1"/>
            </p:cNvPicPr>
            <p:nvPr/>
          </p:nvPicPr>
          <p:blipFill rotWithShape="1">
            <a:blip r:embed="rId53" cstate="email">
              <a:extLst>
                <a:ext uri="{28A0092B-C50C-407E-A947-70E740481C1C}">
                  <a14:useLocalDpi xmlns:a14="http://schemas.microsoft.com/office/drawing/2010/main"/>
                </a:ext>
              </a:extLst>
            </a:blip>
            <a:srcRect l="10246" t="17869" r="9649" b="19961"/>
            <a:stretch/>
          </p:blipFill>
          <p:spPr>
            <a:xfrm>
              <a:off x="2525970" y="2551940"/>
              <a:ext cx="371074" cy="144000"/>
            </a:xfrm>
            <a:prstGeom prst="rect">
              <a:avLst/>
            </a:prstGeom>
          </p:spPr>
        </p:pic>
        <p:pic>
          <p:nvPicPr>
            <p:cNvPr id="251" name="Picture 2" descr="Image result for enel logo"/>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2732574" y="5462095"/>
              <a:ext cx="398531" cy="14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2" name="Group 5"/>
          <p:cNvGrpSpPr/>
          <p:nvPr/>
        </p:nvGrpSpPr>
        <p:grpSpPr>
          <a:xfrm>
            <a:off x="7351542" y="2537403"/>
            <a:ext cx="939294" cy="2621902"/>
            <a:chOff x="8444930" y="2240203"/>
            <a:chExt cx="1252229" cy="3495869"/>
          </a:xfrm>
        </p:grpSpPr>
        <p:pic>
          <p:nvPicPr>
            <p:cNvPr id="253" name="Picture 26"/>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8639046" y="3324358"/>
              <a:ext cx="517750" cy="72000"/>
            </a:xfrm>
            <a:prstGeom prst="rect">
              <a:avLst/>
            </a:prstGeom>
          </p:spPr>
        </p:pic>
        <p:pic>
          <p:nvPicPr>
            <p:cNvPr id="254" name="Picture 28"/>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9082088" y="2240203"/>
              <a:ext cx="247450" cy="144000"/>
            </a:xfrm>
            <a:prstGeom prst="rect">
              <a:avLst/>
            </a:prstGeom>
          </p:spPr>
        </p:pic>
        <p:pic>
          <p:nvPicPr>
            <p:cNvPr id="255" name="Picture 31"/>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9001740" y="5213870"/>
              <a:ext cx="626937" cy="144000"/>
            </a:xfrm>
            <a:prstGeom prst="rect">
              <a:avLst/>
            </a:prstGeom>
          </p:spPr>
        </p:pic>
        <p:pic>
          <p:nvPicPr>
            <p:cNvPr id="256" name="Picture 61"/>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8951521" y="2911526"/>
              <a:ext cx="517757" cy="144000"/>
            </a:xfrm>
            <a:prstGeom prst="rect">
              <a:avLst/>
            </a:prstGeom>
          </p:spPr>
        </p:pic>
        <p:pic>
          <p:nvPicPr>
            <p:cNvPr id="257" name="Picture 68"/>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8444930" y="2541812"/>
              <a:ext cx="720000" cy="66220"/>
            </a:xfrm>
            <a:prstGeom prst="rect">
              <a:avLst/>
            </a:prstGeom>
          </p:spPr>
        </p:pic>
        <p:pic>
          <p:nvPicPr>
            <p:cNvPr id="258" name="Picture 82"/>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8465614" y="3611020"/>
              <a:ext cx="712350" cy="144000"/>
            </a:xfrm>
            <a:prstGeom prst="rect">
              <a:avLst/>
            </a:prstGeom>
          </p:spPr>
        </p:pic>
        <p:pic>
          <p:nvPicPr>
            <p:cNvPr id="259" name="Picture 101"/>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8702819" y="4376445"/>
              <a:ext cx="443247" cy="144000"/>
            </a:xfrm>
            <a:prstGeom prst="rect">
              <a:avLst/>
            </a:prstGeom>
          </p:spPr>
        </p:pic>
        <p:pic>
          <p:nvPicPr>
            <p:cNvPr id="260" name="Picture 125"/>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8488445" y="2811480"/>
              <a:ext cx="269562" cy="144000"/>
            </a:xfrm>
            <a:prstGeom prst="rect">
              <a:avLst/>
            </a:prstGeom>
          </p:spPr>
        </p:pic>
        <p:grpSp>
          <p:nvGrpSpPr>
            <p:cNvPr id="261" name="Group 140"/>
            <p:cNvGrpSpPr>
              <a:grpSpLocks noChangeAspect="1"/>
            </p:cNvGrpSpPr>
            <p:nvPr/>
          </p:nvGrpSpPr>
          <p:grpSpPr>
            <a:xfrm>
              <a:off x="8716763" y="4899647"/>
              <a:ext cx="980396" cy="108000"/>
              <a:chOff x="3502025" y="2847924"/>
              <a:chExt cx="2119318" cy="233463"/>
            </a:xfrm>
          </p:grpSpPr>
          <p:pic>
            <p:nvPicPr>
              <p:cNvPr id="264" name="Picture 141"/>
              <p:cNvPicPr>
                <a:picLocks noChangeAspect="1"/>
              </p:cNvPicPr>
              <p:nvPr/>
            </p:nvPicPr>
            <p:blipFill rotWithShape="1">
              <a:blip r:embed="rId63" cstate="email">
                <a:extLst>
                  <a:ext uri="{28A0092B-C50C-407E-A947-70E740481C1C}">
                    <a14:useLocalDpi xmlns:a14="http://schemas.microsoft.com/office/drawing/2010/main"/>
                  </a:ext>
                </a:extLst>
              </a:blip>
              <a:srcRect l="32814" t="59944" r="11727" b="24813"/>
              <a:stretch/>
            </p:blipFill>
            <p:spPr>
              <a:xfrm>
                <a:off x="4516442" y="2888456"/>
                <a:ext cx="1104901" cy="152399"/>
              </a:xfrm>
              <a:prstGeom prst="rect">
                <a:avLst/>
              </a:prstGeom>
            </p:spPr>
          </p:pic>
          <p:pic>
            <p:nvPicPr>
              <p:cNvPr id="265" name="Picture 142"/>
              <p:cNvPicPr>
                <a:picLocks noChangeAspect="1"/>
              </p:cNvPicPr>
              <p:nvPr/>
            </p:nvPicPr>
            <p:blipFill rotWithShape="1">
              <a:blip r:embed="rId64" cstate="email">
                <a:extLst>
                  <a:ext uri="{28A0092B-C50C-407E-A947-70E740481C1C}">
                    <a14:useLocalDpi xmlns:a14="http://schemas.microsoft.com/office/drawing/2010/main"/>
                  </a:ext>
                </a:extLst>
              </a:blip>
              <a:srcRect l="32347" t="31839" r="10518" b="40532"/>
              <a:stretch/>
            </p:blipFill>
            <p:spPr>
              <a:xfrm>
                <a:off x="3502025" y="2847924"/>
                <a:ext cx="962025" cy="233463"/>
              </a:xfrm>
              <a:prstGeom prst="rect">
                <a:avLst/>
              </a:prstGeom>
            </p:spPr>
          </p:pic>
        </p:grpSp>
        <p:pic>
          <p:nvPicPr>
            <p:cNvPr id="262" name="Picture 156"/>
            <p:cNvPicPr>
              <a:picLocks noChangeAspect="1"/>
            </p:cNvPicPr>
            <p:nvPr/>
          </p:nvPicPr>
          <p:blipFill>
            <a:blip r:embed="rId65" cstate="email">
              <a:extLst>
                <a:ext uri="{28A0092B-C50C-407E-A947-70E740481C1C}">
                  <a14:useLocalDpi xmlns:a14="http://schemas.microsoft.com/office/drawing/2010/main"/>
                </a:ext>
              </a:extLst>
            </a:blip>
            <a:stretch>
              <a:fillRect/>
            </a:stretch>
          </p:blipFill>
          <p:spPr>
            <a:xfrm>
              <a:off x="9022948" y="5520072"/>
              <a:ext cx="520482" cy="216000"/>
            </a:xfrm>
            <a:prstGeom prst="rect">
              <a:avLst/>
            </a:prstGeom>
          </p:spPr>
        </p:pic>
        <p:pic>
          <p:nvPicPr>
            <p:cNvPr id="263" name="Picture 37"/>
            <p:cNvPicPr>
              <a:picLocks noChangeAspect="1"/>
            </p:cNvPicPr>
            <p:nvPr/>
          </p:nvPicPr>
          <p:blipFill>
            <a:blip r:embed="rId66" cstate="email">
              <a:extLst>
                <a:ext uri="{28A0092B-C50C-407E-A947-70E740481C1C}">
                  <a14:useLocalDpi xmlns:a14="http://schemas.microsoft.com/office/drawing/2010/main"/>
                </a:ext>
              </a:extLst>
            </a:blip>
            <a:stretch>
              <a:fillRect/>
            </a:stretch>
          </p:blipFill>
          <p:spPr>
            <a:xfrm>
              <a:off x="8980649" y="4656563"/>
              <a:ext cx="352294" cy="144000"/>
            </a:xfrm>
            <a:prstGeom prst="rect">
              <a:avLst/>
            </a:prstGeom>
          </p:spPr>
        </p:pic>
      </p:grpSp>
      <p:grpSp>
        <p:nvGrpSpPr>
          <p:cNvPr id="266" name="Group 12"/>
          <p:cNvGrpSpPr/>
          <p:nvPr/>
        </p:nvGrpSpPr>
        <p:grpSpPr>
          <a:xfrm>
            <a:off x="1941126" y="2255380"/>
            <a:ext cx="608259" cy="2702328"/>
            <a:chOff x="3521959" y="1864173"/>
            <a:chExt cx="810906" cy="3603104"/>
          </a:xfrm>
        </p:grpSpPr>
        <p:pic>
          <p:nvPicPr>
            <p:cNvPr id="267" name="Picture 127"/>
            <p:cNvPicPr>
              <a:picLocks noChangeAspect="1"/>
            </p:cNvPicPr>
            <p:nvPr/>
          </p:nvPicPr>
          <p:blipFill>
            <a:blip r:embed="rId67" cstate="email">
              <a:extLst>
                <a:ext uri="{28A0092B-C50C-407E-A947-70E740481C1C}">
                  <a14:useLocalDpi xmlns:a14="http://schemas.microsoft.com/office/drawing/2010/main"/>
                </a:ext>
              </a:extLst>
            </a:blip>
            <a:stretch>
              <a:fillRect/>
            </a:stretch>
          </p:blipFill>
          <p:spPr>
            <a:xfrm>
              <a:off x="3843870" y="2663835"/>
              <a:ext cx="477338" cy="144000"/>
            </a:xfrm>
            <a:prstGeom prst="rect">
              <a:avLst/>
            </a:prstGeom>
          </p:spPr>
        </p:pic>
        <p:pic>
          <p:nvPicPr>
            <p:cNvPr id="268" name="Picture 132"/>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3576596" y="2163651"/>
              <a:ext cx="609022" cy="144000"/>
            </a:xfrm>
            <a:prstGeom prst="rect">
              <a:avLst/>
            </a:prstGeom>
          </p:spPr>
        </p:pic>
        <p:pic>
          <p:nvPicPr>
            <p:cNvPr id="269" name="Picture 140"/>
            <p:cNvPicPr>
              <a:picLocks noChangeAspect="1"/>
            </p:cNvPicPr>
            <p:nvPr/>
          </p:nvPicPr>
          <p:blipFill>
            <a:blip r:embed="rId69" cstate="email">
              <a:extLst>
                <a:ext uri="{28A0092B-C50C-407E-A947-70E740481C1C}">
                  <a14:useLocalDpi xmlns:a14="http://schemas.microsoft.com/office/drawing/2010/main"/>
                </a:ext>
              </a:extLst>
            </a:blip>
            <a:stretch>
              <a:fillRect/>
            </a:stretch>
          </p:blipFill>
          <p:spPr>
            <a:xfrm>
              <a:off x="4011854" y="3303342"/>
              <a:ext cx="209033" cy="144000"/>
            </a:xfrm>
            <a:prstGeom prst="rect">
              <a:avLst/>
            </a:prstGeom>
          </p:spPr>
        </p:pic>
        <p:pic>
          <p:nvPicPr>
            <p:cNvPr id="270" name="Picture 142"/>
            <p:cNvPicPr>
              <a:picLocks noChangeAspect="1"/>
            </p:cNvPicPr>
            <p:nvPr/>
          </p:nvPicPr>
          <p:blipFill>
            <a:blip r:embed="rId70" cstate="email">
              <a:extLst>
                <a:ext uri="{28A0092B-C50C-407E-A947-70E740481C1C}">
                  <a14:useLocalDpi xmlns:a14="http://schemas.microsoft.com/office/drawing/2010/main"/>
                </a:ext>
              </a:extLst>
            </a:blip>
            <a:stretch>
              <a:fillRect/>
            </a:stretch>
          </p:blipFill>
          <p:spPr>
            <a:xfrm>
              <a:off x="3972369" y="3667112"/>
              <a:ext cx="216000" cy="216000"/>
            </a:xfrm>
            <a:prstGeom prst="rect">
              <a:avLst/>
            </a:prstGeom>
          </p:spPr>
        </p:pic>
        <p:pic>
          <p:nvPicPr>
            <p:cNvPr id="271" name="Picture 184"/>
            <p:cNvPicPr>
              <a:picLocks noChangeAspect="1"/>
            </p:cNvPicPr>
            <p:nvPr/>
          </p:nvPicPr>
          <p:blipFill>
            <a:blip r:embed="rId71" cstate="email">
              <a:extLst>
                <a:ext uri="{28A0092B-C50C-407E-A947-70E740481C1C}">
                  <a14:useLocalDpi xmlns:a14="http://schemas.microsoft.com/office/drawing/2010/main"/>
                </a:ext>
              </a:extLst>
            </a:blip>
            <a:stretch>
              <a:fillRect/>
            </a:stretch>
          </p:blipFill>
          <p:spPr>
            <a:xfrm>
              <a:off x="3521959" y="5323277"/>
              <a:ext cx="635586" cy="144000"/>
            </a:xfrm>
            <a:prstGeom prst="rect">
              <a:avLst/>
            </a:prstGeom>
          </p:spPr>
        </p:pic>
        <p:pic>
          <p:nvPicPr>
            <p:cNvPr id="272" name="Picture 175"/>
            <p:cNvPicPr>
              <a:picLocks noChangeAspect="1"/>
            </p:cNvPicPr>
            <p:nvPr/>
          </p:nvPicPr>
          <p:blipFill>
            <a:blip r:embed="rId72" cstate="email">
              <a:extLst>
                <a:ext uri="{28A0092B-C50C-407E-A947-70E740481C1C}">
                  <a14:useLocalDpi xmlns:a14="http://schemas.microsoft.com/office/drawing/2010/main"/>
                </a:ext>
              </a:extLst>
            </a:blip>
            <a:stretch>
              <a:fillRect/>
            </a:stretch>
          </p:blipFill>
          <p:spPr>
            <a:xfrm>
              <a:off x="3978403" y="1864173"/>
              <a:ext cx="354462" cy="144000"/>
            </a:xfrm>
            <a:prstGeom prst="rect">
              <a:avLst/>
            </a:prstGeom>
          </p:spPr>
        </p:pic>
      </p:grpSp>
      <p:grpSp>
        <p:nvGrpSpPr>
          <p:cNvPr id="273" name="Group 8"/>
          <p:cNvGrpSpPr/>
          <p:nvPr/>
        </p:nvGrpSpPr>
        <p:grpSpPr>
          <a:xfrm>
            <a:off x="1369182" y="2279403"/>
            <a:ext cx="778700" cy="2914281"/>
            <a:chOff x="2975373" y="1896203"/>
            <a:chExt cx="1038132" cy="3885708"/>
          </a:xfrm>
        </p:grpSpPr>
        <p:pic>
          <p:nvPicPr>
            <p:cNvPr id="274" name="Picture 14"/>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3470202" y="3772078"/>
              <a:ext cx="205218" cy="144000"/>
            </a:xfrm>
            <a:prstGeom prst="rect">
              <a:avLst/>
            </a:prstGeom>
          </p:spPr>
        </p:pic>
        <p:pic>
          <p:nvPicPr>
            <p:cNvPr id="275" name="Picture 15"/>
            <p:cNvPicPr>
              <a:picLocks noChangeAspect="1"/>
            </p:cNvPicPr>
            <p:nvPr/>
          </p:nvPicPr>
          <p:blipFill>
            <a:blip r:embed="rId74" cstate="email">
              <a:extLst>
                <a:ext uri="{28A0092B-C50C-407E-A947-70E740481C1C}">
                  <a14:useLocalDpi xmlns:a14="http://schemas.microsoft.com/office/drawing/2010/main"/>
                </a:ext>
              </a:extLst>
            </a:blip>
            <a:stretch>
              <a:fillRect/>
            </a:stretch>
          </p:blipFill>
          <p:spPr>
            <a:xfrm>
              <a:off x="2975373" y="2857733"/>
              <a:ext cx="626082" cy="144000"/>
            </a:xfrm>
            <a:prstGeom prst="rect">
              <a:avLst/>
            </a:prstGeom>
          </p:spPr>
        </p:pic>
        <p:grpSp>
          <p:nvGrpSpPr>
            <p:cNvPr id="276" name="Group 10"/>
            <p:cNvGrpSpPr>
              <a:grpSpLocks noChangeAspect="1"/>
            </p:cNvGrpSpPr>
            <p:nvPr/>
          </p:nvGrpSpPr>
          <p:grpSpPr>
            <a:xfrm>
              <a:off x="3601455" y="5047893"/>
              <a:ext cx="412050" cy="144000"/>
              <a:chOff x="3247319" y="5025006"/>
              <a:chExt cx="360000" cy="125810"/>
            </a:xfrm>
          </p:grpSpPr>
          <p:pic>
            <p:nvPicPr>
              <p:cNvPr id="286" name="Picture 169"/>
              <p:cNvPicPr>
                <a:picLocks noChangeAspect="1"/>
              </p:cNvPicPr>
              <p:nvPr/>
            </p:nvPicPr>
            <p:blipFill rotWithShape="1">
              <a:blip r:embed="rId75" cstate="email">
                <a:extLst>
                  <a:ext uri="{28A0092B-C50C-407E-A947-70E740481C1C}">
                    <a14:useLocalDpi xmlns:a14="http://schemas.microsoft.com/office/drawing/2010/main"/>
                  </a:ext>
                </a:extLst>
              </a:blip>
              <a:srcRect/>
              <a:stretch/>
            </p:blipFill>
            <p:spPr>
              <a:xfrm>
                <a:off x="3247319" y="5025006"/>
                <a:ext cx="235153" cy="125810"/>
              </a:xfrm>
              <a:prstGeom prst="rect">
                <a:avLst/>
              </a:prstGeom>
            </p:spPr>
          </p:pic>
          <p:pic>
            <p:nvPicPr>
              <p:cNvPr id="287" name="Picture 170"/>
              <p:cNvPicPr>
                <a:picLocks noChangeAspect="1"/>
              </p:cNvPicPr>
              <p:nvPr/>
            </p:nvPicPr>
            <p:blipFill rotWithShape="1">
              <a:blip r:embed="rId76" cstate="email">
                <a:extLst>
                  <a:ext uri="{28A0092B-C50C-407E-A947-70E740481C1C}">
                    <a14:useLocalDpi xmlns:a14="http://schemas.microsoft.com/office/drawing/2010/main"/>
                  </a:ext>
                </a:extLst>
              </a:blip>
              <a:srcRect/>
              <a:stretch/>
            </p:blipFill>
            <p:spPr>
              <a:xfrm>
                <a:off x="3472418" y="5056333"/>
                <a:ext cx="134901" cy="79769"/>
              </a:xfrm>
              <a:prstGeom prst="rect">
                <a:avLst/>
              </a:prstGeom>
            </p:spPr>
          </p:pic>
        </p:grpSp>
        <p:pic>
          <p:nvPicPr>
            <p:cNvPr id="277" name="Picture 91"/>
            <p:cNvPicPr>
              <a:picLocks noChangeAspect="1"/>
            </p:cNvPicPr>
            <p:nvPr/>
          </p:nvPicPr>
          <p:blipFill>
            <a:blip r:embed="rId77" cstate="email">
              <a:extLst>
                <a:ext uri="{28A0092B-C50C-407E-A947-70E740481C1C}">
                  <a14:useLocalDpi xmlns:a14="http://schemas.microsoft.com/office/drawing/2010/main"/>
                </a:ext>
              </a:extLst>
            </a:blip>
            <a:stretch>
              <a:fillRect/>
            </a:stretch>
          </p:blipFill>
          <p:spPr>
            <a:xfrm>
              <a:off x="3354699" y="4706100"/>
              <a:ext cx="331775" cy="144000"/>
            </a:xfrm>
            <a:prstGeom prst="rect">
              <a:avLst/>
            </a:prstGeom>
          </p:spPr>
        </p:pic>
        <p:pic>
          <p:nvPicPr>
            <p:cNvPr id="278" name="Picture 86"/>
            <p:cNvPicPr>
              <a:picLocks noChangeAspect="1"/>
            </p:cNvPicPr>
            <p:nvPr/>
          </p:nvPicPr>
          <p:blipFill>
            <a:blip r:embed="rId78" cstate="email">
              <a:extLst>
                <a:ext uri="{28A0092B-C50C-407E-A947-70E740481C1C}">
                  <a14:useLocalDpi xmlns:a14="http://schemas.microsoft.com/office/drawing/2010/main"/>
                </a:ext>
              </a:extLst>
            </a:blip>
            <a:stretch>
              <a:fillRect/>
            </a:stretch>
          </p:blipFill>
          <p:spPr>
            <a:xfrm>
              <a:off x="3144715" y="3501135"/>
              <a:ext cx="305670" cy="144000"/>
            </a:xfrm>
            <a:prstGeom prst="rect">
              <a:avLst/>
            </a:prstGeom>
          </p:spPr>
        </p:pic>
        <p:pic>
          <p:nvPicPr>
            <p:cNvPr id="279" name="Picture 75"/>
            <p:cNvPicPr>
              <a:picLocks noChangeAspect="1"/>
            </p:cNvPicPr>
            <p:nvPr/>
          </p:nvPicPr>
          <p:blipFill>
            <a:blip r:embed="rId79" cstate="email">
              <a:extLst>
                <a:ext uri="{28A0092B-C50C-407E-A947-70E740481C1C}">
                  <a14:useLocalDpi xmlns:a14="http://schemas.microsoft.com/office/drawing/2010/main"/>
                </a:ext>
              </a:extLst>
            </a:blip>
            <a:stretch>
              <a:fillRect/>
            </a:stretch>
          </p:blipFill>
          <p:spPr>
            <a:xfrm>
              <a:off x="3083042" y="3347296"/>
              <a:ext cx="424827" cy="144000"/>
            </a:xfrm>
            <a:prstGeom prst="rect">
              <a:avLst/>
            </a:prstGeom>
          </p:spPr>
        </p:pic>
        <p:pic>
          <p:nvPicPr>
            <p:cNvPr id="280" name="Picture 13"/>
            <p:cNvPicPr>
              <a:picLocks noChangeAspect="1"/>
            </p:cNvPicPr>
            <p:nvPr/>
          </p:nvPicPr>
          <p:blipFill>
            <a:blip r:embed="rId80" cstate="email">
              <a:extLst>
                <a:ext uri="{28A0092B-C50C-407E-A947-70E740481C1C}">
                  <a14:useLocalDpi xmlns:a14="http://schemas.microsoft.com/office/drawing/2010/main"/>
                </a:ext>
              </a:extLst>
            </a:blip>
            <a:stretch>
              <a:fillRect/>
            </a:stretch>
          </p:blipFill>
          <p:spPr>
            <a:xfrm>
              <a:off x="3081547" y="2497858"/>
              <a:ext cx="433694" cy="144000"/>
            </a:xfrm>
            <a:prstGeom prst="rect">
              <a:avLst/>
            </a:prstGeom>
          </p:spPr>
        </p:pic>
        <p:pic>
          <p:nvPicPr>
            <p:cNvPr id="281" name="Picture 115"/>
            <p:cNvPicPr>
              <a:picLocks noChangeAspect="1"/>
            </p:cNvPicPr>
            <p:nvPr/>
          </p:nvPicPr>
          <p:blipFill>
            <a:blip r:embed="rId81" cstate="email">
              <a:extLst>
                <a:ext uri="{28A0092B-C50C-407E-A947-70E740481C1C}">
                  <a14:useLocalDpi xmlns:a14="http://schemas.microsoft.com/office/drawing/2010/main"/>
                </a:ext>
              </a:extLst>
            </a:blip>
            <a:stretch>
              <a:fillRect/>
            </a:stretch>
          </p:blipFill>
          <p:spPr>
            <a:xfrm>
              <a:off x="3401894" y="4046790"/>
              <a:ext cx="219164" cy="144000"/>
            </a:xfrm>
            <a:prstGeom prst="rect">
              <a:avLst/>
            </a:prstGeom>
          </p:spPr>
        </p:pic>
        <p:pic>
          <p:nvPicPr>
            <p:cNvPr id="282" name="Picture 116"/>
            <p:cNvPicPr>
              <a:picLocks noChangeAspect="1"/>
            </p:cNvPicPr>
            <p:nvPr/>
          </p:nvPicPr>
          <p:blipFill>
            <a:blip r:embed="rId82" cstate="email">
              <a:extLst>
                <a:ext uri="{28A0092B-C50C-407E-A947-70E740481C1C}">
                  <a14:useLocalDpi xmlns:a14="http://schemas.microsoft.com/office/drawing/2010/main"/>
                </a:ext>
              </a:extLst>
            </a:blip>
            <a:stretch>
              <a:fillRect/>
            </a:stretch>
          </p:blipFill>
          <p:spPr>
            <a:xfrm>
              <a:off x="3446016" y="4386284"/>
              <a:ext cx="329838" cy="144000"/>
            </a:xfrm>
            <a:prstGeom prst="rect">
              <a:avLst/>
            </a:prstGeom>
          </p:spPr>
        </p:pic>
        <p:pic>
          <p:nvPicPr>
            <p:cNvPr id="283" name="Picture 131"/>
            <p:cNvPicPr>
              <a:picLocks noChangeAspect="1"/>
            </p:cNvPicPr>
            <p:nvPr/>
          </p:nvPicPr>
          <p:blipFill>
            <a:blip r:embed="rId83" cstate="email">
              <a:extLst>
                <a:ext uri="{28A0092B-C50C-407E-A947-70E740481C1C}">
                  <a14:useLocalDpi xmlns:a14="http://schemas.microsoft.com/office/drawing/2010/main"/>
                </a:ext>
              </a:extLst>
            </a:blip>
            <a:stretch>
              <a:fillRect/>
            </a:stretch>
          </p:blipFill>
          <p:spPr>
            <a:xfrm>
              <a:off x="3507868" y="1896203"/>
              <a:ext cx="336002" cy="144000"/>
            </a:xfrm>
            <a:prstGeom prst="rect">
              <a:avLst/>
            </a:prstGeom>
          </p:spPr>
        </p:pic>
        <p:pic>
          <p:nvPicPr>
            <p:cNvPr id="284" name="Picture 134"/>
            <p:cNvPicPr>
              <a:picLocks noChangeAspect="1"/>
            </p:cNvPicPr>
            <p:nvPr/>
          </p:nvPicPr>
          <p:blipFill>
            <a:blip r:embed="rId84" cstate="email">
              <a:extLst>
                <a:ext uri="{28A0092B-C50C-407E-A947-70E740481C1C}">
                  <a14:useLocalDpi xmlns:a14="http://schemas.microsoft.com/office/drawing/2010/main"/>
                </a:ext>
              </a:extLst>
            </a:blip>
            <a:stretch>
              <a:fillRect/>
            </a:stretch>
          </p:blipFill>
          <p:spPr>
            <a:xfrm>
              <a:off x="3655297" y="3041503"/>
              <a:ext cx="241117" cy="144000"/>
            </a:xfrm>
            <a:prstGeom prst="rect">
              <a:avLst/>
            </a:prstGeom>
          </p:spPr>
        </p:pic>
        <p:pic>
          <p:nvPicPr>
            <p:cNvPr id="285" name="Picture 176"/>
            <p:cNvPicPr>
              <a:picLocks noChangeAspect="1"/>
            </p:cNvPicPr>
            <p:nvPr/>
          </p:nvPicPr>
          <p:blipFill>
            <a:blip r:embed="rId85" cstate="email">
              <a:extLst>
                <a:ext uri="{28A0092B-C50C-407E-A947-70E740481C1C}">
                  <a14:useLocalDpi xmlns:a14="http://schemas.microsoft.com/office/drawing/2010/main"/>
                </a:ext>
              </a:extLst>
            </a:blip>
            <a:stretch>
              <a:fillRect/>
            </a:stretch>
          </p:blipFill>
          <p:spPr>
            <a:xfrm>
              <a:off x="3415092" y="5637911"/>
              <a:ext cx="288000" cy="144000"/>
            </a:xfrm>
            <a:prstGeom prst="rect">
              <a:avLst/>
            </a:prstGeom>
          </p:spPr>
        </p:pic>
      </p:grpSp>
      <p:grpSp>
        <p:nvGrpSpPr>
          <p:cNvPr id="288" name="Group 17"/>
          <p:cNvGrpSpPr/>
          <p:nvPr/>
        </p:nvGrpSpPr>
        <p:grpSpPr>
          <a:xfrm>
            <a:off x="4210528" y="2295253"/>
            <a:ext cx="2789615" cy="2914913"/>
            <a:chOff x="5725428" y="1917338"/>
            <a:chExt cx="3719002" cy="3886550"/>
          </a:xfrm>
        </p:grpSpPr>
        <p:pic>
          <p:nvPicPr>
            <p:cNvPr id="289" name="Picture 18"/>
            <p:cNvPicPr>
              <a:picLocks noChangeAspect="1"/>
            </p:cNvPicPr>
            <p:nvPr/>
          </p:nvPicPr>
          <p:blipFill>
            <a:blip r:embed="rId86" cstate="email">
              <a:extLst>
                <a:ext uri="{28A0092B-C50C-407E-A947-70E740481C1C}">
                  <a14:useLocalDpi xmlns:a14="http://schemas.microsoft.com/office/drawing/2010/main"/>
                </a:ext>
              </a:extLst>
            </a:blip>
            <a:stretch>
              <a:fillRect/>
            </a:stretch>
          </p:blipFill>
          <p:spPr>
            <a:xfrm>
              <a:off x="5835000" y="2234134"/>
              <a:ext cx="409458" cy="144000"/>
            </a:xfrm>
            <a:prstGeom prst="rect">
              <a:avLst/>
            </a:prstGeom>
          </p:spPr>
        </p:pic>
        <p:pic>
          <p:nvPicPr>
            <p:cNvPr id="290" name="Picture 24"/>
            <p:cNvPicPr>
              <a:picLocks noChangeAspect="1"/>
            </p:cNvPicPr>
            <p:nvPr/>
          </p:nvPicPr>
          <p:blipFill>
            <a:blip r:embed="rId87" cstate="screen">
              <a:extLst>
                <a:ext uri="{28A0092B-C50C-407E-A947-70E740481C1C}">
                  <a14:useLocalDpi xmlns:a14="http://schemas.microsoft.com/office/drawing/2010/main"/>
                </a:ext>
              </a:extLst>
            </a:blip>
            <a:stretch>
              <a:fillRect/>
            </a:stretch>
          </p:blipFill>
          <p:spPr>
            <a:xfrm>
              <a:off x="5820138" y="3878271"/>
              <a:ext cx="603214" cy="144000"/>
            </a:xfrm>
            <a:prstGeom prst="rect">
              <a:avLst/>
            </a:prstGeom>
          </p:spPr>
        </p:pic>
        <p:pic>
          <p:nvPicPr>
            <p:cNvPr id="291" name="Picture 66"/>
            <p:cNvPicPr>
              <a:picLocks noChangeAspect="1"/>
            </p:cNvPicPr>
            <p:nvPr/>
          </p:nvPicPr>
          <p:blipFill>
            <a:blip r:embed="rId88" cstate="email">
              <a:extLst>
                <a:ext uri="{28A0092B-C50C-407E-A947-70E740481C1C}">
                  <a14:useLocalDpi xmlns:a14="http://schemas.microsoft.com/office/drawing/2010/main"/>
                </a:ext>
              </a:extLst>
            </a:blip>
            <a:stretch>
              <a:fillRect/>
            </a:stretch>
          </p:blipFill>
          <p:spPr>
            <a:xfrm>
              <a:off x="6621294" y="2190180"/>
              <a:ext cx="236037" cy="144000"/>
            </a:xfrm>
            <a:prstGeom prst="rect">
              <a:avLst/>
            </a:prstGeom>
          </p:spPr>
        </p:pic>
        <p:pic>
          <p:nvPicPr>
            <p:cNvPr id="292" name="Picture 2"/>
            <p:cNvPicPr>
              <a:picLocks noChangeAspect="1" noChangeArrowheads="1"/>
            </p:cNvPicPr>
            <p:nvPr/>
          </p:nvPicPr>
          <p:blipFill>
            <a:blip r:embed="rId89" cstate="email">
              <a:extLst>
                <a:ext uri="{28A0092B-C50C-407E-A947-70E740481C1C}">
                  <a14:useLocalDpi xmlns:a14="http://schemas.microsoft.com/office/drawing/2010/main"/>
                </a:ext>
              </a:extLst>
            </a:blip>
            <a:srcRect/>
            <a:stretch>
              <a:fillRect/>
            </a:stretch>
          </p:blipFill>
          <p:spPr bwMode="auto">
            <a:xfrm>
              <a:off x="6261352" y="4485345"/>
              <a:ext cx="162000" cy="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3" name="Picture 80"/>
            <p:cNvPicPr>
              <a:picLocks noChangeAspect="1"/>
            </p:cNvPicPr>
            <p:nvPr/>
          </p:nvPicPr>
          <p:blipFill>
            <a:blip r:embed="rId90" cstate="email">
              <a:extLst>
                <a:ext uri="{28A0092B-C50C-407E-A947-70E740481C1C}">
                  <a14:useLocalDpi xmlns:a14="http://schemas.microsoft.com/office/drawing/2010/main"/>
                </a:ext>
              </a:extLst>
            </a:blip>
            <a:stretch>
              <a:fillRect/>
            </a:stretch>
          </p:blipFill>
          <p:spPr>
            <a:xfrm>
              <a:off x="5780938" y="1917338"/>
              <a:ext cx="402663" cy="144000"/>
            </a:xfrm>
            <a:prstGeom prst="rect">
              <a:avLst/>
            </a:prstGeom>
          </p:spPr>
        </p:pic>
        <p:pic>
          <p:nvPicPr>
            <p:cNvPr id="294" name="Picture 81"/>
            <p:cNvPicPr>
              <a:picLocks noChangeAspect="1"/>
            </p:cNvPicPr>
            <p:nvPr/>
          </p:nvPicPr>
          <p:blipFill>
            <a:blip r:embed="rId91" cstate="email">
              <a:extLst>
                <a:ext uri="{28A0092B-C50C-407E-A947-70E740481C1C}">
                  <a14:useLocalDpi xmlns:a14="http://schemas.microsoft.com/office/drawing/2010/main"/>
                </a:ext>
              </a:extLst>
            </a:blip>
            <a:stretch>
              <a:fillRect/>
            </a:stretch>
          </p:blipFill>
          <p:spPr>
            <a:xfrm>
              <a:off x="6035377" y="2878599"/>
              <a:ext cx="279410" cy="144000"/>
            </a:xfrm>
            <a:prstGeom prst="rect">
              <a:avLst/>
            </a:prstGeom>
          </p:spPr>
        </p:pic>
        <p:pic>
          <p:nvPicPr>
            <p:cNvPr id="295" name="Picture 27"/>
            <p:cNvPicPr>
              <a:picLocks noChangeAspect="1"/>
            </p:cNvPicPr>
            <p:nvPr/>
          </p:nvPicPr>
          <p:blipFill>
            <a:blip r:embed="rId92" cstate="email">
              <a:extLst>
                <a:ext uri="{28A0092B-C50C-407E-A947-70E740481C1C}">
                  <a14:useLocalDpi xmlns:a14="http://schemas.microsoft.com/office/drawing/2010/main"/>
                </a:ext>
              </a:extLst>
            </a:blip>
            <a:stretch>
              <a:fillRect/>
            </a:stretch>
          </p:blipFill>
          <p:spPr>
            <a:xfrm>
              <a:off x="5725428" y="5257824"/>
              <a:ext cx="765958" cy="144000"/>
            </a:xfrm>
            <a:prstGeom prst="rect">
              <a:avLst/>
            </a:prstGeom>
          </p:spPr>
        </p:pic>
        <p:pic>
          <p:nvPicPr>
            <p:cNvPr id="296" name="Picture 155"/>
            <p:cNvPicPr>
              <a:picLocks noChangeAspect="1"/>
            </p:cNvPicPr>
            <p:nvPr/>
          </p:nvPicPr>
          <p:blipFill>
            <a:blip r:embed="rId93" cstate="email">
              <a:extLst>
                <a:ext uri="{28A0092B-C50C-407E-A947-70E740481C1C}">
                  <a14:useLocalDpi xmlns:a14="http://schemas.microsoft.com/office/drawing/2010/main"/>
                </a:ext>
              </a:extLst>
            </a:blip>
            <a:stretch>
              <a:fillRect/>
            </a:stretch>
          </p:blipFill>
          <p:spPr>
            <a:xfrm>
              <a:off x="6445291" y="2509871"/>
              <a:ext cx="180720" cy="144000"/>
            </a:xfrm>
            <a:prstGeom prst="rect">
              <a:avLst/>
            </a:prstGeom>
          </p:spPr>
        </p:pic>
        <p:grpSp>
          <p:nvGrpSpPr>
            <p:cNvPr id="297" name="Group 133"/>
            <p:cNvGrpSpPr>
              <a:grpSpLocks noChangeAspect="1"/>
            </p:cNvGrpSpPr>
            <p:nvPr/>
          </p:nvGrpSpPr>
          <p:grpSpPr>
            <a:xfrm>
              <a:off x="5822342" y="5659888"/>
              <a:ext cx="624786" cy="144000"/>
              <a:chOff x="2954337" y="4329546"/>
              <a:chExt cx="4227513" cy="974362"/>
            </a:xfrm>
          </p:grpSpPr>
          <p:pic>
            <p:nvPicPr>
              <p:cNvPr id="303" name="Picture 134"/>
              <p:cNvPicPr>
                <a:picLocks noChangeAspect="1"/>
              </p:cNvPicPr>
              <p:nvPr/>
            </p:nvPicPr>
            <p:blipFill rotWithShape="1">
              <a:blip r:embed="rId94" cstate="email">
                <a:extLst>
                  <a:ext uri="{28A0092B-C50C-407E-A947-70E740481C1C}">
                    <a14:useLocalDpi xmlns:a14="http://schemas.microsoft.com/office/drawing/2010/main"/>
                  </a:ext>
                </a:extLst>
              </a:blip>
              <a:srcRect l="51883" t="659" r="284" b="44770"/>
              <a:stretch/>
            </p:blipFill>
            <p:spPr>
              <a:xfrm>
                <a:off x="2954337" y="4329546"/>
                <a:ext cx="1441465" cy="974362"/>
              </a:xfrm>
              <a:prstGeom prst="rect">
                <a:avLst/>
              </a:prstGeom>
            </p:spPr>
          </p:pic>
          <p:pic>
            <p:nvPicPr>
              <p:cNvPr id="304" name="Picture 135"/>
              <p:cNvPicPr>
                <a:picLocks noChangeAspect="1"/>
              </p:cNvPicPr>
              <p:nvPr/>
            </p:nvPicPr>
            <p:blipFill rotWithShape="1">
              <a:blip r:embed="rId95" cstate="email">
                <a:extLst>
                  <a:ext uri="{28A0092B-C50C-407E-A947-70E740481C1C}">
                    <a14:useLocalDpi xmlns:a14="http://schemas.microsoft.com/office/drawing/2010/main"/>
                  </a:ext>
                </a:extLst>
              </a:blip>
              <a:srcRect t="63030" r="788" b="-1"/>
              <a:stretch/>
            </p:blipFill>
            <p:spPr>
              <a:xfrm>
                <a:off x="4464050" y="4665734"/>
                <a:ext cx="2717800" cy="600074"/>
              </a:xfrm>
              <a:prstGeom prst="rect">
                <a:avLst/>
              </a:prstGeom>
            </p:spPr>
          </p:pic>
        </p:grpSp>
        <p:pic>
          <p:nvPicPr>
            <p:cNvPr id="298" name="Picture 168"/>
            <p:cNvPicPr>
              <a:picLocks noChangeAspect="1"/>
            </p:cNvPicPr>
            <p:nvPr/>
          </p:nvPicPr>
          <p:blipFill>
            <a:blip r:embed="rId96" cstate="email">
              <a:extLst>
                <a:ext uri="{28A0092B-C50C-407E-A947-70E740481C1C}">
                  <a14:useLocalDpi xmlns:a14="http://schemas.microsoft.com/office/drawing/2010/main"/>
                </a:ext>
              </a:extLst>
            </a:blip>
            <a:stretch>
              <a:fillRect/>
            </a:stretch>
          </p:blipFill>
          <p:spPr>
            <a:xfrm>
              <a:off x="6318100" y="3080288"/>
              <a:ext cx="360000" cy="180000"/>
            </a:xfrm>
            <a:prstGeom prst="rect">
              <a:avLst/>
            </a:prstGeom>
          </p:spPr>
        </p:pic>
        <p:pic>
          <p:nvPicPr>
            <p:cNvPr id="299" name="Picture 169"/>
            <p:cNvPicPr>
              <a:picLocks noChangeAspect="1"/>
            </p:cNvPicPr>
            <p:nvPr/>
          </p:nvPicPr>
          <p:blipFill>
            <a:blip r:embed="rId97" cstate="email">
              <a:extLst>
                <a:ext uri="{28A0092B-C50C-407E-A947-70E740481C1C}">
                  <a14:useLocalDpi xmlns:a14="http://schemas.microsoft.com/office/drawing/2010/main"/>
                </a:ext>
              </a:extLst>
            </a:blip>
            <a:stretch>
              <a:fillRect/>
            </a:stretch>
          </p:blipFill>
          <p:spPr>
            <a:xfrm>
              <a:off x="6516028" y="3369273"/>
              <a:ext cx="240000" cy="144000"/>
            </a:xfrm>
            <a:prstGeom prst="rect">
              <a:avLst/>
            </a:prstGeom>
          </p:spPr>
        </p:pic>
        <p:pic>
          <p:nvPicPr>
            <p:cNvPr id="300" name="Picture 177"/>
            <p:cNvPicPr>
              <a:picLocks noChangeAspect="1"/>
            </p:cNvPicPr>
            <p:nvPr/>
          </p:nvPicPr>
          <p:blipFill rotWithShape="1">
            <a:blip r:embed="rId98" cstate="email">
              <a:extLst>
                <a:ext uri="{28A0092B-C50C-407E-A947-70E740481C1C}">
                  <a14:useLocalDpi xmlns:a14="http://schemas.microsoft.com/office/drawing/2010/main"/>
                </a:ext>
              </a:extLst>
            </a:blip>
            <a:srcRect l="8712" t="12011" r="6060" b="11124"/>
            <a:stretch/>
          </p:blipFill>
          <p:spPr>
            <a:xfrm>
              <a:off x="6231613" y="3559574"/>
              <a:ext cx="249230" cy="144000"/>
            </a:xfrm>
            <a:prstGeom prst="rect">
              <a:avLst/>
            </a:prstGeom>
          </p:spPr>
        </p:pic>
        <p:pic>
          <p:nvPicPr>
            <p:cNvPr id="301" name="Picture 178"/>
            <p:cNvPicPr>
              <a:picLocks noChangeAspect="1"/>
            </p:cNvPicPr>
            <p:nvPr/>
          </p:nvPicPr>
          <p:blipFill>
            <a:blip r:embed="rId99" cstate="email">
              <a:extLst>
                <a:ext uri="{28A0092B-C50C-407E-A947-70E740481C1C}">
                  <a14:useLocalDpi xmlns:a14="http://schemas.microsoft.com/office/drawing/2010/main"/>
                </a:ext>
              </a:extLst>
            </a:blip>
            <a:stretch>
              <a:fillRect/>
            </a:stretch>
          </p:blipFill>
          <p:spPr>
            <a:xfrm>
              <a:off x="9146276" y="3501336"/>
              <a:ext cx="298154" cy="144000"/>
            </a:xfrm>
            <a:prstGeom prst="rect">
              <a:avLst/>
            </a:prstGeom>
          </p:spPr>
        </p:pic>
        <p:pic>
          <p:nvPicPr>
            <p:cNvPr id="302" name="Picture 180"/>
            <p:cNvPicPr>
              <a:picLocks noChangeAspect="1"/>
            </p:cNvPicPr>
            <p:nvPr/>
          </p:nvPicPr>
          <p:blipFill>
            <a:blip r:embed="rId100" cstate="email">
              <a:extLst>
                <a:ext uri="{28A0092B-C50C-407E-A947-70E740481C1C}">
                  <a14:useLocalDpi xmlns:a14="http://schemas.microsoft.com/office/drawing/2010/main"/>
                </a:ext>
              </a:extLst>
            </a:blip>
            <a:stretch>
              <a:fillRect/>
            </a:stretch>
          </p:blipFill>
          <p:spPr>
            <a:xfrm>
              <a:off x="6583278" y="4464353"/>
              <a:ext cx="247578" cy="144000"/>
            </a:xfrm>
            <a:prstGeom prst="rect">
              <a:avLst/>
            </a:prstGeom>
          </p:spPr>
        </p:pic>
      </p:grpSp>
      <p:grpSp>
        <p:nvGrpSpPr>
          <p:cNvPr id="305" name="Group 14"/>
          <p:cNvGrpSpPr/>
          <p:nvPr/>
        </p:nvGrpSpPr>
        <p:grpSpPr>
          <a:xfrm>
            <a:off x="3393662" y="2804171"/>
            <a:ext cx="506894" cy="2379675"/>
            <a:chOff x="4844572" y="2595894"/>
            <a:chExt cx="675771" cy="3172900"/>
          </a:xfrm>
        </p:grpSpPr>
        <p:grpSp>
          <p:nvGrpSpPr>
            <p:cNvPr id="306" name="Group 16"/>
            <p:cNvGrpSpPr>
              <a:grpSpLocks noChangeAspect="1"/>
            </p:cNvGrpSpPr>
            <p:nvPr/>
          </p:nvGrpSpPr>
          <p:grpSpPr>
            <a:xfrm>
              <a:off x="4982032" y="3458960"/>
              <a:ext cx="516226" cy="144000"/>
              <a:chOff x="3247319" y="4746522"/>
              <a:chExt cx="360000" cy="100420"/>
            </a:xfrm>
          </p:grpSpPr>
          <p:pic>
            <p:nvPicPr>
              <p:cNvPr id="313" name="Picture 163"/>
              <p:cNvPicPr>
                <a:picLocks noChangeAspect="1"/>
              </p:cNvPicPr>
              <p:nvPr/>
            </p:nvPicPr>
            <p:blipFill rotWithShape="1">
              <a:blip r:embed="rId101" cstate="email">
                <a:extLst>
                  <a:ext uri="{28A0092B-C50C-407E-A947-70E740481C1C}">
                    <a14:useLocalDpi xmlns:a14="http://schemas.microsoft.com/office/drawing/2010/main"/>
                  </a:ext>
                </a:extLst>
              </a:blip>
              <a:srcRect/>
              <a:stretch/>
            </p:blipFill>
            <p:spPr>
              <a:xfrm>
                <a:off x="3372803" y="4772159"/>
                <a:ext cx="234516" cy="49147"/>
              </a:xfrm>
              <a:prstGeom prst="rect">
                <a:avLst/>
              </a:prstGeom>
            </p:spPr>
          </p:pic>
          <p:pic>
            <p:nvPicPr>
              <p:cNvPr id="314" name="Picture 164"/>
              <p:cNvPicPr>
                <a:picLocks noChangeAspect="1"/>
              </p:cNvPicPr>
              <p:nvPr/>
            </p:nvPicPr>
            <p:blipFill rotWithShape="1">
              <a:blip r:embed="rId102" cstate="email">
                <a:extLst>
                  <a:ext uri="{28A0092B-C50C-407E-A947-70E740481C1C}">
                    <a14:useLocalDpi xmlns:a14="http://schemas.microsoft.com/office/drawing/2010/main"/>
                  </a:ext>
                </a:extLst>
              </a:blip>
              <a:srcRect/>
              <a:stretch/>
            </p:blipFill>
            <p:spPr>
              <a:xfrm>
                <a:off x="3247319" y="4746522"/>
                <a:ext cx="108261" cy="100420"/>
              </a:xfrm>
              <a:prstGeom prst="rect">
                <a:avLst/>
              </a:prstGeom>
            </p:spPr>
          </p:pic>
        </p:grpSp>
        <p:pic>
          <p:nvPicPr>
            <p:cNvPr id="307" name="Picture 4"/>
            <p:cNvPicPr>
              <a:picLocks noChangeAspect="1"/>
            </p:cNvPicPr>
            <p:nvPr/>
          </p:nvPicPr>
          <p:blipFill>
            <a:blip r:embed="rId103" cstate="email">
              <a:extLst>
                <a:ext uri="{28A0092B-C50C-407E-A947-70E740481C1C}">
                  <a14:useLocalDpi xmlns:a14="http://schemas.microsoft.com/office/drawing/2010/main"/>
                </a:ext>
              </a:extLst>
            </a:blip>
            <a:stretch>
              <a:fillRect/>
            </a:stretch>
          </p:blipFill>
          <p:spPr>
            <a:xfrm>
              <a:off x="5337461" y="4288537"/>
              <a:ext cx="144000" cy="144000"/>
            </a:xfrm>
            <a:prstGeom prst="rect">
              <a:avLst/>
            </a:prstGeom>
          </p:spPr>
        </p:pic>
        <p:pic>
          <p:nvPicPr>
            <p:cNvPr id="308" name="Picture 126"/>
            <p:cNvPicPr>
              <a:picLocks noChangeAspect="1"/>
            </p:cNvPicPr>
            <p:nvPr/>
          </p:nvPicPr>
          <p:blipFill>
            <a:blip r:embed="rId104" cstate="email">
              <a:extLst>
                <a:ext uri="{28A0092B-C50C-407E-A947-70E740481C1C}">
                  <a14:useLocalDpi xmlns:a14="http://schemas.microsoft.com/office/drawing/2010/main"/>
                </a:ext>
              </a:extLst>
            </a:blip>
            <a:stretch>
              <a:fillRect/>
            </a:stretch>
          </p:blipFill>
          <p:spPr>
            <a:xfrm>
              <a:off x="4882931" y="2848856"/>
              <a:ext cx="581998" cy="144000"/>
            </a:xfrm>
            <a:prstGeom prst="rect">
              <a:avLst/>
            </a:prstGeom>
          </p:spPr>
        </p:pic>
        <p:pic>
          <p:nvPicPr>
            <p:cNvPr id="309" name="Picture 136"/>
            <p:cNvPicPr>
              <a:picLocks noChangeAspect="1"/>
            </p:cNvPicPr>
            <p:nvPr/>
          </p:nvPicPr>
          <p:blipFill>
            <a:blip r:embed="rId105" cstate="email">
              <a:extLst>
                <a:ext uri="{28A0092B-C50C-407E-A947-70E740481C1C}">
                  <a14:useLocalDpi xmlns:a14="http://schemas.microsoft.com/office/drawing/2010/main"/>
                </a:ext>
              </a:extLst>
            </a:blip>
            <a:stretch>
              <a:fillRect/>
            </a:stretch>
          </p:blipFill>
          <p:spPr>
            <a:xfrm>
              <a:off x="5246115" y="3836859"/>
              <a:ext cx="246858" cy="144000"/>
            </a:xfrm>
            <a:prstGeom prst="rect">
              <a:avLst/>
            </a:prstGeom>
          </p:spPr>
        </p:pic>
        <p:pic>
          <p:nvPicPr>
            <p:cNvPr id="310" name="Picture 80"/>
            <p:cNvPicPr>
              <a:picLocks noChangeAspect="1"/>
            </p:cNvPicPr>
            <p:nvPr/>
          </p:nvPicPr>
          <p:blipFill>
            <a:blip r:embed="rId106" cstate="email">
              <a:extLst>
                <a:ext uri="{28A0092B-C50C-407E-A947-70E740481C1C}">
                  <a14:useLocalDpi xmlns:a14="http://schemas.microsoft.com/office/drawing/2010/main"/>
                </a:ext>
              </a:extLst>
            </a:blip>
            <a:stretch>
              <a:fillRect/>
            </a:stretch>
          </p:blipFill>
          <p:spPr>
            <a:xfrm>
              <a:off x="4844572" y="5624794"/>
              <a:ext cx="665126" cy="144000"/>
            </a:xfrm>
            <a:prstGeom prst="rect">
              <a:avLst/>
            </a:prstGeom>
          </p:spPr>
        </p:pic>
        <p:pic>
          <p:nvPicPr>
            <p:cNvPr id="311" name="Picture 172"/>
            <p:cNvPicPr>
              <a:picLocks noChangeAspect="1"/>
            </p:cNvPicPr>
            <p:nvPr/>
          </p:nvPicPr>
          <p:blipFill>
            <a:blip r:embed="rId107" cstate="email">
              <a:extLst>
                <a:ext uri="{28A0092B-C50C-407E-A947-70E740481C1C}">
                  <a14:useLocalDpi xmlns:a14="http://schemas.microsoft.com/office/drawing/2010/main"/>
                </a:ext>
              </a:extLst>
            </a:blip>
            <a:stretch>
              <a:fillRect/>
            </a:stretch>
          </p:blipFill>
          <p:spPr>
            <a:xfrm>
              <a:off x="5072635" y="2595894"/>
              <a:ext cx="447708" cy="108000"/>
            </a:xfrm>
            <a:prstGeom prst="rect">
              <a:avLst/>
            </a:prstGeom>
          </p:spPr>
        </p:pic>
        <p:pic>
          <p:nvPicPr>
            <p:cNvPr id="312" name="Picture 183"/>
            <p:cNvPicPr>
              <a:picLocks noChangeAspect="1"/>
            </p:cNvPicPr>
            <p:nvPr/>
          </p:nvPicPr>
          <p:blipFill>
            <a:blip r:embed="rId108" cstate="email">
              <a:extLst>
                <a:ext uri="{28A0092B-C50C-407E-A947-70E740481C1C}">
                  <a14:useLocalDpi xmlns:a14="http://schemas.microsoft.com/office/drawing/2010/main"/>
                </a:ext>
              </a:extLst>
            </a:blip>
            <a:stretch>
              <a:fillRect/>
            </a:stretch>
          </p:blipFill>
          <p:spPr>
            <a:xfrm>
              <a:off x="5277198" y="3215434"/>
              <a:ext cx="231050" cy="144000"/>
            </a:xfrm>
            <a:prstGeom prst="rect">
              <a:avLst/>
            </a:prstGeom>
          </p:spPr>
        </p:pic>
      </p:grpSp>
      <p:grpSp>
        <p:nvGrpSpPr>
          <p:cNvPr id="315" name="Group 4"/>
          <p:cNvGrpSpPr/>
          <p:nvPr/>
        </p:nvGrpSpPr>
        <p:grpSpPr>
          <a:xfrm>
            <a:off x="8084079" y="2261948"/>
            <a:ext cx="771509" cy="2980210"/>
            <a:chOff x="10777367" y="1872929"/>
            <a:chExt cx="1028545" cy="3973613"/>
          </a:xfrm>
        </p:grpSpPr>
        <p:pic>
          <p:nvPicPr>
            <p:cNvPr id="316" name="Picture 7"/>
            <p:cNvPicPr>
              <a:picLocks noChangeAspect="1"/>
            </p:cNvPicPr>
            <p:nvPr/>
          </p:nvPicPr>
          <p:blipFill>
            <a:blip r:embed="rId109" cstate="screen">
              <a:extLst>
                <a:ext uri="{28A0092B-C50C-407E-A947-70E740481C1C}">
                  <a14:useLocalDpi xmlns:a14="http://schemas.microsoft.com/office/drawing/2010/main"/>
                </a:ext>
              </a:extLst>
            </a:blip>
            <a:stretch>
              <a:fillRect/>
            </a:stretch>
          </p:blipFill>
          <p:spPr>
            <a:xfrm>
              <a:off x="10777367" y="1872929"/>
              <a:ext cx="631230" cy="144000"/>
            </a:xfrm>
            <a:prstGeom prst="rect">
              <a:avLst/>
            </a:prstGeom>
          </p:spPr>
        </p:pic>
        <p:pic>
          <p:nvPicPr>
            <p:cNvPr id="317" name="Picture 17"/>
            <p:cNvPicPr>
              <a:picLocks noChangeAspect="1"/>
            </p:cNvPicPr>
            <p:nvPr/>
          </p:nvPicPr>
          <p:blipFill>
            <a:blip r:embed="rId110" cstate="email">
              <a:extLst>
                <a:ext uri="{28A0092B-C50C-407E-A947-70E740481C1C}">
                  <a14:useLocalDpi xmlns:a14="http://schemas.microsoft.com/office/drawing/2010/main"/>
                </a:ext>
              </a:extLst>
            </a:blip>
            <a:stretch>
              <a:fillRect/>
            </a:stretch>
          </p:blipFill>
          <p:spPr>
            <a:xfrm>
              <a:off x="11137001" y="2146226"/>
              <a:ext cx="525016" cy="144000"/>
            </a:xfrm>
            <a:prstGeom prst="rect">
              <a:avLst/>
            </a:prstGeom>
          </p:spPr>
        </p:pic>
        <p:pic>
          <p:nvPicPr>
            <p:cNvPr id="318" name="Picture 20"/>
            <p:cNvPicPr>
              <a:picLocks noChangeAspect="1"/>
            </p:cNvPicPr>
            <p:nvPr/>
          </p:nvPicPr>
          <p:blipFill>
            <a:blip r:embed="rId111" cstate="email">
              <a:extLst>
                <a:ext uri="{28A0092B-C50C-407E-A947-70E740481C1C}">
                  <a14:useLocalDpi xmlns:a14="http://schemas.microsoft.com/office/drawing/2010/main"/>
                </a:ext>
              </a:extLst>
            </a:blip>
            <a:stretch>
              <a:fillRect/>
            </a:stretch>
          </p:blipFill>
          <p:spPr>
            <a:xfrm>
              <a:off x="11216835" y="2431927"/>
              <a:ext cx="287998" cy="144000"/>
            </a:xfrm>
            <a:prstGeom prst="rect">
              <a:avLst/>
            </a:prstGeom>
          </p:spPr>
        </p:pic>
        <p:grpSp>
          <p:nvGrpSpPr>
            <p:cNvPr id="319" name="Group 22"/>
            <p:cNvGrpSpPr>
              <a:grpSpLocks noChangeAspect="1"/>
            </p:cNvGrpSpPr>
            <p:nvPr/>
          </p:nvGrpSpPr>
          <p:grpSpPr>
            <a:xfrm>
              <a:off x="10852558" y="4012675"/>
              <a:ext cx="828575" cy="144000"/>
              <a:chOff x="9540428" y="4920577"/>
              <a:chExt cx="360000" cy="62565"/>
            </a:xfrm>
          </p:grpSpPr>
          <p:pic>
            <p:nvPicPr>
              <p:cNvPr id="326" name="Picture 166"/>
              <p:cNvPicPr>
                <a:picLocks noChangeAspect="1"/>
              </p:cNvPicPr>
              <p:nvPr/>
            </p:nvPicPr>
            <p:blipFill rotWithShape="1">
              <a:blip r:embed="rId112" cstate="screen">
                <a:extLst>
                  <a:ext uri="{28A0092B-C50C-407E-A947-70E740481C1C}">
                    <a14:useLocalDpi xmlns:a14="http://schemas.microsoft.com/office/drawing/2010/main"/>
                  </a:ext>
                </a:extLst>
              </a:blip>
              <a:srcRect/>
              <a:stretch/>
            </p:blipFill>
            <p:spPr>
              <a:xfrm>
                <a:off x="9540428" y="4920577"/>
                <a:ext cx="104460" cy="62565"/>
              </a:xfrm>
              <a:prstGeom prst="rect">
                <a:avLst/>
              </a:prstGeom>
            </p:spPr>
          </p:pic>
          <p:pic>
            <p:nvPicPr>
              <p:cNvPr id="327" name="Picture 167"/>
              <p:cNvPicPr>
                <a:picLocks noChangeAspect="1"/>
              </p:cNvPicPr>
              <p:nvPr/>
            </p:nvPicPr>
            <p:blipFill rotWithShape="1">
              <a:blip r:embed="rId113" cstate="screen">
                <a:extLst>
                  <a:ext uri="{28A0092B-C50C-407E-A947-70E740481C1C}">
                    <a14:useLocalDpi xmlns:a14="http://schemas.microsoft.com/office/drawing/2010/main"/>
                  </a:ext>
                </a:extLst>
              </a:blip>
              <a:srcRect/>
              <a:stretch/>
            </p:blipFill>
            <p:spPr>
              <a:xfrm>
                <a:off x="9644887" y="4926889"/>
                <a:ext cx="255541" cy="32973"/>
              </a:xfrm>
              <a:prstGeom prst="rect">
                <a:avLst/>
              </a:prstGeom>
            </p:spPr>
          </p:pic>
        </p:grpSp>
        <p:pic>
          <p:nvPicPr>
            <p:cNvPr id="320" name="Picture 157"/>
            <p:cNvPicPr>
              <a:picLocks noChangeAspect="1"/>
            </p:cNvPicPr>
            <p:nvPr/>
          </p:nvPicPr>
          <p:blipFill rotWithShape="1">
            <a:blip r:embed="rId114" cstate="email">
              <a:extLst>
                <a:ext uri="{28A0092B-C50C-407E-A947-70E740481C1C}">
                  <a14:useLocalDpi xmlns:a14="http://schemas.microsoft.com/office/drawing/2010/main"/>
                </a:ext>
              </a:extLst>
            </a:blip>
            <a:srcRect/>
            <a:stretch/>
          </p:blipFill>
          <p:spPr>
            <a:xfrm>
              <a:off x="11141680" y="4508307"/>
              <a:ext cx="358474" cy="144000"/>
            </a:xfrm>
            <a:prstGeom prst="rect">
              <a:avLst/>
            </a:prstGeom>
          </p:spPr>
        </p:pic>
        <p:pic>
          <p:nvPicPr>
            <p:cNvPr id="321" name="Picture 100"/>
            <p:cNvPicPr>
              <a:picLocks noChangeAspect="1"/>
            </p:cNvPicPr>
            <p:nvPr/>
          </p:nvPicPr>
          <p:blipFill>
            <a:blip r:embed="rId115" cstate="email">
              <a:extLst>
                <a:ext uri="{28A0092B-C50C-407E-A947-70E740481C1C}">
                  <a14:useLocalDpi xmlns:a14="http://schemas.microsoft.com/office/drawing/2010/main"/>
                </a:ext>
              </a:extLst>
            </a:blip>
            <a:stretch>
              <a:fillRect/>
            </a:stretch>
          </p:blipFill>
          <p:spPr>
            <a:xfrm>
              <a:off x="10972769" y="3727454"/>
              <a:ext cx="533744" cy="108000"/>
            </a:xfrm>
            <a:prstGeom prst="rect">
              <a:avLst/>
            </a:prstGeom>
            <a:ln>
              <a:noFill/>
            </a:ln>
          </p:spPr>
        </p:pic>
        <p:pic>
          <p:nvPicPr>
            <p:cNvPr id="322" name="Picture 133"/>
            <p:cNvPicPr>
              <a:picLocks noChangeAspect="1"/>
            </p:cNvPicPr>
            <p:nvPr/>
          </p:nvPicPr>
          <p:blipFill>
            <a:blip r:embed="rId116" cstate="email">
              <a:extLst>
                <a:ext uri="{28A0092B-C50C-407E-A947-70E740481C1C}">
                  <a14:useLocalDpi xmlns:a14="http://schemas.microsoft.com/office/drawing/2010/main"/>
                </a:ext>
              </a:extLst>
            </a:blip>
            <a:stretch>
              <a:fillRect/>
            </a:stretch>
          </p:blipFill>
          <p:spPr>
            <a:xfrm>
              <a:off x="11198045" y="3425566"/>
              <a:ext cx="198165" cy="180000"/>
            </a:xfrm>
            <a:prstGeom prst="rect">
              <a:avLst/>
            </a:prstGeom>
          </p:spPr>
        </p:pic>
        <p:pic>
          <p:nvPicPr>
            <p:cNvPr id="323" name="Picture 181"/>
            <p:cNvPicPr>
              <a:picLocks noChangeAspect="1"/>
            </p:cNvPicPr>
            <p:nvPr/>
          </p:nvPicPr>
          <p:blipFill>
            <a:blip r:embed="rId117" cstate="email">
              <a:extLst>
                <a:ext uri="{28A0092B-C50C-407E-A947-70E740481C1C}">
                  <a14:useLocalDpi xmlns:a14="http://schemas.microsoft.com/office/drawing/2010/main"/>
                </a:ext>
              </a:extLst>
            </a:blip>
            <a:stretch>
              <a:fillRect/>
            </a:stretch>
          </p:blipFill>
          <p:spPr>
            <a:xfrm>
              <a:off x="11428206" y="5702542"/>
              <a:ext cx="377706" cy="144000"/>
            </a:xfrm>
            <a:prstGeom prst="rect">
              <a:avLst/>
            </a:prstGeom>
          </p:spPr>
        </p:pic>
        <p:pic>
          <p:nvPicPr>
            <p:cNvPr id="324" name="Picture 187"/>
            <p:cNvPicPr>
              <a:picLocks noChangeAspect="1"/>
            </p:cNvPicPr>
            <p:nvPr/>
          </p:nvPicPr>
          <p:blipFill>
            <a:blip r:embed="rId118" cstate="email">
              <a:extLst>
                <a:ext uri="{28A0092B-C50C-407E-A947-70E740481C1C}">
                  <a14:useLocalDpi xmlns:a14="http://schemas.microsoft.com/office/drawing/2010/main"/>
                </a:ext>
              </a:extLst>
            </a:blip>
            <a:stretch>
              <a:fillRect/>
            </a:stretch>
          </p:blipFill>
          <p:spPr>
            <a:xfrm>
              <a:off x="11298864" y="2713733"/>
              <a:ext cx="495070" cy="144000"/>
            </a:xfrm>
            <a:prstGeom prst="rect">
              <a:avLst/>
            </a:prstGeom>
          </p:spPr>
        </p:pic>
        <p:pic>
          <p:nvPicPr>
            <p:cNvPr id="325" name="Picture 188"/>
            <p:cNvPicPr>
              <a:picLocks noChangeAspect="1"/>
            </p:cNvPicPr>
            <p:nvPr/>
          </p:nvPicPr>
          <p:blipFill>
            <a:blip r:embed="rId119" cstate="email">
              <a:extLst>
                <a:ext uri="{28A0092B-C50C-407E-A947-70E740481C1C}">
                  <a14:useLocalDpi xmlns:a14="http://schemas.microsoft.com/office/drawing/2010/main"/>
                </a:ext>
              </a:extLst>
            </a:blip>
            <a:stretch>
              <a:fillRect/>
            </a:stretch>
          </p:blipFill>
          <p:spPr>
            <a:xfrm>
              <a:off x="11175127" y="3048194"/>
              <a:ext cx="495070" cy="144000"/>
            </a:xfrm>
            <a:prstGeom prst="rect">
              <a:avLst/>
            </a:prstGeom>
          </p:spPr>
        </p:pic>
      </p:grpSp>
      <p:grpSp>
        <p:nvGrpSpPr>
          <p:cNvPr id="328" name="Group 19"/>
          <p:cNvGrpSpPr/>
          <p:nvPr/>
        </p:nvGrpSpPr>
        <p:grpSpPr>
          <a:xfrm>
            <a:off x="5050489" y="2262289"/>
            <a:ext cx="629374" cy="2356994"/>
            <a:chOff x="6541114" y="1873384"/>
            <a:chExt cx="839056" cy="3142659"/>
          </a:xfrm>
        </p:grpSpPr>
        <p:pic>
          <p:nvPicPr>
            <p:cNvPr id="329" name="Picture 19"/>
            <p:cNvPicPr>
              <a:picLocks noChangeAspect="1"/>
            </p:cNvPicPr>
            <p:nvPr/>
          </p:nvPicPr>
          <p:blipFill>
            <a:blip r:embed="rId120" cstate="email">
              <a:extLst>
                <a:ext uri="{28A0092B-C50C-407E-A947-70E740481C1C}">
                  <a14:useLocalDpi xmlns:a14="http://schemas.microsoft.com/office/drawing/2010/main"/>
                </a:ext>
              </a:extLst>
            </a:blip>
            <a:stretch>
              <a:fillRect/>
            </a:stretch>
          </p:blipFill>
          <p:spPr>
            <a:xfrm>
              <a:off x="6626033" y="1895361"/>
              <a:ext cx="259606" cy="144000"/>
            </a:xfrm>
            <a:prstGeom prst="rect">
              <a:avLst/>
            </a:prstGeom>
          </p:spPr>
        </p:pic>
        <p:pic>
          <p:nvPicPr>
            <p:cNvPr id="330" name="Picture 67"/>
            <p:cNvPicPr>
              <a:picLocks noChangeAspect="1"/>
            </p:cNvPicPr>
            <p:nvPr/>
          </p:nvPicPr>
          <p:blipFill>
            <a:blip r:embed="rId121" cstate="email">
              <a:extLst>
                <a:ext uri="{28A0092B-C50C-407E-A947-70E740481C1C}">
                  <a14:useLocalDpi xmlns:a14="http://schemas.microsoft.com/office/drawing/2010/main"/>
                </a:ext>
              </a:extLst>
            </a:blip>
            <a:stretch>
              <a:fillRect/>
            </a:stretch>
          </p:blipFill>
          <p:spPr>
            <a:xfrm>
              <a:off x="6954386" y="1961292"/>
              <a:ext cx="343312" cy="144000"/>
            </a:xfrm>
            <a:prstGeom prst="rect">
              <a:avLst/>
            </a:prstGeom>
          </p:spPr>
        </p:pic>
        <p:pic>
          <p:nvPicPr>
            <p:cNvPr id="331" name="Picture 15" descr="Image result for Royal FrieslandCampina"/>
            <p:cNvPicPr>
              <a:picLocks noChangeAspect="1" noChangeArrowheads="1"/>
            </p:cNvPicPr>
            <p:nvPr/>
          </p:nvPicPr>
          <p:blipFill>
            <a:blip r:embed="rId122" cstate="email">
              <a:extLst>
                <a:ext uri="{28A0092B-C50C-407E-A947-70E740481C1C}">
                  <a14:useLocalDpi xmlns:a14="http://schemas.microsoft.com/office/drawing/2010/main"/>
                </a:ext>
              </a:extLst>
            </a:blip>
            <a:srcRect/>
            <a:stretch>
              <a:fillRect/>
            </a:stretch>
          </p:blipFill>
          <p:spPr bwMode="auto">
            <a:xfrm>
              <a:off x="7087108" y="2278088"/>
              <a:ext cx="293062" cy="144000"/>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105"/>
            <p:cNvPicPr>
              <a:picLocks noChangeAspect="1"/>
            </p:cNvPicPr>
            <p:nvPr/>
          </p:nvPicPr>
          <p:blipFill>
            <a:blip r:embed="rId123" cstate="email">
              <a:extLst>
                <a:ext uri="{28A0092B-C50C-407E-A947-70E740481C1C}">
                  <a14:useLocalDpi xmlns:a14="http://schemas.microsoft.com/office/drawing/2010/main"/>
                </a:ext>
              </a:extLst>
            </a:blip>
            <a:stretch>
              <a:fillRect/>
            </a:stretch>
          </p:blipFill>
          <p:spPr>
            <a:xfrm>
              <a:off x="6876036" y="3383296"/>
              <a:ext cx="349998" cy="144000"/>
            </a:xfrm>
            <a:prstGeom prst="rect">
              <a:avLst/>
            </a:prstGeom>
          </p:spPr>
        </p:pic>
        <p:pic>
          <p:nvPicPr>
            <p:cNvPr id="333" name="Picture 107"/>
            <p:cNvPicPr>
              <a:picLocks noChangeAspect="1"/>
            </p:cNvPicPr>
            <p:nvPr/>
          </p:nvPicPr>
          <p:blipFill>
            <a:blip r:embed="rId124" cstate="email">
              <a:extLst>
                <a:ext uri="{28A0092B-C50C-407E-A947-70E740481C1C}">
                  <a14:useLocalDpi xmlns:a14="http://schemas.microsoft.com/office/drawing/2010/main"/>
                </a:ext>
              </a:extLst>
            </a:blip>
            <a:stretch>
              <a:fillRect/>
            </a:stretch>
          </p:blipFill>
          <p:spPr>
            <a:xfrm>
              <a:off x="7017017" y="3980859"/>
              <a:ext cx="300522" cy="144000"/>
            </a:xfrm>
            <a:prstGeom prst="rect">
              <a:avLst/>
            </a:prstGeom>
          </p:spPr>
        </p:pic>
        <p:pic>
          <p:nvPicPr>
            <p:cNvPr id="334" name="Picture 109"/>
            <p:cNvPicPr>
              <a:picLocks noChangeAspect="1"/>
            </p:cNvPicPr>
            <p:nvPr/>
          </p:nvPicPr>
          <p:blipFill>
            <a:blip r:embed="rId125" cstate="email">
              <a:extLst>
                <a:ext uri="{28A0092B-C50C-407E-A947-70E740481C1C}">
                  <a14:useLocalDpi xmlns:a14="http://schemas.microsoft.com/office/drawing/2010/main"/>
                </a:ext>
              </a:extLst>
            </a:blip>
            <a:stretch>
              <a:fillRect/>
            </a:stretch>
          </p:blipFill>
          <p:spPr>
            <a:xfrm>
              <a:off x="6934545" y="4310514"/>
              <a:ext cx="322558" cy="144000"/>
            </a:xfrm>
            <a:prstGeom prst="rect">
              <a:avLst/>
            </a:prstGeom>
          </p:spPr>
        </p:pic>
        <p:pic>
          <p:nvPicPr>
            <p:cNvPr id="335" name="Picture 137"/>
            <p:cNvPicPr>
              <a:picLocks noChangeAspect="1"/>
            </p:cNvPicPr>
            <p:nvPr/>
          </p:nvPicPr>
          <p:blipFill>
            <a:blip r:embed="rId126" cstate="email">
              <a:extLst>
                <a:ext uri="{28A0092B-C50C-407E-A947-70E740481C1C}">
                  <a14:useLocalDpi xmlns:a14="http://schemas.microsoft.com/office/drawing/2010/main"/>
                </a:ext>
              </a:extLst>
            </a:blip>
            <a:stretch>
              <a:fillRect/>
            </a:stretch>
          </p:blipFill>
          <p:spPr>
            <a:xfrm>
              <a:off x="6541114" y="4872043"/>
              <a:ext cx="545994" cy="144000"/>
            </a:xfrm>
            <a:prstGeom prst="rect">
              <a:avLst/>
            </a:prstGeom>
          </p:spPr>
        </p:pic>
        <p:pic>
          <p:nvPicPr>
            <p:cNvPr id="336" name="Picture 167"/>
            <p:cNvPicPr>
              <a:picLocks noChangeAspect="1"/>
            </p:cNvPicPr>
            <p:nvPr/>
          </p:nvPicPr>
          <p:blipFill>
            <a:blip r:embed="rId127" cstate="email">
              <a:extLst>
                <a:ext uri="{28A0092B-C50C-407E-A947-70E740481C1C}">
                  <a14:useLocalDpi xmlns:a14="http://schemas.microsoft.com/office/drawing/2010/main"/>
                </a:ext>
              </a:extLst>
            </a:blip>
            <a:stretch>
              <a:fillRect/>
            </a:stretch>
          </p:blipFill>
          <p:spPr>
            <a:xfrm>
              <a:off x="6840446" y="2581871"/>
              <a:ext cx="180000" cy="180000"/>
            </a:xfrm>
            <a:prstGeom prst="rect">
              <a:avLst/>
            </a:prstGeom>
          </p:spPr>
        </p:pic>
        <p:pic>
          <p:nvPicPr>
            <p:cNvPr id="337" name="Picture 170"/>
            <p:cNvPicPr>
              <a:picLocks noChangeAspect="1"/>
            </p:cNvPicPr>
            <p:nvPr/>
          </p:nvPicPr>
          <p:blipFill>
            <a:blip r:embed="rId128" cstate="email">
              <a:extLst>
                <a:ext uri="{28A0092B-C50C-407E-A947-70E740481C1C}">
                  <a14:useLocalDpi xmlns:a14="http://schemas.microsoft.com/office/drawing/2010/main"/>
                </a:ext>
              </a:extLst>
            </a:blip>
            <a:stretch>
              <a:fillRect/>
            </a:stretch>
          </p:blipFill>
          <p:spPr>
            <a:xfrm>
              <a:off x="6648781" y="3632997"/>
              <a:ext cx="230400" cy="144000"/>
            </a:xfrm>
            <a:prstGeom prst="rect">
              <a:avLst/>
            </a:prstGeom>
          </p:spPr>
        </p:pic>
        <p:pic>
          <p:nvPicPr>
            <p:cNvPr id="338" name="Picture 174"/>
            <p:cNvPicPr>
              <a:picLocks noChangeAspect="1"/>
            </p:cNvPicPr>
            <p:nvPr/>
          </p:nvPicPr>
          <p:blipFill>
            <a:blip r:embed="rId129" cstate="email">
              <a:extLst>
                <a:ext uri="{28A0092B-C50C-407E-A947-70E740481C1C}">
                  <a14:useLocalDpi xmlns:a14="http://schemas.microsoft.com/office/drawing/2010/main"/>
                </a:ext>
              </a:extLst>
            </a:blip>
            <a:stretch>
              <a:fillRect/>
            </a:stretch>
          </p:blipFill>
          <p:spPr>
            <a:xfrm>
              <a:off x="6873017" y="2892833"/>
              <a:ext cx="180000" cy="180000"/>
            </a:xfrm>
            <a:prstGeom prst="rect">
              <a:avLst/>
            </a:prstGeom>
          </p:spPr>
        </p:pic>
        <p:pic>
          <p:nvPicPr>
            <p:cNvPr id="339" name="Picture 182"/>
            <p:cNvPicPr>
              <a:picLocks noChangeAspect="1"/>
            </p:cNvPicPr>
            <p:nvPr/>
          </p:nvPicPr>
          <p:blipFill>
            <a:blip r:embed="rId130" cstate="email">
              <a:extLst>
                <a:ext uri="{28A0092B-C50C-407E-A947-70E740481C1C}">
                  <a14:useLocalDpi xmlns:a14="http://schemas.microsoft.com/office/drawing/2010/main"/>
                </a:ext>
              </a:extLst>
            </a:blip>
            <a:stretch>
              <a:fillRect/>
            </a:stretch>
          </p:blipFill>
          <p:spPr>
            <a:xfrm>
              <a:off x="6967989" y="1873384"/>
              <a:ext cx="144000" cy="144000"/>
            </a:xfrm>
            <a:prstGeom prst="rect">
              <a:avLst/>
            </a:prstGeom>
          </p:spPr>
        </p:pic>
        <p:pic>
          <p:nvPicPr>
            <p:cNvPr id="340" name="Picture 15"/>
            <p:cNvPicPr>
              <a:picLocks noChangeAspect="1"/>
            </p:cNvPicPr>
            <p:nvPr/>
          </p:nvPicPr>
          <p:blipFill>
            <a:blip r:embed="rId131" cstate="email">
              <a:extLst>
                <a:ext uri="{28A0092B-C50C-407E-A947-70E740481C1C}">
                  <a14:useLocalDpi xmlns:a14="http://schemas.microsoft.com/office/drawing/2010/main"/>
                </a:ext>
              </a:extLst>
            </a:blip>
            <a:stretch>
              <a:fillRect/>
            </a:stretch>
          </p:blipFill>
          <p:spPr>
            <a:xfrm>
              <a:off x="7151704" y="4595746"/>
              <a:ext cx="168647" cy="144000"/>
            </a:xfrm>
            <a:prstGeom prst="rect">
              <a:avLst/>
            </a:prstGeom>
          </p:spPr>
        </p:pic>
      </p:grpSp>
      <p:grpSp>
        <p:nvGrpSpPr>
          <p:cNvPr id="341" name="Group 21"/>
          <p:cNvGrpSpPr/>
          <p:nvPr/>
        </p:nvGrpSpPr>
        <p:grpSpPr>
          <a:xfrm>
            <a:off x="4852811" y="3942003"/>
            <a:ext cx="404435" cy="1113020"/>
            <a:chOff x="6395369" y="4113003"/>
            <a:chExt cx="539177" cy="1484027"/>
          </a:xfrm>
        </p:grpSpPr>
        <p:pic>
          <p:nvPicPr>
            <p:cNvPr id="342" name="Picture 171"/>
            <p:cNvPicPr>
              <a:picLocks noChangeAspect="1"/>
            </p:cNvPicPr>
            <p:nvPr/>
          </p:nvPicPr>
          <p:blipFill>
            <a:blip r:embed="rId132" cstate="email">
              <a:extLst>
                <a:ext uri="{28A0092B-C50C-407E-A947-70E740481C1C}">
                  <a14:useLocalDpi xmlns:a14="http://schemas.microsoft.com/office/drawing/2010/main"/>
                </a:ext>
              </a:extLst>
            </a:blip>
            <a:stretch>
              <a:fillRect/>
            </a:stretch>
          </p:blipFill>
          <p:spPr>
            <a:xfrm>
              <a:off x="6502554" y="4113003"/>
              <a:ext cx="428678" cy="144000"/>
            </a:xfrm>
            <a:prstGeom prst="rect">
              <a:avLst/>
            </a:prstGeom>
          </p:spPr>
        </p:pic>
        <p:pic>
          <p:nvPicPr>
            <p:cNvPr id="343" name="Picture 32"/>
            <p:cNvPicPr>
              <a:picLocks noChangeAspect="1"/>
            </p:cNvPicPr>
            <p:nvPr/>
          </p:nvPicPr>
          <p:blipFill>
            <a:blip r:embed="rId133" cstate="email">
              <a:extLst>
                <a:ext uri="{28A0092B-C50C-407E-A947-70E740481C1C}">
                  <a14:useLocalDpi xmlns:a14="http://schemas.microsoft.com/office/drawing/2010/main"/>
                </a:ext>
              </a:extLst>
            </a:blip>
            <a:stretch>
              <a:fillRect/>
            </a:stretch>
          </p:blipFill>
          <p:spPr>
            <a:xfrm>
              <a:off x="6395369" y="5489030"/>
              <a:ext cx="539177" cy="108000"/>
            </a:xfrm>
            <a:prstGeom prst="rect">
              <a:avLst/>
            </a:prstGeom>
          </p:spPr>
        </p:pic>
      </p:grpSp>
      <p:grpSp>
        <p:nvGrpSpPr>
          <p:cNvPr id="344" name="Group 16"/>
          <p:cNvGrpSpPr/>
          <p:nvPr/>
        </p:nvGrpSpPr>
        <p:grpSpPr>
          <a:xfrm>
            <a:off x="3693800" y="2263551"/>
            <a:ext cx="723485" cy="2438354"/>
            <a:chOff x="5185841" y="1875066"/>
            <a:chExt cx="964521" cy="3251139"/>
          </a:xfrm>
        </p:grpSpPr>
        <p:pic>
          <p:nvPicPr>
            <p:cNvPr id="345" name="Picture 39"/>
            <p:cNvPicPr>
              <a:picLocks noChangeAspect="1"/>
            </p:cNvPicPr>
            <p:nvPr/>
          </p:nvPicPr>
          <p:blipFill>
            <a:blip r:embed="rId134" cstate="email">
              <a:extLst>
                <a:ext uri="{28A0092B-C50C-407E-A947-70E740481C1C}">
                  <a14:useLocalDpi xmlns:a14="http://schemas.microsoft.com/office/drawing/2010/main"/>
                </a:ext>
              </a:extLst>
            </a:blip>
            <a:stretch>
              <a:fillRect/>
            </a:stretch>
          </p:blipFill>
          <p:spPr>
            <a:xfrm>
              <a:off x="5185841" y="1875066"/>
              <a:ext cx="367406" cy="144000"/>
            </a:xfrm>
            <a:prstGeom prst="rect">
              <a:avLst/>
            </a:prstGeom>
          </p:spPr>
        </p:pic>
        <p:grpSp>
          <p:nvGrpSpPr>
            <p:cNvPr id="346" name="Group 15"/>
            <p:cNvGrpSpPr/>
            <p:nvPr/>
          </p:nvGrpSpPr>
          <p:grpSpPr>
            <a:xfrm>
              <a:off x="5276736" y="2137108"/>
              <a:ext cx="873626" cy="2989097"/>
              <a:chOff x="5276736" y="2137108"/>
              <a:chExt cx="873626" cy="2989097"/>
            </a:xfrm>
          </p:grpSpPr>
          <p:pic>
            <p:nvPicPr>
              <p:cNvPr id="347" name="Picture 57"/>
              <p:cNvPicPr>
                <a:picLocks noChangeAspect="1"/>
              </p:cNvPicPr>
              <p:nvPr/>
            </p:nvPicPr>
            <p:blipFill>
              <a:blip r:embed="rId135" cstate="email">
                <a:extLst>
                  <a:ext uri="{28A0092B-C50C-407E-A947-70E740481C1C}">
                    <a14:useLocalDpi xmlns:a14="http://schemas.microsoft.com/office/drawing/2010/main"/>
                  </a:ext>
                </a:extLst>
              </a:blip>
              <a:stretch>
                <a:fillRect/>
              </a:stretch>
            </p:blipFill>
            <p:spPr>
              <a:xfrm>
                <a:off x="5732160" y="2932724"/>
                <a:ext cx="233474" cy="144000"/>
              </a:xfrm>
              <a:prstGeom prst="rect">
                <a:avLst/>
              </a:prstGeom>
            </p:spPr>
          </p:pic>
          <p:pic>
            <p:nvPicPr>
              <p:cNvPr id="348" name="Picture 76"/>
              <p:cNvPicPr>
                <a:picLocks noChangeAspect="1"/>
              </p:cNvPicPr>
              <p:nvPr/>
            </p:nvPicPr>
            <p:blipFill>
              <a:blip r:embed="rId136" cstate="email">
                <a:extLst>
                  <a:ext uri="{28A0092B-C50C-407E-A947-70E740481C1C}">
                    <a14:useLocalDpi xmlns:a14="http://schemas.microsoft.com/office/drawing/2010/main"/>
                  </a:ext>
                </a:extLst>
              </a:blip>
              <a:stretch>
                <a:fillRect/>
              </a:stretch>
            </p:blipFill>
            <p:spPr>
              <a:xfrm>
                <a:off x="5664056" y="3523112"/>
                <a:ext cx="346190" cy="144000"/>
              </a:xfrm>
              <a:prstGeom prst="rect">
                <a:avLst/>
              </a:prstGeom>
            </p:spPr>
          </p:pic>
          <p:pic>
            <p:nvPicPr>
              <p:cNvPr id="349" name="Picture 79"/>
              <p:cNvPicPr>
                <a:picLocks noChangeAspect="1"/>
              </p:cNvPicPr>
              <p:nvPr/>
            </p:nvPicPr>
            <p:blipFill>
              <a:blip r:embed="rId137" cstate="email">
                <a:extLst>
                  <a:ext uri="{28A0092B-C50C-407E-A947-70E740481C1C}">
                    <a14:useLocalDpi xmlns:a14="http://schemas.microsoft.com/office/drawing/2010/main"/>
                  </a:ext>
                </a:extLst>
              </a:blip>
              <a:stretch>
                <a:fillRect/>
              </a:stretch>
            </p:blipFill>
            <p:spPr>
              <a:xfrm>
                <a:off x="5276736" y="2137108"/>
                <a:ext cx="543402" cy="144000"/>
              </a:xfrm>
              <a:prstGeom prst="rect">
                <a:avLst/>
              </a:prstGeom>
            </p:spPr>
          </p:pic>
          <p:pic>
            <p:nvPicPr>
              <p:cNvPr id="350" name="Picture 157"/>
              <p:cNvPicPr>
                <a:picLocks noChangeAspect="1"/>
              </p:cNvPicPr>
              <p:nvPr/>
            </p:nvPicPr>
            <p:blipFill>
              <a:blip r:embed="rId138" cstate="email">
                <a:extLst>
                  <a:ext uri="{28A0092B-C50C-407E-A947-70E740481C1C}">
                    <a14:useLocalDpi xmlns:a14="http://schemas.microsoft.com/office/drawing/2010/main"/>
                  </a:ext>
                </a:extLst>
              </a:blip>
              <a:stretch>
                <a:fillRect/>
              </a:stretch>
            </p:blipFill>
            <p:spPr>
              <a:xfrm>
                <a:off x="6017440" y="2519835"/>
                <a:ext cx="132922" cy="144000"/>
              </a:xfrm>
              <a:prstGeom prst="rect">
                <a:avLst/>
              </a:prstGeom>
            </p:spPr>
          </p:pic>
          <p:pic>
            <p:nvPicPr>
              <p:cNvPr id="351" name="Picture 158"/>
              <p:cNvPicPr>
                <a:picLocks noChangeAspect="1"/>
              </p:cNvPicPr>
              <p:nvPr/>
            </p:nvPicPr>
            <p:blipFill>
              <a:blip r:embed="rId139" cstate="email">
                <a:extLst>
                  <a:ext uri="{28A0092B-C50C-407E-A947-70E740481C1C}">
                    <a14:useLocalDpi xmlns:a14="http://schemas.microsoft.com/office/drawing/2010/main"/>
                  </a:ext>
                </a:extLst>
              </a:blip>
              <a:stretch>
                <a:fillRect/>
              </a:stretch>
            </p:blipFill>
            <p:spPr>
              <a:xfrm>
                <a:off x="5812611" y="3237411"/>
                <a:ext cx="240000" cy="144000"/>
              </a:xfrm>
              <a:prstGeom prst="rect">
                <a:avLst/>
              </a:prstGeom>
            </p:spPr>
          </p:pic>
          <p:grpSp>
            <p:nvGrpSpPr>
              <p:cNvPr id="352" name="Group 186"/>
              <p:cNvGrpSpPr>
                <a:grpSpLocks noChangeAspect="1"/>
              </p:cNvGrpSpPr>
              <p:nvPr/>
            </p:nvGrpSpPr>
            <p:grpSpPr>
              <a:xfrm>
                <a:off x="5624322" y="4684123"/>
                <a:ext cx="517494" cy="144000"/>
                <a:chOff x="3739946" y="2690812"/>
                <a:chExt cx="3508578" cy="976313"/>
              </a:xfrm>
            </p:grpSpPr>
            <p:pic>
              <p:nvPicPr>
                <p:cNvPr id="356" name="Picture 187"/>
                <p:cNvPicPr>
                  <a:picLocks noChangeAspect="1"/>
                </p:cNvPicPr>
                <p:nvPr/>
              </p:nvPicPr>
              <p:blipFill rotWithShape="1">
                <a:blip r:embed="rId140" cstate="email">
                  <a:extLst>
                    <a:ext uri="{28A0092B-C50C-407E-A947-70E740481C1C}">
                      <a14:useLocalDpi xmlns:a14="http://schemas.microsoft.com/office/drawing/2010/main"/>
                    </a:ext>
                  </a:extLst>
                </a:blip>
                <a:srcRect l="12523" t="61874" r="11689" b="18274"/>
                <a:stretch/>
              </p:blipFill>
              <p:spPr>
                <a:xfrm>
                  <a:off x="5367341" y="2932588"/>
                  <a:ext cx="1881183" cy="492737"/>
                </a:xfrm>
                <a:prstGeom prst="rect">
                  <a:avLst/>
                </a:prstGeom>
              </p:spPr>
            </p:pic>
            <p:pic>
              <p:nvPicPr>
                <p:cNvPr id="357" name="Picture 188"/>
                <p:cNvPicPr>
                  <a:picLocks noChangeAspect="1"/>
                </p:cNvPicPr>
                <p:nvPr/>
              </p:nvPicPr>
              <p:blipFill rotWithShape="1">
                <a:blip r:embed="rId141" cstate="email">
                  <a:extLst>
                    <a:ext uri="{28A0092B-C50C-407E-A947-70E740481C1C}">
                      <a14:useLocalDpi xmlns:a14="http://schemas.microsoft.com/office/drawing/2010/main"/>
                    </a:ext>
                  </a:extLst>
                </a:blip>
                <a:srcRect l="18367" t="18275" r="18646" b="41836"/>
                <a:stretch/>
              </p:blipFill>
              <p:spPr>
                <a:xfrm>
                  <a:off x="3739946" y="2690812"/>
                  <a:ext cx="1541667" cy="976313"/>
                </a:xfrm>
                <a:prstGeom prst="rect">
                  <a:avLst/>
                </a:prstGeom>
              </p:spPr>
            </p:pic>
          </p:grpSp>
          <p:pic>
            <p:nvPicPr>
              <p:cNvPr id="353" name="Picture 179"/>
              <p:cNvPicPr>
                <a:picLocks noChangeAspect="1"/>
              </p:cNvPicPr>
              <p:nvPr/>
            </p:nvPicPr>
            <p:blipFill>
              <a:blip r:embed="rId142" cstate="email">
                <a:extLst>
                  <a:ext uri="{28A0092B-C50C-407E-A947-70E740481C1C}">
                    <a14:useLocalDpi xmlns:a14="http://schemas.microsoft.com/office/drawing/2010/main"/>
                  </a:ext>
                </a:extLst>
              </a:blip>
              <a:stretch>
                <a:fillRect/>
              </a:stretch>
            </p:blipFill>
            <p:spPr>
              <a:xfrm>
                <a:off x="5787079" y="4402192"/>
                <a:ext cx="275554" cy="144000"/>
              </a:xfrm>
              <a:prstGeom prst="rect">
                <a:avLst/>
              </a:prstGeom>
            </p:spPr>
          </p:pic>
          <p:pic>
            <p:nvPicPr>
              <p:cNvPr id="354" name="Picture 2"/>
              <p:cNvPicPr>
                <a:picLocks noChangeAspect="1"/>
              </p:cNvPicPr>
              <p:nvPr/>
            </p:nvPicPr>
            <p:blipFill>
              <a:blip r:embed="rId143" cstate="email">
                <a:extLst>
                  <a:ext uri="{28A0092B-C50C-407E-A947-70E740481C1C}">
                    <a14:useLocalDpi xmlns:a14="http://schemas.microsoft.com/office/drawing/2010/main"/>
                  </a:ext>
                </a:extLst>
              </a:blip>
              <a:stretch>
                <a:fillRect/>
              </a:stretch>
            </p:blipFill>
            <p:spPr>
              <a:xfrm>
                <a:off x="5863550" y="4982205"/>
                <a:ext cx="221258" cy="144000"/>
              </a:xfrm>
              <a:prstGeom prst="rect">
                <a:avLst/>
              </a:prstGeom>
            </p:spPr>
          </p:pic>
          <p:pic>
            <p:nvPicPr>
              <p:cNvPr id="355" name="Picture 193"/>
              <p:cNvPicPr>
                <a:picLocks noChangeAspect="1"/>
              </p:cNvPicPr>
              <p:nvPr/>
            </p:nvPicPr>
            <p:blipFill>
              <a:blip r:embed="rId144" cstate="email">
                <a:extLst>
                  <a:ext uri="{28A0092B-C50C-407E-A947-70E740481C1C}">
                    <a14:useLocalDpi xmlns:a14="http://schemas.microsoft.com/office/drawing/2010/main"/>
                  </a:ext>
                </a:extLst>
              </a:blip>
              <a:stretch>
                <a:fillRect/>
              </a:stretch>
            </p:blipFill>
            <p:spPr>
              <a:xfrm>
                <a:off x="5652170" y="4120989"/>
                <a:ext cx="198948" cy="180000"/>
              </a:xfrm>
              <a:prstGeom prst="rect">
                <a:avLst/>
              </a:prstGeom>
            </p:spPr>
          </p:pic>
        </p:grpSp>
      </p:grpSp>
      <p:grpSp>
        <p:nvGrpSpPr>
          <p:cNvPr id="358" name="Group 35"/>
          <p:cNvGrpSpPr/>
          <p:nvPr/>
        </p:nvGrpSpPr>
        <p:grpSpPr>
          <a:xfrm>
            <a:off x="6868223" y="2344703"/>
            <a:ext cx="690075" cy="2914045"/>
            <a:chOff x="7888103" y="1983269"/>
            <a:chExt cx="919980" cy="3885393"/>
          </a:xfrm>
        </p:grpSpPr>
        <p:pic>
          <p:nvPicPr>
            <p:cNvPr id="359" name="Picture 78"/>
            <p:cNvPicPr>
              <a:picLocks noChangeAspect="1"/>
            </p:cNvPicPr>
            <p:nvPr/>
          </p:nvPicPr>
          <p:blipFill>
            <a:blip r:embed="rId145" cstate="screen">
              <a:extLst>
                <a:ext uri="{28A0092B-C50C-407E-A947-70E740481C1C}">
                  <a14:useLocalDpi xmlns:a14="http://schemas.microsoft.com/office/drawing/2010/main"/>
                </a:ext>
              </a:extLst>
            </a:blip>
            <a:stretch>
              <a:fillRect/>
            </a:stretch>
          </p:blipFill>
          <p:spPr>
            <a:xfrm>
              <a:off x="8243117" y="1983269"/>
              <a:ext cx="564966" cy="144000"/>
            </a:xfrm>
            <a:prstGeom prst="rect">
              <a:avLst/>
            </a:prstGeom>
          </p:spPr>
        </p:pic>
        <p:pic>
          <p:nvPicPr>
            <p:cNvPr id="360" name="Picture 12"/>
            <p:cNvPicPr>
              <a:picLocks noChangeAspect="1"/>
            </p:cNvPicPr>
            <p:nvPr/>
          </p:nvPicPr>
          <p:blipFill>
            <a:blip r:embed="rId146" cstate="email">
              <a:extLst>
                <a:ext uri="{28A0092B-C50C-407E-A947-70E740481C1C}">
                  <a14:useLocalDpi xmlns:a14="http://schemas.microsoft.com/office/drawing/2010/main"/>
                </a:ext>
              </a:extLst>
            </a:blip>
            <a:stretch>
              <a:fillRect/>
            </a:stretch>
          </p:blipFill>
          <p:spPr>
            <a:xfrm>
              <a:off x="8311272" y="2322042"/>
              <a:ext cx="294998" cy="144000"/>
            </a:xfrm>
            <a:prstGeom prst="rect">
              <a:avLst/>
            </a:prstGeom>
          </p:spPr>
        </p:pic>
        <p:pic>
          <p:nvPicPr>
            <p:cNvPr id="361" name="Picture 104"/>
            <p:cNvPicPr>
              <a:picLocks noChangeAspect="1"/>
            </p:cNvPicPr>
            <p:nvPr/>
          </p:nvPicPr>
          <p:blipFill>
            <a:blip r:embed="rId147" cstate="email">
              <a:extLst>
                <a:ext uri="{28A0092B-C50C-407E-A947-70E740481C1C}">
                  <a14:useLocalDpi xmlns:a14="http://schemas.microsoft.com/office/drawing/2010/main"/>
                </a:ext>
              </a:extLst>
            </a:blip>
            <a:stretch>
              <a:fillRect/>
            </a:stretch>
          </p:blipFill>
          <p:spPr>
            <a:xfrm>
              <a:off x="7888103" y="2955480"/>
              <a:ext cx="600000" cy="360000"/>
            </a:xfrm>
            <a:prstGeom prst="rect">
              <a:avLst/>
            </a:prstGeom>
          </p:spPr>
        </p:pic>
        <p:pic>
          <p:nvPicPr>
            <p:cNvPr id="362" name="Picture 173"/>
            <p:cNvPicPr>
              <a:picLocks noChangeAspect="1"/>
            </p:cNvPicPr>
            <p:nvPr/>
          </p:nvPicPr>
          <p:blipFill>
            <a:blip r:embed="rId148" cstate="email">
              <a:extLst>
                <a:ext uri="{28A0092B-C50C-407E-A947-70E740481C1C}">
                  <a14:useLocalDpi xmlns:a14="http://schemas.microsoft.com/office/drawing/2010/main"/>
                </a:ext>
              </a:extLst>
            </a:blip>
            <a:stretch>
              <a:fillRect/>
            </a:stretch>
          </p:blipFill>
          <p:spPr>
            <a:xfrm>
              <a:off x="8052998" y="4908977"/>
              <a:ext cx="416730" cy="144000"/>
            </a:xfrm>
            <a:prstGeom prst="rect">
              <a:avLst/>
            </a:prstGeom>
          </p:spPr>
        </p:pic>
        <p:pic>
          <p:nvPicPr>
            <p:cNvPr id="363" name="Picture 184"/>
            <p:cNvPicPr>
              <a:picLocks noChangeAspect="1"/>
            </p:cNvPicPr>
            <p:nvPr/>
          </p:nvPicPr>
          <p:blipFill>
            <a:blip r:embed="rId149" cstate="email">
              <a:extLst>
                <a:ext uri="{28A0092B-C50C-407E-A947-70E740481C1C}">
                  <a14:useLocalDpi xmlns:a14="http://schemas.microsoft.com/office/drawing/2010/main"/>
                </a:ext>
              </a:extLst>
            </a:blip>
            <a:stretch>
              <a:fillRect/>
            </a:stretch>
          </p:blipFill>
          <p:spPr>
            <a:xfrm>
              <a:off x="8084520" y="5191893"/>
              <a:ext cx="679442" cy="144000"/>
            </a:xfrm>
            <a:prstGeom prst="rect">
              <a:avLst/>
            </a:prstGeom>
          </p:spPr>
        </p:pic>
        <p:pic>
          <p:nvPicPr>
            <p:cNvPr id="364" name="Picture 194"/>
            <p:cNvPicPr>
              <a:picLocks noChangeAspect="1"/>
            </p:cNvPicPr>
            <p:nvPr/>
          </p:nvPicPr>
          <p:blipFill>
            <a:blip r:embed="rId150" cstate="email">
              <a:extLst>
                <a:ext uri="{28A0092B-C50C-407E-A947-70E740481C1C}">
                  <a14:useLocalDpi xmlns:a14="http://schemas.microsoft.com/office/drawing/2010/main"/>
                </a:ext>
              </a:extLst>
            </a:blip>
            <a:stretch>
              <a:fillRect/>
            </a:stretch>
          </p:blipFill>
          <p:spPr>
            <a:xfrm>
              <a:off x="8036479" y="5724662"/>
              <a:ext cx="673930" cy="144000"/>
            </a:xfrm>
            <a:prstGeom prst="rect">
              <a:avLst/>
            </a:prstGeom>
          </p:spPr>
        </p:pic>
      </p:grpSp>
      <p:grpSp>
        <p:nvGrpSpPr>
          <p:cNvPr id="365" name="Group 30"/>
          <p:cNvGrpSpPr/>
          <p:nvPr/>
        </p:nvGrpSpPr>
        <p:grpSpPr>
          <a:xfrm>
            <a:off x="5473107" y="2607887"/>
            <a:ext cx="1217353" cy="2452535"/>
            <a:chOff x="6954386" y="2334180"/>
            <a:chExt cx="1622926" cy="3270047"/>
          </a:xfrm>
        </p:grpSpPr>
        <p:pic>
          <p:nvPicPr>
            <p:cNvPr id="366" name="Picture 21"/>
            <p:cNvPicPr>
              <a:picLocks noChangeAspect="1"/>
            </p:cNvPicPr>
            <p:nvPr/>
          </p:nvPicPr>
          <p:blipFill>
            <a:blip r:embed="rId151" cstate="email">
              <a:extLst>
                <a:ext uri="{28A0092B-C50C-407E-A947-70E740481C1C}">
                  <a14:useLocalDpi xmlns:a14="http://schemas.microsoft.com/office/drawing/2010/main"/>
                </a:ext>
              </a:extLst>
            </a:blip>
            <a:stretch>
              <a:fillRect/>
            </a:stretch>
          </p:blipFill>
          <p:spPr>
            <a:xfrm>
              <a:off x="7391004" y="4234892"/>
              <a:ext cx="441719" cy="108000"/>
            </a:xfrm>
            <a:prstGeom prst="rect">
              <a:avLst/>
            </a:prstGeom>
          </p:spPr>
        </p:pic>
        <p:pic>
          <p:nvPicPr>
            <p:cNvPr id="367" name="Picture 65"/>
            <p:cNvPicPr>
              <a:picLocks noChangeAspect="1"/>
            </p:cNvPicPr>
            <p:nvPr/>
          </p:nvPicPr>
          <p:blipFill rotWithShape="1">
            <a:blip r:embed="rId152" cstate="email">
              <a:extLst>
                <a:ext uri="{28A0092B-C50C-407E-A947-70E740481C1C}">
                  <a14:useLocalDpi xmlns:a14="http://schemas.microsoft.com/office/drawing/2010/main"/>
                </a:ext>
              </a:extLst>
            </a:blip>
            <a:srcRect/>
            <a:stretch/>
          </p:blipFill>
          <p:spPr>
            <a:xfrm>
              <a:off x="7399388" y="3194854"/>
              <a:ext cx="144000" cy="144000"/>
            </a:xfrm>
            <a:prstGeom prst="rect">
              <a:avLst/>
            </a:prstGeom>
          </p:spPr>
        </p:pic>
        <p:pic>
          <p:nvPicPr>
            <p:cNvPr id="368" name="Picture 87"/>
            <p:cNvPicPr>
              <a:picLocks noChangeAspect="1"/>
            </p:cNvPicPr>
            <p:nvPr/>
          </p:nvPicPr>
          <p:blipFill>
            <a:blip r:embed="rId153" cstate="email">
              <a:extLst>
                <a:ext uri="{28A0092B-C50C-407E-A947-70E740481C1C}">
                  <a14:useLocalDpi xmlns:a14="http://schemas.microsoft.com/office/drawing/2010/main"/>
                </a:ext>
              </a:extLst>
            </a:blip>
            <a:stretch>
              <a:fillRect/>
            </a:stretch>
          </p:blipFill>
          <p:spPr>
            <a:xfrm>
              <a:off x="7157182" y="5532227"/>
              <a:ext cx="518815" cy="72000"/>
            </a:xfrm>
            <a:prstGeom prst="rect">
              <a:avLst/>
            </a:prstGeom>
          </p:spPr>
        </p:pic>
        <p:pic>
          <p:nvPicPr>
            <p:cNvPr id="369" name="Picture 102"/>
            <p:cNvPicPr>
              <a:picLocks noChangeAspect="1"/>
            </p:cNvPicPr>
            <p:nvPr/>
          </p:nvPicPr>
          <p:blipFill>
            <a:blip r:embed="rId154" cstate="email">
              <a:extLst>
                <a:ext uri="{28A0092B-C50C-407E-A947-70E740481C1C}">
                  <a14:useLocalDpi xmlns:a14="http://schemas.microsoft.com/office/drawing/2010/main"/>
                </a:ext>
              </a:extLst>
            </a:blip>
            <a:stretch>
              <a:fillRect/>
            </a:stretch>
          </p:blipFill>
          <p:spPr>
            <a:xfrm>
              <a:off x="7206195" y="2529963"/>
              <a:ext cx="244067" cy="144000"/>
            </a:xfrm>
            <a:prstGeom prst="rect">
              <a:avLst/>
            </a:prstGeom>
          </p:spPr>
        </p:pic>
        <p:pic>
          <p:nvPicPr>
            <p:cNvPr id="370" name="Picture 103"/>
            <p:cNvPicPr>
              <a:picLocks noChangeAspect="1"/>
            </p:cNvPicPr>
            <p:nvPr/>
          </p:nvPicPr>
          <p:blipFill>
            <a:blip r:embed="rId155" cstate="email">
              <a:extLst>
                <a:ext uri="{28A0092B-C50C-407E-A947-70E740481C1C}">
                  <a14:useLocalDpi xmlns:a14="http://schemas.microsoft.com/office/drawing/2010/main"/>
                </a:ext>
              </a:extLst>
            </a:blip>
            <a:stretch>
              <a:fillRect/>
            </a:stretch>
          </p:blipFill>
          <p:spPr>
            <a:xfrm>
              <a:off x="7373429" y="2801641"/>
              <a:ext cx="195918" cy="144000"/>
            </a:xfrm>
            <a:prstGeom prst="rect">
              <a:avLst/>
            </a:prstGeom>
          </p:spPr>
        </p:pic>
        <p:pic>
          <p:nvPicPr>
            <p:cNvPr id="371" name="Picture 185"/>
            <p:cNvPicPr>
              <a:picLocks noChangeAspect="1"/>
            </p:cNvPicPr>
            <p:nvPr/>
          </p:nvPicPr>
          <p:blipFill>
            <a:blip r:embed="rId156" cstate="email">
              <a:extLst>
                <a:ext uri="{28A0092B-C50C-407E-A947-70E740481C1C}">
                  <a14:useLocalDpi xmlns:a14="http://schemas.microsoft.com/office/drawing/2010/main"/>
                </a:ext>
              </a:extLst>
            </a:blip>
            <a:stretch>
              <a:fillRect/>
            </a:stretch>
          </p:blipFill>
          <p:spPr>
            <a:xfrm>
              <a:off x="7257927" y="2823618"/>
              <a:ext cx="392824" cy="144000"/>
            </a:xfrm>
            <a:prstGeom prst="rect">
              <a:avLst/>
            </a:prstGeom>
          </p:spPr>
        </p:pic>
        <p:pic>
          <p:nvPicPr>
            <p:cNvPr id="372" name="Picture 186"/>
            <p:cNvPicPr>
              <a:picLocks noChangeAspect="1"/>
            </p:cNvPicPr>
            <p:nvPr/>
          </p:nvPicPr>
          <p:blipFill>
            <a:blip r:embed="rId157" cstate="email">
              <a:extLst>
                <a:ext uri="{28A0092B-C50C-407E-A947-70E740481C1C}">
                  <a14:useLocalDpi xmlns:a14="http://schemas.microsoft.com/office/drawing/2010/main"/>
                </a:ext>
              </a:extLst>
            </a:blip>
            <a:stretch>
              <a:fillRect/>
            </a:stretch>
          </p:blipFill>
          <p:spPr>
            <a:xfrm>
              <a:off x="8403666" y="2334180"/>
              <a:ext cx="173646" cy="144000"/>
            </a:xfrm>
            <a:prstGeom prst="rect">
              <a:avLst/>
            </a:prstGeom>
          </p:spPr>
        </p:pic>
        <p:pic>
          <p:nvPicPr>
            <p:cNvPr id="373" name="Picture 19"/>
            <p:cNvPicPr>
              <a:picLocks noChangeAspect="1"/>
            </p:cNvPicPr>
            <p:nvPr/>
          </p:nvPicPr>
          <p:blipFill>
            <a:blip r:embed="rId158" cstate="email">
              <a:extLst>
                <a:ext uri="{28A0092B-C50C-407E-A947-70E740481C1C}">
                  <a14:useLocalDpi xmlns:a14="http://schemas.microsoft.com/office/drawing/2010/main"/>
                </a:ext>
              </a:extLst>
            </a:blip>
            <a:stretch>
              <a:fillRect/>
            </a:stretch>
          </p:blipFill>
          <p:spPr>
            <a:xfrm>
              <a:off x="6954386" y="5200071"/>
              <a:ext cx="605042" cy="108000"/>
            </a:xfrm>
            <a:prstGeom prst="rect">
              <a:avLst/>
            </a:prstGeom>
          </p:spPr>
        </p:pic>
        <p:pic>
          <p:nvPicPr>
            <p:cNvPr id="374" name="Picture 79"/>
            <p:cNvPicPr>
              <a:picLocks noChangeAspect="1"/>
            </p:cNvPicPr>
            <p:nvPr/>
          </p:nvPicPr>
          <p:blipFill rotWithShape="1">
            <a:blip r:embed="rId159" cstate="email">
              <a:extLst>
                <a:ext uri="{28A0092B-C50C-407E-A947-70E740481C1C}">
                  <a14:useLocalDpi xmlns:a14="http://schemas.microsoft.com/office/drawing/2010/main"/>
                </a:ext>
              </a:extLst>
            </a:blip>
            <a:srcRect t="25078" b="27595"/>
            <a:stretch/>
          </p:blipFill>
          <p:spPr>
            <a:xfrm>
              <a:off x="7165584" y="3611020"/>
              <a:ext cx="536506" cy="144000"/>
            </a:xfrm>
            <a:prstGeom prst="rect">
              <a:avLst/>
            </a:prstGeom>
          </p:spPr>
        </p:pic>
      </p:grpSp>
      <p:sp>
        <p:nvSpPr>
          <p:cNvPr id="375" name="Text Placeholder 5"/>
          <p:cNvSpPr txBox="1">
            <a:spLocks/>
          </p:cNvSpPr>
          <p:nvPr/>
        </p:nvSpPr>
        <p:spPr bwMode="gray">
          <a:xfrm>
            <a:off x="65116" y="2180870"/>
            <a:ext cx="8865722" cy="3072600"/>
          </a:xfrm>
          <a:prstGeom prst="rect">
            <a:avLst/>
          </a:prstGeom>
          <a:solidFill>
            <a:schemeClr val="bg1">
              <a:alpha val="69000"/>
            </a:schemeClr>
          </a:solidFill>
        </p:spPr>
        <p:txBody>
          <a:bodyPr anchor="ctr" anchorCtr="0"/>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3300" b="1" dirty="0">
                <a:solidFill>
                  <a:srgbClr val="D90000"/>
                </a:solidFill>
              </a:rPr>
              <a:t> </a:t>
            </a:r>
            <a:r>
              <a:rPr lang="en-US" sz="3000" dirty="0">
                <a:solidFill>
                  <a:srgbClr val="FF0000"/>
                </a:solidFill>
              </a:rPr>
              <a:t>Writing the digital future takes ability. </a:t>
            </a:r>
            <a:endParaRPr lang="en-US" sz="3000" b="1" dirty="0">
              <a:solidFill>
                <a:srgbClr val="FF0000"/>
              </a:solidFill>
            </a:endParaRPr>
          </a:p>
          <a:p>
            <a:pPr algn="ctr"/>
            <a:r>
              <a:rPr lang="en-US" sz="3000" b="1" dirty="0">
                <a:solidFill>
                  <a:srgbClr val="FF0000"/>
                </a:solidFill>
              </a:rPr>
              <a:t>ABB</a:t>
            </a:r>
            <a:r>
              <a:rPr lang="en-US" sz="3000" dirty="0">
                <a:solidFill>
                  <a:srgbClr val="FF0000"/>
                </a:solidFill>
              </a:rPr>
              <a:t> Ability</a:t>
            </a:r>
            <a:r>
              <a:rPr lang="en-US" sz="2325" dirty="0">
                <a:solidFill>
                  <a:srgbClr val="FF0000"/>
                </a:solidFill>
              </a:rPr>
              <a:t>™</a:t>
            </a:r>
            <a:r>
              <a:rPr lang="en-US" sz="3000" dirty="0">
                <a:solidFill>
                  <a:srgbClr val="FF0000"/>
                </a:solidFill>
              </a:rPr>
              <a:t>.</a:t>
            </a:r>
          </a:p>
        </p:txBody>
      </p:sp>
      <p:sp>
        <p:nvSpPr>
          <p:cNvPr id="2" name="Datumsplatzhalter 1"/>
          <p:cNvSpPr>
            <a:spLocks noGrp="1"/>
          </p:cNvSpPr>
          <p:nvPr>
            <p:ph type="dt" sz="half" idx="18"/>
          </p:nvPr>
        </p:nvSpPr>
        <p:spPr/>
        <p:txBody>
          <a:bodyPr/>
          <a:lstStyle/>
          <a:p>
            <a:fld id="{E5181880-EED0-4CA8-BA3B-7B2DA3BF417D}" type="datetime4">
              <a:rPr lang="en-US" smtClean="0">
                <a:solidFill>
                  <a:srgbClr val="A9A9A9"/>
                </a:solidFill>
              </a:rPr>
              <a:pPr/>
              <a:t>February 22, 2018</a:t>
            </a:fld>
            <a:endParaRPr lang="en-US" dirty="0">
              <a:solidFill>
                <a:srgbClr val="A9A9A9"/>
              </a:solidFill>
            </a:endParaRPr>
          </a:p>
        </p:txBody>
      </p:sp>
      <p:sp>
        <p:nvSpPr>
          <p:cNvPr id="4" name="Foliennummernplatzhalter 3"/>
          <p:cNvSpPr>
            <a:spLocks noGrp="1"/>
          </p:cNvSpPr>
          <p:nvPr>
            <p:ph type="sldNum" sz="quarter" idx="20"/>
          </p:nvPr>
        </p:nvSpPr>
        <p:spPr/>
        <p:txBody>
          <a:bodyPr/>
          <a:lstStyle/>
          <a:p>
            <a:r>
              <a:rPr lang="en-US" smtClean="0">
                <a:solidFill>
                  <a:srgbClr val="A9A9A9"/>
                </a:solidFill>
              </a:rPr>
              <a:t>Slide </a:t>
            </a:r>
            <a:fld id="{619F89D8-7AE3-494A-97F3-03D680869632}" type="slidenum">
              <a:rPr lang="en-US" smtClean="0">
                <a:solidFill>
                  <a:srgbClr val="A9A9A9"/>
                </a:solidFill>
              </a:rPr>
              <a:pPr/>
              <a:t>21</a:t>
            </a:fld>
            <a:endParaRPr lang="en-US" dirty="0">
              <a:solidFill>
                <a:srgbClr val="A9A9A9"/>
              </a:solidFill>
            </a:endParaRPr>
          </a:p>
        </p:txBody>
      </p:sp>
    </p:spTree>
    <p:extLst>
      <p:ext uri="{BB962C8B-B14F-4D97-AF65-F5344CB8AC3E}">
        <p14:creationId xmlns:p14="http://schemas.microsoft.com/office/powerpoint/2010/main" val="78560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5">
                                            <p:bg/>
                                          </p:spTgt>
                                        </p:tgtEl>
                                        <p:attrNameLst>
                                          <p:attrName>style.visibility</p:attrName>
                                        </p:attrNameLst>
                                      </p:cBhvr>
                                      <p:to>
                                        <p:strVal val="visible"/>
                                      </p:to>
                                    </p:set>
                                    <p:animEffect transition="in" filter="fade">
                                      <p:cBhvr>
                                        <p:cTn id="7" dur="500"/>
                                        <p:tgtEl>
                                          <p:spTgt spid="37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5">
                                            <p:txEl>
                                              <p:pRg st="0" end="0"/>
                                            </p:txEl>
                                          </p:spTgt>
                                        </p:tgtEl>
                                        <p:attrNameLst>
                                          <p:attrName>style.visibility</p:attrName>
                                        </p:attrNameLst>
                                      </p:cBhvr>
                                      <p:to>
                                        <p:strVal val="visible"/>
                                      </p:to>
                                    </p:set>
                                    <p:animEffect transition="in" filter="fade">
                                      <p:cBhvr>
                                        <p:cTn id="10" dur="500"/>
                                        <p:tgtEl>
                                          <p:spTgt spid="37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5">
                                            <p:txEl>
                                              <p:pRg st="1" end="1"/>
                                            </p:txEl>
                                          </p:spTgt>
                                        </p:tgtEl>
                                        <p:attrNameLst>
                                          <p:attrName>style.visibility</p:attrName>
                                        </p:attrNameLst>
                                      </p:cBhvr>
                                      <p:to>
                                        <p:strVal val="visible"/>
                                      </p:to>
                                    </p:set>
                                    <p:animEffect transition="in" filter="fade">
                                      <p:cBhvr>
                                        <p:cTn id="13" dur="500"/>
                                        <p:tgtEl>
                                          <p:spTgt spid="3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70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3"/>
          </p:nvPr>
        </p:nvSpPr>
        <p:spPr>
          <a:xfrm>
            <a:off x="290333" y="1368608"/>
            <a:ext cx="8605227" cy="504000"/>
          </a:xfrm>
        </p:spPr>
        <p:txBody>
          <a:bodyPr/>
          <a:lstStyle/>
          <a:p>
            <a:r>
              <a:rPr lang="en-US" dirty="0"/>
              <a:t>Media is focused on B2C but the “killer app” is in B2B</a:t>
            </a:r>
          </a:p>
        </p:txBody>
      </p:sp>
      <p:sp>
        <p:nvSpPr>
          <p:cNvPr id="4" name="Datumsplatzhalter 3"/>
          <p:cNvSpPr>
            <a:spLocks noGrp="1"/>
          </p:cNvSpPr>
          <p:nvPr>
            <p:ph type="dt" sz="half" idx="14"/>
          </p:nvPr>
        </p:nvSpPr>
        <p:spPr/>
        <p:txBody>
          <a:bodyPr/>
          <a:lstStyle/>
          <a:p>
            <a:fld id="{F0F7C878-2F48-47C1-A60E-F6C764D931DE}" type="datetime4">
              <a:rPr lang="en-US" smtClean="0">
                <a:solidFill>
                  <a:srgbClr val="A0A0A0"/>
                </a:solidFill>
              </a:rPr>
              <a:pPr/>
              <a:t>February 22, 2018</a:t>
            </a:fld>
            <a:endParaRPr lang="en-US" dirty="0">
              <a:solidFill>
                <a:srgbClr val="A0A0A0"/>
              </a:solidFill>
            </a:endParaRPr>
          </a:p>
        </p:txBody>
      </p:sp>
      <p:sp>
        <p:nvSpPr>
          <p:cNvPr id="5" name="Fußzeilenplatzhalter 4"/>
          <p:cNvSpPr>
            <a:spLocks noGrp="1"/>
          </p:cNvSpPr>
          <p:nvPr>
            <p:ph type="ftr" sz="quarter" idx="15"/>
          </p:nvPr>
        </p:nvSpPr>
        <p:spPr/>
        <p:txBody>
          <a:bodyPr/>
          <a:lstStyle/>
          <a:p>
            <a:endParaRPr lang="en-US" dirty="0">
              <a:solidFill>
                <a:srgbClr val="A0A0A0"/>
              </a:solidFill>
            </a:endParaRPr>
          </a:p>
        </p:txBody>
      </p:sp>
      <p:sp>
        <p:nvSpPr>
          <p:cNvPr id="6" name="Foliennummernplatzhalt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3</a:t>
            </a:fld>
            <a:endParaRPr lang="en-US" dirty="0">
              <a:solidFill>
                <a:srgbClr val="A0A0A0"/>
              </a:solidFill>
            </a:endParaRPr>
          </a:p>
        </p:txBody>
      </p:sp>
      <p:sp>
        <p:nvSpPr>
          <p:cNvPr id="7" name="Titel 6"/>
          <p:cNvSpPr>
            <a:spLocks noGrp="1"/>
          </p:cNvSpPr>
          <p:nvPr>
            <p:ph type="title"/>
          </p:nvPr>
        </p:nvSpPr>
        <p:spPr/>
        <p:txBody>
          <a:bodyPr/>
          <a:lstStyle/>
          <a:p>
            <a:r>
              <a:rPr lang="en-US" dirty="0"/>
              <a:t>Digital technologies are driving new innovation in industrial markets</a:t>
            </a:r>
          </a:p>
        </p:txBody>
      </p:sp>
      <p:grpSp>
        <p:nvGrpSpPr>
          <p:cNvPr id="11" name="Gruppieren 10"/>
          <p:cNvGrpSpPr/>
          <p:nvPr/>
        </p:nvGrpSpPr>
        <p:grpSpPr>
          <a:xfrm>
            <a:off x="209578" y="2305257"/>
            <a:ext cx="1621547" cy="284336"/>
            <a:chOff x="279400" y="1816571"/>
            <a:chExt cx="2473227" cy="379065"/>
          </a:xfrm>
        </p:grpSpPr>
        <p:cxnSp>
          <p:nvCxnSpPr>
            <p:cNvPr id="8"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9"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Virtual/augmented reality</a:t>
              </a:r>
            </a:p>
          </p:txBody>
        </p:sp>
      </p:grpSp>
      <p:grpSp>
        <p:nvGrpSpPr>
          <p:cNvPr id="18" name="Gruppieren 17"/>
          <p:cNvGrpSpPr/>
          <p:nvPr/>
        </p:nvGrpSpPr>
        <p:grpSpPr>
          <a:xfrm>
            <a:off x="5534363" y="2305257"/>
            <a:ext cx="1621547" cy="284336"/>
            <a:chOff x="279400" y="1816571"/>
            <a:chExt cx="2473227" cy="379065"/>
          </a:xfrm>
        </p:grpSpPr>
        <p:cxnSp>
          <p:nvCxnSpPr>
            <p:cNvPr id="19"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Time-sensitive networking</a:t>
              </a:r>
            </a:p>
          </p:txBody>
        </p:sp>
      </p:grpSp>
      <p:grpSp>
        <p:nvGrpSpPr>
          <p:cNvPr id="21" name="Gruppieren 20"/>
          <p:cNvGrpSpPr/>
          <p:nvPr/>
        </p:nvGrpSpPr>
        <p:grpSpPr>
          <a:xfrm>
            <a:off x="7309292" y="2305257"/>
            <a:ext cx="1621547" cy="284336"/>
            <a:chOff x="279400" y="1816571"/>
            <a:chExt cx="2473227" cy="379065"/>
          </a:xfrm>
        </p:grpSpPr>
        <p:cxnSp>
          <p:nvCxnSpPr>
            <p:cNvPr id="22"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Big data</a:t>
              </a:r>
            </a:p>
          </p:txBody>
        </p:sp>
      </p:grpSp>
      <p:grpSp>
        <p:nvGrpSpPr>
          <p:cNvPr id="27" name="Gruppieren 26"/>
          <p:cNvGrpSpPr/>
          <p:nvPr/>
        </p:nvGrpSpPr>
        <p:grpSpPr>
          <a:xfrm>
            <a:off x="1984506" y="3725164"/>
            <a:ext cx="1621547" cy="284336"/>
            <a:chOff x="279400" y="1816571"/>
            <a:chExt cx="2473227" cy="379065"/>
          </a:xfrm>
        </p:grpSpPr>
        <p:cxnSp>
          <p:nvCxnSpPr>
            <p:cNvPr id="28"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9"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Cloud computing</a:t>
              </a:r>
            </a:p>
          </p:txBody>
        </p:sp>
      </p:grpSp>
      <p:grpSp>
        <p:nvGrpSpPr>
          <p:cNvPr id="30" name="Gruppieren 29"/>
          <p:cNvGrpSpPr/>
          <p:nvPr/>
        </p:nvGrpSpPr>
        <p:grpSpPr>
          <a:xfrm>
            <a:off x="3759435" y="3725164"/>
            <a:ext cx="1621547" cy="284336"/>
            <a:chOff x="279400" y="1816571"/>
            <a:chExt cx="2473227" cy="379065"/>
          </a:xfrm>
        </p:grpSpPr>
        <p:cxnSp>
          <p:nvCxnSpPr>
            <p:cNvPr id="31"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Cybersecurity</a:t>
              </a:r>
            </a:p>
          </p:txBody>
        </p:sp>
      </p:grpSp>
      <p:grpSp>
        <p:nvGrpSpPr>
          <p:cNvPr id="33" name="Gruppieren 32"/>
          <p:cNvGrpSpPr/>
          <p:nvPr/>
        </p:nvGrpSpPr>
        <p:grpSpPr>
          <a:xfrm>
            <a:off x="5534363" y="3725164"/>
            <a:ext cx="1621547" cy="284336"/>
            <a:chOff x="279400" y="1816571"/>
            <a:chExt cx="2473227" cy="379065"/>
          </a:xfrm>
        </p:grpSpPr>
        <p:cxnSp>
          <p:nvCxnSpPr>
            <p:cNvPr id="34"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Connectivity</a:t>
              </a:r>
            </a:p>
          </p:txBody>
        </p:sp>
      </p:grpSp>
      <p:grpSp>
        <p:nvGrpSpPr>
          <p:cNvPr id="36" name="Gruppieren 35"/>
          <p:cNvGrpSpPr/>
          <p:nvPr/>
        </p:nvGrpSpPr>
        <p:grpSpPr>
          <a:xfrm>
            <a:off x="7309292" y="3725164"/>
            <a:ext cx="1621547" cy="284336"/>
            <a:chOff x="279400" y="1816571"/>
            <a:chExt cx="2473227" cy="379065"/>
          </a:xfrm>
        </p:grpSpPr>
        <p:cxnSp>
          <p:nvCxnSpPr>
            <p:cNvPr id="37"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8"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Blockchain</a:t>
              </a:r>
            </a:p>
          </p:txBody>
        </p:sp>
      </p:grpSp>
      <p:pic>
        <p:nvPicPr>
          <p:cNvPr id="41"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13" y="2741338"/>
            <a:ext cx="828382" cy="828382"/>
          </a:xfrm>
          <a:prstGeom prst="rect">
            <a:avLst/>
          </a:prstGeom>
        </p:spPr>
      </p:pic>
      <p:pic>
        <p:nvPicPr>
          <p:cNvPr id="51"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18" y="4024325"/>
            <a:ext cx="1193549" cy="1193549"/>
          </a:xfrm>
          <a:prstGeom prst="rect">
            <a:avLst/>
          </a:prstGeom>
        </p:spPr>
      </p:pic>
      <p:pic>
        <p:nvPicPr>
          <p:cNvPr id="52"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92140" y="4188191"/>
            <a:ext cx="956879" cy="956879"/>
          </a:xfrm>
          <a:prstGeom prst="rect">
            <a:avLst/>
          </a:prstGeom>
          <a:noFill/>
          <a:extLst>
            <a:ext uri="{909E8E84-426E-40DD-AFC4-6F175D3DCCD1}">
              <a14:hiddenFill xmlns:a14="http://schemas.microsoft.com/office/drawing/2010/main">
                <a:solidFill>
                  <a:srgbClr val="FFFFFF"/>
                </a:solidFill>
              </a14:hiddenFill>
            </a:ext>
          </a:extLst>
        </p:spPr>
      </p:pic>
      <p:pic>
        <p:nvPicPr>
          <p:cNvPr id="54" name="Grafik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3733" y="4058227"/>
            <a:ext cx="1159648" cy="1159648"/>
          </a:xfrm>
          <a:prstGeom prst="rect">
            <a:avLst/>
          </a:prstGeom>
        </p:spPr>
      </p:pic>
      <p:pic>
        <p:nvPicPr>
          <p:cNvPr id="56"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1812" y="4180459"/>
            <a:ext cx="1156626" cy="1156626"/>
          </a:xfrm>
          <a:prstGeom prst="rect">
            <a:avLst/>
          </a:prstGeom>
        </p:spPr>
      </p:pic>
      <p:grpSp>
        <p:nvGrpSpPr>
          <p:cNvPr id="61" name="Gruppieren 60"/>
          <p:cNvGrpSpPr/>
          <p:nvPr/>
        </p:nvGrpSpPr>
        <p:grpSpPr>
          <a:xfrm>
            <a:off x="2032137" y="2305257"/>
            <a:ext cx="1621547" cy="284336"/>
            <a:chOff x="279400" y="1816571"/>
            <a:chExt cx="2473227" cy="379065"/>
          </a:xfrm>
        </p:grpSpPr>
        <p:cxnSp>
          <p:nvCxnSpPr>
            <p:cNvPr id="62"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3"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Software-defined machines</a:t>
              </a:r>
            </a:p>
          </p:txBody>
        </p:sp>
      </p:grpSp>
      <p:grpSp>
        <p:nvGrpSpPr>
          <p:cNvPr id="65" name="Gruppieren 64"/>
          <p:cNvGrpSpPr/>
          <p:nvPr/>
        </p:nvGrpSpPr>
        <p:grpSpPr>
          <a:xfrm>
            <a:off x="3788013" y="2305257"/>
            <a:ext cx="1621547" cy="284336"/>
            <a:chOff x="279400" y="1816571"/>
            <a:chExt cx="2473227" cy="379065"/>
          </a:xfrm>
        </p:grpSpPr>
        <p:cxnSp>
          <p:nvCxnSpPr>
            <p:cNvPr id="66"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7"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050" dirty="0">
                  <a:solidFill>
                    <a:srgbClr val="D90000"/>
                  </a:solidFill>
                </a:rPr>
                <a:t>Machine learning</a:t>
              </a:r>
            </a:p>
          </p:txBody>
        </p:sp>
      </p:grpSp>
      <p:pic>
        <p:nvPicPr>
          <p:cNvPr id="68" name="Grafik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6612" y="2682508"/>
            <a:ext cx="1035513" cy="1035513"/>
          </a:xfrm>
          <a:prstGeom prst="rect">
            <a:avLst/>
          </a:prstGeom>
        </p:spPr>
      </p:pic>
      <p:grpSp>
        <p:nvGrpSpPr>
          <p:cNvPr id="24" name="Gruppieren 23"/>
          <p:cNvGrpSpPr/>
          <p:nvPr/>
        </p:nvGrpSpPr>
        <p:grpSpPr>
          <a:xfrm>
            <a:off x="209578" y="3725164"/>
            <a:ext cx="1621547" cy="284336"/>
            <a:chOff x="279400" y="1816571"/>
            <a:chExt cx="2473227" cy="379065"/>
          </a:xfrm>
        </p:grpSpPr>
        <p:cxnSp>
          <p:nvCxnSpPr>
            <p:cNvPr id="25" name="Straight Connector 10"/>
            <p:cNvCxnSpPr/>
            <p:nvPr/>
          </p:nvCxnSpPr>
          <p:spPr bwMode="gray">
            <a:xfrm>
              <a:off x="279400" y="2186113"/>
              <a:ext cx="247322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7"/>
            <p:cNvSpPr txBox="1">
              <a:spLocks/>
            </p:cNvSpPr>
            <p:nvPr/>
          </p:nvSpPr>
          <p:spPr bwMode="gray">
            <a:xfrm>
              <a:off x="279400" y="1816571"/>
              <a:ext cx="2473227" cy="379065"/>
            </a:xfrm>
            <a:prstGeom prst="rect">
              <a:avLst/>
            </a:prstGeom>
          </p:spPr>
          <p:txBody>
            <a:bodyPr vert="horz" lIns="54007" tIns="54007" rIns="0"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r>
                <a:rPr lang="en-US" sz="1050" dirty="0">
                  <a:solidFill>
                    <a:srgbClr val="D90000"/>
                  </a:solidFill>
                </a:rPr>
                <a:t>Inexpensive computing</a:t>
              </a:r>
            </a:p>
          </p:txBody>
        </p:sp>
      </p:grpSp>
      <p:sp>
        <p:nvSpPr>
          <p:cNvPr id="2" name="Textplatzhalter 1"/>
          <p:cNvSpPr>
            <a:spLocks noGrp="1"/>
          </p:cNvSpPr>
          <p:nvPr>
            <p:ph type="body" sz="quarter" idx="17"/>
          </p:nvPr>
        </p:nvSpPr>
        <p:spPr/>
        <p:txBody>
          <a:bodyPr/>
          <a:lstStyle/>
          <a:p>
            <a:r>
              <a:rPr lang="en-US" dirty="0"/>
              <a:t> </a:t>
            </a:r>
          </a:p>
        </p:txBody>
      </p:sp>
      <p:pic>
        <p:nvPicPr>
          <p:cNvPr id="53"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0568" y="4078205"/>
            <a:ext cx="1367364" cy="1367364"/>
          </a:xfrm>
          <a:prstGeom prst="rect">
            <a:avLst/>
          </a:prstGeom>
        </p:spPr>
      </p:pic>
      <p:pic>
        <p:nvPicPr>
          <p:cNvPr id="55" name="Grafik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9290" y="2617854"/>
            <a:ext cx="1260711" cy="1260711"/>
          </a:xfrm>
          <a:prstGeom prst="rect">
            <a:avLst/>
          </a:prstGeom>
        </p:spPr>
      </p:pic>
      <p:pic>
        <p:nvPicPr>
          <p:cNvPr id="13" name="Grafik 12"/>
          <p:cNvPicPr>
            <a:picLocks noChangeAspect="1"/>
          </p:cNvPicPr>
          <p:nvPr/>
        </p:nvPicPr>
        <p:blipFill>
          <a:blip r:embed="rId11"/>
          <a:stretch>
            <a:fillRect/>
          </a:stretch>
        </p:blipFill>
        <p:spPr>
          <a:xfrm>
            <a:off x="5887875" y="2715305"/>
            <a:ext cx="866229" cy="866229"/>
          </a:xfrm>
          <a:prstGeom prst="rect">
            <a:avLst/>
          </a:prstGeom>
        </p:spPr>
      </p:pic>
      <p:pic>
        <p:nvPicPr>
          <p:cNvPr id="15" name="Grafik 14"/>
          <p:cNvPicPr>
            <a:picLocks noChangeAspect="1"/>
          </p:cNvPicPr>
          <p:nvPr/>
        </p:nvPicPr>
        <p:blipFill>
          <a:blip r:embed="rId12"/>
          <a:stretch>
            <a:fillRect/>
          </a:stretch>
        </p:blipFill>
        <p:spPr>
          <a:xfrm>
            <a:off x="2197935" y="2619029"/>
            <a:ext cx="1289951" cy="1289951"/>
          </a:xfrm>
          <a:prstGeom prst="rect">
            <a:avLst/>
          </a:prstGeom>
        </p:spPr>
      </p:pic>
    </p:spTree>
    <p:extLst>
      <p:ext uri="{BB962C8B-B14F-4D97-AF65-F5344CB8AC3E}">
        <p14:creationId xmlns:p14="http://schemas.microsoft.com/office/powerpoint/2010/main" val="281019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255055" y="1409370"/>
            <a:ext cx="8605227" cy="504000"/>
          </a:xfrm>
        </p:spPr>
        <p:txBody>
          <a:bodyPr/>
          <a:lstStyle/>
          <a:p>
            <a:r>
              <a:rPr lang="en-US" dirty="0"/>
              <a:t>A $4 – 11 trillion digital opportunity by 2025</a:t>
            </a:r>
          </a:p>
          <a:p>
            <a:endParaRPr lang="en-US" dirty="0"/>
          </a:p>
        </p:txBody>
      </p:sp>
      <p:sp>
        <p:nvSpPr>
          <p:cNvPr id="3" name="Title 2"/>
          <p:cNvSpPr>
            <a:spLocks noGrp="1"/>
          </p:cNvSpPr>
          <p:nvPr>
            <p:ph type="title"/>
          </p:nvPr>
        </p:nvSpPr>
        <p:spPr/>
        <p:txBody>
          <a:bodyPr/>
          <a:lstStyle/>
          <a:p>
            <a:r>
              <a:rPr lang="en-US" dirty="0"/>
              <a:t>ABB is in the “eye of the storm” for massive value migration</a:t>
            </a:r>
          </a:p>
        </p:txBody>
      </p:sp>
      <p:sp>
        <p:nvSpPr>
          <p:cNvPr id="4" name="Date Placeholder 3"/>
          <p:cNvSpPr>
            <a:spLocks noGrp="1"/>
          </p:cNvSpPr>
          <p:nvPr>
            <p:ph type="dt" sz="half" idx="14"/>
          </p:nvPr>
        </p:nvSpPr>
        <p:spPr/>
        <p:txBody>
          <a:bodyPr/>
          <a:lstStyle/>
          <a:p>
            <a:r>
              <a:rPr lang="en-GB" dirty="0">
                <a:solidFill>
                  <a:srgbClr val="A0A0A0"/>
                </a:solidFill>
              </a:rPr>
              <a:t>12 March 2017</a:t>
            </a:r>
            <a:endParaRPr lang="en-US" dirty="0">
              <a:solidFill>
                <a:srgbClr val="A0A0A0"/>
              </a:solidFill>
            </a:endParaRPr>
          </a:p>
        </p:txBody>
      </p:sp>
      <p:sp>
        <p:nvSpPr>
          <p:cNvPr id="6" name="Slide Number Placeholder 5"/>
          <p:cNvSpPr>
            <a:spLocks noGrp="1"/>
          </p:cNvSpPr>
          <p:nvPr>
            <p:ph type="sldNum" sz="quarter" idx="16"/>
          </p:nvPr>
        </p:nvSpPr>
        <p:spPr/>
        <p:txBody>
          <a:bodyPr/>
          <a:lstStyle/>
          <a:p>
            <a:r>
              <a:rPr lang="en-US">
                <a:solidFill>
                  <a:srgbClr val="A0A0A0"/>
                </a:solidFill>
              </a:rPr>
              <a:t>Slide </a:t>
            </a:r>
            <a:fld id="{619F89D8-7AE3-494A-97F3-03D680869632}" type="slidenum">
              <a:rPr lang="en-US" smtClean="0">
                <a:solidFill>
                  <a:srgbClr val="A0A0A0"/>
                </a:solidFill>
              </a:rPr>
              <a:pPr/>
              <a:t>4</a:t>
            </a:fld>
            <a:endParaRPr lang="en-US" dirty="0">
              <a:solidFill>
                <a:srgbClr val="A0A0A0"/>
              </a:solidFill>
            </a:endParaRPr>
          </a:p>
        </p:txBody>
      </p:sp>
      <p:sp>
        <p:nvSpPr>
          <p:cNvPr id="15" name="Rechteck 14"/>
          <p:cNvSpPr/>
          <p:nvPr/>
        </p:nvSpPr>
        <p:spPr bwMode="gray">
          <a:xfrm>
            <a:off x="6815345" y="1872207"/>
            <a:ext cx="1466368" cy="312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750" dirty="0">
                <a:solidFill>
                  <a:srgbClr val="000000"/>
                </a:solidFill>
              </a:rPr>
              <a:t>Range of sized potential economic impact </a:t>
            </a:r>
          </a:p>
        </p:txBody>
      </p:sp>
      <p:grpSp>
        <p:nvGrpSpPr>
          <p:cNvPr id="18" name="Gruppieren 17"/>
          <p:cNvGrpSpPr/>
          <p:nvPr/>
        </p:nvGrpSpPr>
        <p:grpSpPr>
          <a:xfrm>
            <a:off x="8110641" y="1943903"/>
            <a:ext cx="758289" cy="195238"/>
            <a:chOff x="10812780" y="1449128"/>
            <a:chExt cx="1010920" cy="260284"/>
          </a:xfrm>
        </p:grpSpPr>
        <p:sp>
          <p:nvSpPr>
            <p:cNvPr id="16" name="Rechteck 15"/>
            <p:cNvSpPr/>
            <p:nvPr/>
          </p:nvSpPr>
          <p:spPr bwMode="gray">
            <a:xfrm>
              <a:off x="10812780" y="1449128"/>
              <a:ext cx="373380" cy="901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19" name="Rechteck 18"/>
            <p:cNvSpPr/>
            <p:nvPr/>
          </p:nvSpPr>
          <p:spPr bwMode="gray">
            <a:xfrm>
              <a:off x="10812780" y="1619300"/>
              <a:ext cx="373380" cy="901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solidFill>
                  <a:srgbClr val="FFFFFF"/>
                </a:solidFill>
              </a:endParaRPr>
            </a:p>
          </p:txBody>
        </p:sp>
        <p:sp>
          <p:nvSpPr>
            <p:cNvPr id="20" name="Rechteck 19"/>
            <p:cNvSpPr/>
            <p:nvPr/>
          </p:nvSpPr>
          <p:spPr bwMode="gray">
            <a:xfrm>
              <a:off x="11159482" y="1449128"/>
              <a:ext cx="664218" cy="90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de-DE" sz="750" dirty="0">
                  <a:solidFill>
                    <a:srgbClr val="000000"/>
                  </a:solidFill>
                </a:rPr>
                <a:t>Low</a:t>
              </a:r>
              <a:endParaRPr lang="en-US" sz="750" dirty="0" err="1">
                <a:solidFill>
                  <a:srgbClr val="000000"/>
                </a:solidFill>
              </a:endParaRPr>
            </a:p>
          </p:txBody>
        </p:sp>
        <p:sp>
          <p:nvSpPr>
            <p:cNvPr id="21" name="Rechteck 20"/>
            <p:cNvSpPr/>
            <p:nvPr/>
          </p:nvSpPr>
          <p:spPr bwMode="gray">
            <a:xfrm>
              <a:off x="11159482" y="1619300"/>
              <a:ext cx="664218" cy="90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de-DE" sz="750" dirty="0">
                  <a:solidFill>
                    <a:srgbClr val="000000"/>
                  </a:solidFill>
                </a:rPr>
                <a:t>High</a:t>
              </a:r>
              <a:endParaRPr lang="en-US" sz="750" dirty="0" err="1">
                <a:solidFill>
                  <a:srgbClr val="000000"/>
                </a:solidFill>
              </a:endParaRPr>
            </a:p>
          </p:txBody>
        </p:sp>
      </p:grpSp>
      <p:cxnSp>
        <p:nvCxnSpPr>
          <p:cNvPr id="37" name="Straight Connector 10"/>
          <p:cNvCxnSpPr/>
          <p:nvPr/>
        </p:nvCxnSpPr>
        <p:spPr bwMode="gray">
          <a:xfrm>
            <a:off x="209578" y="2496713"/>
            <a:ext cx="872075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8" name="Text Placeholder 7"/>
          <p:cNvSpPr txBox="1">
            <a:spLocks/>
          </p:cNvSpPr>
          <p:nvPr/>
        </p:nvSpPr>
        <p:spPr bwMode="gray">
          <a:xfrm>
            <a:off x="209577" y="2219521"/>
            <a:ext cx="8722136" cy="284336"/>
          </a:xfrm>
          <a:prstGeom prst="rect">
            <a:avLst/>
          </a:prstGeom>
        </p:spPr>
        <p:txBody>
          <a:bodyPr vert="horz" lIns="54007" tIns="54007" rIns="54007" bIns="54007"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450"/>
              </a:spcBef>
            </a:pPr>
            <a:r>
              <a:rPr lang="en-US" sz="1200" dirty="0">
                <a:solidFill>
                  <a:srgbClr val="D90000"/>
                </a:solidFill>
              </a:rPr>
              <a:t>Disruptive technologies will have substantial impact by 2025 </a:t>
            </a:r>
            <a:r>
              <a:rPr lang="en-US" sz="900" b="0" dirty="0">
                <a:solidFill>
                  <a:srgbClr val="D90000"/>
                </a:solidFill>
              </a:rPr>
              <a:t>(economic impact of 12 most significant technologies, $ trillions, annual)</a:t>
            </a:r>
            <a:endParaRPr lang="en-US" sz="975" b="0" dirty="0">
              <a:solidFill>
                <a:srgbClr val="D90000"/>
              </a:solidFill>
            </a:endParaRPr>
          </a:p>
        </p:txBody>
      </p:sp>
      <p:graphicFrame>
        <p:nvGraphicFramePr>
          <p:cNvPr id="14" name="Diagramm 13"/>
          <p:cNvGraphicFramePr/>
          <p:nvPr>
            <p:extLst/>
          </p:nvPr>
        </p:nvGraphicFramePr>
        <p:xfrm>
          <a:off x="4108986" y="2512863"/>
          <a:ext cx="4539934" cy="2765333"/>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uppieren 35"/>
          <p:cNvGrpSpPr/>
          <p:nvPr/>
        </p:nvGrpSpPr>
        <p:grpSpPr>
          <a:xfrm>
            <a:off x="4337216" y="2626805"/>
            <a:ext cx="4640239" cy="2615611"/>
            <a:chOff x="5790667" y="2656059"/>
            <a:chExt cx="6186180" cy="3135789"/>
          </a:xfrm>
        </p:grpSpPr>
        <p:sp>
          <p:nvSpPr>
            <p:cNvPr id="23" name="Rechteck 22"/>
            <p:cNvSpPr/>
            <p:nvPr/>
          </p:nvSpPr>
          <p:spPr bwMode="gray">
            <a:xfrm>
              <a:off x="11040847" y="2656059"/>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3.9 – 11.1</a:t>
              </a:r>
            </a:p>
          </p:txBody>
        </p:sp>
        <p:sp>
          <p:nvSpPr>
            <p:cNvPr id="24" name="Rechteck 23"/>
            <p:cNvSpPr/>
            <p:nvPr/>
          </p:nvSpPr>
          <p:spPr bwMode="gray">
            <a:xfrm>
              <a:off x="10896067" y="2927921"/>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3.7 – 10.8</a:t>
              </a:r>
            </a:p>
          </p:txBody>
        </p:sp>
        <p:sp>
          <p:nvSpPr>
            <p:cNvPr id="25" name="Rechteck 24"/>
            <p:cNvSpPr/>
            <p:nvPr/>
          </p:nvSpPr>
          <p:spPr bwMode="gray">
            <a:xfrm>
              <a:off x="9923247" y="3199784"/>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5.2 – 6.7</a:t>
              </a:r>
            </a:p>
          </p:txBody>
        </p:sp>
        <p:sp>
          <p:nvSpPr>
            <p:cNvPr id="26" name="Rechteck 25"/>
            <p:cNvSpPr/>
            <p:nvPr/>
          </p:nvSpPr>
          <p:spPr bwMode="gray">
            <a:xfrm>
              <a:off x="8480527" y="3471646"/>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1.7 – 6.2</a:t>
              </a:r>
            </a:p>
          </p:txBody>
        </p:sp>
        <p:sp>
          <p:nvSpPr>
            <p:cNvPr id="27" name="Rechteck 26"/>
            <p:cNvSpPr/>
            <p:nvPr/>
          </p:nvSpPr>
          <p:spPr bwMode="gray">
            <a:xfrm>
              <a:off x="7870927" y="3743509"/>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1.7 – 4.5</a:t>
              </a:r>
            </a:p>
          </p:txBody>
        </p:sp>
        <p:sp>
          <p:nvSpPr>
            <p:cNvPr id="28" name="Rechteck 27"/>
            <p:cNvSpPr/>
            <p:nvPr/>
          </p:nvSpPr>
          <p:spPr bwMode="gray">
            <a:xfrm>
              <a:off x="6377407" y="4015371"/>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0.2 – 1.9</a:t>
              </a:r>
            </a:p>
          </p:txBody>
        </p:sp>
        <p:sp>
          <p:nvSpPr>
            <p:cNvPr id="29" name="Rechteck 28"/>
            <p:cNvSpPr/>
            <p:nvPr/>
          </p:nvSpPr>
          <p:spPr bwMode="gray">
            <a:xfrm>
              <a:off x="6453607" y="4287234"/>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0.7 – 1.6</a:t>
              </a:r>
            </a:p>
          </p:txBody>
        </p:sp>
        <p:sp>
          <p:nvSpPr>
            <p:cNvPr id="30" name="Rechteck 29"/>
            <p:cNvSpPr/>
            <p:nvPr/>
          </p:nvSpPr>
          <p:spPr bwMode="gray">
            <a:xfrm>
              <a:off x="5874487" y="4559096"/>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0.1 – 0.6</a:t>
              </a:r>
            </a:p>
          </p:txBody>
        </p:sp>
        <p:sp>
          <p:nvSpPr>
            <p:cNvPr id="31" name="Rechteck 30"/>
            <p:cNvSpPr/>
            <p:nvPr/>
          </p:nvSpPr>
          <p:spPr bwMode="gray">
            <a:xfrm>
              <a:off x="5912587" y="4830959"/>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0.2 – 0.6</a:t>
              </a:r>
            </a:p>
          </p:txBody>
        </p:sp>
        <p:sp>
          <p:nvSpPr>
            <p:cNvPr id="32" name="Rechteck 31"/>
            <p:cNvSpPr/>
            <p:nvPr/>
          </p:nvSpPr>
          <p:spPr bwMode="gray">
            <a:xfrm>
              <a:off x="5882107" y="5102821"/>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0.2 – 0.5</a:t>
              </a:r>
            </a:p>
          </p:txBody>
        </p:sp>
        <p:sp>
          <p:nvSpPr>
            <p:cNvPr id="33" name="Rechteck 32"/>
            <p:cNvSpPr/>
            <p:nvPr/>
          </p:nvSpPr>
          <p:spPr bwMode="gray">
            <a:xfrm>
              <a:off x="5851627" y="5359444"/>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0.1 – 0.5</a:t>
              </a:r>
            </a:p>
          </p:txBody>
        </p:sp>
        <p:sp>
          <p:nvSpPr>
            <p:cNvPr id="34" name="Rechteck 33"/>
            <p:cNvSpPr/>
            <p:nvPr/>
          </p:nvSpPr>
          <p:spPr bwMode="gray">
            <a:xfrm>
              <a:off x="5790667" y="5631306"/>
              <a:ext cx="936000" cy="160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0.2 – 0.3</a:t>
              </a:r>
            </a:p>
          </p:txBody>
        </p:sp>
      </p:grpSp>
      <p:grpSp>
        <p:nvGrpSpPr>
          <p:cNvPr id="80" name="Gruppieren 79"/>
          <p:cNvGrpSpPr/>
          <p:nvPr/>
        </p:nvGrpSpPr>
        <p:grpSpPr>
          <a:xfrm>
            <a:off x="281392" y="2551695"/>
            <a:ext cx="3564073" cy="2749700"/>
            <a:chOff x="383605" y="2285746"/>
            <a:chExt cx="4751479" cy="3579195"/>
          </a:xfrm>
        </p:grpSpPr>
        <p:grpSp>
          <p:nvGrpSpPr>
            <p:cNvPr id="66" name="Gruppieren 65"/>
            <p:cNvGrpSpPr/>
            <p:nvPr/>
          </p:nvGrpSpPr>
          <p:grpSpPr>
            <a:xfrm>
              <a:off x="1168399" y="2383514"/>
              <a:ext cx="3966685" cy="3404656"/>
              <a:chOff x="1103085" y="2383514"/>
              <a:chExt cx="4032000" cy="3404656"/>
            </a:xfrm>
          </p:grpSpPr>
          <p:sp>
            <p:nvSpPr>
              <p:cNvPr id="41" name="Rechteck 40"/>
              <p:cNvSpPr/>
              <p:nvPr/>
            </p:nvSpPr>
            <p:spPr bwMode="gray">
              <a:xfrm>
                <a:off x="1103085" y="2383514"/>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Internet of Things</a:t>
                </a:r>
              </a:p>
            </p:txBody>
          </p:sp>
          <p:sp>
            <p:nvSpPr>
              <p:cNvPr id="42" name="Rechteck 41"/>
              <p:cNvSpPr/>
              <p:nvPr/>
            </p:nvSpPr>
            <p:spPr bwMode="gray">
              <a:xfrm>
                <a:off x="1103085" y="2678686"/>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Mobile internet</a:t>
                </a:r>
              </a:p>
            </p:txBody>
          </p:sp>
          <p:sp>
            <p:nvSpPr>
              <p:cNvPr id="43" name="Rechteck 42"/>
              <p:cNvSpPr/>
              <p:nvPr/>
            </p:nvSpPr>
            <p:spPr bwMode="gray">
              <a:xfrm>
                <a:off x="1103085" y="2973859"/>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Automation of knowledge work</a:t>
                </a:r>
              </a:p>
            </p:txBody>
          </p:sp>
          <p:sp>
            <p:nvSpPr>
              <p:cNvPr id="44" name="Rechteck 43"/>
              <p:cNvSpPr/>
              <p:nvPr/>
            </p:nvSpPr>
            <p:spPr bwMode="gray">
              <a:xfrm>
                <a:off x="1103085" y="3269031"/>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Cloud technology</a:t>
                </a:r>
              </a:p>
            </p:txBody>
          </p:sp>
          <p:sp>
            <p:nvSpPr>
              <p:cNvPr id="45" name="Rechteck 44"/>
              <p:cNvSpPr/>
              <p:nvPr/>
            </p:nvSpPr>
            <p:spPr bwMode="gray">
              <a:xfrm>
                <a:off x="1103085" y="3564204"/>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Advanced robotics</a:t>
                </a:r>
              </a:p>
            </p:txBody>
          </p:sp>
          <p:sp>
            <p:nvSpPr>
              <p:cNvPr id="46" name="Rechteck 45"/>
              <p:cNvSpPr/>
              <p:nvPr/>
            </p:nvSpPr>
            <p:spPr bwMode="gray">
              <a:xfrm>
                <a:off x="1103085" y="3859376"/>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Autonomous and near-autonomous vehicles</a:t>
                </a:r>
              </a:p>
            </p:txBody>
          </p:sp>
          <p:sp>
            <p:nvSpPr>
              <p:cNvPr id="48" name="Rechteck 47"/>
              <p:cNvSpPr/>
              <p:nvPr/>
            </p:nvSpPr>
            <p:spPr bwMode="gray">
              <a:xfrm>
                <a:off x="1103085" y="4154548"/>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Next-generations genomics</a:t>
                </a:r>
              </a:p>
            </p:txBody>
          </p:sp>
          <p:sp>
            <p:nvSpPr>
              <p:cNvPr id="49" name="Rechteck 48"/>
              <p:cNvSpPr/>
              <p:nvPr/>
            </p:nvSpPr>
            <p:spPr bwMode="gray">
              <a:xfrm>
                <a:off x="1103085" y="4449720"/>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Energy storage</a:t>
                </a:r>
              </a:p>
            </p:txBody>
          </p:sp>
          <p:sp>
            <p:nvSpPr>
              <p:cNvPr id="50" name="Rechteck 49"/>
              <p:cNvSpPr/>
              <p:nvPr/>
            </p:nvSpPr>
            <p:spPr bwMode="gray">
              <a:xfrm>
                <a:off x="1103085" y="4744893"/>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3D printing</a:t>
                </a:r>
              </a:p>
            </p:txBody>
          </p:sp>
          <p:sp>
            <p:nvSpPr>
              <p:cNvPr id="51" name="Rechteck 50"/>
              <p:cNvSpPr/>
              <p:nvPr/>
            </p:nvSpPr>
            <p:spPr bwMode="gray">
              <a:xfrm>
                <a:off x="1103085" y="5040065"/>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Advanced materials</a:t>
                </a:r>
              </a:p>
            </p:txBody>
          </p:sp>
          <p:sp>
            <p:nvSpPr>
              <p:cNvPr id="52" name="Rechteck 51"/>
              <p:cNvSpPr/>
              <p:nvPr/>
            </p:nvSpPr>
            <p:spPr bwMode="gray">
              <a:xfrm>
                <a:off x="1103085" y="5318691"/>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Advanced Oil &amp; Gas exploration and recovery</a:t>
                </a:r>
              </a:p>
            </p:txBody>
          </p:sp>
          <p:sp>
            <p:nvSpPr>
              <p:cNvPr id="53" name="Rechteck 52"/>
              <p:cNvSpPr/>
              <p:nvPr/>
            </p:nvSpPr>
            <p:spPr bwMode="gray">
              <a:xfrm>
                <a:off x="1103085" y="5613863"/>
                <a:ext cx="4032000" cy="17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r>
                  <a:rPr lang="en-US" sz="1050" dirty="0">
                    <a:solidFill>
                      <a:srgbClr val="000000"/>
                    </a:solidFill>
                  </a:rPr>
                  <a:t>Renewable energy</a:t>
                </a:r>
              </a:p>
            </p:txBody>
          </p:sp>
        </p:grpSp>
        <p:sp>
          <p:nvSpPr>
            <p:cNvPr id="54" name="Ellipse 53"/>
            <p:cNvSpPr/>
            <p:nvPr/>
          </p:nvSpPr>
          <p:spPr bwMode="gray">
            <a:xfrm>
              <a:off x="383605" y="2339699"/>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1</a:t>
              </a:r>
            </a:p>
          </p:txBody>
        </p:sp>
        <p:sp>
          <p:nvSpPr>
            <p:cNvPr id="55" name="Ellipse 54"/>
            <p:cNvSpPr/>
            <p:nvPr/>
          </p:nvSpPr>
          <p:spPr bwMode="gray">
            <a:xfrm>
              <a:off x="383605" y="2635185"/>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2</a:t>
              </a:r>
            </a:p>
          </p:txBody>
        </p:sp>
        <p:sp>
          <p:nvSpPr>
            <p:cNvPr id="56" name="Ellipse 55"/>
            <p:cNvSpPr/>
            <p:nvPr/>
          </p:nvSpPr>
          <p:spPr bwMode="gray">
            <a:xfrm>
              <a:off x="383605" y="2930671"/>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3</a:t>
              </a:r>
            </a:p>
          </p:txBody>
        </p:sp>
        <p:sp>
          <p:nvSpPr>
            <p:cNvPr id="57" name="Ellipse 56"/>
            <p:cNvSpPr/>
            <p:nvPr/>
          </p:nvSpPr>
          <p:spPr bwMode="gray">
            <a:xfrm>
              <a:off x="383605" y="3226157"/>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4</a:t>
              </a:r>
            </a:p>
          </p:txBody>
        </p:sp>
        <p:sp>
          <p:nvSpPr>
            <p:cNvPr id="58" name="Ellipse 57"/>
            <p:cNvSpPr/>
            <p:nvPr/>
          </p:nvSpPr>
          <p:spPr bwMode="gray">
            <a:xfrm>
              <a:off x="383605" y="3521643"/>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de-DE" sz="825" dirty="0">
                  <a:solidFill>
                    <a:srgbClr val="FFFFFF"/>
                  </a:solidFill>
                </a:rPr>
                <a:t>5</a:t>
              </a:r>
              <a:endParaRPr lang="en-US" sz="825" dirty="0">
                <a:solidFill>
                  <a:srgbClr val="FFFFFF"/>
                </a:solidFill>
              </a:endParaRPr>
            </a:p>
          </p:txBody>
        </p:sp>
        <p:sp>
          <p:nvSpPr>
            <p:cNvPr id="59" name="Ellipse 58"/>
            <p:cNvSpPr/>
            <p:nvPr/>
          </p:nvSpPr>
          <p:spPr bwMode="gray">
            <a:xfrm>
              <a:off x="383605" y="3817129"/>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6</a:t>
              </a:r>
            </a:p>
          </p:txBody>
        </p:sp>
        <p:sp>
          <p:nvSpPr>
            <p:cNvPr id="60" name="Ellipse 59"/>
            <p:cNvSpPr/>
            <p:nvPr/>
          </p:nvSpPr>
          <p:spPr bwMode="gray">
            <a:xfrm>
              <a:off x="383605" y="4112615"/>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7</a:t>
              </a:r>
            </a:p>
          </p:txBody>
        </p:sp>
        <p:sp>
          <p:nvSpPr>
            <p:cNvPr id="61" name="Ellipse 60"/>
            <p:cNvSpPr/>
            <p:nvPr/>
          </p:nvSpPr>
          <p:spPr bwMode="gray">
            <a:xfrm>
              <a:off x="383605" y="4408101"/>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8</a:t>
              </a:r>
            </a:p>
          </p:txBody>
        </p:sp>
        <p:sp>
          <p:nvSpPr>
            <p:cNvPr id="62" name="Ellipse 61"/>
            <p:cNvSpPr/>
            <p:nvPr/>
          </p:nvSpPr>
          <p:spPr bwMode="gray">
            <a:xfrm>
              <a:off x="383605" y="4703587"/>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9</a:t>
              </a:r>
            </a:p>
          </p:txBody>
        </p:sp>
        <p:sp>
          <p:nvSpPr>
            <p:cNvPr id="63" name="Ellipse 62"/>
            <p:cNvSpPr/>
            <p:nvPr/>
          </p:nvSpPr>
          <p:spPr bwMode="gray">
            <a:xfrm>
              <a:off x="383605" y="4999073"/>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10</a:t>
              </a:r>
            </a:p>
          </p:txBody>
        </p:sp>
        <p:sp>
          <p:nvSpPr>
            <p:cNvPr id="64" name="Ellipse 63"/>
            <p:cNvSpPr/>
            <p:nvPr/>
          </p:nvSpPr>
          <p:spPr bwMode="gray">
            <a:xfrm>
              <a:off x="383605" y="5294559"/>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11</a:t>
              </a:r>
            </a:p>
          </p:txBody>
        </p:sp>
        <p:sp>
          <p:nvSpPr>
            <p:cNvPr id="65" name="Ellipse 64"/>
            <p:cNvSpPr/>
            <p:nvPr/>
          </p:nvSpPr>
          <p:spPr bwMode="gray">
            <a:xfrm>
              <a:off x="383605" y="5590047"/>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7" rIns="0" bIns="54007" rtlCol="0" anchor="ctr"/>
            <a:lstStyle/>
            <a:p>
              <a:pPr algn="ctr"/>
              <a:r>
                <a:rPr lang="en-US" sz="825" dirty="0">
                  <a:solidFill>
                    <a:srgbClr val="FFFFFF"/>
                  </a:solidFill>
                </a:rPr>
                <a:t>12</a:t>
              </a:r>
            </a:p>
          </p:txBody>
        </p:sp>
        <p:pic>
          <p:nvPicPr>
            <p:cNvPr id="67" name="Grafik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80" y="2285746"/>
              <a:ext cx="324718" cy="317047"/>
            </a:xfrm>
            <a:prstGeom prst="rect">
              <a:avLst/>
            </a:prstGeom>
          </p:spPr>
        </p:pic>
        <p:pic>
          <p:nvPicPr>
            <p:cNvPr id="68" name="Grafik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765" y="2546519"/>
              <a:ext cx="367007" cy="358338"/>
            </a:xfrm>
            <a:prstGeom prst="rect">
              <a:avLst/>
            </a:prstGeom>
          </p:spPr>
        </p:pic>
        <p:pic>
          <p:nvPicPr>
            <p:cNvPr id="69" name="Grafik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046" y="2898150"/>
              <a:ext cx="368785" cy="360074"/>
            </a:xfrm>
            <a:prstGeom prst="rect">
              <a:avLst/>
            </a:prstGeom>
          </p:spPr>
        </p:pic>
        <p:pic>
          <p:nvPicPr>
            <p:cNvPr id="70" name="Grafik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435" y="3163397"/>
              <a:ext cx="365338" cy="356708"/>
            </a:xfrm>
            <a:prstGeom prst="rect">
              <a:avLst/>
            </a:prstGeom>
          </p:spPr>
        </p:pic>
        <p:pic>
          <p:nvPicPr>
            <p:cNvPr id="71" name="Grafik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865" y="3511292"/>
              <a:ext cx="428252" cy="418135"/>
            </a:xfrm>
            <a:prstGeom prst="rect">
              <a:avLst/>
            </a:prstGeom>
          </p:spPr>
        </p:pic>
        <p:pic>
          <p:nvPicPr>
            <p:cNvPr id="72" name="Grafik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99" y="3772264"/>
              <a:ext cx="432731" cy="422509"/>
            </a:xfrm>
            <a:prstGeom prst="rect">
              <a:avLst/>
            </a:prstGeom>
          </p:spPr>
        </p:pic>
        <p:pic>
          <p:nvPicPr>
            <p:cNvPr id="73" name="Grafik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6875" y="4081367"/>
              <a:ext cx="400767" cy="391300"/>
            </a:xfrm>
            <a:prstGeom prst="rect">
              <a:avLst/>
            </a:prstGeom>
          </p:spPr>
        </p:pic>
        <p:pic>
          <p:nvPicPr>
            <p:cNvPr id="74" name="Grafik 7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247" y="4332792"/>
              <a:ext cx="422870" cy="412880"/>
            </a:xfrm>
            <a:prstGeom prst="rect">
              <a:avLst/>
            </a:prstGeom>
          </p:spPr>
        </p:pic>
        <p:pic>
          <p:nvPicPr>
            <p:cNvPr id="75" name="Grafik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234" y="4639728"/>
              <a:ext cx="460124" cy="449255"/>
            </a:xfrm>
            <a:prstGeom prst="rect">
              <a:avLst/>
            </a:prstGeom>
          </p:spPr>
        </p:pic>
        <p:pic>
          <p:nvPicPr>
            <p:cNvPr id="76" name="Grafik 7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8691" y="4908376"/>
              <a:ext cx="330907" cy="323090"/>
            </a:xfrm>
            <a:prstGeom prst="rect">
              <a:avLst/>
            </a:prstGeom>
          </p:spPr>
        </p:pic>
        <p:pic>
          <p:nvPicPr>
            <p:cNvPr id="78" name="Grafik 7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8020" y="5492377"/>
              <a:ext cx="381578" cy="372564"/>
            </a:xfrm>
            <a:prstGeom prst="rect">
              <a:avLst/>
            </a:prstGeom>
          </p:spPr>
        </p:pic>
      </p:grpSp>
      <p:pic>
        <p:nvPicPr>
          <p:cNvPr id="82" name="Grafik 7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9805" y="4764402"/>
            <a:ext cx="286432" cy="286432"/>
          </a:xfrm>
          <a:prstGeom prst="rect">
            <a:avLst/>
          </a:prstGeom>
        </p:spPr>
      </p:pic>
    </p:spTree>
    <p:extLst>
      <p:ext uri="{BB962C8B-B14F-4D97-AF65-F5344CB8AC3E}">
        <p14:creationId xmlns:p14="http://schemas.microsoft.com/office/powerpoint/2010/main" val="120710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nvPr>
        </p:nvGraphicFramePr>
        <p:xfrm>
          <a:off x="1192" y="858442"/>
          <a:ext cx="1190" cy="1190"/>
        </p:xfrm>
        <a:graphic>
          <a:graphicData uri="http://schemas.openxmlformats.org/presentationml/2006/ole">
            <mc:AlternateContent xmlns:mc="http://schemas.openxmlformats.org/markup-compatibility/2006">
              <mc:Choice xmlns:v="urn:schemas-microsoft-com:vml" Requires="v">
                <p:oleObj spid="_x0000_s615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192" y="858442"/>
                        <a:ext cx="1190" cy="1190"/>
                      </a:xfrm>
                      <a:prstGeom prst="rect">
                        <a:avLst/>
                      </a:prstGeom>
                    </p:spPr>
                  </p:pic>
                </p:oleObj>
              </mc:Fallback>
            </mc:AlternateContent>
          </a:graphicData>
        </a:graphic>
      </p:graphicFrame>
      <p:sp>
        <p:nvSpPr>
          <p:cNvPr id="5" name="ColumnHeader"/>
          <p:cNvSpPr txBox="1"/>
          <p:nvPr/>
        </p:nvSpPr>
        <p:spPr>
          <a:xfrm>
            <a:off x="2052596" y="2146271"/>
            <a:ext cx="4257614" cy="323165"/>
          </a:xfrm>
          <a:prstGeom prst="rect">
            <a:avLst/>
          </a:prstGeom>
          <a:noFill/>
          <a:ln w="9525" algn="ctr">
            <a:noFill/>
            <a:miter lim="800000"/>
            <a:headEnd type="none" w="lg" len="lg"/>
            <a:tailEnd type="none" w="lg" len="lg"/>
          </a:ln>
          <a:effectLst>
            <a:outerShdw dist="25400" dir="5400000" sx="99000" sy="99000" algn="ctr" rotWithShape="0">
              <a:srgbClr val="177B57"/>
            </a:outerShdw>
          </a:effectLst>
          <a:extLst>
            <a:ext uri="{909E8E84-426E-40DD-AFC4-6F175D3DCCD1}">
              <a14:hiddenFill xmlns:a14="http://schemas.microsoft.com/office/drawing/2010/main">
                <a:solidFill>
                  <a:srgbClr val="FFFFFF"/>
                </a:solidFill>
              </a14:hiddenFill>
            </a:ext>
          </a:extLst>
        </p:spPr>
        <p:txBody>
          <a:bodyPr tIns="68580" bIns="68580" anchor="b">
            <a:spAutoFit/>
          </a:bodyPr>
          <a:lstStyle/>
          <a:p>
            <a:pPr algn="ctr" defTabSz="402338">
              <a:buSzPct val="100000"/>
              <a:defRPr/>
            </a:pPr>
            <a:r>
              <a:rPr lang="en-US" sz="1200" kern="0" dirty="0">
                <a:solidFill>
                  <a:srgbClr val="D90000"/>
                </a:solidFill>
                <a:cs typeface="Arial" pitchFamily="34" charset="0"/>
              </a:rPr>
              <a:t>Every day, 2.5 quintillion bytes of data are created</a:t>
            </a:r>
            <a:endParaRPr lang="en" sz="1200" kern="0" dirty="0">
              <a:solidFill>
                <a:srgbClr val="D90000"/>
              </a:solidFill>
              <a:cs typeface="Arial" pitchFamily="34" charset="0"/>
            </a:endParaRPr>
          </a:p>
        </p:txBody>
      </p:sp>
      <p:sp>
        <p:nvSpPr>
          <p:cNvPr id="6" name="Freeform 1"/>
          <p:cNvSpPr>
            <a:spLocks noChangeArrowheads="1"/>
          </p:cNvSpPr>
          <p:nvPr/>
        </p:nvSpPr>
        <p:spPr bwMode="auto">
          <a:xfrm>
            <a:off x="1091992" y="2559013"/>
            <a:ext cx="6758302" cy="2257815"/>
          </a:xfrm>
          <a:custGeom>
            <a:avLst/>
            <a:gdLst>
              <a:gd name="T0" fmla="*/ 1836 w 28164"/>
              <a:gd name="T1" fmla="*/ 247 h 9814"/>
              <a:gd name="T2" fmla="*/ 2737 w 28164"/>
              <a:gd name="T3" fmla="*/ 25 h 9814"/>
              <a:gd name="T4" fmla="*/ 3567 w 28164"/>
              <a:gd name="T5" fmla="*/ 99 h 9814"/>
              <a:gd name="T6" fmla="*/ 3935 w 28164"/>
              <a:gd name="T7" fmla="*/ 513 h 9814"/>
              <a:gd name="T8" fmla="*/ 3947 w 28164"/>
              <a:gd name="T9" fmla="*/ 559 h 9814"/>
              <a:gd name="T10" fmla="*/ 3958 w 28164"/>
              <a:gd name="T11" fmla="*/ 628 h 9814"/>
              <a:gd name="T12" fmla="*/ 3874 w 28164"/>
              <a:gd name="T13" fmla="*/ 1061 h 9814"/>
              <a:gd name="T14" fmla="*/ 3098 w 28164"/>
              <a:gd name="T15" fmla="*/ 2103 h 9814"/>
              <a:gd name="T16" fmla="*/ 1266 w 28164"/>
              <a:gd name="T17" fmla="*/ 4303 h 9814"/>
              <a:gd name="T18" fmla="*/ 1087 w 28164"/>
              <a:gd name="T19" fmla="*/ 5129 h 9814"/>
              <a:gd name="T20" fmla="*/ 1122 w 28164"/>
              <a:gd name="T21" fmla="*/ 5183 h 9814"/>
              <a:gd name="T22" fmla="*/ 1135 w 28164"/>
              <a:gd name="T23" fmla="*/ 5200 h 9814"/>
              <a:gd name="T24" fmla="*/ 1151 w 28164"/>
              <a:gd name="T25" fmla="*/ 5216 h 9814"/>
              <a:gd name="T26" fmla="*/ 1456 w 28164"/>
              <a:gd name="T27" fmla="*/ 5280 h 9814"/>
              <a:gd name="T28" fmla="*/ 2915 w 28164"/>
              <a:gd name="T29" fmla="*/ 4640 h 9814"/>
              <a:gd name="T30" fmla="*/ 3871 w 28164"/>
              <a:gd name="T31" fmla="*/ 3983 h 9814"/>
              <a:gd name="T32" fmla="*/ 6483 w 28164"/>
              <a:gd name="T33" fmla="*/ 2497 h 9814"/>
              <a:gd name="T34" fmla="*/ 8756 w 28164"/>
              <a:gd name="T35" fmla="*/ 1644 h 9814"/>
              <a:gd name="T36" fmla="*/ 8979 w 28164"/>
              <a:gd name="T37" fmla="*/ 1581 h 9814"/>
              <a:gd name="T38" fmla="*/ 9431 w 28164"/>
              <a:gd name="T39" fmla="*/ 1470 h 9814"/>
              <a:gd name="T40" fmla="*/ 16865 w 28164"/>
              <a:gd name="T41" fmla="*/ 1458 h 9814"/>
              <a:gd name="T42" fmla="*/ 19247 w 28164"/>
              <a:gd name="T43" fmla="*/ 2018 h 9814"/>
              <a:gd name="T44" fmla="*/ 19856 w 28164"/>
              <a:gd name="T45" fmla="*/ 2204 h 9814"/>
              <a:gd name="T46" fmla="*/ 20185 w 28164"/>
              <a:gd name="T47" fmla="*/ 2316 h 9814"/>
              <a:gd name="T48" fmla="*/ 20741 w 28164"/>
              <a:gd name="T49" fmla="*/ 2524 h 9814"/>
              <a:gd name="T50" fmla="*/ 24804 w 28164"/>
              <a:gd name="T51" fmla="*/ 4780 h 9814"/>
              <a:gd name="T52" fmla="*/ 27579 w 28164"/>
              <a:gd name="T53" fmla="*/ 7055 h 9814"/>
              <a:gd name="T54" fmla="*/ 25110 w 28164"/>
              <a:gd name="T55" fmla="*/ 8913 h 9814"/>
              <a:gd name="T56" fmla="*/ 21341 w 28164"/>
              <a:gd name="T57" fmla="*/ 5769 h 9814"/>
              <a:gd name="T58" fmla="*/ 19579 w 28164"/>
              <a:gd name="T59" fmla="*/ 4786 h 9814"/>
              <a:gd name="T60" fmla="*/ 19135 w 28164"/>
              <a:gd name="T61" fmla="*/ 4590 h 9814"/>
              <a:gd name="T62" fmla="*/ 19018 w 28164"/>
              <a:gd name="T63" fmla="*/ 4543 h 9814"/>
              <a:gd name="T64" fmla="*/ 18815 w 28164"/>
              <a:gd name="T65" fmla="*/ 4463 h 9814"/>
              <a:gd name="T66" fmla="*/ 17811 w 28164"/>
              <a:gd name="T67" fmla="*/ 4103 h 9814"/>
              <a:gd name="T68" fmla="*/ 11743 w 28164"/>
              <a:gd name="T69" fmla="*/ 3087 h 9814"/>
              <a:gd name="T70" fmla="*/ 10159 w 28164"/>
              <a:gd name="T71" fmla="*/ 3177 h 9814"/>
              <a:gd name="T72" fmla="*/ 9482 w 28164"/>
              <a:gd name="T73" fmla="*/ 3277 h 9814"/>
              <a:gd name="T74" fmla="*/ 9256 w 28164"/>
              <a:gd name="T75" fmla="*/ 3321 h 9814"/>
              <a:gd name="T76" fmla="*/ 8617 w 28164"/>
              <a:gd name="T77" fmla="*/ 3477 h 9814"/>
              <a:gd name="T78" fmla="*/ 4955 w 28164"/>
              <a:gd name="T79" fmla="*/ 4947 h 9814"/>
              <a:gd name="T80" fmla="*/ 4192 w 28164"/>
              <a:gd name="T81" fmla="*/ 5400 h 9814"/>
              <a:gd name="T82" fmla="*/ 3567 w 28164"/>
              <a:gd name="T83" fmla="*/ 5756 h 9814"/>
              <a:gd name="T84" fmla="*/ 1489 w 28164"/>
              <a:gd name="T85" fmla="*/ 6429 h 9814"/>
              <a:gd name="T86" fmla="*/ 424 w 28164"/>
              <a:gd name="T87" fmla="*/ 6030 h 9814"/>
              <a:gd name="T88" fmla="*/ 261 w 28164"/>
              <a:gd name="T89" fmla="*/ 5837 h 9814"/>
              <a:gd name="T90" fmla="*/ 236 w 28164"/>
              <a:gd name="T91" fmla="*/ 5799 h 9814"/>
              <a:gd name="T92" fmla="*/ 165 w 28164"/>
              <a:gd name="T93" fmla="*/ 5680 h 9814"/>
              <a:gd name="T94" fmla="*/ 77 w 28164"/>
              <a:gd name="T95" fmla="*/ 4523 h 9814"/>
              <a:gd name="T96" fmla="*/ 1737 w 28164"/>
              <a:gd name="T97" fmla="*/ 2316 h 9814"/>
              <a:gd name="T98" fmla="*/ 3144 w 28164"/>
              <a:gd name="T99" fmla="*/ 896 h 9814"/>
              <a:gd name="T100" fmla="*/ 3267 w 28164"/>
              <a:gd name="T101" fmla="*/ 682 h 9814"/>
              <a:gd name="T102" fmla="*/ 3269 w 28164"/>
              <a:gd name="T103" fmla="*/ 690 h 9814"/>
              <a:gd name="T104" fmla="*/ 3273 w 28164"/>
              <a:gd name="T105" fmla="*/ 707 h 9814"/>
              <a:gd name="T106" fmla="*/ 3273 w 28164"/>
              <a:gd name="T107" fmla="*/ 704 h 9814"/>
              <a:gd name="T108" fmla="*/ 3186 w 28164"/>
              <a:gd name="T109" fmla="*/ 665 h 9814"/>
              <a:gd name="T110" fmla="*/ 2352 w 28164"/>
              <a:gd name="T111" fmla="*/ 704 h 9814"/>
              <a:gd name="T112" fmla="*/ 1981 w 28164"/>
              <a:gd name="T113" fmla="*/ 790 h 9814"/>
              <a:gd name="T114" fmla="*/ 1808 w 28164"/>
              <a:gd name="T115" fmla="*/ 256 h 9814"/>
              <a:gd name="connsiteX0" fmla="*/ 642 w 9941"/>
              <a:gd name="connsiteY0" fmla="*/ 259 h 9830"/>
              <a:gd name="connsiteX1" fmla="*/ 642 w 9941"/>
              <a:gd name="connsiteY1" fmla="*/ 259 h 9830"/>
              <a:gd name="connsiteX2" fmla="*/ 652 w 9941"/>
              <a:gd name="connsiteY2" fmla="*/ 250 h 9830"/>
              <a:gd name="connsiteX3" fmla="*/ 680 w 9941"/>
              <a:gd name="connsiteY3" fmla="*/ 223 h 9830"/>
              <a:gd name="connsiteX4" fmla="*/ 789 w 9941"/>
              <a:gd name="connsiteY4" fmla="*/ 130 h 9830"/>
              <a:gd name="connsiteX5" fmla="*/ 972 w 9941"/>
              <a:gd name="connsiteY5" fmla="*/ 23 h 9830"/>
              <a:gd name="connsiteX6" fmla="*/ 1098 w 9941"/>
              <a:gd name="connsiteY6" fmla="*/ 1 h 9830"/>
              <a:gd name="connsiteX7" fmla="*/ 1175 w 9941"/>
              <a:gd name="connsiteY7" fmla="*/ 19 h 9830"/>
              <a:gd name="connsiteX8" fmla="*/ 1267 w 9941"/>
              <a:gd name="connsiteY8" fmla="*/ 99 h 9830"/>
              <a:gd name="connsiteX9" fmla="*/ 1318 w 9941"/>
              <a:gd name="connsiteY9" fmla="*/ 189 h 9830"/>
              <a:gd name="connsiteX10" fmla="*/ 1366 w 9941"/>
              <a:gd name="connsiteY10" fmla="*/ 333 h 9830"/>
              <a:gd name="connsiteX11" fmla="*/ 1397 w 9941"/>
              <a:gd name="connsiteY11" fmla="*/ 521 h 9830"/>
              <a:gd name="connsiteX12" fmla="*/ 1400 w 9941"/>
              <a:gd name="connsiteY12" fmla="*/ 549 h 9830"/>
              <a:gd name="connsiteX13" fmla="*/ 1401 w 9941"/>
              <a:gd name="connsiteY13" fmla="*/ 555 h 9830"/>
              <a:gd name="connsiteX14" fmla="*/ 1401 w 9941"/>
              <a:gd name="connsiteY14" fmla="*/ 568 h 9830"/>
              <a:gd name="connsiteX15" fmla="*/ 1404 w 9941"/>
              <a:gd name="connsiteY15" fmla="*/ 605 h 9830"/>
              <a:gd name="connsiteX16" fmla="*/ 1405 w 9941"/>
              <a:gd name="connsiteY16" fmla="*/ 624 h 9830"/>
              <a:gd name="connsiteX17" fmla="*/ 1405 w 9941"/>
              <a:gd name="connsiteY17" fmla="*/ 638 h 9830"/>
              <a:gd name="connsiteX18" fmla="*/ 1407 w 9941"/>
              <a:gd name="connsiteY18" fmla="*/ 694 h 9830"/>
              <a:gd name="connsiteX19" fmla="*/ 1406 w 9941"/>
              <a:gd name="connsiteY19" fmla="*/ 748 h 9830"/>
              <a:gd name="connsiteX20" fmla="*/ 1376 w 9941"/>
              <a:gd name="connsiteY20" fmla="*/ 1079 h 9830"/>
              <a:gd name="connsiteX21" fmla="*/ 1329 w 9941"/>
              <a:gd name="connsiteY21" fmla="*/ 1324 h 9830"/>
              <a:gd name="connsiteX22" fmla="*/ 1220 w 9941"/>
              <a:gd name="connsiteY22" fmla="*/ 1741 h 9830"/>
              <a:gd name="connsiteX23" fmla="*/ 1100 w 9941"/>
              <a:gd name="connsiteY23" fmla="*/ 2141 h 9830"/>
              <a:gd name="connsiteX24" fmla="*/ 835 w 9941"/>
              <a:gd name="connsiteY24" fmla="*/ 2967 h 9830"/>
              <a:gd name="connsiteX25" fmla="*/ 566 w 9941"/>
              <a:gd name="connsiteY25" fmla="*/ 3882 h 9830"/>
              <a:gd name="connsiteX26" fmla="*/ 450 w 9941"/>
              <a:gd name="connsiteY26" fmla="*/ 4383 h 9830"/>
              <a:gd name="connsiteX27" fmla="*/ 377 w 9941"/>
              <a:gd name="connsiteY27" fmla="*/ 4881 h 9830"/>
              <a:gd name="connsiteX28" fmla="*/ 371 w 9941"/>
              <a:gd name="connsiteY28" fmla="*/ 5082 h 9830"/>
              <a:gd name="connsiteX29" fmla="*/ 386 w 9941"/>
              <a:gd name="connsiteY29" fmla="*/ 5224 h 9830"/>
              <a:gd name="connsiteX30" fmla="*/ 392 w 9941"/>
              <a:gd name="connsiteY30" fmla="*/ 5256 h 9830"/>
              <a:gd name="connsiteX31" fmla="*/ 396 w 9941"/>
              <a:gd name="connsiteY31" fmla="*/ 5271 h 9830"/>
              <a:gd name="connsiteX32" fmla="*/ 398 w 9941"/>
              <a:gd name="connsiteY32" fmla="*/ 5279 h 9830"/>
              <a:gd name="connsiteX33" fmla="*/ 396 w 9941"/>
              <a:gd name="connsiteY33" fmla="*/ 5270 h 9830"/>
              <a:gd name="connsiteX34" fmla="*/ 398 w 9941"/>
              <a:gd name="connsiteY34" fmla="*/ 5279 h 9830"/>
              <a:gd name="connsiteX35" fmla="*/ 403 w 9941"/>
              <a:gd name="connsiteY35" fmla="*/ 5297 h 9830"/>
              <a:gd name="connsiteX36" fmla="*/ 406 w 9941"/>
              <a:gd name="connsiteY36" fmla="*/ 5306 h 9830"/>
              <a:gd name="connsiteX37" fmla="*/ 408 w 9941"/>
              <a:gd name="connsiteY37" fmla="*/ 5313 h 9830"/>
              <a:gd name="connsiteX38" fmla="*/ 409 w 9941"/>
              <a:gd name="connsiteY38" fmla="*/ 5313 h 9830"/>
              <a:gd name="connsiteX39" fmla="*/ 416 w 9941"/>
              <a:gd name="connsiteY39" fmla="*/ 5330 h 9830"/>
              <a:gd name="connsiteX40" fmla="*/ 452 w 9941"/>
              <a:gd name="connsiteY40" fmla="*/ 5373 h 9830"/>
              <a:gd name="connsiteX41" fmla="*/ 517 w 9941"/>
              <a:gd name="connsiteY41" fmla="*/ 5378 h 9830"/>
              <a:gd name="connsiteX42" fmla="*/ 608 w 9941"/>
              <a:gd name="connsiteY42" fmla="*/ 5327 h 9830"/>
              <a:gd name="connsiteX43" fmla="*/ 817 w 9941"/>
              <a:gd name="connsiteY43" fmla="*/ 5086 h 9830"/>
              <a:gd name="connsiteX44" fmla="*/ 1035 w 9941"/>
              <a:gd name="connsiteY44" fmla="*/ 4726 h 9830"/>
              <a:gd name="connsiteX45" fmla="*/ 1145 w 9941"/>
              <a:gd name="connsiteY45" fmla="*/ 4516 h 9830"/>
              <a:gd name="connsiteX46" fmla="*/ 1258 w 9941"/>
              <a:gd name="connsiteY46" fmla="*/ 4292 h 9830"/>
              <a:gd name="connsiteX47" fmla="*/ 1374 w 9941"/>
              <a:gd name="connsiteY47" fmla="*/ 4056 h 9830"/>
              <a:gd name="connsiteX48" fmla="*/ 1497 w 9941"/>
              <a:gd name="connsiteY48" fmla="*/ 3816 h 9830"/>
              <a:gd name="connsiteX49" fmla="*/ 1754 w 9941"/>
              <a:gd name="connsiteY49" fmla="*/ 3355 h 9830"/>
              <a:gd name="connsiteX50" fmla="*/ 2302 w 9941"/>
              <a:gd name="connsiteY50" fmla="*/ 2542 h 9830"/>
              <a:gd name="connsiteX51" fmla="*/ 2883 w 9941"/>
              <a:gd name="connsiteY51" fmla="*/ 1881 h 9830"/>
              <a:gd name="connsiteX52" fmla="*/ 3033 w 9941"/>
              <a:gd name="connsiteY52" fmla="*/ 1739 h 9830"/>
              <a:gd name="connsiteX53" fmla="*/ 3109 w 9941"/>
              <a:gd name="connsiteY53" fmla="*/ 1673 h 9830"/>
              <a:gd name="connsiteX54" fmla="*/ 3127 w 9941"/>
              <a:gd name="connsiteY54" fmla="*/ 1658 h 9830"/>
              <a:gd name="connsiteX55" fmla="*/ 3147 w 9941"/>
              <a:gd name="connsiteY55" fmla="*/ 1642 h 9830"/>
              <a:gd name="connsiteX56" fmla="*/ 3188 w 9941"/>
              <a:gd name="connsiteY56" fmla="*/ 1609 h 9830"/>
              <a:gd name="connsiteX57" fmla="*/ 3230 w 9941"/>
              <a:gd name="connsiteY57" fmla="*/ 1578 h 9830"/>
              <a:gd name="connsiteX58" fmla="*/ 3269 w 9941"/>
              <a:gd name="connsiteY58" fmla="*/ 1550 h 9830"/>
              <a:gd name="connsiteX59" fmla="*/ 3349 w 9941"/>
              <a:gd name="connsiteY59" fmla="*/ 1496 h 9830"/>
              <a:gd name="connsiteX60" fmla="*/ 3507 w 9941"/>
              <a:gd name="connsiteY60" fmla="*/ 1401 h 9830"/>
              <a:gd name="connsiteX61" fmla="*/ 4774 w 9941"/>
              <a:gd name="connsiteY61" fmla="*/ 1129 h 9830"/>
              <a:gd name="connsiteX62" fmla="*/ 5988 w 9941"/>
              <a:gd name="connsiteY62" fmla="*/ 1484 h 9830"/>
              <a:gd name="connsiteX63" fmla="*/ 6560 w 9941"/>
              <a:gd name="connsiteY63" fmla="*/ 1839 h 9830"/>
              <a:gd name="connsiteX64" fmla="*/ 6698 w 9941"/>
              <a:gd name="connsiteY64" fmla="*/ 1943 h 9830"/>
              <a:gd name="connsiteX65" fmla="*/ 6834 w 9941"/>
              <a:gd name="connsiteY65" fmla="*/ 2054 h 9830"/>
              <a:gd name="connsiteX66" fmla="*/ 6968 w 9941"/>
              <a:gd name="connsiteY66" fmla="*/ 2169 h 9830"/>
              <a:gd name="connsiteX67" fmla="*/ 7034 w 9941"/>
              <a:gd name="connsiteY67" fmla="*/ 2230 h 9830"/>
              <a:gd name="connsiteX68" fmla="*/ 7050 w 9941"/>
              <a:gd name="connsiteY68" fmla="*/ 2244 h 9830"/>
              <a:gd name="connsiteX69" fmla="*/ 7069 w 9941"/>
              <a:gd name="connsiteY69" fmla="*/ 2261 h 9830"/>
              <a:gd name="connsiteX70" fmla="*/ 7100 w 9941"/>
              <a:gd name="connsiteY70" fmla="*/ 2291 h 9830"/>
              <a:gd name="connsiteX71" fmla="*/ 7167 w 9941"/>
              <a:gd name="connsiteY71" fmla="*/ 2358 h 9830"/>
              <a:gd name="connsiteX72" fmla="*/ 7234 w 9941"/>
              <a:gd name="connsiteY72" fmla="*/ 2427 h 9830"/>
              <a:gd name="connsiteX73" fmla="*/ 7300 w 9941"/>
              <a:gd name="connsiteY73" fmla="*/ 2497 h 9830"/>
              <a:gd name="connsiteX74" fmla="*/ 7364 w 9941"/>
              <a:gd name="connsiteY74" fmla="*/ 2570 h 9830"/>
              <a:gd name="connsiteX75" fmla="*/ 7612 w 9941"/>
              <a:gd name="connsiteY75" fmla="*/ 2873 h 9830"/>
              <a:gd name="connsiteX76" fmla="*/ 8065 w 9941"/>
              <a:gd name="connsiteY76" fmla="*/ 3529 h 9830"/>
              <a:gd name="connsiteX77" fmla="*/ 8807 w 9941"/>
              <a:gd name="connsiteY77" fmla="*/ 4869 h 9830"/>
              <a:gd name="connsiteX78" fmla="*/ 9342 w 9941"/>
              <a:gd name="connsiteY78" fmla="*/ 6039 h 9830"/>
              <a:gd name="connsiteX79" fmla="*/ 9672 w 9941"/>
              <a:gd name="connsiteY79" fmla="*/ 6860 h 9830"/>
              <a:gd name="connsiteX80" fmla="*/ 9792 w 9941"/>
              <a:gd name="connsiteY80" fmla="*/ 7187 h 9830"/>
              <a:gd name="connsiteX81" fmla="*/ 9771 w 9941"/>
              <a:gd name="connsiteY81" fmla="*/ 9402 h 9830"/>
              <a:gd name="connsiteX82" fmla="*/ 8999 w 9941"/>
              <a:gd name="connsiteY82" fmla="*/ 9341 h 9830"/>
              <a:gd name="connsiteX83" fmla="*/ 8916 w 9941"/>
              <a:gd name="connsiteY83" fmla="*/ 9080 h 9830"/>
              <a:gd name="connsiteX84" fmla="*/ 8646 w 9941"/>
              <a:gd name="connsiteY84" fmla="*/ 8311 h 9830"/>
              <a:gd name="connsiteX85" fmla="*/ 8198 w 9941"/>
              <a:gd name="connsiteY85" fmla="*/ 7181 h 9830"/>
              <a:gd name="connsiteX86" fmla="*/ 7577 w 9941"/>
              <a:gd name="connsiteY86" fmla="*/ 5876 h 9830"/>
              <a:gd name="connsiteX87" fmla="*/ 7205 w 9941"/>
              <a:gd name="connsiteY87" fmla="*/ 5239 h 9830"/>
              <a:gd name="connsiteX88" fmla="*/ 7004 w 9941"/>
              <a:gd name="connsiteY88" fmla="*/ 4944 h 9830"/>
              <a:gd name="connsiteX89" fmla="*/ 6952 w 9941"/>
              <a:gd name="connsiteY89" fmla="*/ 4875 h 9830"/>
              <a:gd name="connsiteX90" fmla="*/ 6899 w 9941"/>
              <a:gd name="connsiteY90" fmla="*/ 4806 h 9830"/>
              <a:gd name="connsiteX91" fmla="*/ 6847 w 9941"/>
              <a:gd name="connsiteY91" fmla="*/ 4741 h 9830"/>
              <a:gd name="connsiteX92" fmla="*/ 6794 w 9941"/>
              <a:gd name="connsiteY92" fmla="*/ 4675 h 9830"/>
              <a:gd name="connsiteX93" fmla="*/ 6764 w 9941"/>
              <a:gd name="connsiteY93" fmla="*/ 4639 h 9830"/>
              <a:gd name="connsiteX94" fmla="*/ 6756 w 9941"/>
              <a:gd name="connsiteY94" fmla="*/ 4631 h 9830"/>
              <a:gd name="connsiteX95" fmla="*/ 6753 w 9941"/>
              <a:gd name="connsiteY95" fmla="*/ 4627 h 9830"/>
              <a:gd name="connsiteX96" fmla="*/ 6752 w 9941"/>
              <a:gd name="connsiteY96" fmla="*/ 4626 h 9830"/>
              <a:gd name="connsiteX97" fmla="*/ 6738 w 9941"/>
              <a:gd name="connsiteY97" fmla="*/ 4610 h 9830"/>
              <a:gd name="connsiteX98" fmla="*/ 6681 w 9941"/>
              <a:gd name="connsiteY98" fmla="*/ 4546 h 9830"/>
              <a:gd name="connsiteX99" fmla="*/ 6564 w 9941"/>
              <a:gd name="connsiteY99" fmla="*/ 4419 h 9830"/>
              <a:gd name="connsiteX100" fmla="*/ 6445 w 9941"/>
              <a:gd name="connsiteY100" fmla="*/ 4296 h 9830"/>
              <a:gd name="connsiteX101" fmla="*/ 6324 w 9941"/>
              <a:gd name="connsiteY101" fmla="*/ 4179 h 9830"/>
              <a:gd name="connsiteX102" fmla="*/ 5819 w 9941"/>
              <a:gd name="connsiteY102" fmla="*/ 3758 h 9830"/>
              <a:gd name="connsiteX103" fmla="*/ 4734 w 9941"/>
              <a:gd name="connsiteY103" fmla="*/ 3219 h 9830"/>
              <a:gd name="connsiteX104" fmla="*/ 4170 w 9941"/>
              <a:gd name="connsiteY104" fmla="*/ 3144 h 9830"/>
              <a:gd name="connsiteX105" fmla="*/ 3887 w 9941"/>
              <a:gd name="connsiteY105" fmla="*/ 3166 h 9830"/>
              <a:gd name="connsiteX106" fmla="*/ 3747 w 9941"/>
              <a:gd name="connsiteY106" fmla="*/ 3193 h 9830"/>
              <a:gd name="connsiteX107" fmla="*/ 3607 w 9941"/>
              <a:gd name="connsiteY107" fmla="*/ 3235 h 9830"/>
              <a:gd name="connsiteX108" fmla="*/ 3469 w 9941"/>
              <a:gd name="connsiteY108" fmla="*/ 3287 h 9830"/>
              <a:gd name="connsiteX109" fmla="*/ 3401 w 9941"/>
              <a:gd name="connsiteY109" fmla="*/ 3321 h 9830"/>
              <a:gd name="connsiteX110" fmla="*/ 3367 w 9941"/>
              <a:gd name="connsiteY110" fmla="*/ 3337 h 9830"/>
              <a:gd name="connsiteX111" fmla="*/ 3335 w 9941"/>
              <a:gd name="connsiteY111" fmla="*/ 3355 h 9830"/>
              <a:gd name="connsiteX112" fmla="*/ 3303 w 9941"/>
              <a:gd name="connsiteY112" fmla="*/ 3373 h 9830"/>
              <a:gd name="connsiteX113" fmla="*/ 3286 w 9941"/>
              <a:gd name="connsiteY113" fmla="*/ 3382 h 9830"/>
              <a:gd name="connsiteX114" fmla="*/ 3268 w 9941"/>
              <a:gd name="connsiteY114" fmla="*/ 3394 h 9830"/>
              <a:gd name="connsiteX115" fmla="*/ 3199 w 9941"/>
              <a:gd name="connsiteY115" fmla="*/ 3440 h 9830"/>
              <a:gd name="connsiteX116" fmla="*/ 3060 w 9941"/>
              <a:gd name="connsiteY116" fmla="*/ 3541 h 9830"/>
              <a:gd name="connsiteX117" fmla="*/ 2516 w 9941"/>
              <a:gd name="connsiteY117" fmla="*/ 4033 h 9830"/>
              <a:gd name="connsiteX118" fmla="*/ 2003 w 9941"/>
              <a:gd name="connsiteY118" fmla="*/ 4669 h 9830"/>
              <a:gd name="connsiteX119" fmla="*/ 1759 w 9941"/>
              <a:gd name="connsiteY119" fmla="*/ 5039 h 9830"/>
              <a:gd name="connsiteX120" fmla="*/ 1640 w 9941"/>
              <a:gd name="connsiteY120" fmla="*/ 5236 h 9830"/>
              <a:gd name="connsiteX121" fmla="*/ 1520 w 9941"/>
              <a:gd name="connsiteY121" fmla="*/ 5446 h 9830"/>
              <a:gd name="connsiteX122" fmla="*/ 1488 w 9941"/>
              <a:gd name="connsiteY122" fmla="*/ 5500 h 9830"/>
              <a:gd name="connsiteX123" fmla="*/ 1458 w 9941"/>
              <a:gd name="connsiteY123" fmla="*/ 5553 h 9830"/>
              <a:gd name="connsiteX124" fmla="*/ 1395 w 9941"/>
              <a:gd name="connsiteY124" fmla="*/ 5657 h 9830"/>
              <a:gd name="connsiteX125" fmla="*/ 1267 w 9941"/>
              <a:gd name="connsiteY125" fmla="*/ 5863 h 9830"/>
              <a:gd name="connsiteX126" fmla="*/ 997 w 9941"/>
              <a:gd name="connsiteY126" fmla="*/ 6232 h 9830"/>
              <a:gd name="connsiteX127" fmla="*/ 699 w 9941"/>
              <a:gd name="connsiteY127" fmla="*/ 6498 h 9830"/>
              <a:gd name="connsiteX128" fmla="*/ 529 w 9941"/>
              <a:gd name="connsiteY128" fmla="*/ 6549 h 9830"/>
              <a:gd name="connsiteX129" fmla="*/ 336 w 9941"/>
              <a:gd name="connsiteY129" fmla="*/ 6464 h 9830"/>
              <a:gd name="connsiteX130" fmla="*/ 238 w 9941"/>
              <a:gd name="connsiteY130" fmla="*/ 6336 h 9830"/>
              <a:gd name="connsiteX131" fmla="*/ 151 w 9941"/>
              <a:gd name="connsiteY131" fmla="*/ 6142 h 9830"/>
              <a:gd name="connsiteX132" fmla="*/ 114 w 9941"/>
              <a:gd name="connsiteY132" fmla="*/ 6027 h 9830"/>
              <a:gd name="connsiteX133" fmla="*/ 95 w 9941"/>
              <a:gd name="connsiteY133" fmla="*/ 5957 h 9830"/>
              <a:gd name="connsiteX134" fmla="*/ 93 w 9941"/>
              <a:gd name="connsiteY134" fmla="*/ 5946 h 9830"/>
              <a:gd name="connsiteX135" fmla="*/ 90 w 9941"/>
              <a:gd name="connsiteY135" fmla="*/ 5935 h 9830"/>
              <a:gd name="connsiteX136" fmla="*/ 86 w 9941"/>
              <a:gd name="connsiteY136" fmla="*/ 5917 h 9830"/>
              <a:gd name="connsiteX137" fmla="*/ 84 w 9941"/>
              <a:gd name="connsiteY137" fmla="*/ 5907 h 9830"/>
              <a:gd name="connsiteX138" fmla="*/ 77 w 9941"/>
              <a:gd name="connsiteY138" fmla="*/ 5879 h 9830"/>
              <a:gd name="connsiteX139" fmla="*/ 71 w 9941"/>
              <a:gd name="connsiteY139" fmla="*/ 5849 h 9830"/>
              <a:gd name="connsiteX140" fmla="*/ 59 w 9941"/>
              <a:gd name="connsiteY140" fmla="*/ 5786 h 9830"/>
              <a:gd name="connsiteX141" fmla="*/ 38 w 9941"/>
              <a:gd name="connsiteY141" fmla="*/ 5655 h 9830"/>
              <a:gd name="connsiteX142" fmla="*/ 0 w 9941"/>
              <a:gd name="connsiteY142" fmla="*/ 5101 h 9830"/>
              <a:gd name="connsiteX143" fmla="*/ 27 w 9941"/>
              <a:gd name="connsiteY143" fmla="*/ 4607 h 9830"/>
              <a:gd name="connsiteX144" fmla="*/ 153 w 9941"/>
              <a:gd name="connsiteY144" fmla="*/ 3859 h 9830"/>
              <a:gd name="connsiteX145" fmla="*/ 306 w 9941"/>
              <a:gd name="connsiteY145" fmla="*/ 3285 h 9830"/>
              <a:gd name="connsiteX146" fmla="*/ 617 w 9941"/>
              <a:gd name="connsiteY146" fmla="*/ 2358 h 9830"/>
              <a:gd name="connsiteX147" fmla="*/ 899 w 9941"/>
              <a:gd name="connsiteY147" fmla="*/ 1586 h 9830"/>
              <a:gd name="connsiteX148" fmla="*/ 1019 w 9941"/>
              <a:gd name="connsiteY148" fmla="*/ 1235 h 9830"/>
              <a:gd name="connsiteX149" fmla="*/ 1116 w 9941"/>
              <a:gd name="connsiteY149" fmla="*/ 911 h 9830"/>
              <a:gd name="connsiteX150" fmla="*/ 1148 w 9941"/>
              <a:gd name="connsiteY150" fmla="*/ 769 h 9830"/>
              <a:gd name="connsiteX151" fmla="*/ 1157 w 9941"/>
              <a:gd name="connsiteY151" fmla="*/ 717 h 9830"/>
              <a:gd name="connsiteX152" fmla="*/ 1160 w 9941"/>
              <a:gd name="connsiteY152" fmla="*/ 693 h 9830"/>
              <a:gd name="connsiteX153" fmla="*/ 1160 w 9941"/>
              <a:gd name="connsiteY153" fmla="*/ 694 h 9830"/>
              <a:gd name="connsiteX154" fmla="*/ 1160 w 9941"/>
              <a:gd name="connsiteY154" fmla="*/ 700 h 9830"/>
              <a:gd name="connsiteX155" fmla="*/ 1161 w 9941"/>
              <a:gd name="connsiteY155" fmla="*/ 701 h 9830"/>
              <a:gd name="connsiteX156" fmla="*/ 1161 w 9941"/>
              <a:gd name="connsiteY156" fmla="*/ 706 h 9830"/>
              <a:gd name="connsiteX157" fmla="*/ 1162 w 9941"/>
              <a:gd name="connsiteY157" fmla="*/ 719 h 9830"/>
              <a:gd name="connsiteX158" fmla="*/ 1162 w 9941"/>
              <a:gd name="connsiteY158" fmla="*/ 718 h 9830"/>
              <a:gd name="connsiteX159" fmla="*/ 1162 w 9941"/>
              <a:gd name="connsiteY159" fmla="*/ 711 h 9830"/>
              <a:gd name="connsiteX160" fmla="*/ 1161 w 9941"/>
              <a:gd name="connsiteY160" fmla="*/ 706 h 9830"/>
              <a:gd name="connsiteX161" fmla="*/ 1162 w 9941"/>
              <a:gd name="connsiteY161" fmla="*/ 715 h 9830"/>
              <a:gd name="connsiteX162" fmla="*/ 1165 w 9941"/>
              <a:gd name="connsiteY162" fmla="*/ 721 h 9830"/>
              <a:gd name="connsiteX163" fmla="*/ 1161 w 9941"/>
              <a:gd name="connsiteY163" fmla="*/ 709 h 9830"/>
              <a:gd name="connsiteX164" fmla="*/ 1131 w 9941"/>
              <a:gd name="connsiteY164" fmla="*/ 676 h 9830"/>
              <a:gd name="connsiteX165" fmla="*/ 1088 w 9941"/>
              <a:gd name="connsiteY165" fmla="*/ 657 h 9830"/>
              <a:gd name="connsiteX166" fmla="*/ 994 w 9941"/>
              <a:gd name="connsiteY166" fmla="*/ 655 h 9830"/>
              <a:gd name="connsiteX167" fmla="*/ 835 w 9941"/>
              <a:gd name="connsiteY167" fmla="*/ 715 h 9830"/>
              <a:gd name="connsiteX168" fmla="*/ 736 w 9941"/>
              <a:gd name="connsiteY168" fmla="*/ 779 h 9830"/>
              <a:gd name="connsiteX169" fmla="*/ 711 w 9941"/>
              <a:gd name="connsiteY169" fmla="*/ 796 h 9830"/>
              <a:gd name="connsiteX170" fmla="*/ 703 w 9941"/>
              <a:gd name="connsiteY170" fmla="*/ 803 h 9830"/>
              <a:gd name="connsiteX171" fmla="*/ 701 w 9941"/>
              <a:gd name="connsiteY171" fmla="*/ 804 h 9830"/>
              <a:gd name="connsiteX172" fmla="*/ 639 w 9941"/>
              <a:gd name="connsiteY172" fmla="*/ 603 h 9830"/>
              <a:gd name="connsiteX173" fmla="*/ 642 w 9941"/>
              <a:gd name="connsiteY173" fmla="*/ 259 h 9830"/>
              <a:gd name="connsiteX0" fmla="*/ 646 w 10000"/>
              <a:gd name="connsiteY0" fmla="*/ 263 h 10000"/>
              <a:gd name="connsiteX1" fmla="*/ 646 w 10000"/>
              <a:gd name="connsiteY1" fmla="*/ 263 h 10000"/>
              <a:gd name="connsiteX2" fmla="*/ 656 w 10000"/>
              <a:gd name="connsiteY2" fmla="*/ 254 h 10000"/>
              <a:gd name="connsiteX3" fmla="*/ 684 w 10000"/>
              <a:gd name="connsiteY3" fmla="*/ 227 h 10000"/>
              <a:gd name="connsiteX4" fmla="*/ 794 w 10000"/>
              <a:gd name="connsiteY4" fmla="*/ 132 h 10000"/>
              <a:gd name="connsiteX5" fmla="*/ 978 w 10000"/>
              <a:gd name="connsiteY5" fmla="*/ 23 h 10000"/>
              <a:gd name="connsiteX6" fmla="*/ 1105 w 10000"/>
              <a:gd name="connsiteY6" fmla="*/ 1 h 10000"/>
              <a:gd name="connsiteX7" fmla="*/ 1182 w 10000"/>
              <a:gd name="connsiteY7" fmla="*/ 19 h 10000"/>
              <a:gd name="connsiteX8" fmla="*/ 1275 w 10000"/>
              <a:gd name="connsiteY8" fmla="*/ 101 h 10000"/>
              <a:gd name="connsiteX9" fmla="*/ 1326 w 10000"/>
              <a:gd name="connsiteY9" fmla="*/ 192 h 10000"/>
              <a:gd name="connsiteX10" fmla="*/ 1374 w 10000"/>
              <a:gd name="connsiteY10" fmla="*/ 339 h 10000"/>
              <a:gd name="connsiteX11" fmla="*/ 1405 w 10000"/>
              <a:gd name="connsiteY11" fmla="*/ 530 h 10000"/>
              <a:gd name="connsiteX12" fmla="*/ 1408 w 10000"/>
              <a:gd name="connsiteY12" fmla="*/ 558 h 10000"/>
              <a:gd name="connsiteX13" fmla="*/ 1409 w 10000"/>
              <a:gd name="connsiteY13" fmla="*/ 565 h 10000"/>
              <a:gd name="connsiteX14" fmla="*/ 1409 w 10000"/>
              <a:gd name="connsiteY14" fmla="*/ 578 h 10000"/>
              <a:gd name="connsiteX15" fmla="*/ 1412 w 10000"/>
              <a:gd name="connsiteY15" fmla="*/ 615 h 10000"/>
              <a:gd name="connsiteX16" fmla="*/ 1413 w 10000"/>
              <a:gd name="connsiteY16" fmla="*/ 635 h 10000"/>
              <a:gd name="connsiteX17" fmla="*/ 1413 w 10000"/>
              <a:gd name="connsiteY17" fmla="*/ 649 h 10000"/>
              <a:gd name="connsiteX18" fmla="*/ 1415 w 10000"/>
              <a:gd name="connsiteY18" fmla="*/ 706 h 10000"/>
              <a:gd name="connsiteX19" fmla="*/ 1414 w 10000"/>
              <a:gd name="connsiteY19" fmla="*/ 761 h 10000"/>
              <a:gd name="connsiteX20" fmla="*/ 1384 w 10000"/>
              <a:gd name="connsiteY20" fmla="*/ 1098 h 10000"/>
              <a:gd name="connsiteX21" fmla="*/ 1337 w 10000"/>
              <a:gd name="connsiteY21" fmla="*/ 1347 h 10000"/>
              <a:gd name="connsiteX22" fmla="*/ 1227 w 10000"/>
              <a:gd name="connsiteY22" fmla="*/ 1771 h 10000"/>
              <a:gd name="connsiteX23" fmla="*/ 1107 w 10000"/>
              <a:gd name="connsiteY23" fmla="*/ 2178 h 10000"/>
              <a:gd name="connsiteX24" fmla="*/ 840 w 10000"/>
              <a:gd name="connsiteY24" fmla="*/ 3018 h 10000"/>
              <a:gd name="connsiteX25" fmla="*/ 569 w 10000"/>
              <a:gd name="connsiteY25" fmla="*/ 3949 h 10000"/>
              <a:gd name="connsiteX26" fmla="*/ 453 w 10000"/>
              <a:gd name="connsiteY26" fmla="*/ 4459 h 10000"/>
              <a:gd name="connsiteX27" fmla="*/ 379 w 10000"/>
              <a:gd name="connsiteY27" fmla="*/ 4965 h 10000"/>
              <a:gd name="connsiteX28" fmla="*/ 373 w 10000"/>
              <a:gd name="connsiteY28" fmla="*/ 5170 h 10000"/>
              <a:gd name="connsiteX29" fmla="*/ 388 w 10000"/>
              <a:gd name="connsiteY29" fmla="*/ 5314 h 10000"/>
              <a:gd name="connsiteX30" fmla="*/ 394 w 10000"/>
              <a:gd name="connsiteY30" fmla="*/ 5347 h 10000"/>
              <a:gd name="connsiteX31" fmla="*/ 398 w 10000"/>
              <a:gd name="connsiteY31" fmla="*/ 5362 h 10000"/>
              <a:gd name="connsiteX32" fmla="*/ 400 w 10000"/>
              <a:gd name="connsiteY32" fmla="*/ 5370 h 10000"/>
              <a:gd name="connsiteX33" fmla="*/ 398 w 10000"/>
              <a:gd name="connsiteY33" fmla="*/ 5361 h 10000"/>
              <a:gd name="connsiteX34" fmla="*/ 400 w 10000"/>
              <a:gd name="connsiteY34" fmla="*/ 5370 h 10000"/>
              <a:gd name="connsiteX35" fmla="*/ 405 w 10000"/>
              <a:gd name="connsiteY35" fmla="*/ 5389 h 10000"/>
              <a:gd name="connsiteX36" fmla="*/ 408 w 10000"/>
              <a:gd name="connsiteY36" fmla="*/ 5398 h 10000"/>
              <a:gd name="connsiteX37" fmla="*/ 410 w 10000"/>
              <a:gd name="connsiteY37" fmla="*/ 5405 h 10000"/>
              <a:gd name="connsiteX38" fmla="*/ 411 w 10000"/>
              <a:gd name="connsiteY38" fmla="*/ 5405 h 10000"/>
              <a:gd name="connsiteX39" fmla="*/ 418 w 10000"/>
              <a:gd name="connsiteY39" fmla="*/ 5422 h 10000"/>
              <a:gd name="connsiteX40" fmla="*/ 455 w 10000"/>
              <a:gd name="connsiteY40" fmla="*/ 5466 h 10000"/>
              <a:gd name="connsiteX41" fmla="*/ 520 w 10000"/>
              <a:gd name="connsiteY41" fmla="*/ 5471 h 10000"/>
              <a:gd name="connsiteX42" fmla="*/ 612 w 10000"/>
              <a:gd name="connsiteY42" fmla="*/ 5419 h 10000"/>
              <a:gd name="connsiteX43" fmla="*/ 822 w 10000"/>
              <a:gd name="connsiteY43" fmla="*/ 5174 h 10000"/>
              <a:gd name="connsiteX44" fmla="*/ 1041 w 10000"/>
              <a:gd name="connsiteY44" fmla="*/ 4808 h 10000"/>
              <a:gd name="connsiteX45" fmla="*/ 1152 w 10000"/>
              <a:gd name="connsiteY45" fmla="*/ 4594 h 10000"/>
              <a:gd name="connsiteX46" fmla="*/ 1265 w 10000"/>
              <a:gd name="connsiteY46" fmla="*/ 4366 h 10000"/>
              <a:gd name="connsiteX47" fmla="*/ 1382 w 10000"/>
              <a:gd name="connsiteY47" fmla="*/ 4126 h 10000"/>
              <a:gd name="connsiteX48" fmla="*/ 1506 w 10000"/>
              <a:gd name="connsiteY48" fmla="*/ 3882 h 10000"/>
              <a:gd name="connsiteX49" fmla="*/ 1764 w 10000"/>
              <a:gd name="connsiteY49" fmla="*/ 3413 h 10000"/>
              <a:gd name="connsiteX50" fmla="*/ 2316 w 10000"/>
              <a:gd name="connsiteY50" fmla="*/ 2586 h 10000"/>
              <a:gd name="connsiteX51" fmla="*/ 2900 w 10000"/>
              <a:gd name="connsiteY51" fmla="*/ 1914 h 10000"/>
              <a:gd name="connsiteX52" fmla="*/ 3051 w 10000"/>
              <a:gd name="connsiteY52" fmla="*/ 1769 h 10000"/>
              <a:gd name="connsiteX53" fmla="*/ 3127 w 10000"/>
              <a:gd name="connsiteY53" fmla="*/ 1702 h 10000"/>
              <a:gd name="connsiteX54" fmla="*/ 3146 w 10000"/>
              <a:gd name="connsiteY54" fmla="*/ 1687 h 10000"/>
              <a:gd name="connsiteX55" fmla="*/ 3166 w 10000"/>
              <a:gd name="connsiteY55" fmla="*/ 1670 h 10000"/>
              <a:gd name="connsiteX56" fmla="*/ 3207 w 10000"/>
              <a:gd name="connsiteY56" fmla="*/ 1637 h 10000"/>
              <a:gd name="connsiteX57" fmla="*/ 3249 w 10000"/>
              <a:gd name="connsiteY57" fmla="*/ 1605 h 10000"/>
              <a:gd name="connsiteX58" fmla="*/ 3288 w 10000"/>
              <a:gd name="connsiteY58" fmla="*/ 1577 h 10000"/>
              <a:gd name="connsiteX59" fmla="*/ 3369 w 10000"/>
              <a:gd name="connsiteY59" fmla="*/ 1522 h 10000"/>
              <a:gd name="connsiteX60" fmla="*/ 3528 w 10000"/>
              <a:gd name="connsiteY60" fmla="*/ 1425 h 10000"/>
              <a:gd name="connsiteX61" fmla="*/ 4802 w 10000"/>
              <a:gd name="connsiteY61" fmla="*/ 1149 h 10000"/>
              <a:gd name="connsiteX62" fmla="*/ 6024 w 10000"/>
              <a:gd name="connsiteY62" fmla="*/ 1510 h 10000"/>
              <a:gd name="connsiteX63" fmla="*/ 6599 w 10000"/>
              <a:gd name="connsiteY63" fmla="*/ 1871 h 10000"/>
              <a:gd name="connsiteX64" fmla="*/ 6738 w 10000"/>
              <a:gd name="connsiteY64" fmla="*/ 1977 h 10000"/>
              <a:gd name="connsiteX65" fmla="*/ 6875 w 10000"/>
              <a:gd name="connsiteY65" fmla="*/ 2090 h 10000"/>
              <a:gd name="connsiteX66" fmla="*/ 7009 w 10000"/>
              <a:gd name="connsiteY66" fmla="*/ 2207 h 10000"/>
              <a:gd name="connsiteX67" fmla="*/ 7076 w 10000"/>
              <a:gd name="connsiteY67" fmla="*/ 2269 h 10000"/>
              <a:gd name="connsiteX68" fmla="*/ 7092 w 10000"/>
              <a:gd name="connsiteY68" fmla="*/ 2283 h 10000"/>
              <a:gd name="connsiteX69" fmla="*/ 7111 w 10000"/>
              <a:gd name="connsiteY69" fmla="*/ 2300 h 10000"/>
              <a:gd name="connsiteX70" fmla="*/ 7142 w 10000"/>
              <a:gd name="connsiteY70" fmla="*/ 2331 h 10000"/>
              <a:gd name="connsiteX71" fmla="*/ 7210 w 10000"/>
              <a:gd name="connsiteY71" fmla="*/ 2399 h 10000"/>
              <a:gd name="connsiteX72" fmla="*/ 7277 w 10000"/>
              <a:gd name="connsiteY72" fmla="*/ 2469 h 10000"/>
              <a:gd name="connsiteX73" fmla="*/ 7343 w 10000"/>
              <a:gd name="connsiteY73" fmla="*/ 2540 h 10000"/>
              <a:gd name="connsiteX74" fmla="*/ 7408 w 10000"/>
              <a:gd name="connsiteY74" fmla="*/ 2614 h 10000"/>
              <a:gd name="connsiteX75" fmla="*/ 7657 w 10000"/>
              <a:gd name="connsiteY75" fmla="*/ 2923 h 10000"/>
              <a:gd name="connsiteX76" fmla="*/ 8113 w 10000"/>
              <a:gd name="connsiteY76" fmla="*/ 3590 h 10000"/>
              <a:gd name="connsiteX77" fmla="*/ 8859 w 10000"/>
              <a:gd name="connsiteY77" fmla="*/ 4953 h 10000"/>
              <a:gd name="connsiteX78" fmla="*/ 9397 w 10000"/>
              <a:gd name="connsiteY78" fmla="*/ 6143 h 10000"/>
              <a:gd name="connsiteX79" fmla="*/ 9729 w 10000"/>
              <a:gd name="connsiteY79" fmla="*/ 6979 h 10000"/>
              <a:gd name="connsiteX80" fmla="*/ 9850 w 10000"/>
              <a:gd name="connsiteY80" fmla="*/ 7311 h 10000"/>
              <a:gd name="connsiteX81" fmla="*/ 9829 w 10000"/>
              <a:gd name="connsiteY81" fmla="*/ 9565 h 10000"/>
              <a:gd name="connsiteX82" fmla="*/ 9052 w 10000"/>
              <a:gd name="connsiteY82" fmla="*/ 9503 h 10000"/>
              <a:gd name="connsiteX83" fmla="*/ 8969 w 10000"/>
              <a:gd name="connsiteY83" fmla="*/ 9237 h 10000"/>
              <a:gd name="connsiteX84" fmla="*/ 8697 w 10000"/>
              <a:gd name="connsiteY84" fmla="*/ 8455 h 10000"/>
              <a:gd name="connsiteX85" fmla="*/ 8247 w 10000"/>
              <a:gd name="connsiteY85" fmla="*/ 7305 h 10000"/>
              <a:gd name="connsiteX86" fmla="*/ 7622 w 10000"/>
              <a:gd name="connsiteY86" fmla="*/ 5978 h 10000"/>
              <a:gd name="connsiteX87" fmla="*/ 7248 w 10000"/>
              <a:gd name="connsiteY87" fmla="*/ 5330 h 10000"/>
              <a:gd name="connsiteX88" fmla="*/ 7046 w 10000"/>
              <a:gd name="connsiteY88" fmla="*/ 5030 h 10000"/>
              <a:gd name="connsiteX89" fmla="*/ 6993 w 10000"/>
              <a:gd name="connsiteY89" fmla="*/ 4959 h 10000"/>
              <a:gd name="connsiteX90" fmla="*/ 6940 w 10000"/>
              <a:gd name="connsiteY90" fmla="*/ 4889 h 10000"/>
              <a:gd name="connsiteX91" fmla="*/ 6888 w 10000"/>
              <a:gd name="connsiteY91" fmla="*/ 4823 h 10000"/>
              <a:gd name="connsiteX92" fmla="*/ 6834 w 10000"/>
              <a:gd name="connsiteY92" fmla="*/ 4756 h 10000"/>
              <a:gd name="connsiteX93" fmla="*/ 6804 w 10000"/>
              <a:gd name="connsiteY93" fmla="*/ 4719 h 10000"/>
              <a:gd name="connsiteX94" fmla="*/ 6796 w 10000"/>
              <a:gd name="connsiteY94" fmla="*/ 4711 h 10000"/>
              <a:gd name="connsiteX95" fmla="*/ 6793 w 10000"/>
              <a:gd name="connsiteY95" fmla="*/ 4707 h 10000"/>
              <a:gd name="connsiteX96" fmla="*/ 6792 w 10000"/>
              <a:gd name="connsiteY96" fmla="*/ 4706 h 10000"/>
              <a:gd name="connsiteX97" fmla="*/ 6778 w 10000"/>
              <a:gd name="connsiteY97" fmla="*/ 4690 h 10000"/>
              <a:gd name="connsiteX98" fmla="*/ 6721 w 10000"/>
              <a:gd name="connsiteY98" fmla="*/ 4625 h 10000"/>
              <a:gd name="connsiteX99" fmla="*/ 6603 w 10000"/>
              <a:gd name="connsiteY99" fmla="*/ 4495 h 10000"/>
              <a:gd name="connsiteX100" fmla="*/ 6483 w 10000"/>
              <a:gd name="connsiteY100" fmla="*/ 4370 h 10000"/>
              <a:gd name="connsiteX101" fmla="*/ 6362 w 10000"/>
              <a:gd name="connsiteY101" fmla="*/ 4251 h 10000"/>
              <a:gd name="connsiteX102" fmla="*/ 5854 w 10000"/>
              <a:gd name="connsiteY102" fmla="*/ 3823 h 10000"/>
              <a:gd name="connsiteX103" fmla="*/ 4762 w 10000"/>
              <a:gd name="connsiteY103" fmla="*/ 3275 h 10000"/>
              <a:gd name="connsiteX104" fmla="*/ 4195 w 10000"/>
              <a:gd name="connsiteY104" fmla="*/ 3198 h 10000"/>
              <a:gd name="connsiteX105" fmla="*/ 3910 w 10000"/>
              <a:gd name="connsiteY105" fmla="*/ 3221 h 10000"/>
              <a:gd name="connsiteX106" fmla="*/ 3769 w 10000"/>
              <a:gd name="connsiteY106" fmla="*/ 3248 h 10000"/>
              <a:gd name="connsiteX107" fmla="*/ 3628 w 10000"/>
              <a:gd name="connsiteY107" fmla="*/ 3291 h 10000"/>
              <a:gd name="connsiteX108" fmla="*/ 3490 w 10000"/>
              <a:gd name="connsiteY108" fmla="*/ 3344 h 10000"/>
              <a:gd name="connsiteX109" fmla="*/ 3421 w 10000"/>
              <a:gd name="connsiteY109" fmla="*/ 3378 h 10000"/>
              <a:gd name="connsiteX110" fmla="*/ 3387 w 10000"/>
              <a:gd name="connsiteY110" fmla="*/ 3395 h 10000"/>
              <a:gd name="connsiteX111" fmla="*/ 3355 w 10000"/>
              <a:gd name="connsiteY111" fmla="*/ 3413 h 10000"/>
              <a:gd name="connsiteX112" fmla="*/ 3323 w 10000"/>
              <a:gd name="connsiteY112" fmla="*/ 3431 h 10000"/>
              <a:gd name="connsiteX113" fmla="*/ 3306 w 10000"/>
              <a:gd name="connsiteY113" fmla="*/ 3440 h 10000"/>
              <a:gd name="connsiteX114" fmla="*/ 3287 w 10000"/>
              <a:gd name="connsiteY114" fmla="*/ 3453 h 10000"/>
              <a:gd name="connsiteX115" fmla="*/ 3218 w 10000"/>
              <a:gd name="connsiteY115" fmla="*/ 3499 h 10000"/>
              <a:gd name="connsiteX116" fmla="*/ 3078 w 10000"/>
              <a:gd name="connsiteY116" fmla="*/ 3602 h 10000"/>
              <a:gd name="connsiteX117" fmla="*/ 2531 w 10000"/>
              <a:gd name="connsiteY117" fmla="*/ 4103 h 10000"/>
              <a:gd name="connsiteX118" fmla="*/ 2015 w 10000"/>
              <a:gd name="connsiteY118" fmla="*/ 4750 h 10000"/>
              <a:gd name="connsiteX119" fmla="*/ 1769 w 10000"/>
              <a:gd name="connsiteY119" fmla="*/ 5126 h 10000"/>
              <a:gd name="connsiteX120" fmla="*/ 1650 w 10000"/>
              <a:gd name="connsiteY120" fmla="*/ 5327 h 10000"/>
              <a:gd name="connsiteX121" fmla="*/ 1529 w 10000"/>
              <a:gd name="connsiteY121" fmla="*/ 5540 h 10000"/>
              <a:gd name="connsiteX122" fmla="*/ 1497 w 10000"/>
              <a:gd name="connsiteY122" fmla="*/ 5595 h 10000"/>
              <a:gd name="connsiteX123" fmla="*/ 1467 w 10000"/>
              <a:gd name="connsiteY123" fmla="*/ 5649 h 10000"/>
              <a:gd name="connsiteX124" fmla="*/ 1403 w 10000"/>
              <a:gd name="connsiteY124" fmla="*/ 5755 h 10000"/>
              <a:gd name="connsiteX125" fmla="*/ 1275 w 10000"/>
              <a:gd name="connsiteY125" fmla="*/ 5964 h 10000"/>
              <a:gd name="connsiteX126" fmla="*/ 1003 w 10000"/>
              <a:gd name="connsiteY126" fmla="*/ 6340 h 10000"/>
              <a:gd name="connsiteX127" fmla="*/ 703 w 10000"/>
              <a:gd name="connsiteY127" fmla="*/ 6610 h 10000"/>
              <a:gd name="connsiteX128" fmla="*/ 532 w 10000"/>
              <a:gd name="connsiteY128" fmla="*/ 6662 h 10000"/>
              <a:gd name="connsiteX129" fmla="*/ 338 w 10000"/>
              <a:gd name="connsiteY129" fmla="*/ 6576 h 10000"/>
              <a:gd name="connsiteX130" fmla="*/ 239 w 10000"/>
              <a:gd name="connsiteY130" fmla="*/ 6446 h 10000"/>
              <a:gd name="connsiteX131" fmla="*/ 152 w 10000"/>
              <a:gd name="connsiteY131" fmla="*/ 6248 h 10000"/>
              <a:gd name="connsiteX132" fmla="*/ 115 w 10000"/>
              <a:gd name="connsiteY132" fmla="*/ 6131 h 10000"/>
              <a:gd name="connsiteX133" fmla="*/ 96 w 10000"/>
              <a:gd name="connsiteY133" fmla="*/ 6060 h 10000"/>
              <a:gd name="connsiteX134" fmla="*/ 94 w 10000"/>
              <a:gd name="connsiteY134" fmla="*/ 6049 h 10000"/>
              <a:gd name="connsiteX135" fmla="*/ 91 w 10000"/>
              <a:gd name="connsiteY135" fmla="*/ 6038 h 10000"/>
              <a:gd name="connsiteX136" fmla="*/ 87 w 10000"/>
              <a:gd name="connsiteY136" fmla="*/ 6019 h 10000"/>
              <a:gd name="connsiteX137" fmla="*/ 84 w 10000"/>
              <a:gd name="connsiteY137" fmla="*/ 6009 h 10000"/>
              <a:gd name="connsiteX138" fmla="*/ 77 w 10000"/>
              <a:gd name="connsiteY138" fmla="*/ 5981 h 10000"/>
              <a:gd name="connsiteX139" fmla="*/ 71 w 10000"/>
              <a:gd name="connsiteY139" fmla="*/ 5950 h 10000"/>
              <a:gd name="connsiteX140" fmla="*/ 59 w 10000"/>
              <a:gd name="connsiteY140" fmla="*/ 5886 h 10000"/>
              <a:gd name="connsiteX141" fmla="*/ 38 w 10000"/>
              <a:gd name="connsiteY141" fmla="*/ 5753 h 10000"/>
              <a:gd name="connsiteX142" fmla="*/ 0 w 10000"/>
              <a:gd name="connsiteY142" fmla="*/ 5189 h 10000"/>
              <a:gd name="connsiteX143" fmla="*/ 27 w 10000"/>
              <a:gd name="connsiteY143" fmla="*/ 4687 h 10000"/>
              <a:gd name="connsiteX144" fmla="*/ 154 w 10000"/>
              <a:gd name="connsiteY144" fmla="*/ 3926 h 10000"/>
              <a:gd name="connsiteX145" fmla="*/ 308 w 10000"/>
              <a:gd name="connsiteY145" fmla="*/ 3342 h 10000"/>
              <a:gd name="connsiteX146" fmla="*/ 621 w 10000"/>
              <a:gd name="connsiteY146" fmla="*/ 2399 h 10000"/>
              <a:gd name="connsiteX147" fmla="*/ 904 w 10000"/>
              <a:gd name="connsiteY147" fmla="*/ 1613 h 10000"/>
              <a:gd name="connsiteX148" fmla="*/ 1025 w 10000"/>
              <a:gd name="connsiteY148" fmla="*/ 1256 h 10000"/>
              <a:gd name="connsiteX149" fmla="*/ 1123 w 10000"/>
              <a:gd name="connsiteY149" fmla="*/ 927 h 10000"/>
              <a:gd name="connsiteX150" fmla="*/ 1155 w 10000"/>
              <a:gd name="connsiteY150" fmla="*/ 782 h 10000"/>
              <a:gd name="connsiteX151" fmla="*/ 1164 w 10000"/>
              <a:gd name="connsiteY151" fmla="*/ 729 h 10000"/>
              <a:gd name="connsiteX152" fmla="*/ 1167 w 10000"/>
              <a:gd name="connsiteY152" fmla="*/ 705 h 10000"/>
              <a:gd name="connsiteX153" fmla="*/ 1167 w 10000"/>
              <a:gd name="connsiteY153" fmla="*/ 706 h 10000"/>
              <a:gd name="connsiteX154" fmla="*/ 1167 w 10000"/>
              <a:gd name="connsiteY154" fmla="*/ 712 h 10000"/>
              <a:gd name="connsiteX155" fmla="*/ 1168 w 10000"/>
              <a:gd name="connsiteY155" fmla="*/ 713 h 10000"/>
              <a:gd name="connsiteX156" fmla="*/ 1168 w 10000"/>
              <a:gd name="connsiteY156" fmla="*/ 718 h 10000"/>
              <a:gd name="connsiteX157" fmla="*/ 1169 w 10000"/>
              <a:gd name="connsiteY157" fmla="*/ 731 h 10000"/>
              <a:gd name="connsiteX158" fmla="*/ 1169 w 10000"/>
              <a:gd name="connsiteY158" fmla="*/ 730 h 10000"/>
              <a:gd name="connsiteX159" fmla="*/ 1169 w 10000"/>
              <a:gd name="connsiteY159" fmla="*/ 723 h 10000"/>
              <a:gd name="connsiteX160" fmla="*/ 1168 w 10000"/>
              <a:gd name="connsiteY160" fmla="*/ 718 h 10000"/>
              <a:gd name="connsiteX161" fmla="*/ 1169 w 10000"/>
              <a:gd name="connsiteY161" fmla="*/ 727 h 10000"/>
              <a:gd name="connsiteX162" fmla="*/ 1172 w 10000"/>
              <a:gd name="connsiteY162" fmla="*/ 733 h 10000"/>
              <a:gd name="connsiteX163" fmla="*/ 1168 w 10000"/>
              <a:gd name="connsiteY163" fmla="*/ 721 h 10000"/>
              <a:gd name="connsiteX164" fmla="*/ 1138 w 10000"/>
              <a:gd name="connsiteY164" fmla="*/ 688 h 10000"/>
              <a:gd name="connsiteX165" fmla="*/ 1094 w 10000"/>
              <a:gd name="connsiteY165" fmla="*/ 668 h 10000"/>
              <a:gd name="connsiteX166" fmla="*/ 1000 w 10000"/>
              <a:gd name="connsiteY166" fmla="*/ 666 h 10000"/>
              <a:gd name="connsiteX167" fmla="*/ 840 w 10000"/>
              <a:gd name="connsiteY167" fmla="*/ 727 h 10000"/>
              <a:gd name="connsiteX168" fmla="*/ 740 w 10000"/>
              <a:gd name="connsiteY168" fmla="*/ 792 h 10000"/>
              <a:gd name="connsiteX169" fmla="*/ 715 w 10000"/>
              <a:gd name="connsiteY169" fmla="*/ 810 h 10000"/>
              <a:gd name="connsiteX170" fmla="*/ 707 w 10000"/>
              <a:gd name="connsiteY170" fmla="*/ 817 h 10000"/>
              <a:gd name="connsiteX171" fmla="*/ 705 w 10000"/>
              <a:gd name="connsiteY171" fmla="*/ 818 h 10000"/>
              <a:gd name="connsiteX172" fmla="*/ 643 w 10000"/>
              <a:gd name="connsiteY172" fmla="*/ 613 h 10000"/>
              <a:gd name="connsiteX173" fmla="*/ 646 w 10000"/>
              <a:gd name="connsiteY173" fmla="*/ 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0000" h="10000">
                <a:moveTo>
                  <a:pt x="646" y="263"/>
                </a:moveTo>
                <a:lnTo>
                  <a:pt x="646" y="263"/>
                </a:lnTo>
                <a:cubicBezTo>
                  <a:pt x="646" y="263"/>
                  <a:pt x="649" y="260"/>
                  <a:pt x="656" y="254"/>
                </a:cubicBezTo>
                <a:cubicBezTo>
                  <a:pt x="662" y="247"/>
                  <a:pt x="672" y="237"/>
                  <a:pt x="684" y="227"/>
                </a:cubicBezTo>
                <a:cubicBezTo>
                  <a:pt x="708" y="203"/>
                  <a:pt x="745" y="170"/>
                  <a:pt x="794" y="132"/>
                </a:cubicBezTo>
                <a:cubicBezTo>
                  <a:pt x="842" y="97"/>
                  <a:pt x="902" y="54"/>
                  <a:pt x="978" y="23"/>
                </a:cubicBezTo>
                <a:cubicBezTo>
                  <a:pt x="1015" y="10"/>
                  <a:pt x="1057" y="-2"/>
                  <a:pt x="1105" y="1"/>
                </a:cubicBezTo>
                <a:cubicBezTo>
                  <a:pt x="1129" y="2"/>
                  <a:pt x="1154" y="6"/>
                  <a:pt x="1182" y="19"/>
                </a:cubicBezTo>
                <a:cubicBezTo>
                  <a:pt x="1209" y="34"/>
                  <a:pt x="1240" y="54"/>
                  <a:pt x="1275" y="101"/>
                </a:cubicBezTo>
                <a:cubicBezTo>
                  <a:pt x="1291" y="122"/>
                  <a:pt x="1309" y="153"/>
                  <a:pt x="1326" y="192"/>
                </a:cubicBezTo>
                <a:cubicBezTo>
                  <a:pt x="1343" y="231"/>
                  <a:pt x="1360" y="281"/>
                  <a:pt x="1374" y="339"/>
                </a:cubicBezTo>
                <a:cubicBezTo>
                  <a:pt x="1388" y="398"/>
                  <a:pt x="1398" y="465"/>
                  <a:pt x="1405" y="530"/>
                </a:cubicBezTo>
                <a:cubicBezTo>
                  <a:pt x="1406" y="539"/>
                  <a:pt x="1407" y="549"/>
                  <a:pt x="1408" y="558"/>
                </a:cubicBezTo>
                <a:cubicBezTo>
                  <a:pt x="1408" y="560"/>
                  <a:pt x="1409" y="563"/>
                  <a:pt x="1409" y="565"/>
                </a:cubicBezTo>
                <a:lnTo>
                  <a:pt x="1409" y="578"/>
                </a:lnTo>
                <a:cubicBezTo>
                  <a:pt x="1410" y="590"/>
                  <a:pt x="1411" y="603"/>
                  <a:pt x="1412" y="615"/>
                </a:cubicBezTo>
                <a:cubicBezTo>
                  <a:pt x="1412" y="622"/>
                  <a:pt x="1413" y="628"/>
                  <a:pt x="1413" y="635"/>
                </a:cubicBezTo>
                <a:lnTo>
                  <a:pt x="1413" y="649"/>
                </a:lnTo>
                <a:cubicBezTo>
                  <a:pt x="1414" y="668"/>
                  <a:pt x="1415" y="689"/>
                  <a:pt x="1415" y="706"/>
                </a:cubicBezTo>
                <a:cubicBezTo>
                  <a:pt x="1415" y="725"/>
                  <a:pt x="1415" y="744"/>
                  <a:pt x="1414" y="761"/>
                </a:cubicBezTo>
                <a:cubicBezTo>
                  <a:pt x="1411" y="902"/>
                  <a:pt x="1397" y="1005"/>
                  <a:pt x="1384" y="1098"/>
                </a:cubicBezTo>
                <a:cubicBezTo>
                  <a:pt x="1369" y="1190"/>
                  <a:pt x="1354" y="1270"/>
                  <a:pt x="1337" y="1347"/>
                </a:cubicBezTo>
                <a:cubicBezTo>
                  <a:pt x="1303" y="1498"/>
                  <a:pt x="1266" y="1636"/>
                  <a:pt x="1227" y="1771"/>
                </a:cubicBezTo>
                <a:cubicBezTo>
                  <a:pt x="1189" y="1909"/>
                  <a:pt x="1149" y="2042"/>
                  <a:pt x="1107" y="2178"/>
                </a:cubicBezTo>
                <a:cubicBezTo>
                  <a:pt x="1022" y="2449"/>
                  <a:pt x="931" y="2724"/>
                  <a:pt x="840" y="3018"/>
                </a:cubicBezTo>
                <a:cubicBezTo>
                  <a:pt x="748" y="3310"/>
                  <a:pt x="655" y="3619"/>
                  <a:pt x="569" y="3949"/>
                </a:cubicBezTo>
                <a:cubicBezTo>
                  <a:pt x="526" y="4113"/>
                  <a:pt x="486" y="4284"/>
                  <a:pt x="453" y="4459"/>
                </a:cubicBezTo>
                <a:cubicBezTo>
                  <a:pt x="418" y="4630"/>
                  <a:pt x="391" y="4809"/>
                  <a:pt x="379" y="4965"/>
                </a:cubicBezTo>
                <a:cubicBezTo>
                  <a:pt x="374" y="5042"/>
                  <a:pt x="372" y="5113"/>
                  <a:pt x="373" y="5170"/>
                </a:cubicBezTo>
                <a:cubicBezTo>
                  <a:pt x="375" y="5229"/>
                  <a:pt x="380" y="5273"/>
                  <a:pt x="388" y="5314"/>
                </a:cubicBezTo>
                <a:cubicBezTo>
                  <a:pt x="390" y="5326"/>
                  <a:pt x="392" y="5336"/>
                  <a:pt x="394" y="5347"/>
                </a:cubicBezTo>
                <a:cubicBezTo>
                  <a:pt x="396" y="5352"/>
                  <a:pt x="396" y="5357"/>
                  <a:pt x="398" y="5362"/>
                </a:cubicBezTo>
                <a:cubicBezTo>
                  <a:pt x="399" y="5365"/>
                  <a:pt x="399" y="5367"/>
                  <a:pt x="400" y="5370"/>
                </a:cubicBezTo>
                <a:cubicBezTo>
                  <a:pt x="399" y="5366"/>
                  <a:pt x="404" y="5388"/>
                  <a:pt x="398" y="5361"/>
                </a:cubicBezTo>
                <a:cubicBezTo>
                  <a:pt x="399" y="5364"/>
                  <a:pt x="399" y="5367"/>
                  <a:pt x="400" y="5370"/>
                </a:cubicBezTo>
                <a:cubicBezTo>
                  <a:pt x="402" y="5376"/>
                  <a:pt x="403" y="5383"/>
                  <a:pt x="405" y="5389"/>
                </a:cubicBezTo>
                <a:lnTo>
                  <a:pt x="408" y="5398"/>
                </a:lnTo>
                <a:cubicBezTo>
                  <a:pt x="408" y="5401"/>
                  <a:pt x="410" y="5406"/>
                  <a:pt x="410" y="5405"/>
                </a:cubicBezTo>
                <a:lnTo>
                  <a:pt x="411" y="5405"/>
                </a:lnTo>
                <a:cubicBezTo>
                  <a:pt x="413" y="5409"/>
                  <a:pt x="416" y="5418"/>
                  <a:pt x="418" y="5422"/>
                </a:cubicBezTo>
                <a:cubicBezTo>
                  <a:pt x="430" y="5445"/>
                  <a:pt x="439" y="5455"/>
                  <a:pt x="455" y="5466"/>
                </a:cubicBezTo>
                <a:cubicBezTo>
                  <a:pt x="471" y="5474"/>
                  <a:pt x="493" y="5478"/>
                  <a:pt x="520" y="5471"/>
                </a:cubicBezTo>
                <a:cubicBezTo>
                  <a:pt x="547" y="5465"/>
                  <a:pt x="578" y="5446"/>
                  <a:pt x="612" y="5419"/>
                </a:cubicBezTo>
                <a:cubicBezTo>
                  <a:pt x="678" y="5366"/>
                  <a:pt x="749" y="5279"/>
                  <a:pt x="822" y="5174"/>
                </a:cubicBezTo>
                <a:cubicBezTo>
                  <a:pt x="894" y="5068"/>
                  <a:pt x="968" y="4943"/>
                  <a:pt x="1041" y="4808"/>
                </a:cubicBezTo>
                <a:cubicBezTo>
                  <a:pt x="1078" y="4741"/>
                  <a:pt x="1115" y="4667"/>
                  <a:pt x="1152" y="4594"/>
                </a:cubicBezTo>
                <a:cubicBezTo>
                  <a:pt x="1189" y="4521"/>
                  <a:pt x="1227" y="4444"/>
                  <a:pt x="1265" y="4366"/>
                </a:cubicBezTo>
                <a:cubicBezTo>
                  <a:pt x="1304" y="4287"/>
                  <a:pt x="1343" y="4208"/>
                  <a:pt x="1382" y="4126"/>
                </a:cubicBezTo>
                <a:cubicBezTo>
                  <a:pt x="1423" y="4046"/>
                  <a:pt x="1464" y="3964"/>
                  <a:pt x="1506" y="3882"/>
                </a:cubicBezTo>
                <a:cubicBezTo>
                  <a:pt x="1589" y="3720"/>
                  <a:pt x="1676" y="3565"/>
                  <a:pt x="1764" y="3413"/>
                </a:cubicBezTo>
                <a:cubicBezTo>
                  <a:pt x="1940" y="3112"/>
                  <a:pt x="2126" y="2836"/>
                  <a:pt x="2316" y="2586"/>
                </a:cubicBezTo>
                <a:cubicBezTo>
                  <a:pt x="2505" y="2336"/>
                  <a:pt x="2701" y="2112"/>
                  <a:pt x="2900" y="1914"/>
                </a:cubicBezTo>
                <a:cubicBezTo>
                  <a:pt x="2949" y="1863"/>
                  <a:pt x="3001" y="1817"/>
                  <a:pt x="3051" y="1769"/>
                </a:cubicBezTo>
                <a:lnTo>
                  <a:pt x="3127" y="1702"/>
                </a:lnTo>
                <a:cubicBezTo>
                  <a:pt x="3133" y="1697"/>
                  <a:pt x="3140" y="1692"/>
                  <a:pt x="3146" y="1687"/>
                </a:cubicBezTo>
                <a:cubicBezTo>
                  <a:pt x="3152" y="1681"/>
                  <a:pt x="3159" y="1675"/>
                  <a:pt x="3166" y="1670"/>
                </a:cubicBezTo>
                <a:cubicBezTo>
                  <a:pt x="3180" y="1659"/>
                  <a:pt x="3193" y="1648"/>
                  <a:pt x="3207" y="1637"/>
                </a:cubicBezTo>
                <a:cubicBezTo>
                  <a:pt x="3221" y="1626"/>
                  <a:pt x="3235" y="1616"/>
                  <a:pt x="3249" y="1605"/>
                </a:cubicBezTo>
                <a:cubicBezTo>
                  <a:pt x="3262" y="1595"/>
                  <a:pt x="3275" y="1587"/>
                  <a:pt x="3288" y="1577"/>
                </a:cubicBezTo>
                <a:cubicBezTo>
                  <a:pt x="3316" y="1558"/>
                  <a:pt x="3342" y="1539"/>
                  <a:pt x="3369" y="1522"/>
                </a:cubicBezTo>
                <a:cubicBezTo>
                  <a:pt x="3421" y="1487"/>
                  <a:pt x="3474" y="1454"/>
                  <a:pt x="3528" y="1425"/>
                </a:cubicBezTo>
                <a:cubicBezTo>
                  <a:pt x="3955" y="1193"/>
                  <a:pt x="4383" y="1123"/>
                  <a:pt x="4802" y="1149"/>
                </a:cubicBezTo>
                <a:cubicBezTo>
                  <a:pt x="5221" y="1178"/>
                  <a:pt x="5631" y="1304"/>
                  <a:pt x="6024" y="1510"/>
                </a:cubicBezTo>
                <a:cubicBezTo>
                  <a:pt x="6220" y="1613"/>
                  <a:pt x="6412" y="1734"/>
                  <a:pt x="6599" y="1871"/>
                </a:cubicBezTo>
                <a:cubicBezTo>
                  <a:pt x="6645" y="1905"/>
                  <a:pt x="6691" y="1941"/>
                  <a:pt x="6738" y="1977"/>
                </a:cubicBezTo>
                <a:cubicBezTo>
                  <a:pt x="6783" y="2014"/>
                  <a:pt x="6829" y="2051"/>
                  <a:pt x="6875" y="2090"/>
                </a:cubicBezTo>
                <a:cubicBezTo>
                  <a:pt x="6920" y="2128"/>
                  <a:pt x="6964" y="2166"/>
                  <a:pt x="7009" y="2207"/>
                </a:cubicBezTo>
                <a:cubicBezTo>
                  <a:pt x="7031" y="2227"/>
                  <a:pt x="7054" y="2247"/>
                  <a:pt x="7076" y="2269"/>
                </a:cubicBezTo>
                <a:cubicBezTo>
                  <a:pt x="7081" y="2274"/>
                  <a:pt x="7087" y="2278"/>
                  <a:pt x="7092" y="2283"/>
                </a:cubicBezTo>
                <a:cubicBezTo>
                  <a:pt x="7098" y="2289"/>
                  <a:pt x="7105" y="2294"/>
                  <a:pt x="7111" y="2300"/>
                </a:cubicBezTo>
                <a:cubicBezTo>
                  <a:pt x="7121" y="2311"/>
                  <a:pt x="7132" y="2320"/>
                  <a:pt x="7142" y="2331"/>
                </a:cubicBezTo>
                <a:cubicBezTo>
                  <a:pt x="7161" y="2348"/>
                  <a:pt x="7186" y="2373"/>
                  <a:pt x="7210" y="2399"/>
                </a:cubicBezTo>
                <a:cubicBezTo>
                  <a:pt x="7234" y="2421"/>
                  <a:pt x="7255" y="2447"/>
                  <a:pt x="7277" y="2469"/>
                </a:cubicBezTo>
                <a:cubicBezTo>
                  <a:pt x="7300" y="2492"/>
                  <a:pt x="7321" y="2517"/>
                  <a:pt x="7343" y="2540"/>
                </a:cubicBezTo>
                <a:cubicBezTo>
                  <a:pt x="7364" y="2565"/>
                  <a:pt x="7387" y="2588"/>
                  <a:pt x="7408" y="2614"/>
                </a:cubicBezTo>
                <a:cubicBezTo>
                  <a:pt x="7494" y="2714"/>
                  <a:pt x="7577" y="2817"/>
                  <a:pt x="7657" y="2923"/>
                </a:cubicBezTo>
                <a:cubicBezTo>
                  <a:pt x="7819" y="3136"/>
                  <a:pt x="7970" y="3362"/>
                  <a:pt x="8113" y="3590"/>
                </a:cubicBezTo>
                <a:cubicBezTo>
                  <a:pt x="8398" y="4047"/>
                  <a:pt x="8646" y="4518"/>
                  <a:pt x="8859" y="4953"/>
                </a:cubicBezTo>
                <a:cubicBezTo>
                  <a:pt x="9073" y="5392"/>
                  <a:pt x="9253" y="5798"/>
                  <a:pt x="9397" y="6143"/>
                </a:cubicBezTo>
                <a:cubicBezTo>
                  <a:pt x="9542" y="6491"/>
                  <a:pt x="9653" y="6776"/>
                  <a:pt x="9729" y="6979"/>
                </a:cubicBezTo>
                <a:cubicBezTo>
                  <a:pt x="9805" y="7179"/>
                  <a:pt x="9846" y="7297"/>
                  <a:pt x="9850" y="7311"/>
                </a:cubicBezTo>
                <a:cubicBezTo>
                  <a:pt x="10059" y="7951"/>
                  <a:pt x="10049" y="8960"/>
                  <a:pt x="9829" y="9565"/>
                </a:cubicBezTo>
                <a:cubicBezTo>
                  <a:pt x="9609" y="10170"/>
                  <a:pt x="9261" y="10140"/>
                  <a:pt x="9052" y="9503"/>
                </a:cubicBezTo>
                <a:cubicBezTo>
                  <a:pt x="9056" y="9515"/>
                  <a:pt x="9028" y="9419"/>
                  <a:pt x="8969" y="9237"/>
                </a:cubicBezTo>
                <a:cubicBezTo>
                  <a:pt x="8910" y="9055"/>
                  <a:pt x="8819" y="8786"/>
                  <a:pt x="8697" y="8455"/>
                </a:cubicBezTo>
                <a:cubicBezTo>
                  <a:pt x="8577" y="8123"/>
                  <a:pt x="8426" y="7728"/>
                  <a:pt x="8247" y="7305"/>
                </a:cubicBezTo>
                <a:cubicBezTo>
                  <a:pt x="8068" y="6879"/>
                  <a:pt x="7858" y="6422"/>
                  <a:pt x="7622" y="5978"/>
                </a:cubicBezTo>
                <a:cubicBezTo>
                  <a:pt x="7504" y="5757"/>
                  <a:pt x="7380" y="5538"/>
                  <a:pt x="7248" y="5330"/>
                </a:cubicBezTo>
                <a:cubicBezTo>
                  <a:pt x="7181" y="5227"/>
                  <a:pt x="7114" y="5126"/>
                  <a:pt x="7046" y="5030"/>
                </a:cubicBezTo>
                <a:cubicBezTo>
                  <a:pt x="7027" y="5006"/>
                  <a:pt x="7010" y="4983"/>
                  <a:pt x="6993" y="4959"/>
                </a:cubicBezTo>
                <a:cubicBezTo>
                  <a:pt x="6975" y="4935"/>
                  <a:pt x="6958" y="4911"/>
                  <a:pt x="6940" y="4889"/>
                </a:cubicBezTo>
                <a:cubicBezTo>
                  <a:pt x="6922" y="4867"/>
                  <a:pt x="6905" y="4843"/>
                  <a:pt x="6888" y="4823"/>
                </a:cubicBezTo>
                <a:cubicBezTo>
                  <a:pt x="6871" y="4802"/>
                  <a:pt x="6855" y="4780"/>
                  <a:pt x="6834" y="4756"/>
                </a:cubicBezTo>
                <a:cubicBezTo>
                  <a:pt x="6824" y="4744"/>
                  <a:pt x="6814" y="4731"/>
                  <a:pt x="6804" y="4719"/>
                </a:cubicBezTo>
                <a:lnTo>
                  <a:pt x="6796" y="4711"/>
                </a:lnTo>
                <a:cubicBezTo>
                  <a:pt x="6795" y="4710"/>
                  <a:pt x="6794" y="4708"/>
                  <a:pt x="6793" y="4707"/>
                </a:cubicBezTo>
                <a:lnTo>
                  <a:pt x="6792" y="4706"/>
                </a:lnTo>
                <a:cubicBezTo>
                  <a:pt x="6787" y="4701"/>
                  <a:pt x="6783" y="4695"/>
                  <a:pt x="6778" y="4690"/>
                </a:cubicBezTo>
                <a:cubicBezTo>
                  <a:pt x="6759" y="4667"/>
                  <a:pt x="6740" y="4646"/>
                  <a:pt x="6721" y="4625"/>
                </a:cubicBezTo>
                <a:cubicBezTo>
                  <a:pt x="6681" y="4580"/>
                  <a:pt x="6642" y="4537"/>
                  <a:pt x="6603" y="4495"/>
                </a:cubicBezTo>
                <a:cubicBezTo>
                  <a:pt x="6564" y="4452"/>
                  <a:pt x="6523" y="4411"/>
                  <a:pt x="6483" y="4370"/>
                </a:cubicBezTo>
                <a:cubicBezTo>
                  <a:pt x="6443" y="4330"/>
                  <a:pt x="6403" y="4290"/>
                  <a:pt x="6362" y="4251"/>
                </a:cubicBezTo>
                <a:cubicBezTo>
                  <a:pt x="6198" y="4095"/>
                  <a:pt x="6028" y="3950"/>
                  <a:pt x="5854" y="3823"/>
                </a:cubicBezTo>
                <a:cubicBezTo>
                  <a:pt x="5505" y="3567"/>
                  <a:pt x="5137" y="3377"/>
                  <a:pt x="4762" y="3275"/>
                </a:cubicBezTo>
                <a:cubicBezTo>
                  <a:pt x="4574" y="3225"/>
                  <a:pt x="4384" y="3199"/>
                  <a:pt x="4195" y="3198"/>
                </a:cubicBezTo>
                <a:cubicBezTo>
                  <a:pt x="4099" y="3200"/>
                  <a:pt x="4005" y="3204"/>
                  <a:pt x="3910" y="3221"/>
                </a:cubicBezTo>
                <a:cubicBezTo>
                  <a:pt x="3863" y="3226"/>
                  <a:pt x="3816" y="3239"/>
                  <a:pt x="3769" y="3248"/>
                </a:cubicBezTo>
                <a:cubicBezTo>
                  <a:pt x="3722" y="3262"/>
                  <a:pt x="3675" y="3274"/>
                  <a:pt x="3628" y="3291"/>
                </a:cubicBezTo>
                <a:cubicBezTo>
                  <a:pt x="3582" y="3304"/>
                  <a:pt x="3536" y="3326"/>
                  <a:pt x="3490" y="3344"/>
                </a:cubicBezTo>
                <a:cubicBezTo>
                  <a:pt x="3466" y="3355"/>
                  <a:pt x="3444" y="3367"/>
                  <a:pt x="3421" y="3378"/>
                </a:cubicBezTo>
                <a:cubicBezTo>
                  <a:pt x="3410" y="3384"/>
                  <a:pt x="3398" y="3389"/>
                  <a:pt x="3387" y="3395"/>
                </a:cubicBezTo>
                <a:cubicBezTo>
                  <a:pt x="3376" y="3401"/>
                  <a:pt x="3366" y="3407"/>
                  <a:pt x="3355" y="3413"/>
                </a:cubicBezTo>
                <a:cubicBezTo>
                  <a:pt x="3344" y="3419"/>
                  <a:pt x="3334" y="3425"/>
                  <a:pt x="3323" y="3431"/>
                </a:cubicBezTo>
                <a:cubicBezTo>
                  <a:pt x="3317" y="3434"/>
                  <a:pt x="3313" y="3436"/>
                  <a:pt x="3306" y="3440"/>
                </a:cubicBezTo>
                <a:cubicBezTo>
                  <a:pt x="3300" y="3444"/>
                  <a:pt x="3293" y="3449"/>
                  <a:pt x="3287" y="3453"/>
                </a:cubicBezTo>
                <a:cubicBezTo>
                  <a:pt x="3264" y="3468"/>
                  <a:pt x="3241" y="3484"/>
                  <a:pt x="3218" y="3499"/>
                </a:cubicBezTo>
                <a:cubicBezTo>
                  <a:pt x="3171" y="3533"/>
                  <a:pt x="3124" y="3566"/>
                  <a:pt x="3078" y="3602"/>
                </a:cubicBezTo>
                <a:cubicBezTo>
                  <a:pt x="2892" y="3746"/>
                  <a:pt x="2709" y="3911"/>
                  <a:pt x="2531" y="4103"/>
                </a:cubicBezTo>
                <a:cubicBezTo>
                  <a:pt x="2354" y="4295"/>
                  <a:pt x="2181" y="4511"/>
                  <a:pt x="2015" y="4750"/>
                </a:cubicBezTo>
                <a:cubicBezTo>
                  <a:pt x="1931" y="4869"/>
                  <a:pt x="1850" y="4995"/>
                  <a:pt x="1769" y="5126"/>
                </a:cubicBezTo>
                <a:cubicBezTo>
                  <a:pt x="1730" y="5191"/>
                  <a:pt x="1690" y="5259"/>
                  <a:pt x="1650" y="5327"/>
                </a:cubicBezTo>
                <a:cubicBezTo>
                  <a:pt x="1609" y="5400"/>
                  <a:pt x="1569" y="5470"/>
                  <a:pt x="1529" y="5540"/>
                </a:cubicBezTo>
                <a:cubicBezTo>
                  <a:pt x="1518" y="5558"/>
                  <a:pt x="1508" y="5577"/>
                  <a:pt x="1497" y="5595"/>
                </a:cubicBezTo>
                <a:lnTo>
                  <a:pt x="1467" y="5649"/>
                </a:lnTo>
                <a:cubicBezTo>
                  <a:pt x="1446" y="5685"/>
                  <a:pt x="1424" y="5720"/>
                  <a:pt x="1403" y="5755"/>
                </a:cubicBezTo>
                <a:cubicBezTo>
                  <a:pt x="1361" y="5828"/>
                  <a:pt x="1318" y="5897"/>
                  <a:pt x="1275" y="5964"/>
                </a:cubicBezTo>
                <a:cubicBezTo>
                  <a:pt x="1187" y="6101"/>
                  <a:pt x="1096" y="6229"/>
                  <a:pt x="1003" y="6340"/>
                </a:cubicBezTo>
                <a:cubicBezTo>
                  <a:pt x="909" y="6452"/>
                  <a:pt x="812" y="6549"/>
                  <a:pt x="703" y="6610"/>
                </a:cubicBezTo>
                <a:cubicBezTo>
                  <a:pt x="650" y="6640"/>
                  <a:pt x="594" y="6660"/>
                  <a:pt x="532" y="6662"/>
                </a:cubicBezTo>
                <a:cubicBezTo>
                  <a:pt x="471" y="6660"/>
                  <a:pt x="405" y="6641"/>
                  <a:pt x="338" y="6576"/>
                </a:cubicBezTo>
                <a:cubicBezTo>
                  <a:pt x="305" y="6545"/>
                  <a:pt x="271" y="6501"/>
                  <a:pt x="239" y="6446"/>
                </a:cubicBezTo>
                <a:cubicBezTo>
                  <a:pt x="207" y="6390"/>
                  <a:pt x="177" y="6323"/>
                  <a:pt x="152" y="6248"/>
                </a:cubicBezTo>
                <a:cubicBezTo>
                  <a:pt x="138" y="6213"/>
                  <a:pt x="127" y="6174"/>
                  <a:pt x="115" y="6131"/>
                </a:cubicBezTo>
                <a:cubicBezTo>
                  <a:pt x="109" y="6109"/>
                  <a:pt x="102" y="6084"/>
                  <a:pt x="96" y="6060"/>
                </a:cubicBezTo>
                <a:cubicBezTo>
                  <a:pt x="94" y="6053"/>
                  <a:pt x="94" y="6053"/>
                  <a:pt x="94" y="6049"/>
                </a:cubicBezTo>
                <a:cubicBezTo>
                  <a:pt x="93" y="6045"/>
                  <a:pt x="92" y="6042"/>
                  <a:pt x="91" y="6038"/>
                </a:cubicBezTo>
                <a:cubicBezTo>
                  <a:pt x="90" y="6032"/>
                  <a:pt x="88" y="6025"/>
                  <a:pt x="87" y="6019"/>
                </a:cubicBezTo>
                <a:cubicBezTo>
                  <a:pt x="86" y="6016"/>
                  <a:pt x="85" y="6012"/>
                  <a:pt x="84" y="6009"/>
                </a:cubicBezTo>
                <a:cubicBezTo>
                  <a:pt x="76" y="5977"/>
                  <a:pt x="80" y="5992"/>
                  <a:pt x="77" y="5981"/>
                </a:cubicBezTo>
                <a:cubicBezTo>
                  <a:pt x="75" y="5971"/>
                  <a:pt x="73" y="5960"/>
                  <a:pt x="71" y="5950"/>
                </a:cubicBezTo>
                <a:cubicBezTo>
                  <a:pt x="66" y="5929"/>
                  <a:pt x="63" y="5907"/>
                  <a:pt x="59" y="5886"/>
                </a:cubicBezTo>
                <a:cubicBezTo>
                  <a:pt x="51" y="5843"/>
                  <a:pt x="44" y="5799"/>
                  <a:pt x="38" y="5753"/>
                </a:cubicBezTo>
                <a:cubicBezTo>
                  <a:pt x="12" y="5571"/>
                  <a:pt x="0" y="5372"/>
                  <a:pt x="0" y="5189"/>
                </a:cubicBezTo>
                <a:cubicBezTo>
                  <a:pt x="1" y="5006"/>
                  <a:pt x="12" y="4837"/>
                  <a:pt x="27" y="4687"/>
                </a:cubicBezTo>
                <a:cubicBezTo>
                  <a:pt x="59" y="4385"/>
                  <a:pt x="106" y="4143"/>
                  <a:pt x="154" y="3926"/>
                </a:cubicBezTo>
                <a:cubicBezTo>
                  <a:pt x="203" y="3710"/>
                  <a:pt x="256" y="3519"/>
                  <a:pt x="308" y="3342"/>
                </a:cubicBezTo>
                <a:cubicBezTo>
                  <a:pt x="413" y="2986"/>
                  <a:pt x="519" y="2681"/>
                  <a:pt x="621" y="2399"/>
                </a:cubicBezTo>
                <a:cubicBezTo>
                  <a:pt x="721" y="2116"/>
                  <a:pt x="818" y="1858"/>
                  <a:pt x="904" y="1613"/>
                </a:cubicBezTo>
                <a:cubicBezTo>
                  <a:pt x="948" y="1490"/>
                  <a:pt x="988" y="1372"/>
                  <a:pt x="1025" y="1256"/>
                </a:cubicBezTo>
                <a:cubicBezTo>
                  <a:pt x="1063" y="1142"/>
                  <a:pt x="1096" y="1030"/>
                  <a:pt x="1123" y="927"/>
                </a:cubicBezTo>
                <a:cubicBezTo>
                  <a:pt x="1136" y="875"/>
                  <a:pt x="1147" y="824"/>
                  <a:pt x="1155" y="782"/>
                </a:cubicBezTo>
                <a:cubicBezTo>
                  <a:pt x="1159" y="762"/>
                  <a:pt x="1162" y="744"/>
                  <a:pt x="1164" y="729"/>
                </a:cubicBezTo>
                <a:cubicBezTo>
                  <a:pt x="1166" y="714"/>
                  <a:pt x="1166" y="706"/>
                  <a:pt x="1167" y="705"/>
                </a:cubicBezTo>
                <a:lnTo>
                  <a:pt x="1167" y="706"/>
                </a:lnTo>
                <a:lnTo>
                  <a:pt x="1167" y="712"/>
                </a:lnTo>
                <a:lnTo>
                  <a:pt x="1168" y="713"/>
                </a:lnTo>
                <a:lnTo>
                  <a:pt x="1168" y="718"/>
                </a:lnTo>
                <a:cubicBezTo>
                  <a:pt x="1168" y="722"/>
                  <a:pt x="1169" y="726"/>
                  <a:pt x="1169" y="731"/>
                </a:cubicBezTo>
                <a:cubicBezTo>
                  <a:pt x="1170" y="734"/>
                  <a:pt x="1169" y="733"/>
                  <a:pt x="1169" y="730"/>
                </a:cubicBezTo>
                <a:lnTo>
                  <a:pt x="1169" y="723"/>
                </a:lnTo>
                <a:cubicBezTo>
                  <a:pt x="1169" y="721"/>
                  <a:pt x="1168" y="720"/>
                  <a:pt x="1168" y="718"/>
                </a:cubicBezTo>
                <a:cubicBezTo>
                  <a:pt x="1167" y="704"/>
                  <a:pt x="1170" y="730"/>
                  <a:pt x="1169" y="727"/>
                </a:cubicBezTo>
                <a:cubicBezTo>
                  <a:pt x="1170" y="726"/>
                  <a:pt x="1171" y="730"/>
                  <a:pt x="1172" y="733"/>
                </a:cubicBezTo>
                <a:cubicBezTo>
                  <a:pt x="1174" y="740"/>
                  <a:pt x="1175" y="733"/>
                  <a:pt x="1168" y="721"/>
                </a:cubicBezTo>
                <a:cubicBezTo>
                  <a:pt x="1162" y="710"/>
                  <a:pt x="1151" y="697"/>
                  <a:pt x="1138" y="688"/>
                </a:cubicBezTo>
                <a:cubicBezTo>
                  <a:pt x="1125" y="678"/>
                  <a:pt x="1110" y="672"/>
                  <a:pt x="1094" y="668"/>
                </a:cubicBezTo>
                <a:cubicBezTo>
                  <a:pt x="1063" y="660"/>
                  <a:pt x="1030" y="661"/>
                  <a:pt x="1000" y="666"/>
                </a:cubicBezTo>
                <a:cubicBezTo>
                  <a:pt x="939" y="678"/>
                  <a:pt x="884" y="704"/>
                  <a:pt x="840" y="727"/>
                </a:cubicBezTo>
                <a:cubicBezTo>
                  <a:pt x="796" y="753"/>
                  <a:pt x="762" y="775"/>
                  <a:pt x="740" y="792"/>
                </a:cubicBezTo>
                <a:cubicBezTo>
                  <a:pt x="729" y="801"/>
                  <a:pt x="720" y="806"/>
                  <a:pt x="715" y="810"/>
                </a:cubicBezTo>
                <a:cubicBezTo>
                  <a:pt x="710" y="814"/>
                  <a:pt x="707" y="817"/>
                  <a:pt x="707" y="817"/>
                </a:cubicBezTo>
                <a:cubicBezTo>
                  <a:pt x="705" y="818"/>
                  <a:pt x="716" y="851"/>
                  <a:pt x="705" y="818"/>
                </a:cubicBezTo>
                <a:cubicBezTo>
                  <a:pt x="694" y="784"/>
                  <a:pt x="658" y="769"/>
                  <a:pt x="643" y="613"/>
                </a:cubicBezTo>
                <a:cubicBezTo>
                  <a:pt x="626" y="498"/>
                  <a:pt x="597" y="314"/>
                  <a:pt x="646" y="263"/>
                </a:cubicBezTo>
              </a:path>
            </a:pathLst>
          </a:custGeom>
          <a:gradFill flip="none" rotWithShape="1">
            <a:gsLst>
              <a:gs pos="100000">
                <a:srgbClr val="7C7C7C"/>
              </a:gs>
              <a:gs pos="0">
                <a:schemeClr val="bg1">
                  <a:lumMod val="85000"/>
                </a:schemeClr>
              </a:gs>
            </a:gsLst>
            <a:lin ang="0" scaled="1"/>
            <a:tileRect/>
          </a:gradFill>
          <a:ln>
            <a:noFill/>
          </a:ln>
          <a:effectLst>
            <a:outerShdw blurRad="222250" dist="114300" dir="2700000" algn="tl" rotWithShape="0">
              <a:prstClr val="black">
                <a:alpha val="24000"/>
              </a:prstClr>
            </a:outerShdw>
          </a:effectLst>
        </p:spPr>
        <p:txBody>
          <a:bodyPr wrap="none" lIns="69836" tIns="34918" rIns="69836" bIns="34918" anchor="ctr"/>
          <a:lstStyle/>
          <a:p>
            <a:pPr defTabSz="402338"/>
            <a:endParaRPr lang="en" sz="1350" dirty="0">
              <a:solidFill>
                <a:srgbClr val="000000"/>
              </a:solidFill>
            </a:endParaRPr>
          </a:p>
        </p:txBody>
      </p:sp>
      <p:sp>
        <p:nvSpPr>
          <p:cNvPr id="46" name="TextBox 45"/>
          <p:cNvSpPr txBox="1"/>
          <p:nvPr/>
        </p:nvSpPr>
        <p:spPr>
          <a:xfrm>
            <a:off x="2179977" y="3784993"/>
            <a:ext cx="778199" cy="578349"/>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20 </a:t>
            </a:r>
            <a:r>
              <a:rPr lang="en" sz="825" dirty="0">
                <a:solidFill>
                  <a:srgbClr val="000000"/>
                </a:solidFill>
                <a:effectLst>
                  <a:outerShdw blurRad="50800" dist="38100" dir="2700000" algn="tl" rotWithShape="0">
                    <a:prstClr val="black">
                      <a:alpha val="40000"/>
                    </a:prstClr>
                  </a:outerShdw>
                </a:effectLst>
                <a:cs typeface="DIN Next LT Pro"/>
              </a:rPr>
              <a:t>new victims of identity theft</a:t>
            </a:r>
          </a:p>
        </p:txBody>
      </p:sp>
      <p:sp>
        <p:nvSpPr>
          <p:cNvPr id="47" name="TextBox 46"/>
          <p:cNvSpPr txBox="1"/>
          <p:nvPr/>
        </p:nvSpPr>
        <p:spPr>
          <a:xfrm>
            <a:off x="4806981" y="3527854"/>
            <a:ext cx="702542" cy="451391"/>
          </a:xfrm>
          <a:prstGeom prst="rect">
            <a:avLst/>
          </a:prstGeom>
          <a:noFill/>
          <a:effectLst>
            <a:outerShdw blurRad="63500" sx="102000" sy="102000" algn="ctr" rotWithShape="0">
              <a:prstClr val="black">
                <a:alpha val="40000"/>
              </a:prstClr>
            </a:outerShdw>
          </a:effectLst>
        </p:spPr>
        <p:txBody>
          <a:bodyPr wrap="square" lIns="0" tIns="34918" rIns="0"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342,000</a:t>
            </a:r>
          </a:p>
          <a:p>
            <a:pPr defTabSz="402338"/>
            <a:r>
              <a:rPr lang="en" sz="825" dirty="0">
                <a:solidFill>
                  <a:srgbClr val="000000"/>
                </a:solidFill>
                <a:effectLst>
                  <a:outerShdw blurRad="50800" dist="38100" dir="2700000" algn="tl" rotWithShape="0">
                    <a:prstClr val="black">
                      <a:alpha val="40000"/>
                    </a:prstClr>
                  </a:outerShdw>
                </a:effectLst>
                <a:cs typeface="DIN Next LT Pro"/>
              </a:rPr>
              <a:t>apps downloaded</a:t>
            </a:r>
          </a:p>
        </p:txBody>
      </p:sp>
      <p:sp>
        <p:nvSpPr>
          <p:cNvPr id="48" name="TextBox 47"/>
          <p:cNvSpPr txBox="1"/>
          <p:nvPr/>
        </p:nvSpPr>
        <p:spPr>
          <a:xfrm>
            <a:off x="4327402" y="3788729"/>
            <a:ext cx="702542" cy="578349"/>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40,000</a:t>
            </a:r>
          </a:p>
          <a:p>
            <a:pPr defTabSz="402338"/>
            <a:r>
              <a:rPr lang="en" sz="825" dirty="0">
                <a:solidFill>
                  <a:srgbClr val="000000"/>
                </a:solidFill>
                <a:effectLst>
                  <a:outerShdw blurRad="50800" dist="38100" dir="2700000" algn="tl" rotWithShape="0">
                    <a:prstClr val="black">
                      <a:alpha val="40000"/>
                    </a:prstClr>
                  </a:outerShdw>
                </a:effectLst>
                <a:cs typeface="DIN Next LT Pro"/>
              </a:rPr>
              <a:t>hours of music listened</a:t>
            </a:r>
          </a:p>
        </p:txBody>
      </p:sp>
      <p:sp>
        <p:nvSpPr>
          <p:cNvPr id="50" name="TextBox 49"/>
          <p:cNvSpPr txBox="1"/>
          <p:nvPr/>
        </p:nvSpPr>
        <p:spPr>
          <a:xfrm>
            <a:off x="5722981" y="3992268"/>
            <a:ext cx="562357" cy="578349"/>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1.8 million snaps created</a:t>
            </a:r>
          </a:p>
        </p:txBody>
      </p:sp>
      <p:sp>
        <p:nvSpPr>
          <p:cNvPr id="52" name="TextBox 51"/>
          <p:cNvSpPr txBox="1"/>
          <p:nvPr/>
        </p:nvSpPr>
        <p:spPr>
          <a:xfrm>
            <a:off x="6208818" y="4311099"/>
            <a:ext cx="643587" cy="451391"/>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a:rPr>
              <a:t>70,017 hours watched</a:t>
            </a:r>
          </a:p>
        </p:txBody>
      </p:sp>
      <p:sp>
        <p:nvSpPr>
          <p:cNvPr id="53" name="TextBox 52"/>
          <p:cNvSpPr txBox="1"/>
          <p:nvPr/>
        </p:nvSpPr>
        <p:spPr>
          <a:xfrm>
            <a:off x="3908120" y="3353922"/>
            <a:ext cx="702542" cy="451391"/>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$751,522 spent online</a:t>
            </a:r>
            <a:endParaRPr lang="en" sz="825" dirty="0">
              <a:solidFill>
                <a:srgbClr val="000000"/>
              </a:solidFill>
              <a:effectLst>
                <a:outerShdw blurRad="50800" dist="38100" dir="2700000" algn="tl" rotWithShape="0">
                  <a:prstClr val="black">
                    <a:alpha val="40000"/>
                  </a:prstClr>
                </a:outerShdw>
              </a:effectLst>
              <a:cs typeface="DIN Next LT Pro"/>
            </a:endParaRPr>
          </a:p>
        </p:txBody>
      </p:sp>
      <p:sp>
        <p:nvSpPr>
          <p:cNvPr id="54" name="TextBox 53"/>
          <p:cNvSpPr txBox="1"/>
          <p:nvPr/>
        </p:nvSpPr>
        <p:spPr>
          <a:xfrm>
            <a:off x="2556473" y="3555038"/>
            <a:ext cx="702542" cy="324434"/>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156 million</a:t>
            </a:r>
          </a:p>
          <a:p>
            <a:pPr defTabSz="402338"/>
            <a:r>
              <a:rPr lang="en" sz="825" dirty="0">
                <a:solidFill>
                  <a:srgbClr val="000000"/>
                </a:solidFill>
                <a:effectLst>
                  <a:outerShdw blurRad="50800" dist="38100" dir="2700000" algn="tl" rotWithShape="0">
                    <a:prstClr val="black">
                      <a:alpha val="40000"/>
                    </a:prstClr>
                  </a:outerShdw>
                </a:effectLst>
                <a:cs typeface="DIN Next LT Pro"/>
              </a:rPr>
              <a:t>email sent</a:t>
            </a:r>
          </a:p>
        </p:txBody>
      </p:sp>
      <p:sp>
        <p:nvSpPr>
          <p:cNvPr id="55" name="TextBox 54"/>
          <p:cNvSpPr txBox="1"/>
          <p:nvPr/>
        </p:nvSpPr>
        <p:spPr>
          <a:xfrm>
            <a:off x="1784526" y="4207780"/>
            <a:ext cx="810625" cy="451391"/>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1,300</a:t>
            </a:r>
          </a:p>
          <a:p>
            <a:pPr defTabSz="402338"/>
            <a:r>
              <a:rPr lang="en" sz="825" dirty="0">
                <a:solidFill>
                  <a:srgbClr val="000000"/>
                </a:solidFill>
                <a:effectLst>
                  <a:outerShdw blurRad="50800" dist="38100" dir="2700000" algn="tl" rotWithShape="0">
                    <a:prstClr val="black">
                      <a:alpha val="40000"/>
                    </a:prstClr>
                  </a:outerShdw>
                </a:effectLst>
                <a:cs typeface="DIN Next LT Pro"/>
              </a:rPr>
              <a:t>new mobile users</a:t>
            </a:r>
          </a:p>
        </p:txBody>
      </p:sp>
      <p:sp>
        <p:nvSpPr>
          <p:cNvPr id="56" name="TextBox 55"/>
          <p:cNvSpPr txBox="1"/>
          <p:nvPr/>
        </p:nvSpPr>
        <p:spPr>
          <a:xfrm>
            <a:off x="3528977" y="3572443"/>
            <a:ext cx="646043" cy="705307"/>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120</a:t>
            </a:r>
          </a:p>
          <a:p>
            <a:pPr defTabSz="402338"/>
            <a:r>
              <a:rPr lang="en" sz="825" dirty="0">
                <a:solidFill>
                  <a:srgbClr val="000000"/>
                </a:solidFill>
                <a:effectLst>
                  <a:outerShdw blurRad="50800" dist="38100" dir="2700000" algn="tl" rotWithShape="0">
                    <a:prstClr val="black">
                      <a:alpha val="40000"/>
                    </a:prstClr>
                  </a:outerShdw>
                </a:effectLst>
                <a:cs typeface="DIN Next LT Pro"/>
              </a:rPr>
              <a:t>new Linkedin accounts created</a:t>
            </a:r>
          </a:p>
        </p:txBody>
      </p:sp>
      <p:sp>
        <p:nvSpPr>
          <p:cNvPr id="58" name="TextBox 57"/>
          <p:cNvSpPr txBox="1"/>
          <p:nvPr/>
        </p:nvSpPr>
        <p:spPr>
          <a:xfrm>
            <a:off x="6471736" y="2619276"/>
            <a:ext cx="724649" cy="705307"/>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900,000</a:t>
            </a:r>
          </a:p>
          <a:p>
            <a:pPr defTabSz="402338"/>
            <a:r>
              <a:rPr lang="en" sz="825" dirty="0">
                <a:solidFill>
                  <a:srgbClr val="000000"/>
                </a:solidFill>
                <a:effectLst>
                  <a:outerShdw blurRad="50800" dist="38100" dir="2700000" algn="tl" rotWithShape="0">
                    <a:prstClr val="black">
                      <a:alpha val="40000"/>
                    </a:prstClr>
                  </a:outerShdw>
                </a:effectLst>
                <a:cs typeface="DIN Next LT Pro"/>
              </a:rPr>
              <a:t>logins,</a:t>
            </a:r>
          </a:p>
          <a:p>
            <a:pPr defTabSz="402338"/>
            <a:r>
              <a:rPr lang="en" sz="825" dirty="0">
                <a:solidFill>
                  <a:srgbClr val="000000"/>
                </a:solidFill>
                <a:effectLst>
                  <a:outerShdw blurRad="50800" dist="38100" dir="2700000" algn="tl" rotWithShape="0">
                    <a:prstClr val="black">
                      <a:alpha val="40000"/>
                    </a:prstClr>
                  </a:outerShdw>
                </a:effectLst>
                <a:cs typeface="DIN Next LT Pro Black"/>
              </a:rPr>
              <a:t>15,000 GIFs sent via Messenger</a:t>
            </a:r>
            <a:endParaRPr lang="en" sz="825" dirty="0">
              <a:solidFill>
                <a:srgbClr val="000000"/>
              </a:solidFill>
              <a:effectLst>
                <a:outerShdw blurRad="50800" dist="38100" dir="2700000" algn="tl" rotWithShape="0">
                  <a:prstClr val="black">
                    <a:alpha val="40000"/>
                  </a:prstClr>
                </a:outerShdw>
              </a:effectLst>
              <a:cs typeface="DIN Next LT Pro"/>
            </a:endParaRPr>
          </a:p>
        </p:txBody>
      </p:sp>
      <p:sp>
        <p:nvSpPr>
          <p:cNvPr id="59" name="TextBox 58"/>
          <p:cNvSpPr txBox="1"/>
          <p:nvPr/>
        </p:nvSpPr>
        <p:spPr>
          <a:xfrm>
            <a:off x="5194641" y="3926467"/>
            <a:ext cx="573308" cy="578349"/>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3.5 million</a:t>
            </a:r>
          </a:p>
          <a:p>
            <a:pPr defTabSz="402338"/>
            <a:r>
              <a:rPr lang="en" sz="825" dirty="0">
                <a:solidFill>
                  <a:srgbClr val="000000"/>
                </a:solidFill>
                <a:effectLst>
                  <a:outerShdw blurRad="50800" dist="38100" dir="2700000" algn="tl" rotWithShape="0">
                    <a:prstClr val="black">
                      <a:alpha val="40000"/>
                    </a:prstClr>
                  </a:outerShdw>
                </a:effectLst>
                <a:cs typeface="DIN Next LT Pro"/>
              </a:rPr>
              <a:t>search queries</a:t>
            </a:r>
          </a:p>
        </p:txBody>
      </p:sp>
      <p:sp>
        <p:nvSpPr>
          <p:cNvPr id="60" name="TextBox 59"/>
          <p:cNvSpPr txBox="1"/>
          <p:nvPr/>
        </p:nvSpPr>
        <p:spPr>
          <a:xfrm>
            <a:off x="1403949" y="4412122"/>
            <a:ext cx="729562" cy="451391"/>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135</a:t>
            </a:r>
          </a:p>
          <a:p>
            <a:pPr defTabSz="402338"/>
            <a:r>
              <a:rPr lang="en" sz="825" dirty="0">
                <a:solidFill>
                  <a:srgbClr val="000000"/>
                </a:solidFill>
                <a:effectLst>
                  <a:outerShdw blurRad="50800" dist="38100" dir="2700000" algn="tl" rotWithShape="0">
                    <a:prstClr val="black">
                      <a:alpha val="40000"/>
                    </a:prstClr>
                  </a:outerShdw>
                </a:effectLst>
                <a:cs typeface="DIN Next LT Pro"/>
              </a:rPr>
              <a:t>botnet infections</a:t>
            </a:r>
          </a:p>
        </p:txBody>
      </p:sp>
      <p:sp>
        <p:nvSpPr>
          <p:cNvPr id="61" name="TextBox 60"/>
          <p:cNvSpPr txBox="1"/>
          <p:nvPr/>
        </p:nvSpPr>
        <p:spPr>
          <a:xfrm>
            <a:off x="3115596" y="3889989"/>
            <a:ext cx="559124" cy="705307"/>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50 voice-first devices shipped</a:t>
            </a:r>
          </a:p>
        </p:txBody>
      </p:sp>
      <p:sp>
        <p:nvSpPr>
          <p:cNvPr id="62" name="TextBox 61"/>
          <p:cNvSpPr txBox="1"/>
          <p:nvPr/>
        </p:nvSpPr>
        <p:spPr>
          <a:xfrm>
            <a:off x="7110140" y="3457326"/>
            <a:ext cx="724649" cy="324434"/>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4.1 million</a:t>
            </a:r>
          </a:p>
          <a:p>
            <a:pPr defTabSz="402338"/>
            <a:r>
              <a:rPr lang="en" sz="825" dirty="0">
                <a:solidFill>
                  <a:srgbClr val="000000"/>
                </a:solidFill>
                <a:effectLst>
                  <a:outerShdw blurRad="50800" dist="38100" dir="2700000" algn="tl" rotWithShape="0">
                    <a:prstClr val="black">
                      <a:alpha val="40000"/>
                    </a:prstClr>
                  </a:outerShdw>
                </a:effectLst>
                <a:cs typeface="DIN Next LT Pro"/>
              </a:rPr>
              <a:t>Video views</a:t>
            </a:r>
          </a:p>
        </p:txBody>
      </p:sp>
      <p:sp>
        <p:nvSpPr>
          <p:cNvPr id="63" name="TextBox 62"/>
          <p:cNvSpPr txBox="1"/>
          <p:nvPr/>
        </p:nvSpPr>
        <p:spPr>
          <a:xfrm>
            <a:off x="7110531" y="3087165"/>
            <a:ext cx="810625" cy="451391"/>
          </a:xfrm>
          <a:prstGeom prst="rect">
            <a:avLst/>
          </a:prstGeom>
          <a:noFill/>
          <a:effectLst>
            <a:outerShdw blurRad="63500" sx="102000" sy="102000" algn="ctr" rotWithShape="0">
              <a:prstClr val="black">
                <a:alpha val="40000"/>
              </a:prstClr>
            </a:outerShdw>
          </a:effectLst>
        </p:spPr>
        <p:txBody>
          <a:bodyPr wrap="square" lIns="69836" tIns="34918" rIns="69836" bIns="34918" rtlCol="0">
            <a:spAutoFit/>
          </a:bodyPr>
          <a:lstStyle/>
          <a:p>
            <a:pPr defTabSz="402338"/>
            <a:r>
              <a:rPr lang="en" sz="825" dirty="0">
                <a:solidFill>
                  <a:srgbClr val="000000"/>
                </a:solidFill>
                <a:effectLst>
                  <a:outerShdw blurRad="50800" dist="38100" dir="2700000" algn="tl" rotWithShape="0">
                    <a:prstClr val="black">
                      <a:alpha val="40000"/>
                    </a:prstClr>
                  </a:outerShdw>
                </a:effectLst>
                <a:cs typeface="DIN Next LT Pro Black"/>
              </a:rPr>
              <a:t>30 hours</a:t>
            </a:r>
          </a:p>
          <a:p>
            <a:pPr defTabSz="402338"/>
            <a:r>
              <a:rPr lang="en" sz="825" dirty="0">
                <a:solidFill>
                  <a:srgbClr val="000000"/>
                </a:solidFill>
                <a:effectLst>
                  <a:outerShdw blurRad="50800" dist="38100" dir="2700000" algn="tl" rotWithShape="0">
                    <a:prstClr val="black">
                      <a:alpha val="40000"/>
                    </a:prstClr>
                  </a:outerShdw>
                </a:effectLst>
                <a:cs typeface="DIN Next LT Pro"/>
              </a:rPr>
              <a:t>of video uploaded,</a:t>
            </a:r>
          </a:p>
        </p:txBody>
      </p:sp>
      <p:cxnSp>
        <p:nvCxnSpPr>
          <p:cNvPr id="64" name="Straight Connector 63"/>
          <p:cNvCxnSpPr/>
          <p:nvPr/>
        </p:nvCxnSpPr>
        <p:spPr>
          <a:xfrm flipV="1">
            <a:off x="3207674" y="3342462"/>
            <a:ext cx="0" cy="571603"/>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65" name="Straight Connector 64"/>
          <p:cNvCxnSpPr/>
          <p:nvPr/>
        </p:nvCxnSpPr>
        <p:spPr>
          <a:xfrm flipV="1">
            <a:off x="1579695" y="4027722"/>
            <a:ext cx="0" cy="278093"/>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66" name="Straight Connector 65"/>
          <p:cNvCxnSpPr/>
          <p:nvPr/>
        </p:nvCxnSpPr>
        <p:spPr>
          <a:xfrm flipV="1">
            <a:off x="2275595" y="3687364"/>
            <a:ext cx="0" cy="96118"/>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67" name="Straight Connector 66"/>
          <p:cNvCxnSpPr/>
          <p:nvPr/>
        </p:nvCxnSpPr>
        <p:spPr>
          <a:xfrm flipV="1">
            <a:off x="1951801" y="3873303"/>
            <a:ext cx="0" cy="232812"/>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68" name="Straight Connector 67"/>
          <p:cNvCxnSpPr/>
          <p:nvPr/>
        </p:nvCxnSpPr>
        <p:spPr>
          <a:xfrm flipV="1">
            <a:off x="4115779" y="3209039"/>
            <a:ext cx="0" cy="158382"/>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69" name="Straight Connector 68"/>
          <p:cNvCxnSpPr/>
          <p:nvPr/>
        </p:nvCxnSpPr>
        <p:spPr>
          <a:xfrm flipV="1">
            <a:off x="3675076" y="3231258"/>
            <a:ext cx="0" cy="324341"/>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0" name="Straight Connector 69"/>
          <p:cNvCxnSpPr/>
          <p:nvPr/>
        </p:nvCxnSpPr>
        <p:spPr>
          <a:xfrm flipV="1">
            <a:off x="5022194" y="3332370"/>
            <a:ext cx="0" cy="202433"/>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1" name="Straight Connector 70"/>
          <p:cNvCxnSpPr/>
          <p:nvPr/>
        </p:nvCxnSpPr>
        <p:spPr>
          <a:xfrm flipV="1">
            <a:off x="2751736" y="3421943"/>
            <a:ext cx="0" cy="166873"/>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2" name="Straight Connector 71"/>
          <p:cNvCxnSpPr/>
          <p:nvPr/>
        </p:nvCxnSpPr>
        <p:spPr>
          <a:xfrm flipV="1">
            <a:off x="4567865" y="3317435"/>
            <a:ext cx="0" cy="413261"/>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3" name="Straight Connector 72"/>
          <p:cNvCxnSpPr>
            <a:endCxn id="58" idx="2"/>
          </p:cNvCxnSpPr>
          <p:nvPr/>
        </p:nvCxnSpPr>
        <p:spPr>
          <a:xfrm flipV="1">
            <a:off x="6833612" y="3324583"/>
            <a:ext cx="449" cy="411054"/>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4" name="Straight Connector 73"/>
          <p:cNvCxnSpPr/>
          <p:nvPr/>
        </p:nvCxnSpPr>
        <p:spPr>
          <a:xfrm flipV="1">
            <a:off x="5473573" y="3390551"/>
            <a:ext cx="0" cy="445984"/>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5" name="Straight Connector 74"/>
          <p:cNvCxnSpPr/>
          <p:nvPr/>
        </p:nvCxnSpPr>
        <p:spPr>
          <a:xfrm flipV="1">
            <a:off x="6379282" y="3815564"/>
            <a:ext cx="0" cy="523748"/>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6" name="Straight Connector 75"/>
          <p:cNvCxnSpPr/>
          <p:nvPr/>
        </p:nvCxnSpPr>
        <p:spPr>
          <a:xfrm flipV="1">
            <a:off x="7294962" y="3754350"/>
            <a:ext cx="0" cy="269082"/>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cxnSp>
        <p:nvCxnSpPr>
          <p:cNvPr id="77" name="Straight Connector 76"/>
          <p:cNvCxnSpPr/>
          <p:nvPr/>
        </p:nvCxnSpPr>
        <p:spPr>
          <a:xfrm flipV="1">
            <a:off x="5924954" y="3599749"/>
            <a:ext cx="0" cy="377898"/>
          </a:xfrm>
          <a:prstGeom prst="line">
            <a:avLst/>
          </a:prstGeom>
          <a:noFill/>
          <a:ln w="3175" cap="flat" cmpd="sng" algn="ctr">
            <a:solidFill>
              <a:srgbClr val="000000">
                <a:lumMod val="65000"/>
                <a:lumOff val="35000"/>
              </a:srgbClr>
            </a:solidFill>
            <a:prstDash val="dot"/>
          </a:ln>
          <a:effectLst>
            <a:outerShdw blurRad="40000" dist="20000" dir="5400000" rotWithShape="0">
              <a:srgbClr val="000000">
                <a:alpha val="38000"/>
              </a:srgbClr>
            </a:outerShdw>
          </a:effectLst>
        </p:spPr>
      </p:cxnSp>
      <p:grpSp>
        <p:nvGrpSpPr>
          <p:cNvPr id="2" name="Group 87"/>
          <p:cNvGrpSpPr>
            <a:grpSpLocks/>
          </p:cNvGrpSpPr>
          <p:nvPr/>
        </p:nvGrpSpPr>
        <p:grpSpPr bwMode="auto">
          <a:xfrm>
            <a:off x="1849601" y="3622449"/>
            <a:ext cx="187593" cy="261279"/>
            <a:chOff x="4864" y="1288"/>
            <a:chExt cx="174" cy="250"/>
          </a:xfrm>
          <a:solidFill>
            <a:schemeClr val="tx1"/>
          </a:solidFill>
        </p:grpSpPr>
        <p:sp>
          <p:nvSpPr>
            <p:cNvPr id="80" name="Freeform 88"/>
            <p:cNvSpPr>
              <a:spLocks noChangeArrowheads="1"/>
            </p:cNvSpPr>
            <p:nvPr/>
          </p:nvSpPr>
          <p:spPr bwMode="auto">
            <a:xfrm>
              <a:off x="4983" y="1442"/>
              <a:ext cx="12" cy="10"/>
            </a:xfrm>
            <a:custGeom>
              <a:avLst/>
              <a:gdLst>
                <a:gd name="G0" fmla="+- 1 0 0"/>
                <a:gd name="G1" fmla="+- 1 0 0"/>
                <a:gd name="G2" fmla="+- 1 0 0"/>
                <a:gd name="G3" fmla="+- 16 0 0"/>
                <a:gd name="G4" fmla="+- 33 0 0"/>
                <a:gd name="G5" fmla="+- 50 0 0"/>
                <a:gd name="G6" fmla="+- 1 0 0"/>
                <a:gd name="G7" fmla="+- 1 0 0"/>
                <a:gd name="G8" fmla="+- 1 0 0"/>
                <a:gd name="G9" fmla="+- 1 0 0"/>
                <a:gd name="G10" fmla="+- 1 0 0"/>
                <a:gd name="G11" fmla="+- 1 0 0"/>
                <a:gd name="G12" fmla="+- 1 0 0"/>
                <a:gd name="G13" fmla="+- 1 0 0"/>
                <a:gd name="T0" fmla="*/ 86927994 w 77"/>
                <a:gd name="T1" fmla="*/ 0 h 68"/>
                <a:gd name="T2" fmla="*/ 86927994 w 77"/>
                <a:gd name="T3" fmla="*/ 0 h 68"/>
                <a:gd name="T4" fmla="*/ 0 w 77"/>
                <a:gd name="T5" fmla="*/ 84524659 h 68"/>
                <a:gd name="T6" fmla="*/ 86927994 w 77"/>
                <a:gd name="T7" fmla="*/ 84524659 h 68"/>
                <a:gd name="T8" fmla="*/ 86927994 w 77"/>
                <a:gd name="T9" fmla="*/ 84524659 h 68"/>
                <a:gd name="T10" fmla="*/ 86927994 w 77"/>
                <a:gd name="T11" fmla="*/ 0 h 68"/>
              </a:gdLst>
              <a:ahLst/>
              <a:cxnLst>
                <a:cxn ang="0">
                  <a:pos x="T0" y="T1"/>
                </a:cxn>
                <a:cxn ang="0">
                  <a:pos x="T2" y="T3"/>
                </a:cxn>
                <a:cxn ang="0">
                  <a:pos x="T4" y="T5"/>
                </a:cxn>
                <a:cxn ang="0">
                  <a:pos x="T6" y="T7"/>
                </a:cxn>
                <a:cxn ang="0">
                  <a:pos x="T8" y="T9"/>
                </a:cxn>
                <a:cxn ang="0">
                  <a:pos x="T10" y="T11"/>
                </a:cxn>
              </a:cxnLst>
              <a:rect l="0" t="0" r="r" b="b"/>
              <a:pathLst>
                <a:path w="77" h="68">
                  <a:moveTo>
                    <a:pt x="43" y="0"/>
                  </a:moveTo>
                  <a:lnTo>
                    <a:pt x="43" y="0"/>
                  </a:lnTo>
                  <a:cubicBezTo>
                    <a:pt x="17" y="0"/>
                    <a:pt x="0" y="16"/>
                    <a:pt x="0" y="33"/>
                  </a:cubicBezTo>
                  <a:cubicBezTo>
                    <a:pt x="0" y="50"/>
                    <a:pt x="17" y="67"/>
                    <a:pt x="43" y="67"/>
                  </a:cubicBezTo>
                  <a:cubicBezTo>
                    <a:pt x="59" y="67"/>
                    <a:pt x="76" y="50"/>
                    <a:pt x="76" y="33"/>
                  </a:cubicBezTo>
                  <a:cubicBezTo>
                    <a:pt x="76" y="16"/>
                    <a:pt x="59" y="0"/>
                    <a:pt x="43" y="0"/>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1" name="Freeform 89"/>
            <p:cNvSpPr>
              <a:spLocks noChangeArrowheads="1"/>
            </p:cNvSpPr>
            <p:nvPr/>
          </p:nvSpPr>
          <p:spPr bwMode="auto">
            <a:xfrm>
              <a:off x="4864" y="1322"/>
              <a:ext cx="12" cy="32"/>
            </a:xfrm>
            <a:custGeom>
              <a:avLst/>
              <a:gdLst>
                <a:gd name="G0" fmla="+- 1 0 0"/>
                <a:gd name="G1" fmla="+- 1 0 0"/>
                <a:gd name="G2" fmla="+- 1 0 0"/>
                <a:gd name="G3" fmla="+- 1 0 0"/>
                <a:gd name="G4" fmla="+- 1 0 0"/>
                <a:gd name="G5" fmla="*/ 1 0 51712"/>
                <a:gd name="G6" fmla="+- 42 0 0"/>
                <a:gd name="G7" fmla="sin G5 G6"/>
                <a:gd name="G8" fmla="+- 59 0 0"/>
                <a:gd name="G9" fmla="+- 68 0 0"/>
                <a:gd name="G10" fmla="+- 76 0 0"/>
                <a:gd name="G11" fmla="*/ 1 0 51712"/>
                <a:gd name="G12" fmla="+- 85 0 0"/>
                <a:gd name="G13" fmla="sin G11 G12"/>
                <a:gd name="G14" fmla="*/ 1 0 51712"/>
                <a:gd name="G15" fmla="+- 85 0 0"/>
                <a:gd name="G16" fmla="sin G14 G15"/>
                <a:gd name="G17" fmla="+- 1 0 0"/>
                <a:gd name="G18" fmla="+- 1 0 0"/>
                <a:gd name="G19" fmla="+- 1 0 0"/>
                <a:gd name="G20" fmla="+- 1 0 0"/>
                <a:gd name="G21" fmla="+- 1 0 0"/>
                <a:gd name="G22" fmla="+- 1 0 0"/>
                <a:gd name="G23" fmla="+- 1 0 0"/>
                <a:gd name="G24" fmla="+- 1 0 0"/>
                <a:gd name="G25" fmla="+- 1 0 0"/>
                <a:gd name="T0" fmla="*/ 86927994 w 77"/>
                <a:gd name="T1" fmla="*/ 0 h 162"/>
                <a:gd name="T2" fmla="*/ 86927994 w 77"/>
                <a:gd name="T3" fmla="*/ 0 h 162"/>
                <a:gd name="T4" fmla="*/ 86927994 w 77"/>
                <a:gd name="T5" fmla="*/ 103102781 h 162"/>
                <a:gd name="T6" fmla="*/ 0 w 77"/>
                <a:gd name="T7" fmla="*/ 103102781 h 162"/>
                <a:gd name="T8" fmla="*/ 86927994 w 77"/>
                <a:gd name="T9" fmla="*/ 103102781 h 162"/>
                <a:gd name="T10" fmla="*/ 86927994 w 77"/>
                <a:gd name="T11" fmla="*/ 103102781 h 162"/>
                <a:gd name="T12" fmla="*/ 86927994 w 77"/>
                <a:gd name="T13" fmla="*/ 103102781 h 162"/>
                <a:gd name="T14" fmla="*/ 86927994 w 77"/>
                <a:gd name="T15" fmla="*/ 103102781 h 162"/>
                <a:gd name="T16" fmla="*/ 86927994 w 77"/>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62">
                  <a:moveTo>
                    <a:pt x="76" y="0"/>
                  </a:moveTo>
                  <a:lnTo>
                    <a:pt x="76" y="0"/>
                  </a:lnTo>
                  <a:cubicBezTo>
                    <a:pt x="59" y="9"/>
                    <a:pt x="42" y="17"/>
                    <a:pt x="34" y="26"/>
                  </a:cubicBezTo>
                  <a:cubicBezTo>
                    <a:pt x="9" y="42"/>
                    <a:pt x="0" y="59"/>
                    <a:pt x="0" y="68"/>
                  </a:cubicBezTo>
                  <a:cubicBezTo>
                    <a:pt x="0" y="76"/>
                    <a:pt x="9" y="85"/>
                    <a:pt x="9" y="85"/>
                  </a:cubicBezTo>
                  <a:cubicBezTo>
                    <a:pt x="51" y="161"/>
                    <a:pt x="51" y="161"/>
                    <a:pt x="51" y="161"/>
                  </a:cubicBezTo>
                  <a:cubicBezTo>
                    <a:pt x="68" y="118"/>
                    <a:pt x="76" y="76"/>
                    <a:pt x="76" y="68"/>
                  </a:cubicBezTo>
                  <a:cubicBezTo>
                    <a:pt x="76" y="51"/>
                    <a:pt x="76" y="26"/>
                    <a:pt x="76" y="0"/>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2" name="Freeform 90"/>
            <p:cNvSpPr>
              <a:spLocks noChangeArrowheads="1"/>
            </p:cNvSpPr>
            <p:nvPr/>
          </p:nvSpPr>
          <p:spPr bwMode="auto">
            <a:xfrm>
              <a:off x="4899" y="1288"/>
              <a:ext cx="139" cy="19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86 0 0"/>
                <a:gd name="G30" fmla="*/ 1 0 51712"/>
                <a:gd name="G31" fmla="+- 127 0 0"/>
                <a:gd name="G32" fmla="+- 1 0 0"/>
                <a:gd name="G33" fmla="+- 1 0 0"/>
                <a:gd name="G34" fmla="+- 1 0 0"/>
                <a:gd name="G35" fmla="+- 1 0 0"/>
                <a:gd name="G36" fmla="+- 1 0 0"/>
                <a:gd name="G37" fmla="+- 1 0 0"/>
                <a:gd name="G38" fmla="+- 1 0 0"/>
                <a:gd name="G39" fmla="+- 1 0 0"/>
                <a:gd name="G40" fmla="+- 1 0 0"/>
                <a:gd name="G41" fmla="+- 1 0 0"/>
                <a:gd name="G42" fmla="+- 1 0 0"/>
                <a:gd name="G43" fmla="+- 102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869 0 0"/>
                <a:gd name="G60" fmla="+- 1 0 0"/>
                <a:gd name="G61" fmla="+- 1 0 0"/>
                <a:gd name="G62" fmla="+- 1 0 0"/>
                <a:gd name="G63" fmla="+- 1 0 0"/>
                <a:gd name="G64" fmla="+- 1 0 0"/>
                <a:gd name="G65" fmla="+- 1 0 0"/>
                <a:gd name="G66" fmla="+- 1 0 0"/>
                <a:gd name="G67" fmla="+- 1 0 0"/>
                <a:gd name="G68" fmla="+- 1 0 0"/>
                <a:gd name="G69" fmla="*/ 1 0 51712"/>
                <a:gd name="G70" fmla="+- 1 0 0"/>
                <a:gd name="G71" fmla="+- 1 0 0"/>
                <a:gd name="G72" fmla="+- 1 0 0"/>
                <a:gd name="G73" fmla="+- 1 0 0"/>
                <a:gd name="G74" fmla="+- 1 0 0"/>
                <a:gd name="G75" fmla="+- 1 0 0"/>
                <a:gd name="G76" fmla="+- 1 0 0"/>
                <a:gd name="G77" fmla="+- 1 0 0"/>
                <a:gd name="G78" fmla="+- 1 0 0"/>
                <a:gd name="G79" fmla="+- 1 0 0"/>
                <a:gd name="G80" fmla="*/ 1 0 51712"/>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T0" fmla="*/ 108486508 w 634"/>
                <a:gd name="T1" fmla="*/ 108633982 h 887"/>
                <a:gd name="T2" fmla="*/ 108486508 w 634"/>
                <a:gd name="T3" fmla="*/ 108633982 h 887"/>
                <a:gd name="T4" fmla="*/ 108486508 w 634"/>
                <a:gd name="T5" fmla="*/ 108633982 h 887"/>
                <a:gd name="T6" fmla="*/ 108486508 w 634"/>
                <a:gd name="T7" fmla="*/ 108633982 h 887"/>
                <a:gd name="T8" fmla="*/ 108486508 w 634"/>
                <a:gd name="T9" fmla="*/ 108633982 h 887"/>
                <a:gd name="T10" fmla="*/ 108486508 w 634"/>
                <a:gd name="T11" fmla="*/ 108633982 h 887"/>
                <a:gd name="T12" fmla="*/ 108486508 w 634"/>
                <a:gd name="T13" fmla="*/ 108633982 h 887"/>
                <a:gd name="T14" fmla="*/ 108486508 w 634"/>
                <a:gd name="T15" fmla="*/ 108633982 h 887"/>
                <a:gd name="T16" fmla="*/ 108486508 w 634"/>
                <a:gd name="T17" fmla="*/ 108633982 h 887"/>
                <a:gd name="T18" fmla="*/ 108486508 w 634"/>
                <a:gd name="T19" fmla="*/ 108633982 h 887"/>
                <a:gd name="T20" fmla="*/ 108486508 w 634"/>
                <a:gd name="T21" fmla="*/ 108633982 h 887"/>
                <a:gd name="T22" fmla="*/ 108486508 w 634"/>
                <a:gd name="T23" fmla="*/ 108633982 h 887"/>
                <a:gd name="T24" fmla="*/ 108486508 w 634"/>
                <a:gd name="T25" fmla="*/ 108633982 h 887"/>
                <a:gd name="T26" fmla="*/ 108486508 w 634"/>
                <a:gd name="T27" fmla="*/ 108633982 h 887"/>
                <a:gd name="T28" fmla="*/ 108486508 w 634"/>
                <a:gd name="T29" fmla="*/ 0 h 887"/>
                <a:gd name="T30" fmla="*/ 108486508 w 634"/>
                <a:gd name="T31" fmla="*/ 108633982 h 887"/>
                <a:gd name="T32" fmla="*/ 108486508 w 634"/>
                <a:gd name="T33" fmla="*/ 108633982 h 887"/>
                <a:gd name="T34" fmla="*/ 0 w 634"/>
                <a:gd name="T35" fmla="*/ 108633982 h 887"/>
                <a:gd name="T36" fmla="*/ 108486508 w 634"/>
                <a:gd name="T37" fmla="*/ 108633982 h 887"/>
                <a:gd name="T38" fmla="*/ 108486508 w 634"/>
                <a:gd name="T39" fmla="*/ 108633982 h 887"/>
                <a:gd name="T40" fmla="*/ 108486508 w 634"/>
                <a:gd name="T41" fmla="*/ 108633982 h 887"/>
                <a:gd name="T42" fmla="*/ 108486508 w 634"/>
                <a:gd name="T43" fmla="*/ 108633982 h 887"/>
                <a:gd name="T44" fmla="*/ 108486508 w 634"/>
                <a:gd name="T45" fmla="*/ 108633982 h 887"/>
                <a:gd name="T46" fmla="*/ 108486508 w 634"/>
                <a:gd name="T47" fmla="*/ 108633982 h 887"/>
                <a:gd name="T48" fmla="*/ 108486508 w 634"/>
                <a:gd name="T49" fmla="*/ 108633982 h 887"/>
                <a:gd name="T50" fmla="*/ 108486508 w 634"/>
                <a:gd name="T51" fmla="*/ 108633982 h 887"/>
                <a:gd name="T52" fmla="*/ 108486508 w 634"/>
                <a:gd name="T53" fmla="*/ 108633982 h 887"/>
                <a:gd name="T54" fmla="*/ 108486508 w 634"/>
                <a:gd name="T55" fmla="*/ 108633982 h 887"/>
                <a:gd name="T56" fmla="*/ 108486508 w 634"/>
                <a:gd name="T57" fmla="*/ 108633982 h 887"/>
                <a:gd name="T58" fmla="*/ 108486508 w 634"/>
                <a:gd name="T59" fmla="*/ 108633982 h 887"/>
                <a:gd name="T60" fmla="*/ 108486508 w 634"/>
                <a:gd name="T61" fmla="*/ 108633982 h 887"/>
                <a:gd name="T62" fmla="*/ 108486508 w 634"/>
                <a:gd name="T63" fmla="*/ 108633982 h 887"/>
                <a:gd name="T64" fmla="*/ 108486508 w 634"/>
                <a:gd name="T65" fmla="*/ 108633982 h 887"/>
                <a:gd name="T66" fmla="*/ 108486508 w 634"/>
                <a:gd name="T67" fmla="*/ 108633982 h 887"/>
                <a:gd name="T68" fmla="*/ 108486508 w 634"/>
                <a:gd name="T69" fmla="*/ 108633982 h 887"/>
                <a:gd name="T70" fmla="*/ 108486508 w 634"/>
                <a:gd name="T71" fmla="*/ 108633982 h 887"/>
                <a:gd name="T72" fmla="*/ 108486508 w 634"/>
                <a:gd name="T73" fmla="*/ 108633982 h 887"/>
                <a:gd name="T74" fmla="*/ 108486508 w 634"/>
                <a:gd name="T75" fmla="*/ 1086339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4" h="887">
                  <a:moveTo>
                    <a:pt x="498" y="540"/>
                  </a:moveTo>
                  <a:lnTo>
                    <a:pt x="498" y="540"/>
                  </a:lnTo>
                  <a:cubicBezTo>
                    <a:pt x="472" y="540"/>
                    <a:pt x="456" y="532"/>
                    <a:pt x="439" y="515"/>
                  </a:cubicBezTo>
                  <a:cubicBezTo>
                    <a:pt x="430" y="507"/>
                    <a:pt x="430" y="498"/>
                    <a:pt x="430" y="490"/>
                  </a:cubicBezTo>
                  <a:cubicBezTo>
                    <a:pt x="414" y="490"/>
                    <a:pt x="405" y="490"/>
                    <a:pt x="388" y="473"/>
                  </a:cubicBezTo>
                  <a:cubicBezTo>
                    <a:pt x="346" y="431"/>
                    <a:pt x="380" y="388"/>
                    <a:pt x="405" y="355"/>
                  </a:cubicBezTo>
                  <a:cubicBezTo>
                    <a:pt x="397" y="355"/>
                    <a:pt x="388" y="355"/>
                    <a:pt x="380" y="355"/>
                  </a:cubicBezTo>
                  <a:cubicBezTo>
                    <a:pt x="354" y="355"/>
                    <a:pt x="337" y="346"/>
                    <a:pt x="329" y="338"/>
                  </a:cubicBezTo>
                  <a:cubicBezTo>
                    <a:pt x="312" y="321"/>
                    <a:pt x="287" y="287"/>
                    <a:pt x="337" y="220"/>
                  </a:cubicBezTo>
                  <a:cubicBezTo>
                    <a:pt x="329" y="220"/>
                    <a:pt x="329" y="211"/>
                    <a:pt x="321" y="203"/>
                  </a:cubicBezTo>
                  <a:cubicBezTo>
                    <a:pt x="321" y="203"/>
                    <a:pt x="312" y="203"/>
                    <a:pt x="304" y="194"/>
                  </a:cubicBezTo>
                  <a:cubicBezTo>
                    <a:pt x="270" y="186"/>
                    <a:pt x="262" y="144"/>
                    <a:pt x="270" y="127"/>
                  </a:cubicBezTo>
                  <a:cubicBezTo>
                    <a:pt x="236" y="76"/>
                    <a:pt x="211" y="43"/>
                    <a:pt x="194" y="26"/>
                  </a:cubicBezTo>
                  <a:cubicBezTo>
                    <a:pt x="186" y="9"/>
                    <a:pt x="169" y="0"/>
                    <a:pt x="160" y="0"/>
                  </a:cubicBezTo>
                  <a:cubicBezTo>
                    <a:pt x="144" y="0"/>
                    <a:pt x="135" y="9"/>
                    <a:pt x="135" y="9"/>
                  </a:cubicBezTo>
                  <a:cubicBezTo>
                    <a:pt x="135" y="9"/>
                    <a:pt x="67" y="51"/>
                    <a:pt x="0" y="102"/>
                  </a:cubicBezTo>
                  <a:cubicBezTo>
                    <a:pt x="25" y="110"/>
                    <a:pt x="59" y="152"/>
                    <a:pt x="67" y="245"/>
                  </a:cubicBezTo>
                  <a:cubicBezTo>
                    <a:pt x="76" y="329"/>
                    <a:pt x="59" y="363"/>
                    <a:pt x="42" y="397"/>
                  </a:cubicBezTo>
                  <a:cubicBezTo>
                    <a:pt x="34" y="422"/>
                    <a:pt x="34" y="439"/>
                    <a:pt x="34" y="464"/>
                  </a:cubicBezTo>
                  <a:cubicBezTo>
                    <a:pt x="59" y="481"/>
                    <a:pt x="177" y="565"/>
                    <a:pt x="169" y="717"/>
                  </a:cubicBezTo>
                  <a:cubicBezTo>
                    <a:pt x="202" y="768"/>
                    <a:pt x="228" y="810"/>
                    <a:pt x="245" y="827"/>
                  </a:cubicBezTo>
                  <a:cubicBezTo>
                    <a:pt x="270" y="869"/>
                    <a:pt x="287" y="886"/>
                    <a:pt x="304" y="886"/>
                  </a:cubicBezTo>
                  <a:cubicBezTo>
                    <a:pt x="312" y="886"/>
                    <a:pt x="321" y="886"/>
                    <a:pt x="329" y="878"/>
                  </a:cubicBezTo>
                  <a:cubicBezTo>
                    <a:pt x="329" y="878"/>
                    <a:pt x="337" y="878"/>
                    <a:pt x="337" y="869"/>
                  </a:cubicBezTo>
                  <a:cubicBezTo>
                    <a:pt x="371" y="852"/>
                    <a:pt x="523" y="751"/>
                    <a:pt x="591" y="709"/>
                  </a:cubicBezTo>
                  <a:cubicBezTo>
                    <a:pt x="616" y="692"/>
                    <a:pt x="624" y="684"/>
                    <a:pt x="624" y="667"/>
                  </a:cubicBezTo>
                  <a:cubicBezTo>
                    <a:pt x="633" y="633"/>
                    <a:pt x="607" y="616"/>
                    <a:pt x="607" y="608"/>
                  </a:cubicBezTo>
                  <a:cubicBezTo>
                    <a:pt x="607" y="608"/>
                    <a:pt x="582" y="574"/>
                    <a:pt x="549" y="532"/>
                  </a:cubicBezTo>
                  <a:cubicBezTo>
                    <a:pt x="523" y="532"/>
                    <a:pt x="506" y="540"/>
                    <a:pt x="498" y="540"/>
                  </a:cubicBezTo>
                  <a:close/>
                  <a:moveTo>
                    <a:pt x="414" y="768"/>
                  </a:moveTo>
                  <a:lnTo>
                    <a:pt x="414" y="768"/>
                  </a:lnTo>
                  <a:cubicBezTo>
                    <a:pt x="380" y="768"/>
                    <a:pt x="354" y="751"/>
                    <a:pt x="354" y="717"/>
                  </a:cubicBezTo>
                  <a:cubicBezTo>
                    <a:pt x="354" y="692"/>
                    <a:pt x="380" y="667"/>
                    <a:pt x="414" y="667"/>
                  </a:cubicBezTo>
                  <a:cubicBezTo>
                    <a:pt x="439" y="667"/>
                    <a:pt x="464" y="692"/>
                    <a:pt x="464" y="717"/>
                  </a:cubicBezTo>
                  <a:cubicBezTo>
                    <a:pt x="464" y="751"/>
                    <a:pt x="439" y="768"/>
                    <a:pt x="414" y="768"/>
                  </a:cubicBezTo>
                  <a:close/>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3" name="Freeform 91"/>
            <p:cNvSpPr>
              <a:spLocks noChangeArrowheads="1"/>
            </p:cNvSpPr>
            <p:nvPr/>
          </p:nvSpPr>
          <p:spPr bwMode="auto">
            <a:xfrm>
              <a:off x="4887" y="1313"/>
              <a:ext cx="1" cy="0"/>
            </a:xfrm>
            <a:custGeom>
              <a:avLst/>
              <a:gdLst>
                <a:gd name="G0" fmla="+- 1 0 0"/>
                <a:gd name="G1" fmla="+- 1 0 0"/>
                <a:gd name="G2" fmla="*/ 1 0 51712"/>
                <a:gd name="G3" fmla="*/ 1 0 51712"/>
                <a:gd name="G4" fmla="sin G2 G3"/>
                <a:gd name="G5" fmla="*/ 1 0 51712"/>
                <a:gd name="G6" fmla="*/ 1 0 51712"/>
                <a:gd name="G7" fmla="sin G5 G6"/>
                <a:gd name="G8" fmla="+- 1 0 0"/>
                <a:gd name="G9" fmla="+- 1 0 0"/>
                <a:gd name="G10" fmla="+- 9 0 0"/>
                <a:gd name="G11" fmla="+- 17 0 0"/>
                <a:gd name="G12" fmla="*/ 1 0 51712"/>
                <a:gd name="G13" fmla="+- 9 0 0"/>
                <a:gd name="G14" fmla="sin G12 G13"/>
                <a:gd name="G15" fmla="+- 1 0 0"/>
                <a:gd name="G16" fmla="+- 1 0 0"/>
                <a:gd name="G17" fmla="+- 1 0 0"/>
                <a:gd name="G18" fmla="+- 1 0 0"/>
                <a:gd name="G19" fmla="+- 1 0 0"/>
                <a:gd name="T0" fmla="*/ 58915875 w 27"/>
                <a:gd name="T1" fmla="*/ 0 h 18"/>
                <a:gd name="T2" fmla="*/ 58915875 w 27"/>
                <a:gd name="T3" fmla="*/ 0 h 18"/>
                <a:gd name="T4" fmla="*/ 0 w 27"/>
                <a:gd name="T5" fmla="*/ 0 h 18"/>
                <a:gd name="T6" fmla="*/ 0 w 27"/>
                <a:gd name="T7" fmla="*/ 39768216 h 18"/>
                <a:gd name="T8" fmla="*/ 58915875 w 27"/>
                <a:gd name="T9" fmla="*/ 0 h 18"/>
                <a:gd name="T10" fmla="*/ 58915875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7" y="0"/>
                  </a:moveTo>
                  <a:lnTo>
                    <a:pt x="17" y="0"/>
                  </a:lnTo>
                  <a:cubicBezTo>
                    <a:pt x="9" y="0"/>
                    <a:pt x="9" y="0"/>
                    <a:pt x="0" y="0"/>
                  </a:cubicBezTo>
                  <a:cubicBezTo>
                    <a:pt x="0" y="0"/>
                    <a:pt x="0" y="9"/>
                    <a:pt x="0" y="17"/>
                  </a:cubicBezTo>
                  <a:cubicBezTo>
                    <a:pt x="9" y="9"/>
                    <a:pt x="17" y="0"/>
                    <a:pt x="26" y="0"/>
                  </a:cubicBezTo>
                  <a:cubicBezTo>
                    <a:pt x="17" y="0"/>
                    <a:pt x="17" y="0"/>
                    <a:pt x="17" y="0"/>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4" name="Freeform 92"/>
            <p:cNvSpPr>
              <a:spLocks noChangeArrowheads="1"/>
            </p:cNvSpPr>
            <p:nvPr/>
          </p:nvSpPr>
          <p:spPr bwMode="auto">
            <a:xfrm>
              <a:off x="4864" y="1313"/>
              <a:ext cx="120" cy="22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431 0 0"/>
                <a:gd name="G63" fmla="*/ 1 0 51712"/>
                <a:gd name="G64" fmla="+- 439 0 0"/>
                <a:gd name="G65" fmla="sin G63 G64"/>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51712"/>
                <a:gd name="G84" fmla="+- 1 0 0"/>
                <a:gd name="T0" fmla="*/ 108275771 w 550"/>
                <a:gd name="T1" fmla="*/ 109049652 h 1014"/>
                <a:gd name="T2" fmla="*/ 108275771 w 550"/>
                <a:gd name="T3" fmla="*/ 109049652 h 1014"/>
                <a:gd name="T4" fmla="*/ 108275771 w 550"/>
                <a:gd name="T5" fmla="*/ 109049652 h 1014"/>
                <a:gd name="T6" fmla="*/ 108275771 w 550"/>
                <a:gd name="T7" fmla="*/ 109049652 h 1014"/>
                <a:gd name="T8" fmla="*/ 108275771 w 550"/>
                <a:gd name="T9" fmla="*/ 109049652 h 1014"/>
                <a:gd name="T10" fmla="*/ 108275771 w 550"/>
                <a:gd name="T11" fmla="*/ 109049652 h 1014"/>
                <a:gd name="T12" fmla="*/ 108275771 w 550"/>
                <a:gd name="T13" fmla="*/ 109049652 h 1014"/>
                <a:gd name="T14" fmla="*/ 108275771 w 550"/>
                <a:gd name="T15" fmla="*/ 109049652 h 1014"/>
                <a:gd name="T16" fmla="*/ 108275771 w 550"/>
                <a:gd name="T17" fmla="*/ 109049652 h 1014"/>
                <a:gd name="T18" fmla="*/ 108275771 w 550"/>
                <a:gd name="T19" fmla="*/ 109049652 h 1014"/>
                <a:gd name="T20" fmla="*/ 108275771 w 550"/>
                <a:gd name="T21" fmla="*/ 109049652 h 1014"/>
                <a:gd name="T22" fmla="*/ 108275771 w 550"/>
                <a:gd name="T23" fmla="*/ 109049652 h 1014"/>
                <a:gd name="T24" fmla="*/ 108275771 w 550"/>
                <a:gd name="T25" fmla="*/ 109049652 h 1014"/>
                <a:gd name="T26" fmla="*/ 108275771 w 550"/>
                <a:gd name="T27" fmla="*/ 109049652 h 1014"/>
                <a:gd name="T28" fmla="*/ 108275771 w 550"/>
                <a:gd name="T29" fmla="*/ 109049652 h 1014"/>
                <a:gd name="T30" fmla="*/ 108275771 w 550"/>
                <a:gd name="T31" fmla="*/ 109049652 h 1014"/>
                <a:gd name="T32" fmla="*/ 108275771 w 550"/>
                <a:gd name="T33" fmla="*/ 109049652 h 1014"/>
                <a:gd name="T34" fmla="*/ 108275771 w 550"/>
                <a:gd name="T35" fmla="*/ 0 h 1014"/>
                <a:gd name="T36" fmla="*/ 108275771 w 550"/>
                <a:gd name="T37" fmla="*/ 109049652 h 1014"/>
                <a:gd name="T38" fmla="*/ 108275771 w 550"/>
                <a:gd name="T39" fmla="*/ 109049652 h 1014"/>
                <a:gd name="T40" fmla="*/ 108275771 w 550"/>
                <a:gd name="T41" fmla="*/ 109049652 h 1014"/>
                <a:gd name="T42" fmla="*/ 108275771 w 550"/>
                <a:gd name="T43" fmla="*/ 109049652 h 1014"/>
                <a:gd name="T44" fmla="*/ 108275771 w 550"/>
                <a:gd name="T45" fmla="*/ 109049652 h 1014"/>
                <a:gd name="T46" fmla="*/ 108275771 w 550"/>
                <a:gd name="T47" fmla="*/ 109049652 h 1014"/>
                <a:gd name="T48" fmla="*/ 108275771 w 550"/>
                <a:gd name="T49" fmla="*/ 109049652 h 1014"/>
                <a:gd name="T50" fmla="*/ 108275771 w 550"/>
                <a:gd name="T51" fmla="*/ 109049652 h 1014"/>
                <a:gd name="T52" fmla="*/ 108275771 w 550"/>
                <a:gd name="T53" fmla="*/ 109049652 h 1014"/>
                <a:gd name="T54" fmla="*/ 108275771 w 550"/>
                <a:gd name="T55" fmla="*/ 109049652 h 1014"/>
                <a:gd name="T56" fmla="*/ 108275771 w 550"/>
                <a:gd name="T57" fmla="*/ 109049652 h 1014"/>
                <a:gd name="T58" fmla="*/ 108275771 w 550"/>
                <a:gd name="T59" fmla="*/ 109049652 h 1014"/>
                <a:gd name="T60" fmla="*/ 108275771 w 550"/>
                <a:gd name="T61" fmla="*/ 109049652 h 1014"/>
                <a:gd name="T62" fmla="*/ 108275771 w 550"/>
                <a:gd name="T63" fmla="*/ 109049652 h 1014"/>
                <a:gd name="T64" fmla="*/ 108275771 w 550"/>
                <a:gd name="T65" fmla="*/ 109049652 h 1014"/>
                <a:gd name="T66" fmla="*/ 108275771 w 550"/>
                <a:gd name="T67" fmla="*/ 109049652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0" h="1014">
                  <a:moveTo>
                    <a:pt x="506" y="785"/>
                  </a:moveTo>
                  <a:lnTo>
                    <a:pt x="506" y="785"/>
                  </a:lnTo>
                  <a:cubicBezTo>
                    <a:pt x="481" y="802"/>
                    <a:pt x="473" y="802"/>
                    <a:pt x="456" y="802"/>
                  </a:cubicBezTo>
                  <a:cubicBezTo>
                    <a:pt x="422" y="802"/>
                    <a:pt x="405" y="785"/>
                    <a:pt x="388" y="760"/>
                  </a:cubicBezTo>
                  <a:cubicBezTo>
                    <a:pt x="363" y="726"/>
                    <a:pt x="321" y="667"/>
                    <a:pt x="296" y="616"/>
                  </a:cubicBezTo>
                  <a:cubicBezTo>
                    <a:pt x="296" y="608"/>
                    <a:pt x="296" y="608"/>
                    <a:pt x="296" y="608"/>
                  </a:cubicBezTo>
                  <a:cubicBezTo>
                    <a:pt x="296" y="608"/>
                    <a:pt x="296" y="608"/>
                    <a:pt x="296" y="599"/>
                  </a:cubicBezTo>
                  <a:cubicBezTo>
                    <a:pt x="296" y="591"/>
                    <a:pt x="296" y="591"/>
                    <a:pt x="296" y="582"/>
                  </a:cubicBezTo>
                  <a:cubicBezTo>
                    <a:pt x="296" y="574"/>
                    <a:pt x="296" y="566"/>
                    <a:pt x="296" y="557"/>
                  </a:cubicBezTo>
                  <a:cubicBezTo>
                    <a:pt x="287" y="431"/>
                    <a:pt x="177" y="372"/>
                    <a:pt x="169" y="363"/>
                  </a:cubicBezTo>
                  <a:cubicBezTo>
                    <a:pt x="161" y="363"/>
                    <a:pt x="161" y="363"/>
                    <a:pt x="161" y="363"/>
                  </a:cubicBezTo>
                  <a:cubicBezTo>
                    <a:pt x="161" y="355"/>
                    <a:pt x="161" y="355"/>
                    <a:pt x="161" y="355"/>
                  </a:cubicBezTo>
                  <a:cubicBezTo>
                    <a:pt x="161" y="321"/>
                    <a:pt x="169" y="296"/>
                    <a:pt x="177" y="270"/>
                  </a:cubicBezTo>
                  <a:cubicBezTo>
                    <a:pt x="186" y="237"/>
                    <a:pt x="203" y="203"/>
                    <a:pt x="194" y="127"/>
                  </a:cubicBezTo>
                  <a:cubicBezTo>
                    <a:pt x="186" y="34"/>
                    <a:pt x="152" y="0"/>
                    <a:pt x="127" y="0"/>
                  </a:cubicBezTo>
                  <a:cubicBezTo>
                    <a:pt x="118" y="0"/>
                    <a:pt x="110" y="9"/>
                    <a:pt x="101" y="17"/>
                  </a:cubicBezTo>
                  <a:cubicBezTo>
                    <a:pt x="93" y="34"/>
                    <a:pt x="93" y="68"/>
                    <a:pt x="101" y="102"/>
                  </a:cubicBezTo>
                  <a:cubicBezTo>
                    <a:pt x="101" y="110"/>
                    <a:pt x="101" y="110"/>
                    <a:pt x="101" y="110"/>
                  </a:cubicBezTo>
                  <a:cubicBezTo>
                    <a:pt x="101" y="110"/>
                    <a:pt x="84" y="161"/>
                    <a:pt x="68" y="220"/>
                  </a:cubicBezTo>
                  <a:cubicBezTo>
                    <a:pt x="68" y="228"/>
                    <a:pt x="68" y="228"/>
                    <a:pt x="68" y="237"/>
                  </a:cubicBezTo>
                  <a:cubicBezTo>
                    <a:pt x="68" y="245"/>
                    <a:pt x="68" y="245"/>
                    <a:pt x="59" y="254"/>
                  </a:cubicBezTo>
                  <a:cubicBezTo>
                    <a:pt x="51" y="304"/>
                    <a:pt x="34" y="363"/>
                    <a:pt x="17" y="389"/>
                  </a:cubicBezTo>
                  <a:cubicBezTo>
                    <a:pt x="0" y="431"/>
                    <a:pt x="9" y="439"/>
                    <a:pt x="17" y="465"/>
                  </a:cubicBezTo>
                  <a:cubicBezTo>
                    <a:pt x="34" y="490"/>
                    <a:pt x="76" y="642"/>
                    <a:pt x="93" y="692"/>
                  </a:cubicBezTo>
                  <a:cubicBezTo>
                    <a:pt x="101" y="734"/>
                    <a:pt x="84" y="768"/>
                    <a:pt x="76" y="777"/>
                  </a:cubicBezTo>
                  <a:cubicBezTo>
                    <a:pt x="144" y="852"/>
                    <a:pt x="312" y="1013"/>
                    <a:pt x="371" y="1013"/>
                  </a:cubicBezTo>
                  <a:cubicBezTo>
                    <a:pt x="388" y="1013"/>
                    <a:pt x="388" y="1004"/>
                    <a:pt x="388" y="1004"/>
                  </a:cubicBezTo>
                  <a:cubicBezTo>
                    <a:pt x="431" y="945"/>
                    <a:pt x="506" y="827"/>
                    <a:pt x="549" y="760"/>
                  </a:cubicBezTo>
                  <a:cubicBezTo>
                    <a:pt x="532" y="768"/>
                    <a:pt x="515" y="785"/>
                    <a:pt x="506" y="785"/>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5" name="Freeform 93"/>
            <p:cNvSpPr>
              <a:spLocks noChangeArrowheads="1"/>
            </p:cNvSpPr>
            <p:nvPr/>
          </p:nvSpPr>
          <p:spPr bwMode="auto">
            <a:xfrm>
              <a:off x="4962" y="1306"/>
              <a:ext cx="18" cy="18"/>
            </a:xfrm>
            <a:custGeom>
              <a:avLst/>
              <a:gdLst>
                <a:gd name="G0" fmla="+- 1 0 0"/>
                <a:gd name="G1" fmla="+- 1 0 0"/>
                <a:gd name="G2" fmla="+- 1 0 0"/>
                <a:gd name="G3" fmla="+- 1 0 0"/>
                <a:gd name="G4" fmla="+- 1 0 0"/>
                <a:gd name="G5" fmla="*/ 1 0 51712"/>
                <a:gd name="G6" fmla="*/ 1 38249 38528"/>
                <a:gd name="G7" fmla="*/ 1 63095 51712"/>
                <a:gd name="G8" fmla="*/ G7 1 180"/>
                <a:gd name="G9" fmla="*/ G6 1 G8"/>
                <a:gd name="G10" fmla="+- 8 0 0"/>
                <a:gd name="G11" fmla="*/ 1 0 51712"/>
                <a:gd name="G12" fmla="*/ 1 0 51712"/>
                <a:gd name="G13" fmla="*/ 1 0 51712"/>
                <a:gd name="G14" fmla="*/ 1 38249 38528"/>
                <a:gd name="G15" fmla="*/ 1 63095 51712"/>
                <a:gd name="G16" fmla="*/ G15 1 180"/>
                <a:gd name="G17" fmla="*/ G14 1 G16"/>
                <a:gd name="G18" fmla="*/ 1 38249 38528"/>
                <a:gd name="G19" fmla="*/ 1 63095 51712"/>
                <a:gd name="G20" fmla="*/ G19 1 180"/>
                <a:gd name="G21" fmla="*/ G18 1 G20"/>
                <a:gd name="G22" fmla="*/ 1 38249 38528"/>
                <a:gd name="G23" fmla="*/ 1 63095 51712"/>
                <a:gd name="G24" fmla="*/ G23 1 180"/>
                <a:gd name="G25" fmla="*/ G22 1 G24"/>
                <a:gd name="G26" fmla="*/ 1 38249 38528"/>
                <a:gd name="G27" fmla="*/ 1 63095 51712"/>
                <a:gd name="G28" fmla="*/ G27 1 180"/>
                <a:gd name="G29" fmla="*/ G26 1 G28"/>
                <a:gd name="G30" fmla="*/ 1 38249 38528"/>
                <a:gd name="G31" fmla="*/ 1 63095 51712"/>
                <a:gd name="G32" fmla="*/ G31 1 180"/>
                <a:gd name="G33" fmla="*/ G30 1 G32"/>
                <a:gd name="G34" fmla="*/ 1 38249 38528"/>
                <a:gd name="G35" fmla="*/ 1 63095 51712"/>
                <a:gd name="G36" fmla="*/ G35 1 180"/>
                <a:gd name="G37" fmla="*/ G34 1 G36"/>
                <a:gd name="G38" fmla="*/ 1 0 51712"/>
                <a:gd name="G39" fmla="*/ 1 0 51712"/>
                <a:gd name="G40" fmla="+- 1 0 0"/>
                <a:gd name="G41" fmla="+- 1 0 0"/>
                <a:gd name="G42" fmla="+- 1 0 0"/>
                <a:gd name="G43" fmla="+- 1 0 0"/>
                <a:gd name="G44" fmla="+- 1 0 0"/>
                <a:gd name="G45" fmla="+- 1 0 0"/>
                <a:gd name="G46" fmla="+- 1 0 0"/>
                <a:gd name="G47" fmla="+- 1 0 0"/>
                <a:gd name="G48" fmla="+- 1 0 0"/>
                <a:gd name="G49" fmla="+- 1 0 0"/>
                <a:gd name="G50" fmla="+- 1 0 0"/>
                <a:gd name="T0" fmla="*/ 95361154 w 102"/>
                <a:gd name="T1" fmla="*/ 95361154 h 102"/>
                <a:gd name="T2" fmla="*/ 95361154 w 102"/>
                <a:gd name="T3" fmla="*/ 95361154 h 102"/>
                <a:gd name="T4" fmla="*/ 95361154 w 102"/>
                <a:gd name="T5" fmla="*/ 0 h 102"/>
                <a:gd name="T6" fmla="*/ 0 w 102"/>
                <a:gd name="T7" fmla="*/ 95361154 h 102"/>
                <a:gd name="T8" fmla="*/ 95361154 w 102"/>
                <a:gd name="T9" fmla="*/ 95361154 h 102"/>
                <a:gd name="T10" fmla="*/ 95361154 w 102"/>
                <a:gd name="T11" fmla="*/ 95361154 h 102"/>
                <a:gd name="T12" fmla="*/ 95361154 w 102"/>
                <a:gd name="T13" fmla="*/ 95361154 h 102"/>
                <a:gd name="T14" fmla="*/ 95361154 w 102"/>
                <a:gd name="T15" fmla="*/ 95361154 h 102"/>
                <a:gd name="T16" fmla="*/ 95361154 w 102"/>
                <a:gd name="T17" fmla="*/ 95361154 h 102"/>
                <a:gd name="T18" fmla="*/ 95361154 w 102"/>
                <a:gd name="T19" fmla="*/ 95361154 h 102"/>
                <a:gd name="T20" fmla="*/ 95361154 w 102"/>
                <a:gd name="T21" fmla="*/ 95361154 h 102"/>
                <a:gd name="T22" fmla="*/ 95361154 w 102"/>
                <a:gd name="T23" fmla="*/ 95361154 h 102"/>
                <a:gd name="T24" fmla="*/ 95361154 w 102"/>
                <a:gd name="T25" fmla="*/ 95361154 h 102"/>
                <a:gd name="T26" fmla="*/ 95361154 w 102"/>
                <a:gd name="T27" fmla="*/ 953611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02">
                  <a:moveTo>
                    <a:pt x="75" y="8"/>
                  </a:moveTo>
                  <a:lnTo>
                    <a:pt x="75" y="8"/>
                  </a:lnTo>
                  <a:cubicBezTo>
                    <a:pt x="58" y="0"/>
                    <a:pt x="42" y="0"/>
                    <a:pt x="33" y="0"/>
                  </a:cubicBezTo>
                  <a:cubicBezTo>
                    <a:pt x="16" y="0"/>
                    <a:pt x="8" y="8"/>
                    <a:pt x="0" y="8"/>
                  </a:cubicBezTo>
                  <a:cubicBezTo>
                    <a:pt x="16" y="25"/>
                    <a:pt x="16" y="25"/>
                    <a:pt x="16" y="25"/>
                  </a:cubicBezTo>
                  <a:cubicBezTo>
                    <a:pt x="8" y="33"/>
                    <a:pt x="8" y="33"/>
                    <a:pt x="8" y="33"/>
                  </a:cubicBezTo>
                  <a:cubicBezTo>
                    <a:pt x="8" y="33"/>
                    <a:pt x="8" y="42"/>
                    <a:pt x="8" y="50"/>
                  </a:cubicBezTo>
                  <a:cubicBezTo>
                    <a:pt x="16" y="67"/>
                    <a:pt x="16" y="84"/>
                    <a:pt x="33" y="93"/>
                  </a:cubicBezTo>
                  <a:lnTo>
                    <a:pt x="42" y="93"/>
                  </a:lnTo>
                  <a:cubicBezTo>
                    <a:pt x="50" y="93"/>
                    <a:pt x="50" y="93"/>
                    <a:pt x="58" y="101"/>
                  </a:cubicBezTo>
                  <a:cubicBezTo>
                    <a:pt x="84" y="101"/>
                    <a:pt x="92" y="84"/>
                    <a:pt x="101" y="67"/>
                  </a:cubicBezTo>
                  <a:cubicBezTo>
                    <a:pt x="101" y="50"/>
                    <a:pt x="101" y="25"/>
                    <a:pt x="75" y="8"/>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6" name="Freeform 94"/>
            <p:cNvSpPr>
              <a:spLocks noChangeArrowheads="1"/>
            </p:cNvSpPr>
            <p:nvPr/>
          </p:nvSpPr>
          <p:spPr bwMode="auto">
            <a:xfrm>
              <a:off x="4973" y="1330"/>
              <a:ext cx="28" cy="3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93 0 0"/>
                <a:gd name="G18" fmla="+- 118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T0" fmla="*/ 102734557 w 144"/>
                <a:gd name="T1" fmla="*/ 102929499 h 153"/>
                <a:gd name="T2" fmla="*/ 102734557 w 144"/>
                <a:gd name="T3" fmla="*/ 102929499 h 153"/>
                <a:gd name="T4" fmla="*/ 102734557 w 144"/>
                <a:gd name="T5" fmla="*/ 0 h 153"/>
                <a:gd name="T6" fmla="*/ 102734557 w 144"/>
                <a:gd name="T7" fmla="*/ 102929499 h 153"/>
                <a:gd name="T8" fmla="*/ 102734557 w 144"/>
                <a:gd name="T9" fmla="*/ 102929499 h 153"/>
                <a:gd name="T10" fmla="*/ 102734557 w 144"/>
                <a:gd name="T11" fmla="*/ 102929499 h 153"/>
                <a:gd name="T12" fmla="*/ 102734557 w 144"/>
                <a:gd name="T13" fmla="*/ 102929499 h 153"/>
                <a:gd name="T14" fmla="*/ 102734557 w 144"/>
                <a:gd name="T15" fmla="*/ 102929499 h 153"/>
                <a:gd name="T16" fmla="*/ 102734557 w 144"/>
                <a:gd name="T17" fmla="*/ 102929499 h 153"/>
                <a:gd name="T18" fmla="*/ 102734557 w 144"/>
                <a:gd name="T19" fmla="*/ 102929499 h 153"/>
                <a:gd name="T20" fmla="*/ 102734557 w 144"/>
                <a:gd name="T21" fmla="*/ 102929499 h 153"/>
                <a:gd name="T22" fmla="*/ 102734557 w 144"/>
                <a:gd name="T23" fmla="*/ 102929499 h 153"/>
                <a:gd name="T24" fmla="*/ 102734557 w 144"/>
                <a:gd name="T25" fmla="*/ 102929499 h 153"/>
                <a:gd name="T26" fmla="*/ 102734557 w 144"/>
                <a:gd name="T27" fmla="*/ 102929499 h 153"/>
                <a:gd name="T28" fmla="*/ 102734557 w 144"/>
                <a:gd name="T29" fmla="*/ 102929499 h 153"/>
                <a:gd name="T30" fmla="*/ 102734557 w 144"/>
                <a:gd name="T31" fmla="*/ 10292949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53">
                  <a:moveTo>
                    <a:pt x="118" y="8"/>
                  </a:moveTo>
                  <a:lnTo>
                    <a:pt x="118" y="8"/>
                  </a:lnTo>
                  <a:cubicBezTo>
                    <a:pt x="110" y="0"/>
                    <a:pt x="101" y="0"/>
                    <a:pt x="93" y="0"/>
                  </a:cubicBezTo>
                  <a:cubicBezTo>
                    <a:pt x="68" y="0"/>
                    <a:pt x="51" y="25"/>
                    <a:pt x="34" y="34"/>
                  </a:cubicBezTo>
                  <a:cubicBezTo>
                    <a:pt x="34" y="42"/>
                    <a:pt x="34" y="42"/>
                    <a:pt x="34" y="42"/>
                  </a:cubicBezTo>
                  <a:cubicBezTo>
                    <a:pt x="34" y="51"/>
                    <a:pt x="34" y="51"/>
                    <a:pt x="34" y="51"/>
                  </a:cubicBezTo>
                  <a:cubicBezTo>
                    <a:pt x="25" y="51"/>
                    <a:pt x="25" y="51"/>
                    <a:pt x="25" y="59"/>
                  </a:cubicBezTo>
                  <a:cubicBezTo>
                    <a:pt x="0" y="93"/>
                    <a:pt x="0" y="118"/>
                    <a:pt x="17" y="135"/>
                  </a:cubicBezTo>
                  <a:cubicBezTo>
                    <a:pt x="25" y="143"/>
                    <a:pt x="34" y="152"/>
                    <a:pt x="51" y="152"/>
                  </a:cubicBezTo>
                  <a:cubicBezTo>
                    <a:pt x="59" y="152"/>
                    <a:pt x="68" y="143"/>
                    <a:pt x="76" y="135"/>
                  </a:cubicBezTo>
                  <a:cubicBezTo>
                    <a:pt x="85" y="135"/>
                    <a:pt x="85" y="135"/>
                    <a:pt x="85" y="127"/>
                  </a:cubicBezTo>
                  <a:cubicBezTo>
                    <a:pt x="93" y="127"/>
                    <a:pt x="93" y="127"/>
                    <a:pt x="93" y="118"/>
                  </a:cubicBezTo>
                  <a:cubicBezTo>
                    <a:pt x="101" y="118"/>
                    <a:pt x="101" y="118"/>
                    <a:pt x="101" y="118"/>
                  </a:cubicBezTo>
                  <a:cubicBezTo>
                    <a:pt x="127" y="93"/>
                    <a:pt x="143" y="67"/>
                    <a:pt x="143" y="51"/>
                  </a:cubicBezTo>
                  <a:cubicBezTo>
                    <a:pt x="143" y="42"/>
                    <a:pt x="135" y="25"/>
                    <a:pt x="118" y="8"/>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7" name="Freeform 95"/>
            <p:cNvSpPr>
              <a:spLocks noChangeArrowheads="1"/>
            </p:cNvSpPr>
            <p:nvPr/>
          </p:nvSpPr>
          <p:spPr bwMode="auto">
            <a:xfrm>
              <a:off x="5002" y="1379"/>
              <a:ext cx="29" cy="2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85 0 0"/>
                <a:gd name="G20" fmla="+- 93 0 0"/>
                <a:gd name="G21" fmla="*/ 1 38249 38528"/>
                <a:gd name="G22" fmla="*/ 1 63095 51712"/>
                <a:gd name="G23" fmla="*/ G22 1 180"/>
                <a:gd name="G24" fmla="*/ G21 1 G23"/>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T0" fmla="*/ 98153685 w 152"/>
                <a:gd name="T1" fmla="*/ 98571031 h 119"/>
                <a:gd name="T2" fmla="*/ 98153685 w 152"/>
                <a:gd name="T3" fmla="*/ 98571031 h 119"/>
                <a:gd name="T4" fmla="*/ 98153685 w 152"/>
                <a:gd name="T5" fmla="*/ 0 h 119"/>
                <a:gd name="T6" fmla="*/ 98153685 w 152"/>
                <a:gd name="T7" fmla="*/ 98571031 h 119"/>
                <a:gd name="T8" fmla="*/ 98153685 w 152"/>
                <a:gd name="T9" fmla="*/ 98571031 h 119"/>
                <a:gd name="T10" fmla="*/ 98153685 w 152"/>
                <a:gd name="T11" fmla="*/ 98571031 h 119"/>
                <a:gd name="T12" fmla="*/ 98153685 w 152"/>
                <a:gd name="T13" fmla="*/ 98571031 h 119"/>
                <a:gd name="T14" fmla="*/ 98153685 w 152"/>
                <a:gd name="T15" fmla="*/ 98571031 h 119"/>
                <a:gd name="T16" fmla="*/ 0 w 152"/>
                <a:gd name="T17" fmla="*/ 98571031 h 119"/>
                <a:gd name="T18" fmla="*/ 0 w 152"/>
                <a:gd name="T19" fmla="*/ 98571031 h 119"/>
                <a:gd name="T20" fmla="*/ 98153685 w 152"/>
                <a:gd name="T21" fmla="*/ 98571031 h 119"/>
                <a:gd name="T22" fmla="*/ 98153685 w 152"/>
                <a:gd name="T23" fmla="*/ 98571031 h 119"/>
                <a:gd name="T24" fmla="*/ 98153685 w 152"/>
                <a:gd name="T25" fmla="*/ 98571031 h 119"/>
                <a:gd name="T26" fmla="*/ 98153685 w 152"/>
                <a:gd name="T27" fmla="*/ 98571031 h 119"/>
                <a:gd name="T28" fmla="*/ 98153685 w 152"/>
                <a:gd name="T29" fmla="*/ 98571031 h 119"/>
                <a:gd name="T30" fmla="*/ 98153685 w 152"/>
                <a:gd name="T31" fmla="*/ 98571031 h 119"/>
                <a:gd name="T32" fmla="*/ 98153685 w 152"/>
                <a:gd name="T33" fmla="*/ 98571031 h 119"/>
                <a:gd name="T34" fmla="*/ 98153685 w 152"/>
                <a:gd name="T35" fmla="*/ 98571031 h 119"/>
                <a:gd name="T36" fmla="*/ 98153685 w 152"/>
                <a:gd name="T37" fmla="*/ 98571031 h 119"/>
                <a:gd name="T38" fmla="*/ 98153685 w 152"/>
                <a:gd name="T39" fmla="*/ 9857103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2" h="119">
                  <a:moveTo>
                    <a:pt x="135" y="17"/>
                  </a:moveTo>
                  <a:lnTo>
                    <a:pt x="135" y="17"/>
                  </a:lnTo>
                  <a:cubicBezTo>
                    <a:pt x="126" y="0"/>
                    <a:pt x="109" y="0"/>
                    <a:pt x="101" y="0"/>
                  </a:cubicBezTo>
                  <a:cubicBezTo>
                    <a:pt x="93" y="9"/>
                    <a:pt x="76" y="17"/>
                    <a:pt x="67" y="34"/>
                  </a:cubicBezTo>
                  <a:cubicBezTo>
                    <a:pt x="67" y="34"/>
                    <a:pt x="67" y="34"/>
                    <a:pt x="59" y="34"/>
                  </a:cubicBezTo>
                  <a:cubicBezTo>
                    <a:pt x="59" y="43"/>
                    <a:pt x="59" y="43"/>
                    <a:pt x="50" y="43"/>
                  </a:cubicBezTo>
                  <a:cubicBezTo>
                    <a:pt x="50" y="51"/>
                    <a:pt x="50" y="51"/>
                    <a:pt x="42" y="51"/>
                  </a:cubicBezTo>
                  <a:cubicBezTo>
                    <a:pt x="33" y="68"/>
                    <a:pt x="16" y="76"/>
                    <a:pt x="0" y="85"/>
                  </a:cubicBezTo>
                  <a:lnTo>
                    <a:pt x="0" y="93"/>
                  </a:lnTo>
                  <a:cubicBezTo>
                    <a:pt x="8" y="102"/>
                    <a:pt x="16" y="110"/>
                    <a:pt x="42" y="110"/>
                  </a:cubicBezTo>
                  <a:cubicBezTo>
                    <a:pt x="50" y="110"/>
                    <a:pt x="59" y="110"/>
                    <a:pt x="76" y="102"/>
                  </a:cubicBezTo>
                  <a:cubicBezTo>
                    <a:pt x="84" y="102"/>
                    <a:pt x="84" y="102"/>
                    <a:pt x="93" y="102"/>
                  </a:cubicBezTo>
                  <a:cubicBezTo>
                    <a:pt x="93" y="102"/>
                    <a:pt x="93" y="102"/>
                    <a:pt x="101" y="102"/>
                  </a:cubicBezTo>
                  <a:cubicBezTo>
                    <a:pt x="101" y="93"/>
                    <a:pt x="101" y="93"/>
                    <a:pt x="101" y="93"/>
                  </a:cubicBezTo>
                  <a:cubicBezTo>
                    <a:pt x="109" y="93"/>
                    <a:pt x="109" y="93"/>
                    <a:pt x="109" y="93"/>
                  </a:cubicBezTo>
                  <a:cubicBezTo>
                    <a:pt x="126" y="118"/>
                    <a:pt x="126" y="118"/>
                    <a:pt x="126" y="118"/>
                  </a:cubicBezTo>
                  <a:cubicBezTo>
                    <a:pt x="135" y="110"/>
                    <a:pt x="143" y="93"/>
                    <a:pt x="151" y="68"/>
                  </a:cubicBezTo>
                  <a:cubicBezTo>
                    <a:pt x="151" y="51"/>
                    <a:pt x="143" y="34"/>
                    <a:pt x="135" y="17"/>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88" name="Freeform 96"/>
            <p:cNvSpPr>
              <a:spLocks noChangeArrowheads="1"/>
            </p:cNvSpPr>
            <p:nvPr/>
          </p:nvSpPr>
          <p:spPr bwMode="auto">
            <a:xfrm>
              <a:off x="4985" y="1359"/>
              <a:ext cx="34" cy="3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18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T0" fmla="*/ 104476194 w 170"/>
                <a:gd name="T1" fmla="*/ 104387539 h 161"/>
                <a:gd name="T2" fmla="*/ 104476194 w 170"/>
                <a:gd name="T3" fmla="*/ 104387539 h 161"/>
                <a:gd name="T4" fmla="*/ 104476194 w 170"/>
                <a:gd name="T5" fmla="*/ 0 h 161"/>
                <a:gd name="T6" fmla="*/ 104476194 w 170"/>
                <a:gd name="T7" fmla="*/ 104387539 h 161"/>
                <a:gd name="T8" fmla="*/ 104476194 w 170"/>
                <a:gd name="T9" fmla="*/ 104387539 h 161"/>
                <a:gd name="T10" fmla="*/ 104476194 w 170"/>
                <a:gd name="T11" fmla="*/ 104387539 h 161"/>
                <a:gd name="T12" fmla="*/ 104476194 w 170"/>
                <a:gd name="T13" fmla="*/ 104387539 h 161"/>
                <a:gd name="T14" fmla="*/ 104476194 w 170"/>
                <a:gd name="T15" fmla="*/ 104387539 h 161"/>
                <a:gd name="T16" fmla="*/ 104476194 w 170"/>
                <a:gd name="T17" fmla="*/ 104387539 h 161"/>
                <a:gd name="T18" fmla="*/ 104476194 w 170"/>
                <a:gd name="T19" fmla="*/ 104387539 h 161"/>
                <a:gd name="T20" fmla="*/ 104476194 w 170"/>
                <a:gd name="T21" fmla="*/ 104387539 h 161"/>
                <a:gd name="T22" fmla="*/ 104476194 w 170"/>
                <a:gd name="T23" fmla="*/ 104387539 h 161"/>
                <a:gd name="T24" fmla="*/ 104476194 w 170"/>
                <a:gd name="T25" fmla="*/ 104387539 h 161"/>
                <a:gd name="T26" fmla="*/ 104476194 w 170"/>
                <a:gd name="T27" fmla="*/ 104387539 h 161"/>
                <a:gd name="T28" fmla="*/ 104476194 w 170"/>
                <a:gd name="T29" fmla="*/ 104387539 h 161"/>
                <a:gd name="T30" fmla="*/ 104476194 w 170"/>
                <a:gd name="T31" fmla="*/ 104387539 h 161"/>
                <a:gd name="T32" fmla="*/ 104476194 w 170"/>
                <a:gd name="T33" fmla="*/ 104387539 h 161"/>
                <a:gd name="T34" fmla="*/ 104476194 w 170"/>
                <a:gd name="T35" fmla="*/ 104387539 h 161"/>
                <a:gd name="T36" fmla="*/ 104476194 w 170"/>
                <a:gd name="T37" fmla="*/ 104387539 h 161"/>
                <a:gd name="T38" fmla="*/ 104476194 w 170"/>
                <a:gd name="T39" fmla="*/ 104387539 h 161"/>
                <a:gd name="T40" fmla="*/ 104476194 w 170"/>
                <a:gd name="T41" fmla="*/ 104387539 h 161"/>
                <a:gd name="T42" fmla="*/ 104476194 w 170"/>
                <a:gd name="T43" fmla="*/ 1043875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 h="161">
                  <a:moveTo>
                    <a:pt x="152" y="25"/>
                  </a:moveTo>
                  <a:lnTo>
                    <a:pt x="152" y="25"/>
                  </a:lnTo>
                  <a:cubicBezTo>
                    <a:pt x="143" y="8"/>
                    <a:pt x="126" y="0"/>
                    <a:pt x="109" y="0"/>
                  </a:cubicBezTo>
                  <a:cubicBezTo>
                    <a:pt x="92" y="0"/>
                    <a:pt x="76" y="8"/>
                    <a:pt x="67" y="25"/>
                  </a:cubicBezTo>
                  <a:lnTo>
                    <a:pt x="59" y="33"/>
                  </a:lnTo>
                  <a:lnTo>
                    <a:pt x="59" y="42"/>
                  </a:lnTo>
                  <a:cubicBezTo>
                    <a:pt x="50" y="42"/>
                    <a:pt x="50" y="42"/>
                    <a:pt x="50" y="42"/>
                  </a:cubicBezTo>
                  <a:cubicBezTo>
                    <a:pt x="50" y="50"/>
                    <a:pt x="50" y="50"/>
                    <a:pt x="50" y="50"/>
                  </a:cubicBezTo>
                  <a:cubicBezTo>
                    <a:pt x="17" y="92"/>
                    <a:pt x="0" y="118"/>
                    <a:pt x="25" y="143"/>
                  </a:cubicBezTo>
                  <a:cubicBezTo>
                    <a:pt x="34" y="151"/>
                    <a:pt x="42" y="160"/>
                    <a:pt x="50" y="160"/>
                  </a:cubicBezTo>
                  <a:cubicBezTo>
                    <a:pt x="59" y="160"/>
                    <a:pt x="59" y="160"/>
                    <a:pt x="59" y="151"/>
                  </a:cubicBezTo>
                  <a:cubicBezTo>
                    <a:pt x="67" y="151"/>
                    <a:pt x="76" y="143"/>
                    <a:pt x="84" y="143"/>
                  </a:cubicBezTo>
                  <a:cubicBezTo>
                    <a:pt x="92" y="135"/>
                    <a:pt x="101" y="126"/>
                    <a:pt x="109" y="126"/>
                  </a:cubicBezTo>
                  <a:cubicBezTo>
                    <a:pt x="109" y="126"/>
                    <a:pt x="109" y="126"/>
                    <a:pt x="109" y="118"/>
                  </a:cubicBezTo>
                  <a:cubicBezTo>
                    <a:pt x="109" y="118"/>
                    <a:pt x="109" y="118"/>
                    <a:pt x="118" y="118"/>
                  </a:cubicBezTo>
                  <a:cubicBezTo>
                    <a:pt x="118" y="109"/>
                    <a:pt x="118" y="109"/>
                    <a:pt x="126" y="109"/>
                  </a:cubicBezTo>
                  <a:cubicBezTo>
                    <a:pt x="126" y="109"/>
                    <a:pt x="126" y="109"/>
                    <a:pt x="126" y="101"/>
                  </a:cubicBezTo>
                  <a:cubicBezTo>
                    <a:pt x="135" y="92"/>
                    <a:pt x="143" y="92"/>
                    <a:pt x="152" y="84"/>
                  </a:cubicBezTo>
                  <a:cubicBezTo>
                    <a:pt x="160" y="75"/>
                    <a:pt x="160" y="75"/>
                    <a:pt x="160" y="67"/>
                  </a:cubicBezTo>
                  <a:cubicBezTo>
                    <a:pt x="169" y="50"/>
                    <a:pt x="169" y="42"/>
                    <a:pt x="152" y="25"/>
                  </a:cubicBez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grpSp>
      <p:pic>
        <p:nvPicPr>
          <p:cNvPr id="89" name="Picture 88" descr="preview.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51520" y="3749049"/>
            <a:ext cx="373696" cy="376354"/>
          </a:xfrm>
          <a:prstGeom prst="rect">
            <a:avLst/>
          </a:prstGeom>
        </p:spPr>
      </p:pic>
      <p:pic>
        <p:nvPicPr>
          <p:cNvPr id="90" name="Picture 89" descr="preview.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502564" y="2916824"/>
            <a:ext cx="345025" cy="326012"/>
          </a:xfrm>
          <a:prstGeom prst="rect">
            <a:avLst/>
          </a:prstGeom>
        </p:spPr>
      </p:pic>
      <p:pic>
        <p:nvPicPr>
          <p:cNvPr id="92" name="Picture 91" descr="preview.png"/>
          <p:cNvPicPr>
            <a:picLocks noChangeAspect="1"/>
          </p:cNvPicPr>
          <p:nvPr/>
        </p:nvPicPr>
        <p:blipFill rotWithShape="1">
          <a:blip r:embed="rId9" cstate="print">
            <a:extLst>
              <a:ext uri="{28A0092B-C50C-407E-A947-70E740481C1C}">
                <a14:useLocalDpi xmlns:a14="http://schemas.microsoft.com/office/drawing/2010/main"/>
              </a:ext>
            </a:extLst>
          </a:blip>
          <a:srcRect t="-337"/>
          <a:stretch/>
        </p:blipFill>
        <p:spPr>
          <a:xfrm>
            <a:off x="5294434" y="3070876"/>
            <a:ext cx="370746" cy="376354"/>
          </a:xfrm>
          <a:prstGeom prst="rect">
            <a:avLst/>
          </a:prstGeom>
        </p:spPr>
      </p:pic>
      <p:grpSp>
        <p:nvGrpSpPr>
          <p:cNvPr id="3" name="Group 92"/>
          <p:cNvGrpSpPr/>
          <p:nvPr/>
        </p:nvGrpSpPr>
        <p:grpSpPr>
          <a:xfrm>
            <a:off x="2590003" y="3199941"/>
            <a:ext cx="312377" cy="230378"/>
            <a:chOff x="1939864" y="1740224"/>
            <a:chExt cx="404812" cy="307975"/>
          </a:xfrm>
        </p:grpSpPr>
        <p:sp>
          <p:nvSpPr>
            <p:cNvPr id="95" name="Rectangle 94"/>
            <p:cNvSpPr/>
            <p:nvPr/>
          </p:nvSpPr>
          <p:spPr>
            <a:xfrm>
              <a:off x="1949450" y="1749425"/>
              <a:ext cx="384175" cy="285750"/>
            </a:xfrm>
            <a:prstGeom prst="rect">
              <a:avLst/>
            </a:prstGeom>
            <a:solidFill>
              <a:schemeClr val="bg1"/>
            </a:solidFill>
            <a:ln>
              <a:noFill/>
            </a:ln>
            <a:effectLst/>
          </p:spPr>
          <p:txBody>
            <a:bodyPr wrap="none" anchor="ctr"/>
            <a:lstStyle/>
            <a:p>
              <a:pPr defTabSz="402338"/>
              <a:endParaRPr lang="en" sz="1350" dirty="0">
                <a:solidFill>
                  <a:srgbClr val="000000"/>
                </a:solidFill>
              </a:endParaRPr>
            </a:p>
          </p:txBody>
        </p:sp>
        <p:sp>
          <p:nvSpPr>
            <p:cNvPr id="96" name="Freeform 186"/>
            <p:cNvSpPr>
              <a:spLocks noChangeArrowheads="1"/>
            </p:cNvSpPr>
            <p:nvPr/>
          </p:nvSpPr>
          <p:spPr bwMode="auto">
            <a:xfrm>
              <a:off x="1939864" y="1740224"/>
              <a:ext cx="404812" cy="307975"/>
            </a:xfrm>
            <a:custGeom>
              <a:avLst/>
              <a:gdLst>
                <a:gd name="G0" fmla="+- 1 0 0"/>
                <a:gd name="G1" fmla="+- 1 0 0"/>
                <a:gd name="G2" fmla="+- 853 0 0"/>
                <a:gd name="G3" fmla="+- 853 0 0"/>
                <a:gd name="G4" fmla="+- 853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T0" fmla="*/ 2147483647 w 1123"/>
                <a:gd name="T1" fmla="*/ 2147483647 h 854"/>
                <a:gd name="T2" fmla="*/ 2147483647 w 1123"/>
                <a:gd name="T3" fmla="*/ 2147483647 h 854"/>
                <a:gd name="T4" fmla="*/ 0 w 1123"/>
                <a:gd name="T5" fmla="*/ 2147483647 h 854"/>
                <a:gd name="T6" fmla="*/ 0 w 1123"/>
                <a:gd name="T7" fmla="*/ 0 h 854"/>
                <a:gd name="T8" fmla="*/ 2147483647 w 1123"/>
                <a:gd name="T9" fmla="*/ 0 h 854"/>
                <a:gd name="T10" fmla="*/ 2147483647 w 1123"/>
                <a:gd name="T11" fmla="*/ 2147483647 h 854"/>
                <a:gd name="T12" fmla="*/ 2147483647 w 1123"/>
                <a:gd name="T13" fmla="*/ 2147483647 h 854"/>
                <a:gd name="T14" fmla="*/ 2147483647 w 1123"/>
                <a:gd name="T15" fmla="*/ 2147483647 h 854"/>
                <a:gd name="T16" fmla="*/ 2147483647 w 1123"/>
                <a:gd name="T17" fmla="*/ 2147483647 h 854"/>
                <a:gd name="T18" fmla="*/ 2147483647 w 1123"/>
                <a:gd name="T19" fmla="*/ 2147483647 h 854"/>
                <a:gd name="T20" fmla="*/ 2147483647 w 1123"/>
                <a:gd name="T21" fmla="*/ 2147483647 h 854"/>
                <a:gd name="T22" fmla="*/ 2147483647 w 1123"/>
                <a:gd name="T23" fmla="*/ 2147483647 h 854"/>
                <a:gd name="T24" fmla="*/ 2147483647 w 1123"/>
                <a:gd name="T25" fmla="*/ 2147483647 h 854"/>
                <a:gd name="T26" fmla="*/ 2147483647 w 1123"/>
                <a:gd name="T27" fmla="*/ 2147483647 h 854"/>
                <a:gd name="T28" fmla="*/ 2147483647 w 1123"/>
                <a:gd name="T29" fmla="*/ 2147483647 h 854"/>
                <a:gd name="T30" fmla="*/ 2147483647 w 1123"/>
                <a:gd name="T31" fmla="*/ 2147483647 h 854"/>
                <a:gd name="T32" fmla="*/ 2147483647 w 1123"/>
                <a:gd name="T33" fmla="*/ 2147483647 h 854"/>
                <a:gd name="T34" fmla="*/ 2147483647 w 1123"/>
                <a:gd name="T35" fmla="*/ 2147483647 h 854"/>
                <a:gd name="T36" fmla="*/ 2147483647 w 1123"/>
                <a:gd name="T37" fmla="*/ 2147483647 h 854"/>
                <a:gd name="T38" fmla="*/ 2147483647 w 1123"/>
                <a:gd name="T39" fmla="*/ 2147483647 h 854"/>
                <a:gd name="T40" fmla="*/ 2147483647 w 1123"/>
                <a:gd name="T41" fmla="*/ 2147483647 h 854"/>
                <a:gd name="T42" fmla="*/ 2147483647 w 1123"/>
                <a:gd name="T43" fmla="*/ 2147483647 h 854"/>
                <a:gd name="T44" fmla="*/ 2147483647 w 1123"/>
                <a:gd name="T45" fmla="*/ 2147483647 h 854"/>
                <a:gd name="T46" fmla="*/ 2147483647 w 1123"/>
                <a:gd name="T47" fmla="*/ 2147483647 h 854"/>
                <a:gd name="T48" fmla="*/ 2147483647 w 1123"/>
                <a:gd name="T49" fmla="*/ 2147483647 h 854"/>
                <a:gd name="T50" fmla="*/ 2147483647 w 1123"/>
                <a:gd name="T51" fmla="*/ 2147483647 h 854"/>
                <a:gd name="T52" fmla="*/ 2147483647 w 1123"/>
                <a:gd name="T53" fmla="*/ 2147483647 h 854"/>
                <a:gd name="T54" fmla="*/ 2147483647 w 1123"/>
                <a:gd name="T55" fmla="*/ 2147483647 h 854"/>
                <a:gd name="T56" fmla="*/ 2147483647 w 1123"/>
                <a:gd name="T57" fmla="*/ 2147483647 h 854"/>
                <a:gd name="T58" fmla="*/ 2147483647 w 1123"/>
                <a:gd name="T59" fmla="*/ 2147483647 h 854"/>
                <a:gd name="T60" fmla="*/ 2147483647 w 1123"/>
                <a:gd name="T61" fmla="*/ 2147483647 h 854"/>
                <a:gd name="T62" fmla="*/ 2147483647 w 1123"/>
                <a:gd name="T63" fmla="*/ 2147483647 h 854"/>
                <a:gd name="T64" fmla="*/ 2147483647 w 1123"/>
                <a:gd name="T65" fmla="*/ 2147483647 h 854"/>
                <a:gd name="T66" fmla="*/ 2147483647 w 1123"/>
                <a:gd name="T67" fmla="*/ 214748364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3" h="854">
                  <a:moveTo>
                    <a:pt x="1122" y="853"/>
                  </a:moveTo>
                  <a:lnTo>
                    <a:pt x="1122" y="853"/>
                  </a:lnTo>
                  <a:cubicBezTo>
                    <a:pt x="0" y="853"/>
                    <a:pt x="0" y="853"/>
                    <a:pt x="0" y="853"/>
                  </a:cubicBezTo>
                  <a:cubicBezTo>
                    <a:pt x="0" y="0"/>
                    <a:pt x="0" y="0"/>
                    <a:pt x="0" y="0"/>
                  </a:cubicBezTo>
                  <a:cubicBezTo>
                    <a:pt x="1122" y="0"/>
                    <a:pt x="1122" y="0"/>
                    <a:pt x="1122" y="0"/>
                  </a:cubicBezTo>
                  <a:cubicBezTo>
                    <a:pt x="1122" y="853"/>
                    <a:pt x="1122" y="853"/>
                    <a:pt x="1122" y="853"/>
                  </a:cubicBezTo>
                  <a:close/>
                  <a:moveTo>
                    <a:pt x="135" y="768"/>
                  </a:moveTo>
                  <a:lnTo>
                    <a:pt x="135" y="768"/>
                  </a:lnTo>
                  <a:cubicBezTo>
                    <a:pt x="995" y="768"/>
                    <a:pt x="995" y="768"/>
                    <a:pt x="995" y="768"/>
                  </a:cubicBezTo>
                  <a:cubicBezTo>
                    <a:pt x="708" y="481"/>
                    <a:pt x="708" y="481"/>
                    <a:pt x="708" y="481"/>
                  </a:cubicBezTo>
                  <a:cubicBezTo>
                    <a:pt x="657" y="532"/>
                    <a:pt x="657" y="532"/>
                    <a:pt x="657" y="532"/>
                  </a:cubicBezTo>
                  <a:cubicBezTo>
                    <a:pt x="632" y="557"/>
                    <a:pt x="599" y="574"/>
                    <a:pt x="565" y="574"/>
                  </a:cubicBezTo>
                  <a:cubicBezTo>
                    <a:pt x="531" y="574"/>
                    <a:pt x="497" y="557"/>
                    <a:pt x="472" y="532"/>
                  </a:cubicBezTo>
                  <a:cubicBezTo>
                    <a:pt x="421" y="481"/>
                    <a:pt x="421" y="481"/>
                    <a:pt x="421" y="481"/>
                  </a:cubicBezTo>
                  <a:cubicBezTo>
                    <a:pt x="135" y="768"/>
                    <a:pt x="135" y="768"/>
                    <a:pt x="135" y="768"/>
                  </a:cubicBezTo>
                  <a:close/>
                  <a:moveTo>
                    <a:pt x="75" y="135"/>
                  </a:moveTo>
                  <a:lnTo>
                    <a:pt x="75" y="135"/>
                  </a:lnTo>
                  <a:cubicBezTo>
                    <a:pt x="75" y="718"/>
                    <a:pt x="75" y="718"/>
                    <a:pt x="75" y="718"/>
                  </a:cubicBezTo>
                  <a:cubicBezTo>
                    <a:pt x="362" y="422"/>
                    <a:pt x="362" y="422"/>
                    <a:pt x="362" y="422"/>
                  </a:cubicBezTo>
                  <a:cubicBezTo>
                    <a:pt x="75" y="135"/>
                    <a:pt x="75" y="135"/>
                    <a:pt x="75" y="135"/>
                  </a:cubicBezTo>
                  <a:close/>
                  <a:moveTo>
                    <a:pt x="767" y="422"/>
                  </a:moveTo>
                  <a:lnTo>
                    <a:pt x="767" y="422"/>
                  </a:lnTo>
                  <a:cubicBezTo>
                    <a:pt x="1046" y="718"/>
                    <a:pt x="1046" y="718"/>
                    <a:pt x="1046" y="718"/>
                  </a:cubicBezTo>
                  <a:cubicBezTo>
                    <a:pt x="1046" y="144"/>
                    <a:pt x="1046" y="144"/>
                    <a:pt x="1046" y="144"/>
                  </a:cubicBezTo>
                  <a:cubicBezTo>
                    <a:pt x="767" y="422"/>
                    <a:pt x="767" y="422"/>
                    <a:pt x="767" y="422"/>
                  </a:cubicBezTo>
                  <a:close/>
                  <a:moveTo>
                    <a:pt x="135" y="77"/>
                  </a:moveTo>
                  <a:lnTo>
                    <a:pt x="135" y="77"/>
                  </a:lnTo>
                  <a:cubicBezTo>
                    <a:pt x="531" y="481"/>
                    <a:pt x="531" y="481"/>
                    <a:pt x="531" y="481"/>
                  </a:cubicBezTo>
                  <a:cubicBezTo>
                    <a:pt x="539" y="490"/>
                    <a:pt x="548" y="490"/>
                    <a:pt x="565" y="490"/>
                  </a:cubicBezTo>
                  <a:cubicBezTo>
                    <a:pt x="582" y="490"/>
                    <a:pt x="590" y="490"/>
                    <a:pt x="599" y="481"/>
                  </a:cubicBezTo>
                  <a:cubicBezTo>
                    <a:pt x="995" y="77"/>
                    <a:pt x="995" y="77"/>
                    <a:pt x="995" y="77"/>
                  </a:cubicBezTo>
                  <a:cubicBezTo>
                    <a:pt x="135" y="77"/>
                    <a:pt x="135" y="77"/>
                    <a:pt x="135" y="77"/>
                  </a:cubicBezTo>
                  <a:close/>
                </a:path>
              </a:pathLst>
            </a:custGeom>
            <a:solidFill>
              <a:srgbClr val="FF6600"/>
            </a:solidFill>
            <a:ln>
              <a:noFill/>
            </a:ln>
            <a:effectLst/>
            <a:extLst/>
          </p:spPr>
          <p:txBody>
            <a:bodyPr wrap="none" anchor="ctr"/>
            <a:lstStyle/>
            <a:p>
              <a:pPr defTabSz="402338">
                <a:defRPr/>
              </a:pPr>
              <a:endParaRPr lang="en" sz="1350" dirty="0">
                <a:solidFill>
                  <a:srgbClr val="000000"/>
                </a:solidFill>
              </a:endParaRPr>
            </a:p>
          </p:txBody>
        </p:sp>
      </p:grpSp>
      <p:sp>
        <p:nvSpPr>
          <p:cNvPr id="97" name="Freeform 1"/>
          <p:cNvSpPr>
            <a:spLocks noChangeArrowheads="1"/>
          </p:cNvSpPr>
          <p:nvPr/>
        </p:nvSpPr>
        <p:spPr bwMode="auto">
          <a:xfrm>
            <a:off x="2109735" y="3430703"/>
            <a:ext cx="326051" cy="233937"/>
          </a:xfrm>
          <a:custGeom>
            <a:avLst/>
            <a:gdLst>
              <a:gd name="T0" fmla="*/ 22367 w 22368"/>
              <a:gd name="T1" fmla="*/ 7855 h 16555"/>
              <a:gd name="T2" fmla="*/ 22367 w 22368"/>
              <a:gd name="T3" fmla="*/ 7855 h 16555"/>
              <a:gd name="T4" fmla="*/ 21740 w 22368"/>
              <a:gd name="T5" fmla="*/ 5806 h 16555"/>
              <a:gd name="T6" fmla="*/ 21739 w 22368"/>
              <a:gd name="T7" fmla="*/ 5806 h 16555"/>
              <a:gd name="T8" fmla="*/ 17530 w 22368"/>
              <a:gd name="T9" fmla="*/ 5806 h 16555"/>
              <a:gd name="T10" fmla="*/ 16250 w 22368"/>
              <a:gd name="T11" fmla="*/ 0 h 16555"/>
              <a:gd name="T12" fmla="*/ 11040 w 22368"/>
              <a:gd name="T13" fmla="*/ 0 h 16555"/>
              <a:gd name="T14" fmla="*/ 6117 w 22368"/>
              <a:gd name="T15" fmla="*/ 0 h 16555"/>
              <a:gd name="T16" fmla="*/ 4837 w 22368"/>
              <a:gd name="T17" fmla="*/ 5806 h 16555"/>
              <a:gd name="T18" fmla="*/ 628 w 22368"/>
              <a:gd name="T19" fmla="*/ 5806 h 16555"/>
              <a:gd name="T20" fmla="*/ 0 w 22368"/>
              <a:gd name="T21" fmla="*/ 7855 h 16555"/>
              <a:gd name="T22" fmla="*/ 4509 w 22368"/>
              <a:gd name="T23" fmla="*/ 8702 h 16555"/>
              <a:gd name="T24" fmla="*/ 4392 w 22368"/>
              <a:gd name="T25" fmla="*/ 9862 h 16555"/>
              <a:gd name="T26" fmla="*/ 11084 w 22368"/>
              <a:gd name="T27" fmla="*/ 16554 h 16555"/>
              <a:gd name="T28" fmla="*/ 17777 w 22368"/>
              <a:gd name="T29" fmla="*/ 9862 h 16555"/>
              <a:gd name="T30" fmla="*/ 17660 w 22368"/>
              <a:gd name="T31" fmla="*/ 8702 h 16555"/>
              <a:gd name="T32" fmla="*/ 22367 w 22368"/>
              <a:gd name="T33" fmla="*/ 7855 h 16555"/>
              <a:gd name="T34" fmla="*/ 13047 w 22368"/>
              <a:gd name="T35" fmla="*/ 11237 h 16555"/>
              <a:gd name="T36" fmla="*/ 13047 w 22368"/>
              <a:gd name="T37" fmla="*/ 11237 h 16555"/>
              <a:gd name="T38" fmla="*/ 11184 w 22368"/>
              <a:gd name="T39" fmla="*/ 10108 h 16555"/>
              <a:gd name="T40" fmla="*/ 9321 w 22368"/>
              <a:gd name="T41" fmla="*/ 11237 h 16555"/>
              <a:gd name="T42" fmla="*/ 7324 w 22368"/>
              <a:gd name="T43" fmla="*/ 9933 h 16555"/>
              <a:gd name="T44" fmla="*/ 8071 w 22368"/>
              <a:gd name="T45" fmla="*/ 8628 h 16555"/>
              <a:gd name="T46" fmla="*/ 11184 w 22368"/>
              <a:gd name="T47" fmla="*/ 9879 h 16555"/>
              <a:gd name="T48" fmla="*/ 14297 w 22368"/>
              <a:gd name="T49" fmla="*/ 8628 h 16555"/>
              <a:gd name="T50" fmla="*/ 15044 w 22368"/>
              <a:gd name="T51" fmla="*/ 9933 h 16555"/>
              <a:gd name="T52" fmla="*/ 13047 w 22368"/>
              <a:gd name="T53" fmla="*/ 11237 h 16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68" h="16555">
                <a:moveTo>
                  <a:pt x="22367" y="7855"/>
                </a:moveTo>
                <a:lnTo>
                  <a:pt x="22367" y="7855"/>
                </a:lnTo>
                <a:cubicBezTo>
                  <a:pt x="21740" y="5806"/>
                  <a:pt x="21740" y="5806"/>
                  <a:pt x="21740" y="5806"/>
                </a:cubicBezTo>
                <a:cubicBezTo>
                  <a:pt x="21739" y="5806"/>
                  <a:pt x="21739" y="5806"/>
                  <a:pt x="21739" y="5806"/>
                </a:cubicBezTo>
                <a:cubicBezTo>
                  <a:pt x="17530" y="5806"/>
                  <a:pt x="17530" y="5806"/>
                  <a:pt x="17530" y="5806"/>
                </a:cubicBezTo>
                <a:cubicBezTo>
                  <a:pt x="16250" y="0"/>
                  <a:pt x="16250" y="0"/>
                  <a:pt x="16250" y="0"/>
                </a:cubicBezTo>
                <a:cubicBezTo>
                  <a:pt x="11040" y="0"/>
                  <a:pt x="11040" y="0"/>
                  <a:pt x="11040" y="0"/>
                </a:cubicBezTo>
                <a:cubicBezTo>
                  <a:pt x="6117" y="0"/>
                  <a:pt x="6117" y="0"/>
                  <a:pt x="6117" y="0"/>
                </a:cubicBezTo>
                <a:cubicBezTo>
                  <a:pt x="4837" y="5806"/>
                  <a:pt x="4837" y="5806"/>
                  <a:pt x="4837" y="5806"/>
                </a:cubicBezTo>
                <a:cubicBezTo>
                  <a:pt x="628" y="5806"/>
                  <a:pt x="628" y="5806"/>
                  <a:pt x="628" y="5806"/>
                </a:cubicBezTo>
                <a:cubicBezTo>
                  <a:pt x="0" y="7855"/>
                  <a:pt x="0" y="7855"/>
                  <a:pt x="0" y="7855"/>
                </a:cubicBezTo>
                <a:cubicBezTo>
                  <a:pt x="4509" y="8702"/>
                  <a:pt x="4509" y="8702"/>
                  <a:pt x="4509" y="8702"/>
                </a:cubicBezTo>
                <a:cubicBezTo>
                  <a:pt x="4443" y="9080"/>
                  <a:pt x="4392" y="9465"/>
                  <a:pt x="4392" y="9862"/>
                </a:cubicBezTo>
                <a:cubicBezTo>
                  <a:pt x="4392" y="13558"/>
                  <a:pt x="7389" y="16554"/>
                  <a:pt x="11084" y="16554"/>
                </a:cubicBezTo>
                <a:cubicBezTo>
                  <a:pt x="14781" y="16554"/>
                  <a:pt x="17777" y="13558"/>
                  <a:pt x="17777" y="9862"/>
                </a:cubicBezTo>
                <a:cubicBezTo>
                  <a:pt x="17777" y="9465"/>
                  <a:pt x="17725" y="9080"/>
                  <a:pt x="17660" y="8702"/>
                </a:cubicBezTo>
                <a:lnTo>
                  <a:pt x="22367" y="7855"/>
                </a:lnTo>
                <a:close/>
                <a:moveTo>
                  <a:pt x="13047" y="11237"/>
                </a:moveTo>
                <a:lnTo>
                  <a:pt x="13047" y="11237"/>
                </a:lnTo>
                <a:cubicBezTo>
                  <a:pt x="12197" y="11237"/>
                  <a:pt x="11472" y="10463"/>
                  <a:pt x="11184" y="10108"/>
                </a:cubicBezTo>
                <a:cubicBezTo>
                  <a:pt x="10895" y="10463"/>
                  <a:pt x="10170" y="11237"/>
                  <a:pt x="9321" y="11237"/>
                </a:cubicBezTo>
                <a:cubicBezTo>
                  <a:pt x="8217" y="11237"/>
                  <a:pt x="7324" y="9933"/>
                  <a:pt x="7324" y="9933"/>
                </a:cubicBezTo>
                <a:cubicBezTo>
                  <a:pt x="8071" y="8628"/>
                  <a:pt x="8071" y="8628"/>
                  <a:pt x="8071" y="8628"/>
                </a:cubicBezTo>
                <a:cubicBezTo>
                  <a:pt x="11184" y="9879"/>
                  <a:pt x="11184" y="9879"/>
                  <a:pt x="11184" y="9879"/>
                </a:cubicBezTo>
                <a:cubicBezTo>
                  <a:pt x="14297" y="8628"/>
                  <a:pt x="14297" y="8628"/>
                  <a:pt x="14297" y="8628"/>
                </a:cubicBezTo>
                <a:cubicBezTo>
                  <a:pt x="15044" y="9933"/>
                  <a:pt x="15044" y="9933"/>
                  <a:pt x="15044" y="9933"/>
                </a:cubicBezTo>
                <a:cubicBezTo>
                  <a:pt x="15044" y="9933"/>
                  <a:pt x="14150" y="11237"/>
                  <a:pt x="13047" y="11237"/>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9836" tIns="34918" rIns="69836" bIns="34918" anchor="ctr"/>
          <a:lstStyle/>
          <a:p>
            <a:pPr defTabSz="402338"/>
            <a:endParaRPr lang="en" sz="1350" dirty="0">
              <a:solidFill>
                <a:srgbClr val="000000"/>
              </a:solidFill>
            </a:endParaRPr>
          </a:p>
        </p:txBody>
      </p:sp>
      <p:grpSp>
        <p:nvGrpSpPr>
          <p:cNvPr id="4" name="Group 98"/>
          <p:cNvGrpSpPr/>
          <p:nvPr/>
        </p:nvGrpSpPr>
        <p:grpSpPr>
          <a:xfrm>
            <a:off x="1459969" y="3787213"/>
            <a:ext cx="246953" cy="235145"/>
            <a:chOff x="2917825" y="4032250"/>
            <a:chExt cx="536575" cy="527050"/>
          </a:xfrm>
        </p:grpSpPr>
        <p:sp>
          <p:nvSpPr>
            <p:cNvPr id="101" name="Freeform 143"/>
            <p:cNvSpPr>
              <a:spLocks noChangeArrowheads="1"/>
            </p:cNvSpPr>
            <p:nvPr/>
          </p:nvSpPr>
          <p:spPr bwMode="auto">
            <a:xfrm>
              <a:off x="2994025" y="4098925"/>
              <a:ext cx="384175" cy="365125"/>
            </a:xfrm>
            <a:custGeom>
              <a:avLst/>
              <a:gdLst>
                <a:gd name="G0" fmla="+- 1 0 0"/>
                <a:gd name="G1" fmla="+- 1 0 0"/>
                <a:gd name="G2" fmla="+- 1 0 0"/>
                <a:gd name="G3" fmla="+- 1 0 0"/>
                <a:gd name="G4" fmla="+- 1 0 0"/>
                <a:gd name="G5" fmla="+- 1 0 0"/>
                <a:gd name="G6" fmla="+- 1 0 0"/>
                <a:gd name="G7" fmla="+- 1 0 0"/>
                <a:gd name="G8" fmla="*/ 1 0 51712"/>
                <a:gd name="G9" fmla="*/ 1 0 51712"/>
                <a:gd name="G10" fmla="*/ 1 0 51712"/>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560 0 0"/>
                <a:gd name="G55" fmla="cos G53 G54"/>
                <a:gd name="G56" fmla="*/ 1 0 51712"/>
                <a:gd name="G57" fmla="+- 586 0 0"/>
                <a:gd name="G58" fmla="cos G56 G57"/>
                <a:gd name="G59" fmla="*/ 1 0 51712"/>
                <a:gd name="G60" fmla="+- 613 0 0"/>
                <a:gd name="G61" fmla="cos G59 G60"/>
                <a:gd name="G62" fmla="+- 1 0 0"/>
                <a:gd name="G63" fmla="+- 1 0 0"/>
                <a:gd name="G64" fmla="+- 1 0 0"/>
                <a:gd name="G65" fmla="+- 1 0 0"/>
                <a:gd name="G66" fmla="+- 1 0 0"/>
                <a:gd name="G67" fmla="+- 1 0 0"/>
                <a:gd name="G68" fmla="+- 1 0 0"/>
                <a:gd name="G69" fmla="+- 1 0 0"/>
                <a:gd name="G70" fmla="+- 1 0 0"/>
                <a:gd name="G71" fmla="+- 1 0 0"/>
                <a:gd name="G72" fmla="+- 1 0 0"/>
                <a:gd name="G73" fmla="+- 586 0 0"/>
                <a:gd name="G74" fmla="+- 613 0 0"/>
                <a:gd name="G75" fmla="+- 665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 0 0"/>
                <a:gd name="G122" fmla="+- 1 0 0"/>
                <a:gd name="G123" fmla="+- 1 0 0"/>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G143" fmla="+- 1 0 0"/>
                <a:gd name="G144" fmla="+- 1 0 0"/>
                <a:gd name="G145" fmla="+- 1 0 0"/>
                <a:gd name="G146" fmla="+- 1 0 0"/>
                <a:gd name="G147" fmla="+- 1 0 0"/>
                <a:gd name="G148" fmla="+- 1 0 0"/>
                <a:gd name="G149" fmla="+- 1 0 0"/>
                <a:gd name="G150" fmla="+- 1 0 0"/>
                <a:gd name="G151" fmla="+- 1 0 0"/>
                <a:gd name="G152" fmla="+- 1 0 0"/>
                <a:gd name="G153" fmla="+- 1 0 0"/>
                <a:gd name="G154" fmla="+- 1 0 0"/>
                <a:gd name="G155" fmla="+- 1 0 0"/>
                <a:gd name="G156" fmla="+- 1 0 0"/>
                <a:gd name="G157" fmla="+- 1 0 0"/>
                <a:gd name="G158" fmla="+- 1 0 0"/>
                <a:gd name="G159" fmla="+- 1 0 0"/>
                <a:gd name="G160" fmla="+- 1 0 0"/>
                <a:gd name="G161" fmla="+- 1 0 0"/>
                <a:gd name="G162" fmla="+- 1 0 0"/>
                <a:gd name="G163" fmla="+- 1 0 0"/>
                <a:gd name="G164" fmla="+- 1 0 0"/>
                <a:gd name="G165" fmla="+- 1 0 0"/>
                <a:gd name="G166" fmla="+- 1 0 0"/>
                <a:gd name="G167" fmla="+- 1 0 0"/>
                <a:gd name="G168" fmla="+- 1 0 0"/>
                <a:gd name="G169" fmla="+- 1 0 0"/>
                <a:gd name="G170" fmla="+- 1 0 0"/>
                <a:gd name="G171" fmla="+- 1 0 0"/>
                <a:gd name="G172" fmla="+- 1 0 0"/>
                <a:gd name="G173" fmla="+- 1 0 0"/>
                <a:gd name="G174" fmla="+- 1 0 0"/>
                <a:gd name="G175" fmla="+- 1 0 0"/>
                <a:gd name="G176" fmla="+- 1 0 0"/>
                <a:gd name="G177" fmla="+- 1 0 0"/>
                <a:gd name="G178" fmla="+- 1 0 0"/>
                <a:gd name="G179" fmla="+- 1 0 0"/>
                <a:gd name="G180" fmla="+- 1 0 0"/>
                <a:gd name="G181" fmla="+- 1 0 0"/>
                <a:gd name="G182" fmla="+- 1 0 0"/>
                <a:gd name="G183" fmla="+- 1 0 0"/>
                <a:gd name="G184" fmla="+- 1 0 0"/>
                <a:gd name="G185" fmla="+- 1 0 0"/>
                <a:gd name="G186" fmla="+- 1 0 0"/>
                <a:gd name="G187" fmla="+- 1 0 0"/>
                <a:gd name="G188" fmla="+- 1 0 0"/>
                <a:gd name="G189" fmla="+- 1 0 0"/>
                <a:gd name="G190" fmla="+- 1 0 0"/>
                <a:gd name="G191" fmla="+- 1 0 0"/>
                <a:gd name="G192" fmla="+- 1 0 0"/>
                <a:gd name="G193" fmla="+- 1 0 0"/>
                <a:gd name="G194" fmla="+- 1 0 0"/>
                <a:gd name="G195" fmla="+- 1 0 0"/>
                <a:gd name="G196" fmla="+- 560 0 0"/>
                <a:gd name="G197" fmla="+- 1 0 0"/>
                <a:gd name="G198" fmla="+- 1 0 0"/>
                <a:gd name="G199" fmla="+- 1 0 0"/>
                <a:gd name="G200" fmla="+- 1 0 0"/>
                <a:gd name="G201" fmla="+- 1 0 0"/>
                <a:gd name="G202" fmla="+- 1 0 0"/>
                <a:gd name="G203" fmla="+- 1 0 0"/>
                <a:gd name="G204" fmla="+- 1 0 0"/>
                <a:gd name="G205" fmla="+- 1 0 0"/>
                <a:gd name="G206" fmla="+- 1 0 0"/>
                <a:gd name="G207" fmla="+- 1 0 0"/>
                <a:gd name="G208" fmla="+- 1 0 0"/>
                <a:gd name="G209" fmla="+- 1 0 0"/>
                <a:gd name="G210" fmla="+- 1 0 0"/>
                <a:gd name="G211" fmla="+- 1 0 0"/>
                <a:gd name="G212" fmla="+- 1 0 0"/>
                <a:gd name="G213" fmla="+- 1 0 0"/>
                <a:gd name="G214" fmla="+- 1 0 0"/>
                <a:gd name="G215" fmla="+- 1 0 0"/>
                <a:gd name="G216" fmla="+- 1 0 0"/>
                <a:gd name="G217" fmla="+- 1 0 0"/>
                <a:gd name="G218" fmla="+- 1 0 0"/>
                <a:gd name="G219" fmla="+- 1 0 0"/>
                <a:gd name="G220" fmla="+- 1 0 0"/>
                <a:gd name="G221" fmla="+- 1 0 0"/>
                <a:gd name="G222" fmla="+- 1 0 0"/>
                <a:gd name="G223" fmla="+- 1 0 0"/>
                <a:gd name="G224" fmla="+- 1 0 0"/>
                <a:gd name="G225" fmla="+- 1 0 0"/>
                <a:gd name="G226" fmla="+- 1 0 0"/>
                <a:gd name="G227" fmla="+- 1 0 0"/>
                <a:gd name="G228" fmla="+- 1 0 0"/>
                <a:gd name="G229" fmla="+- 1 0 0"/>
                <a:gd name="G230" fmla="+- 1 0 0"/>
                <a:gd name="G231" fmla="+- 1 0 0"/>
                <a:gd name="G232" fmla="+- 1 0 0"/>
                <a:gd name="G233" fmla="+- 1 0 0"/>
                <a:gd name="G234" fmla="+- 1 0 0"/>
                <a:gd name="G235" fmla="+- 1 0 0"/>
                <a:gd name="G236" fmla="+- 1 0 0"/>
                <a:gd name="G237" fmla="+- 1 0 0"/>
                <a:gd name="G238" fmla="+- 1 0 0"/>
                <a:gd name="G239" fmla="+- 1 0 0"/>
                <a:gd name="G240" fmla="+- 1 0 0"/>
                <a:gd name="G241" fmla="+- 1 0 0"/>
                <a:gd name="G242" fmla="+- 1 0 0"/>
                <a:gd name="G243" fmla="+- 1 0 0"/>
                <a:gd name="G244" fmla="+- 1 0 0"/>
                <a:gd name="G245" fmla="+- 1 0 0"/>
                <a:gd name="G246" fmla="+- 1 0 0"/>
                <a:gd name="G247" fmla="+- 1 0 0"/>
                <a:gd name="G248" fmla="+- 1 0 0"/>
                <a:gd name="G249" fmla="+- 1 0 0"/>
                <a:gd name="G250" fmla="+- 1 0 0"/>
                <a:gd name="G251" fmla="+- 1 0 0"/>
                <a:gd name="G252" fmla="+- 1 0 0"/>
                <a:gd name="G253" fmla="+- 1 0 0"/>
                <a:gd name="G254" fmla="+- 1 0 0"/>
                <a:gd name="G255" fmla="+- 1 0 0"/>
                <a:gd name="G256" fmla="+- 1 0 0"/>
                <a:gd name="G257" fmla="+- 1 0 0"/>
                <a:gd name="G258" fmla="+- 1 0 0"/>
                <a:gd name="G259" fmla="+- 1 0 0"/>
                <a:gd name="G260" fmla="+- 1 0 0"/>
                <a:gd name="G261" fmla="+- 1 0 0"/>
                <a:gd name="G262" fmla="+- 1 0 0"/>
                <a:gd name="G263" fmla="+- 1 0 0"/>
                <a:gd name="G264" fmla="+- 1 0 0"/>
                <a:gd name="G265" fmla="+- 1 0 0"/>
                <a:gd name="G266" fmla="+- 1 0 0"/>
                <a:gd name="G267" fmla="+- 1 0 0"/>
                <a:gd name="G268" fmla="+- 1 0 0"/>
                <a:gd name="G269" fmla="+- 1 0 0"/>
                <a:gd name="G270" fmla="+- 1 0 0"/>
                <a:gd name="G271" fmla="+- 1 0 0"/>
                <a:gd name="G272" fmla="+- 1 0 0"/>
                <a:gd name="G273" fmla="+- 1 0 0"/>
                <a:gd name="G274" fmla="+- 1 0 0"/>
                <a:gd name="G275" fmla="+- 1 0 0"/>
                <a:gd name="G276" fmla="+- 1 0 0"/>
                <a:gd name="G277" fmla="+- 1 0 0"/>
                <a:gd name="G278" fmla="+- 1 0 0"/>
                <a:gd name="G279" fmla="+- 1 0 0"/>
                <a:gd name="G280" fmla="+- 1 0 0"/>
                <a:gd name="G281" fmla="+- 1 0 0"/>
                <a:gd name="G282" fmla="+- 1 0 0"/>
                <a:gd name="G283" fmla="+- 1 0 0"/>
                <a:gd name="G284" fmla="+- 1 0 0"/>
                <a:gd name="G285" fmla="+- 1 0 0"/>
                <a:gd name="G286" fmla="+- 1 0 0"/>
                <a:gd name="G287" fmla="+- 1 0 0"/>
                <a:gd name="G288" fmla="+- 1 0 0"/>
                <a:gd name="G289" fmla="+- 1 0 0"/>
                <a:gd name="G290" fmla="+- 1 0 0"/>
                <a:gd name="G291" fmla="+- 1 0 0"/>
                <a:gd name="G292" fmla="+- 1 0 0"/>
                <a:gd name="G293" fmla="+- 1 0 0"/>
                <a:gd name="G294" fmla="+- 1 0 0"/>
                <a:gd name="G295" fmla="+- 1 0 0"/>
                <a:gd name="G296" fmla="+- 1 0 0"/>
                <a:gd name="G297" fmla="+- 1 0 0"/>
                <a:gd name="G298" fmla="+- 1 0 0"/>
                <a:gd name="G299" fmla="+- 1 0 0"/>
                <a:gd name="G300" fmla="+- 1 0 0"/>
                <a:gd name="G301" fmla="+- 1 0 0"/>
                <a:gd name="G302" fmla="+- 1 0 0"/>
                <a:gd name="G303" fmla="+- 1 0 0"/>
                <a:gd name="G304" fmla="+- 1 0 0"/>
                <a:gd name="G305" fmla="+- 1 0 0"/>
                <a:gd name="G306" fmla="+- 1 0 0"/>
                <a:gd name="G307" fmla="+- 1 0 0"/>
                <a:gd name="G308" fmla="+- 1 0 0"/>
                <a:gd name="G309" fmla="+- 1 0 0"/>
                <a:gd name="G310" fmla="+- 1 0 0"/>
                <a:gd name="G311" fmla="+- 1 0 0"/>
                <a:gd name="G312" fmla="+- 1 0 0"/>
                <a:gd name="G313" fmla="+- 1 0 0"/>
                <a:gd name="G314" fmla="+- 1 0 0"/>
                <a:gd name="G315" fmla="+- 1 0 0"/>
                <a:gd name="G316" fmla="+- 1 0 0"/>
                <a:gd name="G317" fmla="+- 1 0 0"/>
                <a:gd name="G318" fmla="+- 1 0 0"/>
                <a:gd name="G319" fmla="+- 1 0 0"/>
                <a:gd name="G320" fmla="+- 1 0 0"/>
                <a:gd name="G321" fmla="+- 1 0 0"/>
                <a:gd name="G322" fmla="+- 1 0 0"/>
                <a:gd name="G323" fmla="+- 1 0 0"/>
                <a:gd name="G324" fmla="+- 1 0 0"/>
                <a:gd name="G325" fmla="+- 1 0 0"/>
                <a:gd name="G326" fmla="+- 1 0 0"/>
                <a:gd name="G327" fmla="+- 1 0 0"/>
                <a:gd name="G328" fmla="+- 1 0 0"/>
                <a:gd name="G329" fmla="+- 1 0 0"/>
                <a:gd name="G330" fmla="+- 1 0 0"/>
                <a:gd name="G331" fmla="+- 1 0 0"/>
                <a:gd name="G332" fmla="+- 1 0 0"/>
                <a:gd name="G333" fmla="+- 1 0 0"/>
                <a:gd name="G334" fmla="+- 1 0 0"/>
                <a:gd name="G335" fmla="+- 1 0 0"/>
                <a:gd name="G336" fmla="+- 1 0 0"/>
                <a:gd name="G337" fmla="+- 1 0 0"/>
                <a:gd name="G338" fmla="+- 1 0 0"/>
                <a:gd name="G339" fmla="+- 1 0 0"/>
                <a:gd name="G340" fmla="+- 1 0 0"/>
                <a:gd name="G341" fmla="+- 1 0 0"/>
                <a:gd name="G342" fmla="+- 1 0 0"/>
                <a:gd name="G343" fmla="+- 1 0 0"/>
                <a:gd name="G344" fmla="+- 1 0 0"/>
                <a:gd name="G345" fmla="+- 1 0 0"/>
                <a:gd name="G346" fmla="+- 1 0 0"/>
                <a:gd name="G347" fmla="+- 1 0 0"/>
                <a:gd name="G348" fmla="+- 1 0 0"/>
                <a:gd name="G349" fmla="+- 1 0 0"/>
                <a:gd name="G350" fmla="+- 1 0 0"/>
                <a:gd name="G351" fmla="+- 1 0 0"/>
                <a:gd name="G352" fmla="+- 1 0 0"/>
                <a:gd name="G353" fmla="+- 1 0 0"/>
                <a:gd name="G354" fmla="+- 1 0 0"/>
                <a:gd name="G355" fmla="+- 1 0 0"/>
                <a:gd name="G356" fmla="+- 1 0 0"/>
                <a:gd name="G357" fmla="+- 1 0 0"/>
                <a:gd name="G358" fmla="+- 1 0 0"/>
                <a:gd name="G359" fmla="+- 1 0 0"/>
                <a:gd name="G360" fmla="+- 1 0 0"/>
                <a:gd name="G361" fmla="+- 1 0 0"/>
                <a:gd name="G362" fmla="+- 1 0 0"/>
                <a:gd name="G363" fmla="+- 1 0 0"/>
                <a:gd name="G364" fmla="+- 1 0 0"/>
                <a:gd name="G365" fmla="+- 1 0 0"/>
                <a:gd name="G366" fmla="+- 1 0 0"/>
                <a:gd name="G367" fmla="+- 1 0 0"/>
                <a:gd name="G368" fmla="+- 1 0 0"/>
                <a:gd name="G369" fmla="+- 1 0 0"/>
                <a:gd name="G370" fmla="+- 1 0 0"/>
                <a:gd name="G371" fmla="+- 1 0 0"/>
                <a:gd name="G372" fmla="+- 1 0 0"/>
                <a:gd name="G373" fmla="+- 1 0 0"/>
                <a:gd name="G374" fmla="+- 1 0 0"/>
                <a:gd name="G375" fmla="+- 1 0 0"/>
                <a:gd name="G376" fmla="+- 1 0 0"/>
                <a:gd name="G377" fmla="+- 1 0 0"/>
                <a:gd name="G378" fmla="+- 1 0 0"/>
                <a:gd name="G379" fmla="+- 1 0 0"/>
                <a:gd name="G380" fmla="+- 1 0 0"/>
                <a:gd name="G381" fmla="+- 1 0 0"/>
                <a:gd name="G382" fmla="+- 1 0 0"/>
                <a:gd name="G383" fmla="+- 1 0 0"/>
                <a:gd name="G384" fmla="+- 1 0 0"/>
                <a:gd name="G385" fmla="+- 1 0 0"/>
                <a:gd name="G386" fmla="+- 1 0 0"/>
                <a:gd name="G387" fmla="+- 1 0 0"/>
                <a:gd name="G388" fmla="+- 1 0 0"/>
                <a:gd name="G389" fmla="+- 1 0 0"/>
                <a:gd name="G390" fmla="+- 1 0 0"/>
                <a:gd name="G391" fmla="+- 1 0 0"/>
                <a:gd name="G392" fmla="+- 1 0 0"/>
                <a:gd name="G393" fmla="+- 1 0 0"/>
                <a:gd name="G394" fmla="+- 1 0 0"/>
                <a:gd name="G395" fmla="+- 1 0 0"/>
                <a:gd name="G396" fmla="+- 1 0 0"/>
                <a:gd name="G397" fmla="+- 1 0 0"/>
                <a:gd name="G398" fmla="+- 1 0 0"/>
                <a:gd name="G399" fmla="+- 1 0 0"/>
                <a:gd name="G400" fmla="+- 1 0 0"/>
                <a:gd name="G401" fmla="+- 1 0 0"/>
                <a:gd name="G402" fmla="+- 1 0 0"/>
                <a:gd name="G403" fmla="+- 1 0 0"/>
                <a:gd name="G404" fmla="+- 1 0 0"/>
                <a:gd name="G405" fmla="+- 1 0 0"/>
                <a:gd name="G406" fmla="+- 1 0 0"/>
                <a:gd name="G407" fmla="+- 1 0 0"/>
                <a:gd name="G408" fmla="+- 1 0 0"/>
                <a:gd name="G409" fmla="+- 1 0 0"/>
                <a:gd name="G410" fmla="+- 1 0 0"/>
                <a:gd name="G411" fmla="+- 1 0 0"/>
                <a:gd name="G412" fmla="+- 1 0 0"/>
                <a:gd name="G413" fmla="+- 1 0 0"/>
                <a:gd name="G414" fmla="+- 1 0 0"/>
                <a:gd name="G415" fmla="+- 1 0 0"/>
                <a:gd name="G416" fmla="+- 1 0 0"/>
                <a:gd name="G417" fmla="+- 1 0 0"/>
                <a:gd name="G418" fmla="*/ 1 0 51712"/>
                <a:gd name="G419" fmla="+- 1 0 0"/>
                <a:gd name="T0" fmla="*/ 100456171 w 1065"/>
                <a:gd name="T1" fmla="*/ 79638701 h 1013"/>
                <a:gd name="T2" fmla="*/ 86663026 w 1065"/>
                <a:gd name="T3" fmla="*/ 3507795 h 1013"/>
                <a:gd name="T4" fmla="*/ 72739658 w 1065"/>
                <a:gd name="T5" fmla="*/ 0 h 1013"/>
                <a:gd name="T6" fmla="*/ 62329778 w 1065"/>
                <a:gd name="T7" fmla="*/ 0 h 1013"/>
                <a:gd name="T8" fmla="*/ 24203025 w 1065"/>
                <a:gd name="T9" fmla="*/ 48458900 h 1013"/>
                <a:gd name="T10" fmla="*/ 24203025 w 1065"/>
                <a:gd name="T11" fmla="*/ 72753229 h 1013"/>
                <a:gd name="T12" fmla="*/ 41509658 w 1065"/>
                <a:gd name="T13" fmla="*/ 96787681 h 1013"/>
                <a:gd name="T14" fmla="*/ 20819760 w 1065"/>
                <a:gd name="T15" fmla="*/ 107311067 h 1013"/>
                <a:gd name="T16" fmla="*/ 13793145 w 1065"/>
                <a:gd name="T17" fmla="*/ 121082010 h 1013"/>
                <a:gd name="T18" fmla="*/ 27586290 w 1065"/>
                <a:gd name="T19" fmla="*/ 124460047 h 1013"/>
                <a:gd name="T20" fmla="*/ 55302803 w 1065"/>
                <a:gd name="T21" fmla="*/ 121082010 h 1013"/>
                <a:gd name="T22" fmla="*/ 65712683 w 1065"/>
                <a:gd name="T23" fmla="*/ 121082010 h 1013"/>
                <a:gd name="T24" fmla="*/ 76252785 w 1065"/>
                <a:gd name="T25" fmla="*/ 121082010 h 1013"/>
                <a:gd name="T26" fmla="*/ 93429196 w 1065"/>
                <a:gd name="T27" fmla="*/ 114196538 h 1013"/>
                <a:gd name="T28" fmla="*/ 121145708 w 1065"/>
                <a:gd name="T29" fmla="*/ 131475637 h 1013"/>
                <a:gd name="T30" fmla="*/ 128172684 w 1065"/>
                <a:gd name="T31" fmla="*/ 110688743 h 1013"/>
                <a:gd name="T32" fmla="*/ 96942683 w 1065"/>
                <a:gd name="T33" fmla="*/ 96787681 h 1013"/>
                <a:gd name="T34" fmla="*/ 131555949 w 1065"/>
                <a:gd name="T35" fmla="*/ 72753229 h 1013"/>
                <a:gd name="T36" fmla="*/ 51919538 w 1065"/>
                <a:gd name="T37" fmla="*/ 48458900 h 1013"/>
                <a:gd name="T38" fmla="*/ 62329778 w 1065"/>
                <a:gd name="T39" fmla="*/ 58852167 h 1013"/>
                <a:gd name="T40" fmla="*/ 51919538 w 1065"/>
                <a:gd name="T41" fmla="*/ 69245434 h 1013"/>
                <a:gd name="T42" fmla="*/ 55302803 w 1065"/>
                <a:gd name="T43" fmla="*/ 103803271 h 1013"/>
                <a:gd name="T44" fmla="*/ 55302803 w 1065"/>
                <a:gd name="T45" fmla="*/ 96787681 h 1013"/>
                <a:gd name="T46" fmla="*/ 55302803 w 1065"/>
                <a:gd name="T47" fmla="*/ 93410004 h 1013"/>
                <a:gd name="T48" fmla="*/ 58946513 w 1065"/>
                <a:gd name="T49" fmla="*/ 103803271 h 1013"/>
                <a:gd name="T50" fmla="*/ 58946513 w 1065"/>
                <a:gd name="T51" fmla="*/ 100425595 h 1013"/>
                <a:gd name="T52" fmla="*/ 58946513 w 1065"/>
                <a:gd name="T53" fmla="*/ 96787681 h 1013"/>
                <a:gd name="T54" fmla="*/ 62329778 w 1065"/>
                <a:gd name="T55" fmla="*/ 107311067 h 1013"/>
                <a:gd name="T56" fmla="*/ 62329778 w 1065"/>
                <a:gd name="T57" fmla="*/ 100425595 h 1013"/>
                <a:gd name="T58" fmla="*/ 62329778 w 1065"/>
                <a:gd name="T59" fmla="*/ 100425595 h 1013"/>
                <a:gd name="T60" fmla="*/ 62329778 w 1065"/>
                <a:gd name="T61" fmla="*/ 100425595 h 1013"/>
                <a:gd name="T62" fmla="*/ 62329778 w 1065"/>
                <a:gd name="T63" fmla="*/ 72753229 h 1013"/>
                <a:gd name="T64" fmla="*/ 69226171 w 1065"/>
                <a:gd name="T65" fmla="*/ 79638701 h 1013"/>
                <a:gd name="T66" fmla="*/ 69226171 w 1065"/>
                <a:gd name="T67" fmla="*/ 107311067 h 1013"/>
                <a:gd name="T68" fmla="*/ 69226171 w 1065"/>
                <a:gd name="T69" fmla="*/ 100425595 h 1013"/>
                <a:gd name="T70" fmla="*/ 65712683 w 1065"/>
                <a:gd name="T71" fmla="*/ 100425595 h 1013"/>
                <a:gd name="T72" fmla="*/ 72739658 w 1065"/>
                <a:gd name="T73" fmla="*/ 107311067 h 1013"/>
                <a:gd name="T74" fmla="*/ 72739658 w 1065"/>
                <a:gd name="T75" fmla="*/ 100425595 h 1013"/>
                <a:gd name="T76" fmla="*/ 72739658 w 1065"/>
                <a:gd name="T77" fmla="*/ 100425595 h 1013"/>
                <a:gd name="T78" fmla="*/ 72739658 w 1065"/>
                <a:gd name="T79" fmla="*/ 100425595 h 1013"/>
                <a:gd name="T80" fmla="*/ 76252785 w 1065"/>
                <a:gd name="T81" fmla="*/ 100425595 h 1013"/>
                <a:gd name="T82" fmla="*/ 76252785 w 1065"/>
                <a:gd name="T83" fmla="*/ 100425595 h 1013"/>
                <a:gd name="T84" fmla="*/ 76252785 w 1065"/>
                <a:gd name="T85" fmla="*/ 93410004 h 1013"/>
                <a:gd name="T86" fmla="*/ 76252785 w 1065"/>
                <a:gd name="T87" fmla="*/ 86394414 h 1013"/>
                <a:gd name="T88" fmla="*/ 72739658 w 1065"/>
                <a:gd name="T89" fmla="*/ 65737638 h 1013"/>
                <a:gd name="T90" fmla="*/ 79636051 w 1065"/>
                <a:gd name="T91" fmla="*/ 103803271 h 1013"/>
                <a:gd name="T92" fmla="*/ 79636051 w 1065"/>
                <a:gd name="T93" fmla="*/ 100425595 h 1013"/>
                <a:gd name="T94" fmla="*/ 79636051 w 1065"/>
                <a:gd name="T95" fmla="*/ 96787681 h 1013"/>
                <a:gd name="T96" fmla="*/ 79636051 w 1065"/>
                <a:gd name="T97" fmla="*/ 93410004 h 1013"/>
                <a:gd name="T98" fmla="*/ 83019316 w 1065"/>
                <a:gd name="T99" fmla="*/ 103803271 h 1013"/>
                <a:gd name="T100" fmla="*/ 83019316 w 1065"/>
                <a:gd name="T101" fmla="*/ 96787681 h 1013"/>
                <a:gd name="T102" fmla="*/ 83019316 w 1065"/>
                <a:gd name="T103" fmla="*/ 93410004 h 1013"/>
                <a:gd name="T104" fmla="*/ 93429196 w 1065"/>
                <a:gd name="T105" fmla="*/ 65737638 h 1013"/>
                <a:gd name="T106" fmla="*/ 76252785 w 1065"/>
                <a:gd name="T107" fmla="*/ 58852167 h 1013"/>
                <a:gd name="T108" fmla="*/ 83019316 w 1065"/>
                <a:gd name="T109" fmla="*/ 4845890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5" h="1013">
                  <a:moveTo>
                    <a:pt x="1011" y="560"/>
                  </a:moveTo>
                  <a:lnTo>
                    <a:pt x="1011" y="560"/>
                  </a:lnTo>
                  <a:cubicBezTo>
                    <a:pt x="1011" y="533"/>
                    <a:pt x="1011" y="453"/>
                    <a:pt x="958" y="480"/>
                  </a:cubicBezTo>
                  <a:cubicBezTo>
                    <a:pt x="931" y="480"/>
                    <a:pt x="905" y="560"/>
                    <a:pt x="878" y="560"/>
                  </a:cubicBezTo>
                  <a:cubicBezTo>
                    <a:pt x="772" y="613"/>
                    <a:pt x="772" y="613"/>
                    <a:pt x="772" y="613"/>
                  </a:cubicBezTo>
                  <a:cubicBezTo>
                    <a:pt x="798" y="613"/>
                    <a:pt x="798" y="586"/>
                    <a:pt x="798" y="560"/>
                  </a:cubicBezTo>
                  <a:cubicBezTo>
                    <a:pt x="825" y="533"/>
                    <a:pt x="825" y="506"/>
                    <a:pt x="825" y="480"/>
                  </a:cubicBezTo>
                  <a:cubicBezTo>
                    <a:pt x="851" y="453"/>
                    <a:pt x="878" y="400"/>
                    <a:pt x="878" y="373"/>
                  </a:cubicBezTo>
                  <a:cubicBezTo>
                    <a:pt x="931" y="187"/>
                    <a:pt x="825" y="54"/>
                    <a:pt x="666" y="27"/>
                  </a:cubicBezTo>
                  <a:cubicBezTo>
                    <a:pt x="666" y="27"/>
                    <a:pt x="666" y="27"/>
                    <a:pt x="638" y="0"/>
                  </a:cubicBezTo>
                  <a:lnTo>
                    <a:pt x="612" y="0"/>
                  </a:lnTo>
                  <a:lnTo>
                    <a:pt x="586" y="0"/>
                  </a:lnTo>
                  <a:cubicBezTo>
                    <a:pt x="586" y="0"/>
                    <a:pt x="586" y="0"/>
                    <a:pt x="559" y="0"/>
                  </a:cubicBezTo>
                  <a:cubicBezTo>
                    <a:pt x="532" y="0"/>
                    <a:pt x="532" y="0"/>
                    <a:pt x="532" y="0"/>
                  </a:cubicBezTo>
                  <a:cubicBezTo>
                    <a:pt x="532" y="0"/>
                    <a:pt x="532" y="0"/>
                    <a:pt x="505" y="0"/>
                  </a:cubicBezTo>
                  <a:cubicBezTo>
                    <a:pt x="479" y="0"/>
                    <a:pt x="479" y="0"/>
                    <a:pt x="479" y="0"/>
                  </a:cubicBezTo>
                  <a:lnTo>
                    <a:pt x="453" y="0"/>
                  </a:lnTo>
                  <a:lnTo>
                    <a:pt x="425" y="0"/>
                  </a:lnTo>
                  <a:cubicBezTo>
                    <a:pt x="399" y="27"/>
                    <a:pt x="399" y="27"/>
                    <a:pt x="399" y="27"/>
                  </a:cubicBezTo>
                  <a:cubicBezTo>
                    <a:pt x="240" y="54"/>
                    <a:pt x="133" y="187"/>
                    <a:pt x="186" y="373"/>
                  </a:cubicBezTo>
                  <a:cubicBezTo>
                    <a:pt x="186" y="400"/>
                    <a:pt x="212" y="453"/>
                    <a:pt x="240" y="480"/>
                  </a:cubicBezTo>
                  <a:cubicBezTo>
                    <a:pt x="240" y="506"/>
                    <a:pt x="240" y="533"/>
                    <a:pt x="266" y="560"/>
                  </a:cubicBezTo>
                  <a:cubicBezTo>
                    <a:pt x="266" y="586"/>
                    <a:pt x="266" y="613"/>
                    <a:pt x="293" y="613"/>
                  </a:cubicBezTo>
                  <a:cubicBezTo>
                    <a:pt x="186" y="560"/>
                    <a:pt x="186" y="560"/>
                    <a:pt x="186" y="560"/>
                  </a:cubicBezTo>
                  <a:cubicBezTo>
                    <a:pt x="160" y="560"/>
                    <a:pt x="133" y="480"/>
                    <a:pt x="106" y="480"/>
                  </a:cubicBezTo>
                  <a:cubicBezTo>
                    <a:pt x="53" y="453"/>
                    <a:pt x="53" y="533"/>
                    <a:pt x="53" y="560"/>
                  </a:cubicBezTo>
                  <a:cubicBezTo>
                    <a:pt x="27" y="560"/>
                    <a:pt x="0" y="586"/>
                    <a:pt x="0" y="613"/>
                  </a:cubicBezTo>
                  <a:cubicBezTo>
                    <a:pt x="0" y="665"/>
                    <a:pt x="106" y="639"/>
                    <a:pt x="133" y="665"/>
                  </a:cubicBezTo>
                  <a:cubicBezTo>
                    <a:pt x="319" y="745"/>
                    <a:pt x="319" y="745"/>
                    <a:pt x="319" y="745"/>
                  </a:cubicBezTo>
                  <a:cubicBezTo>
                    <a:pt x="319" y="773"/>
                    <a:pt x="319" y="773"/>
                    <a:pt x="319" y="773"/>
                  </a:cubicBezTo>
                  <a:cubicBezTo>
                    <a:pt x="186" y="826"/>
                    <a:pt x="186" y="826"/>
                    <a:pt x="186" y="826"/>
                  </a:cubicBezTo>
                  <a:lnTo>
                    <a:pt x="160" y="826"/>
                  </a:lnTo>
                  <a:cubicBezTo>
                    <a:pt x="133" y="826"/>
                    <a:pt x="133" y="826"/>
                    <a:pt x="133" y="826"/>
                  </a:cubicBezTo>
                  <a:cubicBezTo>
                    <a:pt x="106" y="826"/>
                    <a:pt x="80" y="826"/>
                    <a:pt x="80" y="852"/>
                  </a:cubicBezTo>
                  <a:cubicBezTo>
                    <a:pt x="80" y="852"/>
                    <a:pt x="53" y="852"/>
                    <a:pt x="53" y="879"/>
                  </a:cubicBezTo>
                  <a:cubicBezTo>
                    <a:pt x="53" y="879"/>
                    <a:pt x="53" y="879"/>
                    <a:pt x="80" y="879"/>
                  </a:cubicBezTo>
                  <a:cubicBezTo>
                    <a:pt x="80" y="906"/>
                    <a:pt x="80" y="932"/>
                    <a:pt x="106" y="932"/>
                  </a:cubicBezTo>
                  <a:cubicBezTo>
                    <a:pt x="106" y="958"/>
                    <a:pt x="106" y="986"/>
                    <a:pt x="106" y="986"/>
                  </a:cubicBezTo>
                  <a:cubicBezTo>
                    <a:pt x="133" y="1012"/>
                    <a:pt x="133" y="1012"/>
                    <a:pt x="133" y="1012"/>
                  </a:cubicBezTo>
                  <a:lnTo>
                    <a:pt x="160" y="1012"/>
                  </a:lnTo>
                  <a:cubicBezTo>
                    <a:pt x="186" y="1012"/>
                    <a:pt x="186" y="986"/>
                    <a:pt x="212" y="958"/>
                  </a:cubicBezTo>
                  <a:cubicBezTo>
                    <a:pt x="212" y="932"/>
                    <a:pt x="240" y="932"/>
                    <a:pt x="240" y="932"/>
                  </a:cubicBezTo>
                  <a:cubicBezTo>
                    <a:pt x="346" y="879"/>
                    <a:pt x="346" y="879"/>
                    <a:pt x="346" y="879"/>
                  </a:cubicBezTo>
                  <a:lnTo>
                    <a:pt x="373" y="879"/>
                  </a:lnTo>
                  <a:cubicBezTo>
                    <a:pt x="373" y="906"/>
                    <a:pt x="373" y="906"/>
                    <a:pt x="399" y="906"/>
                  </a:cubicBezTo>
                  <a:cubicBezTo>
                    <a:pt x="399" y="906"/>
                    <a:pt x="399" y="906"/>
                    <a:pt x="425" y="932"/>
                  </a:cubicBezTo>
                  <a:lnTo>
                    <a:pt x="453" y="932"/>
                  </a:lnTo>
                  <a:lnTo>
                    <a:pt x="479" y="932"/>
                  </a:lnTo>
                  <a:cubicBezTo>
                    <a:pt x="479" y="932"/>
                    <a:pt x="479" y="932"/>
                    <a:pt x="505" y="932"/>
                  </a:cubicBezTo>
                  <a:cubicBezTo>
                    <a:pt x="532" y="932"/>
                    <a:pt x="532" y="932"/>
                    <a:pt x="532" y="932"/>
                  </a:cubicBezTo>
                  <a:cubicBezTo>
                    <a:pt x="532" y="932"/>
                    <a:pt x="532" y="932"/>
                    <a:pt x="559" y="932"/>
                  </a:cubicBezTo>
                  <a:cubicBezTo>
                    <a:pt x="586" y="932"/>
                    <a:pt x="586" y="932"/>
                    <a:pt x="586" y="932"/>
                  </a:cubicBezTo>
                  <a:lnTo>
                    <a:pt x="612" y="932"/>
                  </a:lnTo>
                  <a:lnTo>
                    <a:pt x="638" y="932"/>
                  </a:lnTo>
                  <a:cubicBezTo>
                    <a:pt x="666" y="906"/>
                    <a:pt x="666" y="906"/>
                    <a:pt x="666" y="906"/>
                  </a:cubicBezTo>
                  <a:cubicBezTo>
                    <a:pt x="692" y="906"/>
                    <a:pt x="692" y="906"/>
                    <a:pt x="692" y="879"/>
                  </a:cubicBezTo>
                  <a:lnTo>
                    <a:pt x="718" y="879"/>
                  </a:lnTo>
                  <a:cubicBezTo>
                    <a:pt x="825" y="932"/>
                    <a:pt x="825" y="932"/>
                    <a:pt x="825" y="932"/>
                  </a:cubicBezTo>
                  <a:cubicBezTo>
                    <a:pt x="825" y="932"/>
                    <a:pt x="851" y="932"/>
                    <a:pt x="851" y="958"/>
                  </a:cubicBezTo>
                  <a:cubicBezTo>
                    <a:pt x="878" y="986"/>
                    <a:pt x="878" y="1012"/>
                    <a:pt x="905" y="1012"/>
                  </a:cubicBezTo>
                  <a:cubicBezTo>
                    <a:pt x="905" y="1012"/>
                    <a:pt x="905" y="1012"/>
                    <a:pt x="931" y="1012"/>
                  </a:cubicBezTo>
                  <a:cubicBezTo>
                    <a:pt x="931" y="1012"/>
                    <a:pt x="931" y="1012"/>
                    <a:pt x="958" y="986"/>
                  </a:cubicBezTo>
                  <a:cubicBezTo>
                    <a:pt x="958" y="986"/>
                    <a:pt x="958" y="958"/>
                    <a:pt x="958" y="932"/>
                  </a:cubicBezTo>
                  <a:cubicBezTo>
                    <a:pt x="985" y="932"/>
                    <a:pt x="985" y="906"/>
                    <a:pt x="985" y="879"/>
                  </a:cubicBezTo>
                  <a:cubicBezTo>
                    <a:pt x="1011" y="879"/>
                    <a:pt x="1011" y="879"/>
                    <a:pt x="1011" y="879"/>
                  </a:cubicBezTo>
                  <a:cubicBezTo>
                    <a:pt x="1011" y="852"/>
                    <a:pt x="985" y="852"/>
                    <a:pt x="985" y="852"/>
                  </a:cubicBezTo>
                  <a:cubicBezTo>
                    <a:pt x="985" y="826"/>
                    <a:pt x="958" y="826"/>
                    <a:pt x="931" y="826"/>
                  </a:cubicBezTo>
                  <a:cubicBezTo>
                    <a:pt x="931" y="826"/>
                    <a:pt x="931" y="826"/>
                    <a:pt x="905" y="826"/>
                  </a:cubicBezTo>
                  <a:lnTo>
                    <a:pt x="878" y="826"/>
                  </a:lnTo>
                  <a:cubicBezTo>
                    <a:pt x="745" y="773"/>
                    <a:pt x="745" y="773"/>
                    <a:pt x="745" y="773"/>
                  </a:cubicBezTo>
                  <a:cubicBezTo>
                    <a:pt x="745" y="773"/>
                    <a:pt x="745" y="773"/>
                    <a:pt x="745" y="745"/>
                  </a:cubicBezTo>
                  <a:cubicBezTo>
                    <a:pt x="931" y="665"/>
                    <a:pt x="931" y="665"/>
                    <a:pt x="931" y="665"/>
                  </a:cubicBezTo>
                  <a:cubicBezTo>
                    <a:pt x="958" y="639"/>
                    <a:pt x="1064" y="665"/>
                    <a:pt x="1064" y="613"/>
                  </a:cubicBezTo>
                  <a:cubicBezTo>
                    <a:pt x="1064" y="586"/>
                    <a:pt x="1038" y="560"/>
                    <a:pt x="1011" y="560"/>
                  </a:cubicBezTo>
                  <a:close/>
                  <a:moveTo>
                    <a:pt x="346" y="506"/>
                  </a:moveTo>
                  <a:lnTo>
                    <a:pt x="346" y="506"/>
                  </a:lnTo>
                  <a:cubicBezTo>
                    <a:pt x="319" y="506"/>
                    <a:pt x="319" y="480"/>
                    <a:pt x="319" y="453"/>
                  </a:cubicBezTo>
                  <a:cubicBezTo>
                    <a:pt x="293" y="426"/>
                    <a:pt x="319" y="400"/>
                    <a:pt x="346" y="400"/>
                  </a:cubicBezTo>
                  <a:cubicBezTo>
                    <a:pt x="373" y="400"/>
                    <a:pt x="373" y="373"/>
                    <a:pt x="399" y="373"/>
                  </a:cubicBezTo>
                  <a:cubicBezTo>
                    <a:pt x="399" y="373"/>
                    <a:pt x="399" y="373"/>
                    <a:pt x="425" y="373"/>
                  </a:cubicBezTo>
                  <a:cubicBezTo>
                    <a:pt x="425" y="373"/>
                    <a:pt x="425" y="373"/>
                    <a:pt x="453" y="373"/>
                  </a:cubicBezTo>
                  <a:lnTo>
                    <a:pt x="479" y="400"/>
                  </a:lnTo>
                  <a:cubicBezTo>
                    <a:pt x="479" y="400"/>
                    <a:pt x="479" y="426"/>
                    <a:pt x="479" y="453"/>
                  </a:cubicBezTo>
                  <a:cubicBezTo>
                    <a:pt x="479" y="480"/>
                    <a:pt x="453" y="480"/>
                    <a:pt x="453" y="480"/>
                  </a:cubicBezTo>
                  <a:cubicBezTo>
                    <a:pt x="453" y="506"/>
                    <a:pt x="425" y="506"/>
                    <a:pt x="425" y="533"/>
                  </a:cubicBezTo>
                  <a:lnTo>
                    <a:pt x="399" y="533"/>
                  </a:lnTo>
                  <a:cubicBezTo>
                    <a:pt x="373" y="533"/>
                    <a:pt x="346" y="533"/>
                    <a:pt x="346" y="506"/>
                  </a:cubicBezTo>
                  <a:close/>
                  <a:moveTo>
                    <a:pt x="425" y="799"/>
                  </a:moveTo>
                  <a:lnTo>
                    <a:pt x="425" y="799"/>
                  </a:lnTo>
                  <a:cubicBezTo>
                    <a:pt x="425" y="745"/>
                    <a:pt x="425" y="745"/>
                    <a:pt x="425" y="745"/>
                  </a:cubicBezTo>
                  <a:cubicBezTo>
                    <a:pt x="425" y="773"/>
                    <a:pt x="425" y="773"/>
                    <a:pt x="425" y="773"/>
                  </a:cubicBezTo>
                  <a:lnTo>
                    <a:pt x="425" y="799"/>
                  </a:lnTo>
                  <a:close/>
                  <a:moveTo>
                    <a:pt x="425" y="745"/>
                  </a:moveTo>
                  <a:lnTo>
                    <a:pt x="425" y="745"/>
                  </a:lnTo>
                  <a:cubicBezTo>
                    <a:pt x="425" y="719"/>
                    <a:pt x="425" y="719"/>
                    <a:pt x="425" y="719"/>
                  </a:cubicBezTo>
                  <a:lnTo>
                    <a:pt x="425" y="745"/>
                  </a:lnTo>
                  <a:close/>
                  <a:moveTo>
                    <a:pt x="453" y="799"/>
                  </a:moveTo>
                  <a:lnTo>
                    <a:pt x="453" y="799"/>
                  </a:lnTo>
                  <a:cubicBezTo>
                    <a:pt x="453" y="773"/>
                    <a:pt x="453" y="773"/>
                    <a:pt x="453" y="773"/>
                  </a:cubicBezTo>
                  <a:lnTo>
                    <a:pt x="453" y="799"/>
                  </a:lnTo>
                  <a:close/>
                  <a:moveTo>
                    <a:pt x="453" y="773"/>
                  </a:moveTo>
                  <a:lnTo>
                    <a:pt x="453" y="773"/>
                  </a:lnTo>
                  <a:lnTo>
                    <a:pt x="453" y="745"/>
                  </a:lnTo>
                  <a:cubicBezTo>
                    <a:pt x="453" y="719"/>
                    <a:pt x="453" y="719"/>
                    <a:pt x="453" y="719"/>
                  </a:cubicBezTo>
                  <a:lnTo>
                    <a:pt x="453" y="773"/>
                  </a:lnTo>
                  <a:close/>
                  <a:moveTo>
                    <a:pt x="479" y="826"/>
                  </a:moveTo>
                  <a:lnTo>
                    <a:pt x="479" y="826"/>
                  </a:lnTo>
                  <a:cubicBezTo>
                    <a:pt x="479" y="773"/>
                    <a:pt x="479" y="773"/>
                    <a:pt x="479" y="773"/>
                  </a:cubicBezTo>
                  <a:lnTo>
                    <a:pt x="479" y="826"/>
                  </a:lnTo>
                  <a:close/>
                  <a:moveTo>
                    <a:pt x="479" y="773"/>
                  </a:moveTo>
                  <a:lnTo>
                    <a:pt x="479" y="773"/>
                  </a:lnTo>
                  <a:cubicBezTo>
                    <a:pt x="479" y="719"/>
                    <a:pt x="479" y="719"/>
                    <a:pt x="479" y="719"/>
                  </a:cubicBezTo>
                  <a:lnTo>
                    <a:pt x="479" y="773"/>
                  </a:lnTo>
                  <a:close/>
                  <a:moveTo>
                    <a:pt x="479" y="665"/>
                  </a:moveTo>
                  <a:lnTo>
                    <a:pt x="479" y="665"/>
                  </a:lnTo>
                  <a:cubicBezTo>
                    <a:pt x="479" y="665"/>
                    <a:pt x="479" y="665"/>
                    <a:pt x="479" y="639"/>
                  </a:cubicBezTo>
                  <a:cubicBezTo>
                    <a:pt x="453" y="613"/>
                    <a:pt x="453" y="586"/>
                    <a:pt x="479" y="560"/>
                  </a:cubicBezTo>
                  <a:cubicBezTo>
                    <a:pt x="479" y="533"/>
                    <a:pt x="479" y="533"/>
                    <a:pt x="505" y="533"/>
                  </a:cubicBezTo>
                  <a:lnTo>
                    <a:pt x="505" y="506"/>
                  </a:lnTo>
                  <a:cubicBezTo>
                    <a:pt x="505" y="506"/>
                    <a:pt x="505" y="506"/>
                    <a:pt x="532" y="506"/>
                  </a:cubicBezTo>
                  <a:cubicBezTo>
                    <a:pt x="532" y="560"/>
                    <a:pt x="532" y="586"/>
                    <a:pt x="532" y="613"/>
                  </a:cubicBezTo>
                  <a:cubicBezTo>
                    <a:pt x="505" y="639"/>
                    <a:pt x="505" y="639"/>
                    <a:pt x="505" y="639"/>
                  </a:cubicBezTo>
                  <a:cubicBezTo>
                    <a:pt x="479" y="665"/>
                    <a:pt x="479" y="665"/>
                    <a:pt x="479" y="665"/>
                  </a:cubicBezTo>
                  <a:close/>
                  <a:moveTo>
                    <a:pt x="532" y="826"/>
                  </a:moveTo>
                  <a:lnTo>
                    <a:pt x="532" y="826"/>
                  </a:lnTo>
                  <a:lnTo>
                    <a:pt x="505" y="826"/>
                  </a:lnTo>
                  <a:cubicBezTo>
                    <a:pt x="505" y="773"/>
                    <a:pt x="505" y="773"/>
                    <a:pt x="505" y="773"/>
                  </a:cubicBezTo>
                  <a:lnTo>
                    <a:pt x="532" y="773"/>
                  </a:lnTo>
                  <a:lnTo>
                    <a:pt x="532" y="826"/>
                  </a:lnTo>
                  <a:close/>
                  <a:moveTo>
                    <a:pt x="532" y="773"/>
                  </a:moveTo>
                  <a:lnTo>
                    <a:pt x="532" y="773"/>
                  </a:lnTo>
                  <a:lnTo>
                    <a:pt x="505" y="773"/>
                  </a:lnTo>
                  <a:cubicBezTo>
                    <a:pt x="505" y="719"/>
                    <a:pt x="505" y="719"/>
                    <a:pt x="505" y="719"/>
                  </a:cubicBezTo>
                  <a:lnTo>
                    <a:pt x="532" y="719"/>
                  </a:lnTo>
                  <a:lnTo>
                    <a:pt x="532" y="773"/>
                  </a:lnTo>
                  <a:close/>
                  <a:moveTo>
                    <a:pt x="559" y="826"/>
                  </a:moveTo>
                  <a:lnTo>
                    <a:pt x="559" y="826"/>
                  </a:lnTo>
                  <a:lnTo>
                    <a:pt x="532" y="826"/>
                  </a:lnTo>
                  <a:cubicBezTo>
                    <a:pt x="532" y="773"/>
                    <a:pt x="532" y="773"/>
                    <a:pt x="532" y="773"/>
                  </a:cubicBezTo>
                  <a:lnTo>
                    <a:pt x="559" y="773"/>
                  </a:lnTo>
                  <a:lnTo>
                    <a:pt x="559" y="826"/>
                  </a:lnTo>
                  <a:close/>
                  <a:moveTo>
                    <a:pt x="559" y="773"/>
                  </a:moveTo>
                  <a:lnTo>
                    <a:pt x="559" y="773"/>
                  </a:lnTo>
                  <a:lnTo>
                    <a:pt x="532" y="773"/>
                  </a:lnTo>
                  <a:cubicBezTo>
                    <a:pt x="532" y="719"/>
                    <a:pt x="532" y="719"/>
                    <a:pt x="532" y="719"/>
                  </a:cubicBezTo>
                  <a:lnTo>
                    <a:pt x="559" y="719"/>
                  </a:lnTo>
                  <a:lnTo>
                    <a:pt x="559" y="773"/>
                  </a:lnTo>
                  <a:close/>
                  <a:moveTo>
                    <a:pt x="586" y="826"/>
                  </a:moveTo>
                  <a:lnTo>
                    <a:pt x="586" y="826"/>
                  </a:lnTo>
                  <a:cubicBezTo>
                    <a:pt x="586" y="773"/>
                    <a:pt x="586" y="773"/>
                    <a:pt x="586" y="773"/>
                  </a:cubicBezTo>
                  <a:lnTo>
                    <a:pt x="586" y="826"/>
                  </a:lnTo>
                  <a:close/>
                  <a:moveTo>
                    <a:pt x="586" y="773"/>
                  </a:moveTo>
                  <a:lnTo>
                    <a:pt x="586" y="773"/>
                  </a:lnTo>
                  <a:cubicBezTo>
                    <a:pt x="586" y="719"/>
                    <a:pt x="586" y="719"/>
                    <a:pt x="586" y="719"/>
                  </a:cubicBezTo>
                  <a:lnTo>
                    <a:pt x="586" y="773"/>
                  </a:lnTo>
                  <a:close/>
                  <a:moveTo>
                    <a:pt x="586" y="639"/>
                  </a:moveTo>
                  <a:lnTo>
                    <a:pt x="586" y="639"/>
                  </a:lnTo>
                  <a:cubicBezTo>
                    <a:pt x="586" y="665"/>
                    <a:pt x="586" y="665"/>
                    <a:pt x="586" y="665"/>
                  </a:cubicBezTo>
                  <a:cubicBezTo>
                    <a:pt x="586" y="665"/>
                    <a:pt x="586" y="665"/>
                    <a:pt x="559" y="639"/>
                  </a:cubicBezTo>
                  <a:cubicBezTo>
                    <a:pt x="559" y="639"/>
                    <a:pt x="559" y="639"/>
                    <a:pt x="532" y="613"/>
                  </a:cubicBezTo>
                  <a:cubicBezTo>
                    <a:pt x="532" y="586"/>
                    <a:pt x="532" y="560"/>
                    <a:pt x="532" y="506"/>
                  </a:cubicBezTo>
                  <a:cubicBezTo>
                    <a:pt x="559" y="506"/>
                    <a:pt x="559" y="506"/>
                    <a:pt x="559" y="506"/>
                  </a:cubicBezTo>
                  <a:lnTo>
                    <a:pt x="559" y="533"/>
                  </a:lnTo>
                  <a:cubicBezTo>
                    <a:pt x="586" y="533"/>
                    <a:pt x="586" y="533"/>
                    <a:pt x="586" y="560"/>
                  </a:cubicBezTo>
                  <a:cubicBezTo>
                    <a:pt x="612" y="586"/>
                    <a:pt x="612" y="613"/>
                    <a:pt x="586" y="639"/>
                  </a:cubicBezTo>
                  <a:close/>
                  <a:moveTo>
                    <a:pt x="612" y="799"/>
                  </a:moveTo>
                  <a:lnTo>
                    <a:pt x="612" y="799"/>
                  </a:lnTo>
                  <a:cubicBezTo>
                    <a:pt x="612" y="773"/>
                    <a:pt x="612" y="773"/>
                    <a:pt x="612" y="773"/>
                  </a:cubicBezTo>
                  <a:lnTo>
                    <a:pt x="612" y="799"/>
                  </a:lnTo>
                  <a:close/>
                  <a:moveTo>
                    <a:pt x="612" y="745"/>
                  </a:moveTo>
                  <a:lnTo>
                    <a:pt x="612" y="745"/>
                  </a:lnTo>
                  <a:lnTo>
                    <a:pt x="612" y="773"/>
                  </a:lnTo>
                  <a:cubicBezTo>
                    <a:pt x="612" y="719"/>
                    <a:pt x="612" y="719"/>
                    <a:pt x="612" y="719"/>
                  </a:cubicBezTo>
                  <a:lnTo>
                    <a:pt x="612" y="745"/>
                  </a:lnTo>
                  <a:close/>
                  <a:moveTo>
                    <a:pt x="638" y="799"/>
                  </a:moveTo>
                  <a:lnTo>
                    <a:pt x="638" y="799"/>
                  </a:lnTo>
                  <a:cubicBezTo>
                    <a:pt x="638" y="773"/>
                    <a:pt x="638" y="773"/>
                    <a:pt x="638" y="773"/>
                  </a:cubicBezTo>
                  <a:cubicBezTo>
                    <a:pt x="638" y="773"/>
                    <a:pt x="638" y="773"/>
                    <a:pt x="638" y="745"/>
                  </a:cubicBezTo>
                  <a:lnTo>
                    <a:pt x="638" y="799"/>
                  </a:lnTo>
                  <a:close/>
                  <a:moveTo>
                    <a:pt x="638" y="745"/>
                  </a:moveTo>
                  <a:lnTo>
                    <a:pt x="638" y="745"/>
                  </a:lnTo>
                  <a:cubicBezTo>
                    <a:pt x="638" y="719"/>
                    <a:pt x="638" y="719"/>
                    <a:pt x="638" y="719"/>
                  </a:cubicBezTo>
                  <a:lnTo>
                    <a:pt x="638" y="745"/>
                  </a:lnTo>
                  <a:close/>
                  <a:moveTo>
                    <a:pt x="745" y="453"/>
                  </a:moveTo>
                  <a:lnTo>
                    <a:pt x="745" y="453"/>
                  </a:lnTo>
                  <a:cubicBezTo>
                    <a:pt x="745" y="480"/>
                    <a:pt x="745" y="506"/>
                    <a:pt x="718" y="506"/>
                  </a:cubicBezTo>
                  <a:cubicBezTo>
                    <a:pt x="718" y="533"/>
                    <a:pt x="692" y="533"/>
                    <a:pt x="666" y="533"/>
                  </a:cubicBezTo>
                  <a:lnTo>
                    <a:pt x="638" y="533"/>
                  </a:lnTo>
                  <a:cubicBezTo>
                    <a:pt x="638" y="506"/>
                    <a:pt x="612" y="506"/>
                    <a:pt x="612" y="480"/>
                  </a:cubicBezTo>
                  <a:cubicBezTo>
                    <a:pt x="612" y="480"/>
                    <a:pt x="586" y="480"/>
                    <a:pt x="586" y="453"/>
                  </a:cubicBezTo>
                  <a:cubicBezTo>
                    <a:pt x="586" y="426"/>
                    <a:pt x="586" y="400"/>
                    <a:pt x="586" y="400"/>
                  </a:cubicBezTo>
                  <a:lnTo>
                    <a:pt x="612" y="373"/>
                  </a:lnTo>
                  <a:cubicBezTo>
                    <a:pt x="638" y="373"/>
                    <a:pt x="638" y="373"/>
                    <a:pt x="638" y="373"/>
                  </a:cubicBezTo>
                  <a:cubicBezTo>
                    <a:pt x="666" y="373"/>
                    <a:pt x="666" y="373"/>
                    <a:pt x="666" y="373"/>
                  </a:cubicBezTo>
                  <a:cubicBezTo>
                    <a:pt x="692" y="373"/>
                    <a:pt x="692" y="400"/>
                    <a:pt x="718" y="400"/>
                  </a:cubicBezTo>
                  <a:cubicBezTo>
                    <a:pt x="745" y="400"/>
                    <a:pt x="772" y="426"/>
                    <a:pt x="745" y="453"/>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sp>
          <p:nvSpPr>
            <p:cNvPr id="102" name="Freeform 144"/>
            <p:cNvSpPr>
              <a:spLocks noChangeArrowheads="1"/>
            </p:cNvSpPr>
            <p:nvPr/>
          </p:nvSpPr>
          <p:spPr bwMode="auto">
            <a:xfrm>
              <a:off x="2917825" y="4032250"/>
              <a:ext cx="536575" cy="527050"/>
            </a:xfrm>
            <a:custGeom>
              <a:avLst/>
              <a:gdLst>
                <a:gd name="G0" fmla="+- 1 0 0"/>
                <a:gd name="G1" fmla="+- 1 0 0"/>
                <a:gd name="G2" fmla="+- 1 0 0"/>
                <a:gd name="G3" fmla="+- 26 0 0"/>
                <a:gd name="G4" fmla="+- 1 0 0"/>
                <a:gd name="G5" fmla="+- 1 0 0"/>
                <a:gd name="G6" fmla="+- 1 0 0"/>
                <a:gd name="G7" fmla="+- 1 0 0"/>
                <a:gd name="G8" fmla="+- 1 0 0"/>
                <a:gd name="G9" fmla="+- 1 0 0"/>
                <a:gd name="G10" fmla="*/ 1 0 51712"/>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532 0 0"/>
                <a:gd name="G30" fmla="+- 718 0 0"/>
                <a:gd name="G31" fmla="+- 930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51712"/>
                <a:gd name="G51" fmla="+- 1 0 0"/>
                <a:gd name="G52" fmla="+- 1 0 0"/>
                <a:gd name="G53" fmla="+- 1 0 0"/>
                <a:gd name="G54" fmla="+- 1 0 0"/>
                <a:gd name="G55" fmla="+- 1 0 0"/>
                <a:gd name="G56" fmla="+- 1 0 0"/>
                <a:gd name="G57" fmla="+- 1436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51712"/>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51712"/>
                <a:gd name="G100" fmla="+- 1197 0 0"/>
                <a:gd name="G101" fmla="cos G99 G100"/>
                <a:gd name="G102" fmla="+- 1 0 0"/>
                <a:gd name="G103" fmla="+- 1 0 0"/>
                <a:gd name="G104" fmla="+- 1 0 0"/>
                <a:gd name="G105" fmla="+- 1 0 0"/>
                <a:gd name="G106" fmla="+- 1 0 0"/>
                <a:gd name="G107" fmla="*/ 1 0 51712"/>
                <a:gd name="G108" fmla="+- 265 0 0"/>
                <a:gd name="G109" fmla="cos G107 G108"/>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 0 0"/>
                <a:gd name="G122" fmla="+- 1 0 0"/>
                <a:gd name="G123" fmla="+- 1 0 0"/>
                <a:gd name="G124" fmla="+- 1 0 0"/>
                <a:gd name="G125" fmla="+- 1 0 0"/>
                <a:gd name="G126" fmla="+- 1 0 0"/>
                <a:gd name="G127" fmla="+- 1 0 0"/>
                <a:gd name="G128" fmla="*/ 1 0 51712"/>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G143" fmla="+- 1 0 0"/>
                <a:gd name="G144" fmla="+- 1 0 0"/>
                <a:gd name="G145" fmla="+- 1 0 0"/>
                <a:gd name="T0" fmla="*/ 165385299 w 1491"/>
                <a:gd name="T1" fmla="*/ 27476081 h 1464"/>
                <a:gd name="T2" fmla="*/ 110213441 w 1491"/>
                <a:gd name="T3" fmla="*/ 0 h 1464"/>
                <a:gd name="T4" fmla="*/ 103479083 w 1491"/>
                <a:gd name="T5" fmla="*/ 0 h 1464"/>
                <a:gd name="T6" fmla="*/ 99982168 w 1491"/>
                <a:gd name="T7" fmla="*/ 0 h 1464"/>
                <a:gd name="T8" fmla="*/ 96485614 w 1491"/>
                <a:gd name="T9" fmla="*/ 0 h 1464"/>
                <a:gd name="T10" fmla="*/ 92988699 w 1491"/>
                <a:gd name="T11" fmla="*/ 0 h 1464"/>
                <a:gd name="T12" fmla="*/ 89621340 w 1491"/>
                <a:gd name="T13" fmla="*/ 0 h 1464"/>
                <a:gd name="T14" fmla="*/ 82627872 w 1491"/>
                <a:gd name="T15" fmla="*/ 0 h 1464"/>
                <a:gd name="T16" fmla="*/ 27585929 w 1491"/>
                <a:gd name="T17" fmla="*/ 27476081 h 1464"/>
                <a:gd name="T18" fmla="*/ 27585929 w 1491"/>
                <a:gd name="T19" fmla="*/ 162006314 h 1464"/>
                <a:gd name="T20" fmla="*/ 82627872 w 1491"/>
                <a:gd name="T21" fmla="*/ 189611998 h 1464"/>
                <a:gd name="T22" fmla="*/ 89621340 w 1491"/>
                <a:gd name="T23" fmla="*/ 189611998 h 1464"/>
                <a:gd name="T24" fmla="*/ 92988699 w 1491"/>
                <a:gd name="T25" fmla="*/ 189611998 h 1464"/>
                <a:gd name="T26" fmla="*/ 96485614 w 1491"/>
                <a:gd name="T27" fmla="*/ 189611998 h 1464"/>
                <a:gd name="T28" fmla="*/ 99982168 w 1491"/>
                <a:gd name="T29" fmla="*/ 189611998 h 1464"/>
                <a:gd name="T30" fmla="*/ 103479083 w 1491"/>
                <a:gd name="T31" fmla="*/ 189611998 h 1464"/>
                <a:gd name="T32" fmla="*/ 110213441 w 1491"/>
                <a:gd name="T33" fmla="*/ 189611998 h 1464"/>
                <a:gd name="T34" fmla="*/ 165385299 w 1491"/>
                <a:gd name="T35" fmla="*/ 162006314 h 1464"/>
                <a:gd name="T36" fmla="*/ 165385299 w 1491"/>
                <a:gd name="T37" fmla="*/ 27476081 h 1464"/>
                <a:gd name="T38" fmla="*/ 158521025 w 1491"/>
                <a:gd name="T39" fmla="*/ 155137023 h 1464"/>
                <a:gd name="T40" fmla="*/ 110213441 w 1491"/>
                <a:gd name="T41" fmla="*/ 179373043 h 1464"/>
                <a:gd name="T42" fmla="*/ 103479083 w 1491"/>
                <a:gd name="T43" fmla="*/ 179373043 h 1464"/>
                <a:gd name="T44" fmla="*/ 99982168 w 1491"/>
                <a:gd name="T45" fmla="*/ 182743067 h 1464"/>
                <a:gd name="T46" fmla="*/ 96485614 w 1491"/>
                <a:gd name="T47" fmla="*/ 182743067 h 1464"/>
                <a:gd name="T48" fmla="*/ 92988699 w 1491"/>
                <a:gd name="T49" fmla="*/ 182743067 h 1464"/>
                <a:gd name="T50" fmla="*/ 89621340 w 1491"/>
                <a:gd name="T51" fmla="*/ 179373043 h 1464"/>
                <a:gd name="T52" fmla="*/ 82627872 w 1491"/>
                <a:gd name="T53" fmla="*/ 179373043 h 1464"/>
                <a:gd name="T54" fmla="*/ 34449842 w 1491"/>
                <a:gd name="T55" fmla="*/ 155137023 h 1464"/>
                <a:gd name="T56" fmla="*/ 34449842 w 1491"/>
                <a:gd name="T57" fmla="*/ 34345372 h 1464"/>
                <a:gd name="T58" fmla="*/ 82627872 w 1491"/>
                <a:gd name="T59" fmla="*/ 10238954 h 1464"/>
                <a:gd name="T60" fmla="*/ 89621340 w 1491"/>
                <a:gd name="T61" fmla="*/ 6739328 h 1464"/>
                <a:gd name="T62" fmla="*/ 92988699 w 1491"/>
                <a:gd name="T63" fmla="*/ 6739328 h 1464"/>
                <a:gd name="T64" fmla="*/ 96485614 w 1491"/>
                <a:gd name="T65" fmla="*/ 6739328 h 1464"/>
                <a:gd name="T66" fmla="*/ 99982168 w 1491"/>
                <a:gd name="T67" fmla="*/ 6739328 h 1464"/>
                <a:gd name="T68" fmla="*/ 103479083 w 1491"/>
                <a:gd name="T69" fmla="*/ 6739328 h 1464"/>
                <a:gd name="T70" fmla="*/ 110213441 w 1491"/>
                <a:gd name="T71" fmla="*/ 10238954 h 1464"/>
                <a:gd name="T72" fmla="*/ 158521025 w 1491"/>
                <a:gd name="T73" fmla="*/ 34345372 h 1464"/>
                <a:gd name="T74" fmla="*/ 158521025 w 1491"/>
                <a:gd name="T75" fmla="*/ 155137023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1" h="1464">
                  <a:moveTo>
                    <a:pt x="1277" y="212"/>
                  </a:moveTo>
                  <a:lnTo>
                    <a:pt x="1277" y="212"/>
                  </a:lnTo>
                  <a:cubicBezTo>
                    <a:pt x="1171" y="106"/>
                    <a:pt x="1038" y="26"/>
                    <a:pt x="879" y="0"/>
                  </a:cubicBezTo>
                  <a:lnTo>
                    <a:pt x="851" y="0"/>
                  </a:lnTo>
                  <a:lnTo>
                    <a:pt x="825" y="0"/>
                  </a:lnTo>
                  <a:lnTo>
                    <a:pt x="799" y="0"/>
                  </a:lnTo>
                  <a:cubicBezTo>
                    <a:pt x="799" y="0"/>
                    <a:pt x="799" y="0"/>
                    <a:pt x="772" y="0"/>
                  </a:cubicBezTo>
                  <a:cubicBezTo>
                    <a:pt x="745" y="0"/>
                    <a:pt x="745" y="0"/>
                    <a:pt x="745" y="0"/>
                  </a:cubicBezTo>
                  <a:cubicBezTo>
                    <a:pt x="745" y="0"/>
                    <a:pt x="745" y="0"/>
                    <a:pt x="718" y="0"/>
                  </a:cubicBezTo>
                  <a:cubicBezTo>
                    <a:pt x="692" y="0"/>
                    <a:pt x="692" y="0"/>
                    <a:pt x="692" y="0"/>
                  </a:cubicBezTo>
                  <a:lnTo>
                    <a:pt x="666" y="0"/>
                  </a:lnTo>
                  <a:lnTo>
                    <a:pt x="638" y="0"/>
                  </a:lnTo>
                  <a:cubicBezTo>
                    <a:pt x="612" y="0"/>
                    <a:pt x="612" y="0"/>
                    <a:pt x="612" y="0"/>
                  </a:cubicBezTo>
                  <a:cubicBezTo>
                    <a:pt x="453" y="26"/>
                    <a:pt x="319" y="106"/>
                    <a:pt x="213" y="212"/>
                  </a:cubicBezTo>
                  <a:cubicBezTo>
                    <a:pt x="80" y="345"/>
                    <a:pt x="0" y="532"/>
                    <a:pt x="0" y="718"/>
                  </a:cubicBezTo>
                  <a:cubicBezTo>
                    <a:pt x="0" y="930"/>
                    <a:pt x="80" y="1117"/>
                    <a:pt x="213" y="1250"/>
                  </a:cubicBezTo>
                  <a:cubicBezTo>
                    <a:pt x="319" y="1356"/>
                    <a:pt x="453" y="1436"/>
                    <a:pt x="612" y="1463"/>
                  </a:cubicBezTo>
                  <a:cubicBezTo>
                    <a:pt x="612" y="1463"/>
                    <a:pt x="612" y="1463"/>
                    <a:pt x="638" y="1463"/>
                  </a:cubicBezTo>
                  <a:lnTo>
                    <a:pt x="666" y="1463"/>
                  </a:lnTo>
                  <a:lnTo>
                    <a:pt x="692" y="1463"/>
                  </a:lnTo>
                  <a:cubicBezTo>
                    <a:pt x="692" y="1463"/>
                    <a:pt x="692" y="1463"/>
                    <a:pt x="718" y="1463"/>
                  </a:cubicBezTo>
                  <a:cubicBezTo>
                    <a:pt x="745" y="1463"/>
                    <a:pt x="745" y="1463"/>
                    <a:pt x="745" y="1463"/>
                  </a:cubicBezTo>
                  <a:cubicBezTo>
                    <a:pt x="745" y="1463"/>
                    <a:pt x="745" y="1463"/>
                    <a:pt x="772" y="1463"/>
                  </a:cubicBezTo>
                  <a:cubicBezTo>
                    <a:pt x="799" y="1463"/>
                    <a:pt x="799" y="1463"/>
                    <a:pt x="799" y="1463"/>
                  </a:cubicBezTo>
                  <a:lnTo>
                    <a:pt x="825" y="1463"/>
                  </a:lnTo>
                  <a:lnTo>
                    <a:pt x="851" y="1463"/>
                  </a:lnTo>
                  <a:lnTo>
                    <a:pt x="879" y="1463"/>
                  </a:lnTo>
                  <a:cubicBezTo>
                    <a:pt x="1038" y="1436"/>
                    <a:pt x="1171" y="1356"/>
                    <a:pt x="1277" y="1250"/>
                  </a:cubicBezTo>
                  <a:cubicBezTo>
                    <a:pt x="1411" y="1117"/>
                    <a:pt x="1490" y="930"/>
                    <a:pt x="1490" y="718"/>
                  </a:cubicBezTo>
                  <a:cubicBezTo>
                    <a:pt x="1490" y="532"/>
                    <a:pt x="1411" y="345"/>
                    <a:pt x="1277" y="212"/>
                  </a:cubicBezTo>
                  <a:close/>
                  <a:moveTo>
                    <a:pt x="1224" y="1197"/>
                  </a:moveTo>
                  <a:lnTo>
                    <a:pt x="1224" y="1197"/>
                  </a:lnTo>
                  <a:cubicBezTo>
                    <a:pt x="1118" y="1303"/>
                    <a:pt x="1011" y="1356"/>
                    <a:pt x="879" y="1384"/>
                  </a:cubicBezTo>
                  <a:lnTo>
                    <a:pt x="851" y="1384"/>
                  </a:lnTo>
                  <a:lnTo>
                    <a:pt x="825" y="1384"/>
                  </a:lnTo>
                  <a:lnTo>
                    <a:pt x="799" y="1384"/>
                  </a:lnTo>
                  <a:cubicBezTo>
                    <a:pt x="799" y="1410"/>
                    <a:pt x="799" y="1410"/>
                    <a:pt x="799" y="1410"/>
                  </a:cubicBezTo>
                  <a:cubicBezTo>
                    <a:pt x="799" y="1410"/>
                    <a:pt x="799" y="1410"/>
                    <a:pt x="772" y="1410"/>
                  </a:cubicBezTo>
                  <a:cubicBezTo>
                    <a:pt x="745" y="1410"/>
                    <a:pt x="745" y="1410"/>
                    <a:pt x="745" y="1410"/>
                  </a:cubicBezTo>
                  <a:cubicBezTo>
                    <a:pt x="745" y="1410"/>
                    <a:pt x="745" y="1410"/>
                    <a:pt x="718" y="1410"/>
                  </a:cubicBezTo>
                  <a:cubicBezTo>
                    <a:pt x="692" y="1410"/>
                    <a:pt x="692" y="1410"/>
                    <a:pt x="692" y="1410"/>
                  </a:cubicBezTo>
                  <a:cubicBezTo>
                    <a:pt x="692" y="1384"/>
                    <a:pt x="692" y="1384"/>
                    <a:pt x="692" y="1384"/>
                  </a:cubicBezTo>
                  <a:lnTo>
                    <a:pt x="666" y="1384"/>
                  </a:lnTo>
                  <a:lnTo>
                    <a:pt x="638" y="1384"/>
                  </a:lnTo>
                  <a:cubicBezTo>
                    <a:pt x="612" y="1384"/>
                    <a:pt x="612" y="1384"/>
                    <a:pt x="612" y="1384"/>
                  </a:cubicBezTo>
                  <a:cubicBezTo>
                    <a:pt x="479" y="1356"/>
                    <a:pt x="373" y="1303"/>
                    <a:pt x="266" y="1197"/>
                  </a:cubicBezTo>
                  <a:cubicBezTo>
                    <a:pt x="160" y="1091"/>
                    <a:pt x="80" y="904"/>
                    <a:pt x="80" y="718"/>
                  </a:cubicBezTo>
                  <a:cubicBezTo>
                    <a:pt x="80" y="558"/>
                    <a:pt x="160" y="372"/>
                    <a:pt x="266" y="265"/>
                  </a:cubicBezTo>
                  <a:cubicBezTo>
                    <a:pt x="373" y="159"/>
                    <a:pt x="479" y="106"/>
                    <a:pt x="612" y="79"/>
                  </a:cubicBezTo>
                  <a:cubicBezTo>
                    <a:pt x="612" y="79"/>
                    <a:pt x="612" y="79"/>
                    <a:pt x="638" y="79"/>
                  </a:cubicBezTo>
                  <a:cubicBezTo>
                    <a:pt x="638" y="79"/>
                    <a:pt x="666" y="79"/>
                    <a:pt x="666" y="52"/>
                  </a:cubicBezTo>
                  <a:lnTo>
                    <a:pt x="692" y="52"/>
                  </a:lnTo>
                  <a:cubicBezTo>
                    <a:pt x="692" y="52"/>
                    <a:pt x="692" y="52"/>
                    <a:pt x="718" y="52"/>
                  </a:cubicBezTo>
                  <a:cubicBezTo>
                    <a:pt x="745" y="52"/>
                    <a:pt x="745" y="52"/>
                    <a:pt x="745" y="52"/>
                  </a:cubicBezTo>
                  <a:cubicBezTo>
                    <a:pt x="745" y="52"/>
                    <a:pt x="745" y="52"/>
                    <a:pt x="772" y="52"/>
                  </a:cubicBezTo>
                  <a:cubicBezTo>
                    <a:pt x="799" y="52"/>
                    <a:pt x="799" y="52"/>
                    <a:pt x="799" y="52"/>
                  </a:cubicBezTo>
                  <a:lnTo>
                    <a:pt x="825" y="52"/>
                  </a:lnTo>
                  <a:cubicBezTo>
                    <a:pt x="825" y="79"/>
                    <a:pt x="851" y="79"/>
                    <a:pt x="851" y="79"/>
                  </a:cubicBezTo>
                  <a:lnTo>
                    <a:pt x="879" y="79"/>
                  </a:lnTo>
                  <a:cubicBezTo>
                    <a:pt x="1011" y="106"/>
                    <a:pt x="1118" y="159"/>
                    <a:pt x="1224" y="265"/>
                  </a:cubicBezTo>
                  <a:cubicBezTo>
                    <a:pt x="1331" y="372"/>
                    <a:pt x="1411" y="558"/>
                    <a:pt x="1411" y="718"/>
                  </a:cubicBezTo>
                  <a:cubicBezTo>
                    <a:pt x="1411" y="904"/>
                    <a:pt x="1331" y="1091"/>
                    <a:pt x="1224" y="1197"/>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02338">
                <a:defRPr/>
              </a:pPr>
              <a:endParaRPr lang="en" sz="1350" dirty="0">
                <a:solidFill>
                  <a:srgbClr val="000000"/>
                </a:solidFill>
              </a:endParaRPr>
            </a:p>
          </p:txBody>
        </p:sp>
      </p:grpSp>
      <p:sp>
        <p:nvSpPr>
          <p:cNvPr id="104" name="Oval 103"/>
          <p:cNvSpPr/>
          <p:nvPr/>
        </p:nvSpPr>
        <p:spPr>
          <a:xfrm rot="18880055">
            <a:off x="7200431" y="4194141"/>
            <a:ext cx="639779" cy="576101"/>
          </a:xfrm>
          <a:prstGeom prst="ellipse">
            <a:avLst/>
          </a:prstGeom>
          <a:gradFill flip="none" rotWithShape="1">
            <a:gsLst>
              <a:gs pos="100000">
                <a:srgbClr val="7C7C7C"/>
              </a:gs>
              <a:gs pos="0">
                <a:schemeClr val="bg1">
                  <a:lumMod val="85000"/>
                </a:schemeClr>
              </a:gs>
            </a:gsLst>
            <a:lin ang="0" scaled="1"/>
            <a:tileRect/>
          </a:gradFill>
          <a:ln>
            <a:noFill/>
          </a:ln>
          <a:effectLst/>
        </p:spPr>
        <p:txBody>
          <a:bodyPr wrap="none" lIns="69836" tIns="34918" rIns="69836" bIns="34918" anchor="ctr"/>
          <a:lstStyle/>
          <a:p>
            <a:pPr defTabSz="402338"/>
            <a:endParaRPr lang="en" sz="1350" dirty="0">
              <a:solidFill>
                <a:srgbClr val="000000"/>
              </a:solidFill>
            </a:endParaRPr>
          </a:p>
        </p:txBody>
      </p:sp>
      <p:pic>
        <p:nvPicPr>
          <p:cNvPr id="108" name="Picture 107" descr="preview.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105009" y="4075303"/>
            <a:ext cx="371589" cy="365692"/>
          </a:xfrm>
          <a:prstGeom prst="rect">
            <a:avLst/>
          </a:prstGeom>
        </p:spPr>
      </p:pic>
      <p:sp>
        <p:nvSpPr>
          <p:cNvPr id="109" name="Rectangle 108"/>
          <p:cNvSpPr>
            <a:spLocks noChangeAspect="1"/>
          </p:cNvSpPr>
          <p:nvPr/>
        </p:nvSpPr>
        <p:spPr>
          <a:xfrm>
            <a:off x="1533881" y="2541807"/>
            <a:ext cx="49521" cy="48006"/>
          </a:xfrm>
          <a:prstGeom prst="rect">
            <a:avLst/>
          </a:prstGeom>
          <a:solidFill>
            <a:schemeClr val="accent1">
              <a:lumMod val="20000"/>
              <a:lumOff val="80000"/>
            </a:schemeClr>
          </a:solidFill>
          <a:ln>
            <a:noFill/>
          </a:ln>
          <a:effectLst/>
        </p:spPr>
        <p:txBody>
          <a:bodyPr wrap="none" lIns="69836" tIns="34918" rIns="69836" bIns="34918" anchor="ctr"/>
          <a:lstStyle/>
          <a:p>
            <a:pPr defTabSz="402338"/>
            <a:endParaRPr lang="en" sz="1350" dirty="0">
              <a:solidFill>
                <a:srgbClr val="000000"/>
              </a:solidFill>
            </a:endParaRPr>
          </a:p>
        </p:txBody>
      </p:sp>
      <p:sp>
        <p:nvSpPr>
          <p:cNvPr id="111" name="Title 110"/>
          <p:cNvSpPr>
            <a:spLocks noGrp="1"/>
          </p:cNvSpPr>
          <p:nvPr>
            <p:ph type="title"/>
          </p:nvPr>
        </p:nvSpPr>
        <p:spPr>
          <a:xfrm>
            <a:off x="472500" y="1324351"/>
            <a:ext cx="8199900" cy="477823"/>
          </a:xfrm>
        </p:spPr>
        <p:txBody>
          <a:bodyPr/>
          <a:lstStyle/>
          <a:p>
            <a:r>
              <a:rPr lang="en-US" sz="1950" b="1" dirty="0">
                <a:solidFill>
                  <a:schemeClr val="tx1"/>
                </a:solidFill>
                <a:latin typeface="+mn-lt"/>
              </a:rPr>
              <a:t>Real-time is getting more important</a:t>
            </a:r>
            <a:r>
              <a:rPr lang="en-US" sz="1800" b="1" dirty="0">
                <a:solidFill>
                  <a:schemeClr val="tx1"/>
                </a:solidFill>
                <a:latin typeface="+mn-lt"/>
              </a:rPr>
              <a:t/>
            </a:r>
            <a:br>
              <a:rPr lang="en-US" sz="1800" b="1" dirty="0">
                <a:solidFill>
                  <a:schemeClr val="tx1"/>
                </a:solidFill>
                <a:latin typeface="+mn-lt"/>
              </a:rPr>
            </a:br>
            <a:endParaRPr lang="en" sz="1500" dirty="0">
              <a:solidFill>
                <a:schemeClr val="accent1"/>
              </a:solidFill>
              <a:latin typeface="+mn-lt"/>
            </a:endParaRPr>
          </a:p>
        </p:txBody>
      </p:sp>
      <p:sp>
        <p:nvSpPr>
          <p:cNvPr id="114" name="takeaway_box"/>
          <p:cNvSpPr>
            <a:spLocks noChangeArrowheads="1"/>
          </p:cNvSpPr>
          <p:nvPr/>
        </p:nvSpPr>
        <p:spPr bwMode="gray">
          <a:xfrm>
            <a:off x="953598" y="4988000"/>
            <a:ext cx="6891605" cy="398859"/>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flat" cmpd="sng" algn="ctr">
                <a:solidFill>
                  <a:srgbClr val="FFFFFF"/>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1" forceAA="0" compatLnSpc="1">
            <a:prstTxWarp prst="textNoShape">
              <a:avLst/>
            </a:prstTxWarp>
            <a:noAutofit/>
          </a:bodyPr>
          <a:lstStyle/>
          <a:p>
            <a:pPr algn="ctr"/>
            <a:r>
              <a:rPr lang="en" dirty="0">
                <a:solidFill>
                  <a:srgbClr val="D90000"/>
                </a:solidFill>
                <a:cs typeface="Arial" pitchFamily="34" charset="0"/>
              </a:rPr>
              <a:t>90% of global data has been generated in last 2 years alone</a:t>
            </a:r>
          </a:p>
        </p:txBody>
      </p:sp>
      <p:pic>
        <p:nvPicPr>
          <p:cNvPr id="12" name="Picture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09365" y="3047020"/>
            <a:ext cx="607946" cy="201675"/>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24190" y="2881917"/>
            <a:ext cx="307647" cy="388864"/>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84732" y="3443338"/>
            <a:ext cx="389100" cy="389100"/>
          </a:xfrm>
          <a:prstGeom prst="rect">
            <a:avLst/>
          </a:prstGeom>
        </p:spPr>
      </p:pic>
      <p:pic>
        <p:nvPicPr>
          <p:cNvPr id="17" name="Picture 16"/>
          <p:cNvPicPr>
            <a:picLocks noChangeAspect="1"/>
          </p:cNvPicPr>
          <p:nvPr/>
        </p:nvPicPr>
        <p:blipFill rotWithShape="1">
          <a:blip r:embed="rId14" cstate="print">
            <a:extLst>
              <a:ext uri="{28A0092B-C50C-407E-A947-70E740481C1C}">
                <a14:useLocalDpi xmlns:a14="http://schemas.microsoft.com/office/drawing/2010/main"/>
              </a:ext>
            </a:extLst>
          </a:blip>
          <a:srcRect l="7738" r="7738"/>
          <a:stretch/>
        </p:blipFill>
        <p:spPr>
          <a:xfrm>
            <a:off x="3959291" y="2872444"/>
            <a:ext cx="358181" cy="358181"/>
          </a:xfrm>
          <a:prstGeom prst="rect">
            <a:avLst/>
          </a:prstGeom>
        </p:spPr>
      </p:pic>
      <p:pic>
        <p:nvPicPr>
          <p:cNvPr id="18" name="Picture 17"/>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816212" y="2927019"/>
            <a:ext cx="378429" cy="378429"/>
          </a:xfrm>
          <a:prstGeom prst="rect">
            <a:avLst/>
          </a:prstGeom>
        </p:spPr>
      </p:pic>
      <p:grpSp>
        <p:nvGrpSpPr>
          <p:cNvPr id="23" name="Group 22"/>
          <p:cNvGrpSpPr>
            <a:grpSpLocks noChangeAspect="1"/>
          </p:cNvGrpSpPr>
          <p:nvPr/>
        </p:nvGrpSpPr>
        <p:grpSpPr>
          <a:xfrm>
            <a:off x="5753584" y="3244469"/>
            <a:ext cx="359015" cy="359015"/>
            <a:chOff x="10596228" y="1406424"/>
            <a:chExt cx="744237" cy="744237"/>
          </a:xfrm>
        </p:grpSpPr>
        <p:sp>
          <p:nvSpPr>
            <p:cNvPr id="21" name="Rectangle 20"/>
            <p:cNvSpPr/>
            <p:nvPr/>
          </p:nvSpPr>
          <p:spPr>
            <a:xfrm>
              <a:off x="10596228" y="1406424"/>
              <a:ext cx="744237" cy="744237"/>
            </a:xfrm>
            <a:prstGeom prst="rect">
              <a:avLst/>
            </a:prstGeom>
            <a:solidFill>
              <a:schemeClr val="bg1"/>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1" forceAA="0" compatLnSpc="1">
              <a:prstTxWarp prst="textNoShape">
                <a:avLst/>
              </a:prstTxWarp>
              <a:noAutofit/>
            </a:bodyPr>
            <a:lstStyle/>
            <a:p>
              <a:pPr>
                <a:lnSpc>
                  <a:spcPct val="90000"/>
                </a:lnSpc>
                <a:spcAft>
                  <a:spcPts val="750"/>
                </a:spcAft>
              </a:pPr>
              <a:endParaRPr lang="de-DE" sz="900" dirty="0">
                <a:solidFill>
                  <a:srgbClr val="FFFFFF"/>
                </a:solidFill>
              </a:endParaRPr>
            </a:p>
          </p:txBody>
        </p:sp>
        <p:pic>
          <p:nvPicPr>
            <p:cNvPr id="20" name="Picture 1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596228" y="1406424"/>
              <a:ext cx="744237" cy="744237"/>
            </a:xfrm>
            <a:prstGeom prst="rect">
              <a:avLst/>
            </a:prstGeom>
          </p:spPr>
        </p:pic>
      </p:grpSp>
      <p:sp>
        <p:nvSpPr>
          <p:cNvPr id="7" name="Rectangle 6"/>
          <p:cNvSpPr/>
          <p:nvPr/>
        </p:nvSpPr>
        <p:spPr>
          <a:xfrm>
            <a:off x="409689" y="1652175"/>
            <a:ext cx="3533340" cy="323165"/>
          </a:xfrm>
          <a:prstGeom prst="rect">
            <a:avLst/>
          </a:prstGeom>
        </p:spPr>
        <p:txBody>
          <a:bodyPr wrap="none">
            <a:spAutoFit/>
          </a:bodyPr>
          <a:lstStyle/>
          <a:p>
            <a:r>
              <a:rPr lang="en-US" sz="1500" dirty="0">
                <a:solidFill>
                  <a:srgbClr val="3C3C3C"/>
                </a:solidFill>
                <a:sym typeface="Trebuchet MS" panose="020B0603020202020204" pitchFamily="34" charset="0"/>
              </a:rPr>
              <a:t>What happens in an internet minute?</a:t>
            </a:r>
            <a:endParaRPr lang="en-US" sz="1350" dirty="0">
              <a:solidFill>
                <a:srgbClr val="000000"/>
              </a:solidFill>
            </a:endParaRPr>
          </a:p>
        </p:txBody>
      </p:sp>
    </p:spTree>
    <p:extLst>
      <p:ext uri="{BB962C8B-B14F-4D97-AF65-F5344CB8AC3E}">
        <p14:creationId xmlns:p14="http://schemas.microsoft.com/office/powerpoint/2010/main" val="1314510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7" name="Object 446" hidden="1"/>
          <p:cNvGraphicFramePr>
            <a:graphicFrameLocks noChangeAspect="1"/>
          </p:cNvGraphicFramePr>
          <p:nvPr>
            <p:custDataLst>
              <p:tags r:id="rId2"/>
            </p:custDataLst>
            <p:extLst/>
          </p:nvPr>
        </p:nvGraphicFramePr>
        <p:xfrm>
          <a:off x="1589" y="858839"/>
          <a:ext cx="1587" cy="1587"/>
        </p:xfrm>
        <a:graphic>
          <a:graphicData uri="http://schemas.openxmlformats.org/presentationml/2006/ole">
            <mc:AlternateContent xmlns:mc="http://schemas.openxmlformats.org/markup-compatibility/2006">
              <mc:Choice xmlns:v="urn:schemas-microsoft-com:vml" Requires="v">
                <p:oleObj spid="_x0000_s7182"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 y="85883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6" name="Rectangle 445" hidden="1"/>
          <p:cNvSpPr/>
          <p:nvPr>
            <p:custDataLst>
              <p:tags r:id="rId3"/>
            </p:custDataLst>
          </p:nvPr>
        </p:nvSpPr>
        <p:spPr bwMode="gray">
          <a:xfrm>
            <a:off x="1" y="857251"/>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457181">
              <a:spcBef>
                <a:spcPct val="0"/>
              </a:spcBef>
              <a:spcAft>
                <a:spcPct val="0"/>
              </a:spcAft>
            </a:pPr>
            <a:endParaRPr lang="it-IT" sz="1100" dirty="0">
              <a:solidFill>
                <a:prstClr val="white"/>
              </a:solidFill>
              <a:latin typeface="Calibri"/>
              <a:sym typeface="Calibri"/>
            </a:endParaRPr>
          </a:p>
        </p:txBody>
      </p:sp>
      <p:sp>
        <p:nvSpPr>
          <p:cNvPr id="10" name="TextBox 9"/>
          <p:cNvSpPr txBox="1"/>
          <p:nvPr/>
        </p:nvSpPr>
        <p:spPr>
          <a:xfrm>
            <a:off x="6684436" y="5792059"/>
            <a:ext cx="1926165" cy="184666"/>
          </a:xfrm>
          <a:prstGeom prst="rect">
            <a:avLst/>
          </a:prstGeom>
          <a:noFill/>
        </p:spPr>
        <p:txBody>
          <a:bodyPr wrap="square" lIns="0" rIns="0" rtlCol="0">
            <a:spAutoFit/>
          </a:bodyPr>
          <a:lstStyle/>
          <a:p>
            <a:pPr algn="r"/>
            <a:r>
              <a:rPr lang="en-US" sz="600" dirty="0">
                <a:solidFill>
                  <a:srgbClr val="000000"/>
                </a:solidFill>
                <a:cs typeface="Century Gothic"/>
              </a:rPr>
              <a:t>Source: Bloomberg</a:t>
            </a:r>
          </a:p>
        </p:txBody>
      </p:sp>
      <p:grpSp>
        <p:nvGrpSpPr>
          <p:cNvPr id="21" name="Group 20"/>
          <p:cNvGrpSpPr/>
          <p:nvPr/>
        </p:nvGrpSpPr>
        <p:grpSpPr>
          <a:xfrm>
            <a:off x="2681824" y="954499"/>
            <a:ext cx="6357804" cy="4910856"/>
            <a:chOff x="2825496" y="347471"/>
            <a:chExt cx="5907024" cy="4562667"/>
          </a:xfrm>
        </p:grpSpPr>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l="10669" t="11081" r="10114" b="11627"/>
            <a:stretch/>
          </p:blipFill>
          <p:spPr>
            <a:xfrm>
              <a:off x="2825496" y="347471"/>
              <a:ext cx="5907024" cy="4562667"/>
            </a:xfrm>
            <a:prstGeom prst="rect">
              <a:avLst/>
            </a:prstGeom>
          </p:spPr>
        </p:pic>
        <p:sp>
          <p:nvSpPr>
            <p:cNvPr id="18" name="Rectangle 17"/>
            <p:cNvSpPr/>
            <p:nvPr/>
          </p:nvSpPr>
          <p:spPr>
            <a:xfrm>
              <a:off x="3133985" y="691108"/>
              <a:ext cx="5264353" cy="296069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err="1">
                <a:solidFill>
                  <a:srgbClr val="000000"/>
                </a:solidFill>
                <a:latin typeface="Century Gothic" pitchFamily="34" charset="0"/>
                <a:cs typeface="Arial" pitchFamily="34" charset="0"/>
              </a:endParaRPr>
            </a:p>
          </p:txBody>
        </p:sp>
        <p:pic>
          <p:nvPicPr>
            <p:cNvPr id="4" name="Picture 3"/>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Lst>
            </a:blip>
            <a:stretch/>
          </p:blipFill>
          <p:spPr>
            <a:xfrm>
              <a:off x="3902444" y="697114"/>
              <a:ext cx="3739120" cy="2954688"/>
            </a:xfrm>
            <a:prstGeom prst="rect">
              <a:avLst/>
            </a:prstGeom>
            <a:noFill/>
            <a:ln>
              <a:noFill/>
            </a:ln>
          </p:spPr>
        </p:pic>
      </p:grpSp>
      <p:sp>
        <p:nvSpPr>
          <p:cNvPr id="19" name="Title 18"/>
          <p:cNvSpPr>
            <a:spLocks noGrp="1"/>
          </p:cNvSpPr>
          <p:nvPr>
            <p:ph type="title"/>
          </p:nvPr>
        </p:nvSpPr>
        <p:spPr>
          <a:xfrm>
            <a:off x="219990" y="905505"/>
            <a:ext cx="2033645" cy="3776719"/>
          </a:xfrm>
        </p:spPr>
        <p:txBody>
          <a:bodyPr>
            <a:noAutofit/>
          </a:bodyPr>
          <a:lstStyle/>
          <a:p>
            <a:r>
              <a:rPr lang="en-GB" sz="2700" dirty="0">
                <a:solidFill>
                  <a:schemeClr val="bg2"/>
                </a:solidFill>
              </a:rPr>
              <a:t/>
            </a:r>
            <a:br>
              <a:rPr lang="en-GB" sz="2700" dirty="0">
                <a:solidFill>
                  <a:schemeClr val="bg2"/>
                </a:solidFill>
              </a:rPr>
            </a:br>
            <a:r>
              <a:rPr lang="en-GB" sz="2100" b="0" dirty="0"/>
              <a:t>T</a:t>
            </a:r>
            <a:r>
              <a:rPr lang="en-US" sz="2100" b="0" dirty="0"/>
              <a:t>op 5</a:t>
            </a:r>
            <a:br>
              <a:rPr lang="en-US" sz="2100" b="0" dirty="0"/>
            </a:br>
            <a:r>
              <a:rPr lang="en-US" sz="2100" b="0" dirty="0"/>
              <a:t>publicly traded companies (by market cap) companies </a:t>
            </a:r>
            <a:br>
              <a:rPr lang="en-US" sz="2100" b="0" dirty="0"/>
            </a:br>
            <a:r>
              <a:rPr lang="en-US" sz="2100" b="0" dirty="0"/>
              <a:t/>
            </a:r>
            <a:br>
              <a:rPr lang="en-US" sz="2100" b="0" dirty="0"/>
            </a:br>
            <a:r>
              <a:rPr lang="en-US" sz="2100" b="0" dirty="0">
                <a:solidFill>
                  <a:schemeClr val="tx2"/>
                </a:solidFill>
              </a:rPr>
              <a:t>are </a:t>
            </a:r>
            <a:r>
              <a:rPr lang="en-US" sz="2100" b="0" i="1" dirty="0">
                <a:solidFill>
                  <a:schemeClr val="tx2"/>
                </a:solidFill>
              </a:rPr>
              <a:t>now</a:t>
            </a:r>
            <a:r>
              <a:rPr lang="en-US" sz="2100" b="0" dirty="0">
                <a:solidFill>
                  <a:schemeClr val="tx2"/>
                </a:solidFill>
              </a:rPr>
              <a:t> digital </a:t>
            </a:r>
            <a:br>
              <a:rPr lang="en-US" sz="2100" b="0" dirty="0">
                <a:solidFill>
                  <a:schemeClr val="tx2"/>
                </a:solidFill>
              </a:rPr>
            </a:br>
            <a:r>
              <a:rPr lang="en-US" sz="2100" b="0" dirty="0">
                <a:solidFill>
                  <a:schemeClr val="tx2"/>
                </a:solidFill>
              </a:rPr>
              <a:t>platform </a:t>
            </a:r>
            <a:br>
              <a:rPr lang="en-US" sz="2100" b="0" dirty="0">
                <a:solidFill>
                  <a:schemeClr val="tx2"/>
                </a:solidFill>
              </a:rPr>
            </a:br>
            <a:r>
              <a:rPr lang="en-US" sz="2100" b="0" dirty="0">
                <a:solidFill>
                  <a:schemeClr val="tx2"/>
                </a:solidFill>
              </a:rPr>
              <a:t>companies.</a:t>
            </a:r>
          </a:p>
        </p:txBody>
      </p:sp>
      <p:sp>
        <p:nvSpPr>
          <p:cNvPr id="3" name="Oval 2"/>
          <p:cNvSpPr/>
          <p:nvPr/>
        </p:nvSpPr>
        <p:spPr bwMode="gray">
          <a:xfrm>
            <a:off x="3662164" y="3710705"/>
            <a:ext cx="4409289" cy="81253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endParaRPr lang="en-US" sz="1050" dirty="0" err="1"/>
          </a:p>
        </p:txBody>
      </p:sp>
    </p:spTree>
    <p:extLst>
      <p:ext uri="{BB962C8B-B14F-4D97-AF65-F5344CB8AC3E}">
        <p14:creationId xmlns:p14="http://schemas.microsoft.com/office/powerpoint/2010/main" val="9258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nvPr>
        </p:nvGraphicFramePr>
        <p:xfrm>
          <a:off x="858441" y="858444"/>
          <a:ext cx="1190" cy="1190"/>
        </p:xfrm>
        <a:graphic>
          <a:graphicData uri="http://schemas.openxmlformats.org/presentationml/2006/ole">
            <mc:AlternateContent xmlns:mc="http://schemas.openxmlformats.org/markup-compatibility/2006">
              <mc:Choice xmlns:v="urn:schemas-microsoft-com:vml" Requires="v">
                <p:oleObj spid="_x0000_s8206" name="think-cell Slide" r:id="rId10" imgW="360" imgH="360" progId="TCLayout.ActiveDocument.1">
                  <p:embed/>
                </p:oleObj>
              </mc:Choice>
              <mc:Fallback>
                <p:oleObj name="think-cell Slide" r:id="rId10" imgW="360" imgH="360" progId="TCLayout.ActiveDocument.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441" y="858444"/>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 name="TextColumnContent"/>
          <p:cNvSpPr>
            <a:spLocks noChangeArrowheads="1"/>
          </p:cNvSpPr>
          <p:nvPr/>
        </p:nvSpPr>
        <p:spPr bwMode="gray">
          <a:xfrm>
            <a:off x="4816796" y="3879059"/>
            <a:ext cx="1874463" cy="372776"/>
          </a:xfrm>
          <a:prstGeom prst="rect">
            <a:avLst/>
          </a:prstGeom>
          <a:solidFill>
            <a:schemeClr val="tx2"/>
          </a:solidFill>
          <a:ln w="9525" algn="ctr">
            <a:noFill/>
            <a:miter lim="800000"/>
            <a:headEnd type="none" w="lg" len="lg"/>
            <a:tailEnd type="none" w="lg" len="lg"/>
          </a:ln>
          <a:effectLst/>
        </p:spPr>
        <p:txBody>
          <a:bodyPr tIns="68580" bIns="68580" anchor="ctr"/>
          <a:lstStyle/>
          <a:p>
            <a:pPr algn="ctr"/>
            <a:r>
              <a:rPr lang="en-US" sz="1050" b="1" dirty="0">
                <a:solidFill>
                  <a:srgbClr val="FFFFFF"/>
                </a:solidFill>
                <a:cs typeface="Arial" pitchFamily="34" charset="0"/>
              </a:rPr>
              <a:t>Enough IP addresses</a:t>
            </a:r>
          </a:p>
        </p:txBody>
      </p:sp>
      <p:sp>
        <p:nvSpPr>
          <p:cNvPr id="40" name="TextColumnContent"/>
          <p:cNvSpPr>
            <a:spLocks noChangeArrowheads="1"/>
          </p:cNvSpPr>
          <p:nvPr/>
        </p:nvSpPr>
        <p:spPr bwMode="gray">
          <a:xfrm>
            <a:off x="2381847" y="3817144"/>
            <a:ext cx="2015727" cy="1493124"/>
          </a:xfrm>
          <a:prstGeom prst="rect">
            <a:avLst/>
          </a:prstGeom>
          <a:noFill/>
          <a:ln w="9525" algn="ctr">
            <a:solidFill>
              <a:srgbClr val="B2B2B2"/>
            </a:solidFill>
            <a:miter lim="800000"/>
            <a:headEnd type="none" w="lg" len="lg"/>
            <a:tailEnd type="none" w="lg" len="lg"/>
          </a:ln>
          <a:effectLst/>
        </p:spPr>
        <p:txBody>
          <a:bodyPr tIns="68580" bIns="68580"/>
          <a:lstStyle/>
          <a:p>
            <a:endParaRPr lang="en-US" sz="1050" dirty="0">
              <a:solidFill>
                <a:srgbClr val="000000"/>
              </a:solidFill>
              <a:cs typeface="Arial" pitchFamily="34" charset="0"/>
            </a:endParaRPr>
          </a:p>
        </p:txBody>
      </p:sp>
      <p:sp>
        <p:nvSpPr>
          <p:cNvPr id="41" name="TextColumnContent"/>
          <p:cNvSpPr>
            <a:spLocks noChangeArrowheads="1"/>
          </p:cNvSpPr>
          <p:nvPr/>
        </p:nvSpPr>
        <p:spPr bwMode="gray">
          <a:xfrm>
            <a:off x="2452216" y="3879059"/>
            <a:ext cx="1874464" cy="372776"/>
          </a:xfrm>
          <a:prstGeom prst="rect">
            <a:avLst/>
          </a:prstGeom>
          <a:solidFill>
            <a:schemeClr val="tx2"/>
          </a:solidFill>
          <a:ln w="9525" algn="ctr">
            <a:noFill/>
            <a:miter lim="800000"/>
            <a:headEnd type="none" w="lg" len="lg"/>
            <a:tailEnd type="none" w="lg" len="lg"/>
          </a:ln>
          <a:effectLst/>
        </p:spPr>
        <p:txBody>
          <a:bodyPr tIns="68580" bIns="68580" anchor="ctr"/>
          <a:lstStyle/>
          <a:p>
            <a:pPr algn="ctr"/>
            <a:r>
              <a:rPr lang="en-US" sz="1050" b="1" dirty="0">
                <a:solidFill>
                  <a:srgbClr val="FFFFFF"/>
                </a:solidFill>
                <a:cs typeface="Arial" pitchFamily="34" charset="0"/>
              </a:rPr>
              <a:t>Cost of </a:t>
            </a:r>
          </a:p>
          <a:p>
            <a:pPr algn="ctr"/>
            <a:r>
              <a:rPr lang="en-US" sz="1050" b="1" dirty="0">
                <a:solidFill>
                  <a:srgbClr val="FFFFFF"/>
                </a:solidFill>
                <a:cs typeface="Arial" pitchFamily="34" charset="0"/>
              </a:rPr>
              <a:t>processing power</a:t>
            </a:r>
          </a:p>
        </p:txBody>
      </p:sp>
      <p:sp>
        <p:nvSpPr>
          <p:cNvPr id="48" name="Oval 47"/>
          <p:cNvSpPr/>
          <p:nvPr/>
        </p:nvSpPr>
        <p:spPr>
          <a:xfrm>
            <a:off x="4079678" y="3839765"/>
            <a:ext cx="204422" cy="204422"/>
          </a:xfrm>
          <a:prstGeom prst="ellipse">
            <a:avLst/>
          </a:prstGeom>
          <a:solidFill>
            <a:schemeClr val="bg1"/>
          </a:solidFill>
          <a:ln w="222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sp>
        <p:nvSpPr>
          <p:cNvPr id="51" name="TextBox 50"/>
          <p:cNvSpPr txBox="1"/>
          <p:nvPr/>
        </p:nvSpPr>
        <p:spPr>
          <a:xfrm>
            <a:off x="2476243" y="4900616"/>
            <a:ext cx="1867499" cy="207749"/>
          </a:xfrm>
          <a:prstGeom prst="rect">
            <a:avLst/>
          </a:prstGeom>
          <a:noFill/>
        </p:spPr>
        <p:txBody>
          <a:bodyPr wrap="none" lIns="0" tIns="0" rIns="0" bIns="0" rtlCol="0" anchor="t">
            <a:spAutoFit/>
          </a:bodyPr>
          <a:lstStyle/>
          <a:p>
            <a:pPr algn="ctr"/>
            <a:r>
              <a:rPr lang="en-US" sz="1350" dirty="0">
                <a:solidFill>
                  <a:srgbClr val="000000"/>
                </a:solidFill>
                <a:cs typeface="Arial" pitchFamily="34" charset="0"/>
              </a:rPr>
              <a:t>over the past ten years</a:t>
            </a:r>
          </a:p>
        </p:txBody>
      </p:sp>
      <p:grpSp>
        <p:nvGrpSpPr>
          <p:cNvPr id="2" name="Group 55"/>
          <p:cNvGrpSpPr/>
          <p:nvPr/>
        </p:nvGrpSpPr>
        <p:grpSpPr>
          <a:xfrm>
            <a:off x="2840950" y="4307679"/>
            <a:ext cx="1448192" cy="692497"/>
            <a:chOff x="2644934" y="4600575"/>
            <a:chExt cx="1930923" cy="923330"/>
          </a:xfrm>
        </p:grpSpPr>
        <p:sp>
          <p:nvSpPr>
            <p:cNvPr id="50" name="TextBox 49"/>
            <p:cNvSpPr txBox="1"/>
            <p:nvPr/>
          </p:nvSpPr>
          <p:spPr>
            <a:xfrm>
              <a:off x="3261394" y="4600575"/>
              <a:ext cx="1314463" cy="923330"/>
            </a:xfrm>
            <a:prstGeom prst="rect">
              <a:avLst/>
            </a:prstGeom>
            <a:noFill/>
          </p:spPr>
          <p:txBody>
            <a:bodyPr wrap="none" lIns="0" tIns="0" rIns="0" bIns="0" rtlCol="0" anchor="t">
              <a:spAutoFit/>
            </a:bodyPr>
            <a:lstStyle/>
            <a:p>
              <a:pPr algn="ctr"/>
              <a:r>
                <a:rPr lang="en-US" sz="4500" dirty="0">
                  <a:solidFill>
                    <a:srgbClr val="000000"/>
                  </a:solidFill>
                  <a:cs typeface="Arial" pitchFamily="34" charset="0"/>
                </a:rPr>
                <a:t>50x</a:t>
              </a:r>
            </a:p>
          </p:txBody>
        </p:sp>
        <p:sp>
          <p:nvSpPr>
            <p:cNvPr id="55" name="Right Arrow 54"/>
            <p:cNvSpPr/>
            <p:nvPr/>
          </p:nvSpPr>
          <p:spPr>
            <a:xfrm rot="5400000">
              <a:off x="2587917" y="4849813"/>
              <a:ext cx="527538" cy="413504"/>
            </a:xfrm>
            <a:prstGeom prst="rightArrow">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grpSp>
      <p:sp>
        <p:nvSpPr>
          <p:cNvPr id="58" name="TextColumnContent"/>
          <p:cNvSpPr>
            <a:spLocks noChangeArrowheads="1"/>
          </p:cNvSpPr>
          <p:nvPr/>
        </p:nvSpPr>
        <p:spPr bwMode="gray">
          <a:xfrm>
            <a:off x="4746428" y="3817144"/>
            <a:ext cx="2015727" cy="1493124"/>
          </a:xfrm>
          <a:prstGeom prst="rect">
            <a:avLst/>
          </a:prstGeom>
          <a:noFill/>
          <a:ln w="9525" algn="ctr">
            <a:solidFill>
              <a:srgbClr val="B2B2B2"/>
            </a:solidFill>
            <a:miter lim="800000"/>
            <a:headEnd type="none" w="lg" len="lg"/>
            <a:tailEnd type="none" w="lg" len="lg"/>
          </a:ln>
          <a:effectLst/>
        </p:spPr>
        <p:txBody>
          <a:bodyPr tIns="68580" bIns="68580"/>
          <a:lstStyle/>
          <a:p>
            <a:endParaRPr lang="en-US" sz="1050" dirty="0">
              <a:solidFill>
                <a:srgbClr val="000000"/>
              </a:solidFill>
              <a:cs typeface="Arial" pitchFamily="34" charset="0"/>
            </a:endParaRPr>
          </a:p>
        </p:txBody>
      </p:sp>
      <p:sp>
        <p:nvSpPr>
          <p:cNvPr id="59" name="TextColumnContent"/>
          <p:cNvSpPr>
            <a:spLocks noChangeArrowheads="1"/>
          </p:cNvSpPr>
          <p:nvPr/>
        </p:nvSpPr>
        <p:spPr bwMode="gray">
          <a:xfrm>
            <a:off x="5994644" y="2224281"/>
            <a:ext cx="1874464" cy="372776"/>
          </a:xfrm>
          <a:prstGeom prst="rect">
            <a:avLst/>
          </a:prstGeom>
          <a:solidFill>
            <a:schemeClr val="tx2"/>
          </a:solidFill>
          <a:ln w="9525" algn="ctr">
            <a:noFill/>
            <a:miter lim="800000"/>
            <a:headEnd type="none" w="lg" len="lg"/>
            <a:tailEnd type="none" w="lg" len="lg"/>
          </a:ln>
          <a:effectLst/>
        </p:spPr>
        <p:txBody>
          <a:bodyPr tIns="68580" bIns="68580" anchor="ctr"/>
          <a:lstStyle/>
          <a:p>
            <a:pPr algn="ctr"/>
            <a:r>
              <a:rPr lang="en-US" sz="1050" b="1" dirty="0">
                <a:solidFill>
                  <a:srgbClr val="FFFFFF"/>
                </a:solidFill>
                <a:cs typeface="Arial" pitchFamily="34" charset="0"/>
              </a:rPr>
              <a:t>Ubiquitous cloud infrastructure</a:t>
            </a:r>
          </a:p>
        </p:txBody>
      </p:sp>
      <p:sp>
        <p:nvSpPr>
          <p:cNvPr id="67" name="TextBox 66"/>
          <p:cNvSpPr txBox="1"/>
          <p:nvPr/>
        </p:nvSpPr>
        <p:spPr>
          <a:xfrm>
            <a:off x="6055070" y="3172017"/>
            <a:ext cx="1867499" cy="415498"/>
          </a:xfrm>
          <a:prstGeom prst="rect">
            <a:avLst/>
          </a:prstGeom>
          <a:noFill/>
        </p:spPr>
        <p:txBody>
          <a:bodyPr wrap="none" lIns="0" tIns="0" rIns="0" bIns="0" rtlCol="0" anchor="t">
            <a:spAutoFit/>
          </a:bodyPr>
          <a:lstStyle/>
          <a:p>
            <a:r>
              <a:rPr lang="en-US" sz="1350" dirty="0">
                <a:solidFill>
                  <a:srgbClr val="000000"/>
                </a:solidFill>
                <a:cs typeface="Arial" pitchFamily="34" charset="0"/>
              </a:rPr>
              <a:t>cost per MB</a:t>
            </a:r>
          </a:p>
          <a:p>
            <a:pPr algn="ctr"/>
            <a:r>
              <a:rPr lang="en-US" sz="1350" dirty="0">
                <a:solidFill>
                  <a:srgbClr val="000000"/>
                </a:solidFill>
                <a:cs typeface="Arial" pitchFamily="34" charset="0"/>
              </a:rPr>
              <a:t>over the past ten years</a:t>
            </a:r>
          </a:p>
        </p:txBody>
      </p:sp>
      <p:grpSp>
        <p:nvGrpSpPr>
          <p:cNvPr id="3" name="Group 53"/>
          <p:cNvGrpSpPr/>
          <p:nvPr/>
        </p:nvGrpSpPr>
        <p:grpSpPr>
          <a:xfrm>
            <a:off x="6366911" y="2579085"/>
            <a:ext cx="1437223" cy="692497"/>
            <a:chOff x="7346216" y="2116139"/>
            <a:chExt cx="1916298" cy="923330"/>
          </a:xfrm>
        </p:grpSpPr>
        <p:sp>
          <p:nvSpPr>
            <p:cNvPr id="66" name="TextBox 65"/>
            <p:cNvSpPr txBox="1"/>
            <p:nvPr/>
          </p:nvSpPr>
          <p:spPr>
            <a:xfrm>
              <a:off x="7975835" y="2116139"/>
              <a:ext cx="1286679" cy="923330"/>
            </a:xfrm>
            <a:prstGeom prst="rect">
              <a:avLst/>
            </a:prstGeom>
            <a:noFill/>
          </p:spPr>
          <p:txBody>
            <a:bodyPr wrap="none" lIns="0" tIns="0" rIns="0" bIns="0" rtlCol="0" anchor="t">
              <a:spAutoFit/>
            </a:bodyPr>
            <a:lstStyle/>
            <a:p>
              <a:pPr algn="ctr"/>
              <a:r>
                <a:rPr lang="en-US" sz="4500" dirty="0">
                  <a:solidFill>
                    <a:srgbClr val="000000"/>
                  </a:solidFill>
                  <a:cs typeface="Arial" pitchFamily="34" charset="0"/>
                </a:rPr>
                <a:t>20x</a:t>
              </a:r>
            </a:p>
          </p:txBody>
        </p:sp>
        <p:sp>
          <p:nvSpPr>
            <p:cNvPr id="68" name="Right Arrow 67"/>
            <p:cNvSpPr/>
            <p:nvPr/>
          </p:nvSpPr>
          <p:spPr>
            <a:xfrm rot="5400000">
              <a:off x="7289199" y="2365376"/>
              <a:ext cx="527538" cy="413504"/>
            </a:xfrm>
            <a:prstGeom prst="rightArrow">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grpSp>
      <p:sp>
        <p:nvSpPr>
          <p:cNvPr id="57" name="TextColumnContent"/>
          <p:cNvSpPr>
            <a:spLocks noChangeArrowheads="1"/>
          </p:cNvSpPr>
          <p:nvPr/>
        </p:nvSpPr>
        <p:spPr bwMode="gray">
          <a:xfrm>
            <a:off x="1198960" y="2151309"/>
            <a:ext cx="2015727" cy="1493124"/>
          </a:xfrm>
          <a:prstGeom prst="rect">
            <a:avLst/>
          </a:prstGeom>
          <a:noFill/>
          <a:ln w="9525" algn="ctr">
            <a:solidFill>
              <a:srgbClr val="B2B2B2"/>
            </a:solidFill>
            <a:miter lim="800000"/>
            <a:headEnd type="none" w="lg" len="lg"/>
            <a:tailEnd type="none" w="lg" len="lg"/>
          </a:ln>
          <a:effectLst/>
        </p:spPr>
        <p:txBody>
          <a:bodyPr tIns="68580" bIns="68580"/>
          <a:lstStyle/>
          <a:p>
            <a:endParaRPr lang="en-US" sz="1050" dirty="0">
              <a:solidFill>
                <a:srgbClr val="000000"/>
              </a:solidFill>
              <a:cs typeface="Arial" pitchFamily="34" charset="0"/>
            </a:endParaRPr>
          </a:p>
        </p:txBody>
      </p:sp>
      <p:sp>
        <p:nvSpPr>
          <p:cNvPr id="73" name="TextColumnContent"/>
          <p:cNvSpPr>
            <a:spLocks noChangeArrowheads="1"/>
          </p:cNvSpPr>
          <p:nvPr/>
        </p:nvSpPr>
        <p:spPr bwMode="gray">
          <a:xfrm>
            <a:off x="1269330" y="2225472"/>
            <a:ext cx="1874464" cy="372776"/>
          </a:xfrm>
          <a:prstGeom prst="rect">
            <a:avLst/>
          </a:prstGeom>
          <a:solidFill>
            <a:schemeClr val="tx2"/>
          </a:solidFill>
          <a:ln w="9525" algn="ctr">
            <a:noFill/>
            <a:miter lim="800000"/>
            <a:headEnd type="none" w="lg" len="lg"/>
            <a:tailEnd type="none" w="lg" len="lg"/>
          </a:ln>
          <a:effectLst/>
        </p:spPr>
        <p:txBody>
          <a:bodyPr tIns="68580" bIns="68580" anchor="ctr"/>
          <a:lstStyle/>
          <a:p>
            <a:pPr algn="ctr"/>
            <a:r>
              <a:rPr lang="en-US" sz="1050" b="1" dirty="0">
                <a:solidFill>
                  <a:srgbClr val="FFFFFF"/>
                </a:solidFill>
                <a:cs typeface="Arial" pitchFamily="34" charset="0"/>
              </a:rPr>
              <a:t>Cost of sensors</a:t>
            </a:r>
          </a:p>
        </p:txBody>
      </p:sp>
      <p:sp>
        <p:nvSpPr>
          <p:cNvPr id="63" name="Oval 62"/>
          <p:cNvSpPr/>
          <p:nvPr/>
        </p:nvSpPr>
        <p:spPr>
          <a:xfrm>
            <a:off x="6444260" y="3839765"/>
            <a:ext cx="204422" cy="204422"/>
          </a:xfrm>
          <a:prstGeom prst="ellipse">
            <a:avLst/>
          </a:prstGeom>
          <a:solidFill>
            <a:schemeClr val="bg1"/>
          </a:solidFill>
          <a:ln w="222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sp>
        <p:nvSpPr>
          <p:cNvPr id="156" name="TextBox 155"/>
          <p:cNvSpPr txBox="1"/>
          <p:nvPr/>
        </p:nvSpPr>
        <p:spPr>
          <a:xfrm>
            <a:off x="1349249" y="2817212"/>
            <a:ext cx="766235" cy="369332"/>
          </a:xfrm>
          <a:prstGeom prst="rect">
            <a:avLst/>
          </a:prstGeom>
          <a:noFill/>
        </p:spPr>
        <p:txBody>
          <a:bodyPr wrap="none" lIns="0" tIns="0" rIns="0" bIns="0" rtlCol="0" anchor="t">
            <a:spAutoFit/>
          </a:bodyPr>
          <a:lstStyle/>
          <a:p>
            <a:pPr algn="ctr"/>
            <a:r>
              <a:rPr lang="en-US" sz="2400" dirty="0">
                <a:solidFill>
                  <a:srgbClr val="000000"/>
                </a:solidFill>
                <a:cs typeface="Arial" pitchFamily="34" charset="0"/>
              </a:rPr>
              <a:t>$1.30</a:t>
            </a:r>
          </a:p>
        </p:txBody>
      </p:sp>
      <p:sp>
        <p:nvSpPr>
          <p:cNvPr id="158" name="TextBox 157"/>
          <p:cNvSpPr txBox="1"/>
          <p:nvPr/>
        </p:nvSpPr>
        <p:spPr>
          <a:xfrm>
            <a:off x="1329887" y="3133918"/>
            <a:ext cx="815929" cy="230832"/>
          </a:xfrm>
          <a:prstGeom prst="rect">
            <a:avLst/>
          </a:prstGeom>
          <a:noFill/>
        </p:spPr>
        <p:txBody>
          <a:bodyPr wrap="none" lIns="0" tIns="0" rIns="0" bIns="0" rtlCol="0" anchor="t">
            <a:spAutoFit/>
          </a:bodyPr>
          <a:lstStyle/>
          <a:p>
            <a:pPr algn="ctr"/>
            <a:r>
              <a:rPr lang="en-US" sz="1500" dirty="0">
                <a:solidFill>
                  <a:srgbClr val="000000"/>
                </a:solidFill>
                <a:cs typeface="Arial" pitchFamily="34" charset="0"/>
              </a:rPr>
              <a:t>avg. cost</a:t>
            </a:r>
          </a:p>
        </p:txBody>
      </p:sp>
      <p:sp>
        <p:nvSpPr>
          <p:cNvPr id="161" name="TextBox 160"/>
          <p:cNvSpPr txBox="1"/>
          <p:nvPr/>
        </p:nvSpPr>
        <p:spPr>
          <a:xfrm>
            <a:off x="1271900" y="3351803"/>
            <a:ext cx="1867499" cy="207749"/>
          </a:xfrm>
          <a:prstGeom prst="rect">
            <a:avLst/>
          </a:prstGeom>
          <a:noFill/>
        </p:spPr>
        <p:txBody>
          <a:bodyPr wrap="none" lIns="0" tIns="0" rIns="0" bIns="0" rtlCol="0" anchor="t">
            <a:spAutoFit/>
          </a:bodyPr>
          <a:lstStyle/>
          <a:p>
            <a:pPr algn="ctr"/>
            <a:r>
              <a:rPr lang="en-US" sz="1350" dirty="0">
                <a:solidFill>
                  <a:srgbClr val="000000"/>
                </a:solidFill>
                <a:cs typeface="Arial" pitchFamily="34" charset="0"/>
              </a:rPr>
              <a:t>over the past ten years</a:t>
            </a:r>
          </a:p>
        </p:txBody>
      </p:sp>
      <p:grpSp>
        <p:nvGrpSpPr>
          <p:cNvPr id="4" name="Group 45"/>
          <p:cNvGrpSpPr/>
          <p:nvPr/>
        </p:nvGrpSpPr>
        <p:grpSpPr>
          <a:xfrm>
            <a:off x="2179539" y="2757679"/>
            <a:ext cx="925779" cy="692497"/>
            <a:chOff x="1763051" y="2354262"/>
            <a:chExt cx="1234373" cy="923330"/>
          </a:xfrm>
        </p:grpSpPr>
        <p:sp>
          <p:nvSpPr>
            <p:cNvPr id="159" name="TextBox 158"/>
            <p:cNvSpPr txBox="1"/>
            <p:nvPr/>
          </p:nvSpPr>
          <p:spPr>
            <a:xfrm>
              <a:off x="1862496" y="2354262"/>
              <a:ext cx="1134928" cy="923330"/>
            </a:xfrm>
            <a:prstGeom prst="rect">
              <a:avLst/>
            </a:prstGeom>
            <a:noFill/>
          </p:spPr>
          <p:txBody>
            <a:bodyPr wrap="none" lIns="0" tIns="0" rIns="0" bIns="0" rtlCol="0" anchor="t">
              <a:spAutoFit/>
            </a:bodyPr>
            <a:lstStyle/>
            <a:p>
              <a:pPr algn="ctr"/>
              <a:r>
                <a:rPr lang="en-US" sz="4500" dirty="0">
                  <a:solidFill>
                    <a:srgbClr val="000000"/>
                  </a:solidFill>
                  <a:cs typeface="Arial" pitchFamily="34" charset="0"/>
                </a:rPr>
                <a:t>.60</a:t>
              </a:r>
            </a:p>
          </p:txBody>
        </p:sp>
        <p:sp>
          <p:nvSpPr>
            <p:cNvPr id="164" name="Right Arrow 163"/>
            <p:cNvSpPr/>
            <p:nvPr/>
          </p:nvSpPr>
          <p:spPr>
            <a:xfrm>
              <a:off x="1763051" y="2557462"/>
              <a:ext cx="277966" cy="237392"/>
            </a:xfrm>
            <a:prstGeom prst="rightArrow">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grpSp>
      <p:sp>
        <p:nvSpPr>
          <p:cNvPr id="62" name="TextColumnContent"/>
          <p:cNvSpPr>
            <a:spLocks noChangeArrowheads="1"/>
          </p:cNvSpPr>
          <p:nvPr/>
        </p:nvSpPr>
        <p:spPr bwMode="gray">
          <a:xfrm>
            <a:off x="3564731" y="2151309"/>
            <a:ext cx="2015727" cy="1493124"/>
          </a:xfrm>
          <a:prstGeom prst="rect">
            <a:avLst/>
          </a:prstGeom>
          <a:noFill/>
          <a:ln w="9525" algn="ctr">
            <a:solidFill>
              <a:srgbClr val="B2B2B2"/>
            </a:solidFill>
            <a:miter lim="800000"/>
            <a:headEnd type="none" w="lg" len="lg"/>
            <a:tailEnd type="none" w="lg" len="lg"/>
          </a:ln>
          <a:effectLst/>
        </p:spPr>
        <p:txBody>
          <a:bodyPr tIns="68580" bIns="68580"/>
          <a:lstStyle/>
          <a:p>
            <a:endParaRPr lang="en-US" sz="1050" dirty="0">
              <a:solidFill>
                <a:srgbClr val="000000"/>
              </a:solidFill>
              <a:cs typeface="Arial" pitchFamily="34" charset="0"/>
            </a:endParaRPr>
          </a:p>
        </p:txBody>
      </p:sp>
      <p:sp>
        <p:nvSpPr>
          <p:cNvPr id="78" name="TextColumnContent"/>
          <p:cNvSpPr>
            <a:spLocks noChangeArrowheads="1"/>
          </p:cNvSpPr>
          <p:nvPr/>
        </p:nvSpPr>
        <p:spPr bwMode="gray">
          <a:xfrm>
            <a:off x="3635100" y="2224281"/>
            <a:ext cx="1874464" cy="372776"/>
          </a:xfrm>
          <a:prstGeom prst="rect">
            <a:avLst/>
          </a:prstGeom>
          <a:solidFill>
            <a:schemeClr val="tx2"/>
          </a:solidFill>
          <a:ln w="9525" algn="ctr">
            <a:noFill/>
            <a:miter lim="800000"/>
            <a:headEnd type="none" w="lg" len="lg"/>
            <a:tailEnd type="none" w="lg" len="lg"/>
          </a:ln>
          <a:effectLst/>
        </p:spPr>
        <p:txBody>
          <a:bodyPr tIns="68580" bIns="68580" anchor="ctr"/>
          <a:lstStyle/>
          <a:p>
            <a:pPr algn="ctr"/>
            <a:r>
              <a:rPr lang="en-US" sz="1050" b="1" dirty="0">
                <a:solidFill>
                  <a:srgbClr val="FFFFFF"/>
                </a:solidFill>
                <a:cs typeface="Arial" pitchFamily="34" charset="0"/>
              </a:rPr>
              <a:t>Cost of bandwidth</a:t>
            </a:r>
          </a:p>
        </p:txBody>
      </p:sp>
      <p:sp>
        <p:nvSpPr>
          <p:cNvPr id="173" name="TextBox 172"/>
          <p:cNvSpPr txBox="1"/>
          <p:nvPr/>
        </p:nvSpPr>
        <p:spPr>
          <a:xfrm>
            <a:off x="3636372" y="3350612"/>
            <a:ext cx="1867499" cy="207749"/>
          </a:xfrm>
          <a:prstGeom prst="rect">
            <a:avLst/>
          </a:prstGeom>
          <a:noFill/>
        </p:spPr>
        <p:txBody>
          <a:bodyPr wrap="none" lIns="0" tIns="0" rIns="0" bIns="0" rtlCol="0" anchor="t">
            <a:spAutoFit/>
          </a:bodyPr>
          <a:lstStyle/>
          <a:p>
            <a:pPr algn="ctr"/>
            <a:r>
              <a:rPr lang="en-US" sz="1350" dirty="0">
                <a:solidFill>
                  <a:srgbClr val="000000"/>
                </a:solidFill>
                <a:cs typeface="Arial" pitchFamily="34" charset="0"/>
              </a:rPr>
              <a:t>over the past ten years</a:t>
            </a:r>
          </a:p>
        </p:txBody>
      </p:sp>
      <p:grpSp>
        <p:nvGrpSpPr>
          <p:cNvPr id="5" name="Group 52"/>
          <p:cNvGrpSpPr/>
          <p:nvPr/>
        </p:nvGrpSpPr>
        <p:grpSpPr>
          <a:xfrm>
            <a:off x="4001080" y="2757678"/>
            <a:ext cx="1457811" cy="692497"/>
            <a:chOff x="4191772" y="2354262"/>
            <a:chExt cx="1943748" cy="923329"/>
          </a:xfrm>
        </p:grpSpPr>
        <p:sp>
          <p:nvSpPr>
            <p:cNvPr id="172" name="TextBox 171"/>
            <p:cNvSpPr txBox="1"/>
            <p:nvPr/>
          </p:nvSpPr>
          <p:spPr>
            <a:xfrm>
              <a:off x="4795409" y="2354262"/>
              <a:ext cx="1340111" cy="923329"/>
            </a:xfrm>
            <a:prstGeom prst="rect">
              <a:avLst/>
            </a:prstGeom>
            <a:noFill/>
          </p:spPr>
          <p:txBody>
            <a:bodyPr wrap="none" lIns="0" tIns="0" rIns="0" bIns="0" rtlCol="0" anchor="t">
              <a:spAutoFit/>
            </a:bodyPr>
            <a:lstStyle/>
            <a:p>
              <a:pPr algn="ctr"/>
              <a:r>
                <a:rPr lang="en-US" sz="4500" dirty="0">
                  <a:solidFill>
                    <a:srgbClr val="000000"/>
                  </a:solidFill>
                  <a:cs typeface="Arial" pitchFamily="34" charset="0"/>
                </a:rPr>
                <a:t>40x</a:t>
              </a:r>
            </a:p>
          </p:txBody>
        </p:sp>
        <p:sp>
          <p:nvSpPr>
            <p:cNvPr id="174" name="Right Arrow 173"/>
            <p:cNvSpPr/>
            <p:nvPr/>
          </p:nvSpPr>
          <p:spPr>
            <a:xfrm rot="5400000">
              <a:off x="4134755" y="2603501"/>
              <a:ext cx="527538" cy="413504"/>
            </a:xfrm>
            <a:prstGeom prst="rightArrow">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grpSp>
      <p:sp>
        <p:nvSpPr>
          <p:cNvPr id="8" name="Title 7"/>
          <p:cNvSpPr>
            <a:spLocks noGrp="1"/>
          </p:cNvSpPr>
          <p:nvPr>
            <p:ph type="title"/>
          </p:nvPr>
        </p:nvSpPr>
        <p:spPr>
          <a:xfrm>
            <a:off x="190793" y="1312103"/>
            <a:ext cx="8199900" cy="290849"/>
          </a:xfrm>
        </p:spPr>
        <p:txBody>
          <a:bodyPr/>
          <a:lstStyle/>
          <a:p>
            <a:r>
              <a:rPr lang="en-US" sz="2100" b="1" spc="-8" dirty="0">
                <a:solidFill>
                  <a:schemeClr val="tx1"/>
                </a:solidFill>
                <a:latin typeface="+mn-lt"/>
              </a:rPr>
              <a:t>Emerging technology trends fueling Digital Adoption</a:t>
            </a:r>
          </a:p>
        </p:txBody>
      </p:sp>
      <p:sp>
        <p:nvSpPr>
          <p:cNvPr id="176" name="TextBox 175"/>
          <p:cNvSpPr txBox="1"/>
          <p:nvPr/>
        </p:nvSpPr>
        <p:spPr>
          <a:xfrm>
            <a:off x="4799305" y="4454128"/>
            <a:ext cx="836769" cy="507831"/>
          </a:xfrm>
          <a:prstGeom prst="rect">
            <a:avLst/>
          </a:prstGeom>
          <a:noFill/>
        </p:spPr>
        <p:txBody>
          <a:bodyPr wrap="none" lIns="0" tIns="0" rIns="0" bIns="0" rtlCol="0" anchor="t">
            <a:spAutoFit/>
          </a:bodyPr>
          <a:lstStyle/>
          <a:p>
            <a:pPr algn="ctr"/>
            <a:r>
              <a:rPr lang="en-US" sz="3300" dirty="0">
                <a:solidFill>
                  <a:srgbClr val="000000"/>
                </a:solidFill>
                <a:cs typeface="Arial" pitchFamily="34" charset="0"/>
              </a:rPr>
              <a:t>IPv6</a:t>
            </a:r>
          </a:p>
        </p:txBody>
      </p:sp>
      <p:sp>
        <p:nvSpPr>
          <p:cNvPr id="180" name="TextBox 179"/>
          <p:cNvSpPr txBox="1"/>
          <p:nvPr/>
        </p:nvSpPr>
        <p:spPr>
          <a:xfrm>
            <a:off x="5768802" y="4513659"/>
            <a:ext cx="899285" cy="253916"/>
          </a:xfrm>
          <a:prstGeom prst="rect">
            <a:avLst/>
          </a:prstGeom>
          <a:noFill/>
        </p:spPr>
        <p:txBody>
          <a:bodyPr wrap="none" lIns="0" tIns="0" rIns="0" bIns="0" rtlCol="0" anchor="t">
            <a:spAutoFit/>
          </a:bodyPr>
          <a:lstStyle/>
          <a:p>
            <a:r>
              <a:rPr lang="en-US" sz="1650" dirty="0">
                <a:solidFill>
                  <a:srgbClr val="000000"/>
                </a:solidFill>
                <a:cs typeface="Arial" pitchFamily="34" charset="0"/>
              </a:rPr>
              <a:t>3.4 x 10</a:t>
            </a:r>
            <a:r>
              <a:rPr lang="en-US" sz="1650" baseline="30000" dirty="0">
                <a:solidFill>
                  <a:srgbClr val="000000"/>
                </a:solidFill>
                <a:cs typeface="Arial" pitchFamily="34" charset="0"/>
              </a:rPr>
              <a:t>38</a:t>
            </a:r>
          </a:p>
        </p:txBody>
      </p:sp>
      <p:sp>
        <p:nvSpPr>
          <p:cNvPr id="182" name="TextBox 181"/>
          <p:cNvSpPr txBox="1"/>
          <p:nvPr/>
        </p:nvSpPr>
        <p:spPr>
          <a:xfrm>
            <a:off x="5775201" y="4722648"/>
            <a:ext cx="923330" cy="184666"/>
          </a:xfrm>
          <a:prstGeom prst="rect">
            <a:avLst/>
          </a:prstGeom>
          <a:noFill/>
        </p:spPr>
        <p:txBody>
          <a:bodyPr wrap="none" lIns="0" tIns="0" rIns="0" bIns="0" rtlCol="0" anchor="t">
            <a:spAutoFit/>
          </a:bodyPr>
          <a:lstStyle/>
          <a:p>
            <a:r>
              <a:rPr lang="en-US" sz="1200" dirty="0">
                <a:solidFill>
                  <a:srgbClr val="000000"/>
                </a:solidFill>
                <a:cs typeface="Arial" pitchFamily="34" charset="0"/>
              </a:rPr>
              <a:t>IP addresses</a:t>
            </a:r>
          </a:p>
        </p:txBody>
      </p:sp>
      <p:sp>
        <p:nvSpPr>
          <p:cNvPr id="184" name="TextBox 183"/>
          <p:cNvSpPr txBox="1"/>
          <p:nvPr/>
        </p:nvSpPr>
        <p:spPr>
          <a:xfrm>
            <a:off x="5642689" y="4631532"/>
            <a:ext cx="92974" cy="184666"/>
          </a:xfrm>
          <a:prstGeom prst="rect">
            <a:avLst/>
          </a:prstGeom>
          <a:noFill/>
        </p:spPr>
        <p:txBody>
          <a:bodyPr wrap="none" lIns="0" tIns="0" rIns="0" bIns="0" rtlCol="0" anchor="t">
            <a:spAutoFit/>
          </a:bodyPr>
          <a:lstStyle/>
          <a:p>
            <a:r>
              <a:rPr lang="en-US" sz="1200" dirty="0">
                <a:solidFill>
                  <a:srgbClr val="000000"/>
                </a:solidFill>
                <a:cs typeface="Arial" pitchFamily="34" charset="0"/>
              </a:rPr>
              <a:t>=</a:t>
            </a:r>
          </a:p>
        </p:txBody>
      </p:sp>
      <p:sp>
        <p:nvSpPr>
          <p:cNvPr id="60" name="TextColumnContent"/>
          <p:cNvSpPr>
            <a:spLocks noChangeArrowheads="1"/>
          </p:cNvSpPr>
          <p:nvPr/>
        </p:nvSpPr>
        <p:spPr bwMode="gray">
          <a:xfrm>
            <a:off x="5923360" y="2151309"/>
            <a:ext cx="2015727" cy="1493124"/>
          </a:xfrm>
          <a:prstGeom prst="rect">
            <a:avLst/>
          </a:prstGeom>
          <a:noFill/>
          <a:ln w="9525" algn="ctr">
            <a:solidFill>
              <a:srgbClr val="B2B2B2"/>
            </a:solidFill>
            <a:miter lim="800000"/>
            <a:headEnd type="none" w="lg" len="lg"/>
            <a:tailEnd type="none" w="lg" len="lg"/>
          </a:ln>
          <a:effectLst/>
        </p:spPr>
        <p:txBody>
          <a:bodyPr tIns="68580" bIns="68580"/>
          <a:lstStyle/>
          <a:p>
            <a:endParaRPr lang="en-US" sz="1050" dirty="0">
              <a:solidFill>
                <a:srgbClr val="000000"/>
              </a:solidFill>
              <a:cs typeface="Arial" pitchFamily="34" charset="0"/>
            </a:endParaRPr>
          </a:p>
        </p:txBody>
      </p:sp>
      <p:sp>
        <p:nvSpPr>
          <p:cNvPr id="89" name="Oval 88"/>
          <p:cNvSpPr/>
          <p:nvPr/>
        </p:nvSpPr>
        <p:spPr>
          <a:xfrm>
            <a:off x="2896791" y="2173930"/>
            <a:ext cx="204422" cy="204422"/>
          </a:xfrm>
          <a:prstGeom prst="ellipse">
            <a:avLst/>
          </a:prstGeom>
          <a:solidFill>
            <a:schemeClr val="bg1"/>
          </a:solidFill>
          <a:ln w="222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sp>
        <p:nvSpPr>
          <p:cNvPr id="93" name="Text Placeholder 4"/>
          <p:cNvSpPr>
            <a:spLocks noGrp="1"/>
          </p:cNvSpPr>
          <p:nvPr>
            <p:custDataLst>
              <p:tags r:id="rId3"/>
            </p:custDataLst>
          </p:nvPr>
        </p:nvSpPr>
        <p:spPr bwMode="gray">
          <a:xfrm>
            <a:off x="2942035" y="2200466"/>
            <a:ext cx="138112" cy="138112"/>
          </a:xfrm>
          <a:prstGeom prst="rect">
            <a:avLst/>
          </a:prstGeom>
          <a:noFill/>
          <a:effectLst/>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1950" b="0" dirty="0">
                <a:solidFill>
                  <a:srgbClr val="06C245"/>
                </a:solidFill>
                <a:latin typeface="Arial Unicode MS"/>
                <a:ea typeface="Arial Unicode MS"/>
                <a:cs typeface="Arial Unicode MS"/>
                <a:sym typeface="Arial Unicode MS"/>
              </a:rPr>
              <a:t>✓</a:t>
            </a:r>
          </a:p>
        </p:txBody>
      </p:sp>
      <p:sp>
        <p:nvSpPr>
          <p:cNvPr id="95" name="Oval 94"/>
          <p:cNvSpPr/>
          <p:nvPr/>
        </p:nvSpPr>
        <p:spPr>
          <a:xfrm>
            <a:off x="5251847" y="2192132"/>
            <a:ext cx="204422" cy="204422"/>
          </a:xfrm>
          <a:prstGeom prst="ellipse">
            <a:avLst/>
          </a:prstGeom>
          <a:solidFill>
            <a:schemeClr val="bg1"/>
          </a:solidFill>
          <a:ln w="222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sp>
        <p:nvSpPr>
          <p:cNvPr id="96" name="Text Placeholder 4"/>
          <p:cNvSpPr>
            <a:spLocks noGrp="1"/>
          </p:cNvSpPr>
          <p:nvPr>
            <p:custDataLst>
              <p:tags r:id="rId4"/>
            </p:custDataLst>
          </p:nvPr>
        </p:nvSpPr>
        <p:spPr bwMode="gray">
          <a:xfrm>
            <a:off x="5285185" y="2206420"/>
            <a:ext cx="138112" cy="138112"/>
          </a:xfrm>
          <a:prstGeom prst="rect">
            <a:avLst/>
          </a:prstGeom>
          <a:noFill/>
          <a:effectLst/>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1950" b="0" dirty="0">
                <a:solidFill>
                  <a:srgbClr val="06C245"/>
                </a:solidFill>
                <a:latin typeface="Arial Unicode MS"/>
                <a:ea typeface="Arial Unicode MS"/>
                <a:cs typeface="Arial Unicode MS"/>
                <a:sym typeface="Arial Unicode MS"/>
              </a:rPr>
              <a:t>✓</a:t>
            </a:r>
          </a:p>
        </p:txBody>
      </p:sp>
      <p:sp>
        <p:nvSpPr>
          <p:cNvPr id="98" name="Oval 97"/>
          <p:cNvSpPr/>
          <p:nvPr/>
        </p:nvSpPr>
        <p:spPr>
          <a:xfrm>
            <a:off x="7629526" y="2173930"/>
            <a:ext cx="204422" cy="204422"/>
          </a:xfrm>
          <a:prstGeom prst="ellipse">
            <a:avLst/>
          </a:prstGeom>
          <a:solidFill>
            <a:schemeClr val="bg1"/>
          </a:solidFill>
          <a:ln w="222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sp>
        <p:nvSpPr>
          <p:cNvPr id="99" name="Text Placeholder 4"/>
          <p:cNvSpPr>
            <a:spLocks noGrp="1"/>
          </p:cNvSpPr>
          <p:nvPr>
            <p:custDataLst>
              <p:tags r:id="rId5"/>
            </p:custDataLst>
          </p:nvPr>
        </p:nvSpPr>
        <p:spPr bwMode="gray">
          <a:xfrm>
            <a:off x="7655719" y="2200466"/>
            <a:ext cx="138112" cy="138112"/>
          </a:xfrm>
          <a:prstGeom prst="rect">
            <a:avLst/>
          </a:prstGeom>
          <a:noFill/>
          <a:effectLst/>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1950" b="0" dirty="0">
                <a:solidFill>
                  <a:srgbClr val="06C245"/>
                </a:solidFill>
                <a:latin typeface="Arial Unicode MS"/>
                <a:ea typeface="Arial Unicode MS"/>
                <a:cs typeface="Arial Unicode MS"/>
                <a:sym typeface="Arial Unicode MS"/>
              </a:rPr>
              <a:t>✓</a:t>
            </a:r>
          </a:p>
        </p:txBody>
      </p:sp>
      <p:sp>
        <p:nvSpPr>
          <p:cNvPr id="49" name="Text Placeholder 4"/>
          <p:cNvSpPr>
            <a:spLocks noGrp="1"/>
          </p:cNvSpPr>
          <p:nvPr>
            <p:custDataLst>
              <p:tags r:id="rId6"/>
            </p:custDataLst>
          </p:nvPr>
        </p:nvSpPr>
        <p:spPr bwMode="gray">
          <a:xfrm>
            <a:off x="4144566" y="3854053"/>
            <a:ext cx="138112" cy="138112"/>
          </a:xfrm>
          <a:prstGeom prst="rect">
            <a:avLst/>
          </a:prstGeom>
          <a:noFill/>
          <a:effectLst/>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1950" b="0" dirty="0">
                <a:solidFill>
                  <a:srgbClr val="06C245"/>
                </a:solidFill>
                <a:latin typeface="Arial Unicode MS"/>
                <a:ea typeface="Arial Unicode MS"/>
                <a:cs typeface="Arial Unicode MS"/>
                <a:sym typeface="Arial Unicode MS"/>
              </a:rPr>
              <a:t>✓</a:t>
            </a:r>
          </a:p>
        </p:txBody>
      </p:sp>
      <p:sp>
        <p:nvSpPr>
          <p:cNvPr id="65" name="Text Placeholder 4"/>
          <p:cNvSpPr>
            <a:spLocks noGrp="1"/>
          </p:cNvSpPr>
          <p:nvPr>
            <p:custDataLst>
              <p:tags r:id="rId7"/>
            </p:custDataLst>
          </p:nvPr>
        </p:nvSpPr>
        <p:spPr bwMode="gray">
          <a:xfrm>
            <a:off x="6521054" y="3854053"/>
            <a:ext cx="138112" cy="138112"/>
          </a:xfrm>
          <a:prstGeom prst="rect">
            <a:avLst/>
          </a:prstGeom>
          <a:noFill/>
          <a:effectLst/>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1950" b="0" dirty="0">
                <a:solidFill>
                  <a:srgbClr val="06C245"/>
                </a:solidFill>
                <a:latin typeface="Arial Unicode MS"/>
                <a:ea typeface="Arial Unicode MS"/>
                <a:cs typeface="Arial Unicode MS"/>
                <a:sym typeface="Arial Unicode MS"/>
              </a:rPr>
              <a:t>✓</a:t>
            </a:r>
          </a:p>
        </p:txBody>
      </p:sp>
      <p:sp>
        <p:nvSpPr>
          <p:cNvPr id="74" name="Oval 73"/>
          <p:cNvSpPr/>
          <p:nvPr/>
        </p:nvSpPr>
        <p:spPr>
          <a:xfrm>
            <a:off x="-416103" y="4052890"/>
            <a:ext cx="34289" cy="34289"/>
          </a:xfrm>
          <a:prstGeom prst="ellipse">
            <a:avLst/>
          </a:prstGeom>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ctr" anchorCtr="0"/>
          <a:lstStyle/>
          <a:p>
            <a:pPr algn="ctr"/>
            <a:endParaRPr lang="en-US" sz="1050" dirty="0">
              <a:solidFill>
                <a:srgbClr val="000000"/>
              </a:solidFill>
              <a:cs typeface="Arial" pitchFamily="34" charset="0"/>
            </a:endParaRPr>
          </a:p>
        </p:txBody>
      </p:sp>
      <p:sp>
        <p:nvSpPr>
          <p:cNvPr id="6" name="Rectangle 5"/>
          <p:cNvSpPr/>
          <p:nvPr/>
        </p:nvSpPr>
        <p:spPr>
          <a:xfrm>
            <a:off x="150023" y="1610428"/>
            <a:ext cx="5958682" cy="323165"/>
          </a:xfrm>
          <a:prstGeom prst="rect">
            <a:avLst/>
          </a:prstGeom>
        </p:spPr>
        <p:txBody>
          <a:bodyPr wrap="none">
            <a:spAutoFit/>
          </a:bodyPr>
          <a:lstStyle/>
          <a:p>
            <a:r>
              <a:rPr lang="en-US" sz="1500" dirty="0">
                <a:solidFill>
                  <a:srgbClr val="000000"/>
                </a:solidFill>
              </a:rPr>
              <a:t>Cost of building and operating “smart things” quickly dropping.</a:t>
            </a:r>
          </a:p>
        </p:txBody>
      </p:sp>
    </p:spTree>
    <p:extLst>
      <p:ext uri="{BB962C8B-B14F-4D97-AF65-F5344CB8AC3E}">
        <p14:creationId xmlns:p14="http://schemas.microsoft.com/office/powerpoint/2010/main" val="319936770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extLst/>
          </p:nvPr>
        </p:nvGraphicFramePr>
        <p:xfrm>
          <a:off x="858442" y="858443"/>
          <a:ext cx="1190" cy="1190"/>
        </p:xfrm>
        <a:graphic>
          <a:graphicData uri="http://schemas.openxmlformats.org/presentationml/2006/ole">
            <mc:AlternateContent xmlns:mc="http://schemas.openxmlformats.org/markup-compatibility/2006">
              <mc:Choice xmlns:v="urn:schemas-microsoft-com:vml" Requires="v">
                <p:oleObj spid="_x0000_s9230"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442" y="858443"/>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a:xfrm>
            <a:off x="187036" y="1338608"/>
            <a:ext cx="8199900" cy="270074"/>
          </a:xfrm>
        </p:spPr>
        <p:txBody>
          <a:bodyPr/>
          <a:lstStyle/>
          <a:p>
            <a:r>
              <a:rPr lang="en-US" sz="1950" dirty="0">
                <a:solidFill>
                  <a:schemeClr val="tx1"/>
                </a:solidFill>
                <a:latin typeface="+mj-lt"/>
              </a:rPr>
              <a:t>Disruption can happen much faster than expected</a:t>
            </a:r>
            <a:endParaRPr lang="de-DE" sz="1950" dirty="0">
              <a:solidFill>
                <a:schemeClr val="tx1"/>
              </a:solidFill>
              <a:latin typeface="+mj-lt"/>
            </a:endParaRPr>
          </a:p>
        </p:txBody>
      </p:sp>
      <p:sp>
        <p:nvSpPr>
          <p:cNvPr id="14" name="ColumnHeader"/>
          <p:cNvSpPr>
            <a:spLocks noChangeArrowheads="1"/>
          </p:cNvSpPr>
          <p:nvPr/>
        </p:nvSpPr>
        <p:spPr bwMode="gray">
          <a:xfrm>
            <a:off x="446766" y="2099715"/>
            <a:ext cx="2700000" cy="369332"/>
          </a:xfrm>
          <a:prstGeom prst="rect">
            <a:avLst/>
          </a:prstGeom>
          <a:noFill/>
          <a:ln w="9525" algn="ctr">
            <a:noFill/>
            <a:miter lim="800000"/>
            <a:headEnd type="none" w="lg" len="lg"/>
            <a:tailEnd type="none" w="lg" len="lg"/>
          </a:ln>
          <a:effectLst>
            <a:outerShdw dist="25400" dir="5400000" sx="99000" sy="99000" algn="ctr" rotWithShape="0">
              <a:srgbClr val="808080"/>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FFFFFF"/>
                </a:solidFill>
                <a:miter lim="800000"/>
                <a:headEnd type="none" w="lg" len="lg"/>
                <a:tailEnd type="none" w="lg" len="lg"/>
              </a14:hiddenLine>
            </a:ext>
          </a:extLst>
        </p:spPr>
        <p:txBody>
          <a:bodyPr tIns="68580" bIns="68580" anchor="b">
            <a:spAutoFit/>
          </a:bodyPr>
          <a:lstStyle/>
          <a:p>
            <a:r>
              <a:rPr lang="en-US" sz="1500" b="1" dirty="0">
                <a:solidFill>
                  <a:srgbClr val="D90000"/>
                </a:solidFill>
                <a:cs typeface="Henderson BCG Sans" pitchFamily="34" charset="0"/>
              </a:rPr>
              <a:t>2014</a:t>
            </a:r>
          </a:p>
        </p:txBody>
      </p:sp>
      <p:sp>
        <p:nvSpPr>
          <p:cNvPr id="19" name="ColumnHeader"/>
          <p:cNvSpPr>
            <a:spLocks noChangeArrowheads="1"/>
          </p:cNvSpPr>
          <p:nvPr/>
        </p:nvSpPr>
        <p:spPr bwMode="gray">
          <a:xfrm>
            <a:off x="4609667" y="2071311"/>
            <a:ext cx="2700000" cy="369332"/>
          </a:xfrm>
          <a:prstGeom prst="rect">
            <a:avLst/>
          </a:prstGeom>
          <a:noFill/>
          <a:ln w="9525" algn="ctr">
            <a:noFill/>
            <a:miter lim="800000"/>
            <a:headEnd type="none" w="lg" len="lg"/>
            <a:tailEnd type="none" w="lg" len="lg"/>
          </a:ln>
          <a:effectLst>
            <a:outerShdw dist="25400" dir="5400000" sx="99000" sy="99000" algn="ctr" rotWithShape="0">
              <a:srgbClr val="808080"/>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FFFFFF"/>
                </a:solidFill>
                <a:miter lim="800000"/>
                <a:headEnd type="none" w="lg" len="lg"/>
                <a:tailEnd type="none" w="lg" len="lg"/>
              </a14:hiddenLine>
            </a:ext>
          </a:extLst>
        </p:spPr>
        <p:txBody>
          <a:bodyPr tIns="68580" bIns="68580" anchor="b">
            <a:spAutoFit/>
          </a:bodyPr>
          <a:lstStyle/>
          <a:p>
            <a:r>
              <a:rPr lang="en-US" sz="1500" b="1" dirty="0">
                <a:solidFill>
                  <a:srgbClr val="D90000"/>
                </a:solidFill>
                <a:cs typeface="Henderson BCG Sans" pitchFamily="34" charset="0"/>
              </a:rPr>
              <a:t>2016</a:t>
            </a:r>
          </a:p>
        </p:txBody>
      </p:sp>
      <p:pic>
        <p:nvPicPr>
          <p:cNvPr id="21" name="Picture 2" descr="http://d1udmfvw0p7cd2.cloudfront.net/wp-content/uploads/2013/04/nb20130403e1a.jpg"/>
          <p:cNvPicPr>
            <a:picLocks noChangeAspect="1" noChangeArrowheads="1"/>
          </p:cNvPicPr>
          <p:nvPr/>
        </p:nvPicPr>
        <p:blipFill>
          <a:blip r:embed="rId7" cstate="screen"/>
          <a:srcRect/>
          <a:stretch>
            <a:fillRect/>
          </a:stretch>
        </p:blipFill>
        <p:spPr bwMode="auto">
          <a:xfrm>
            <a:off x="520009" y="2547655"/>
            <a:ext cx="863791" cy="677970"/>
          </a:xfrm>
          <a:prstGeom prst="rect">
            <a:avLst/>
          </a:prstGeom>
          <a:noFill/>
          <a:effectLst>
            <a:outerShdw blurRad="50800" dist="38100" dir="2700000" algn="tl" rotWithShape="0">
              <a:prstClr val="black">
                <a:alpha val="40000"/>
              </a:prstClr>
            </a:outerShdw>
          </a:effectLst>
        </p:spPr>
      </p:pic>
      <p:sp>
        <p:nvSpPr>
          <p:cNvPr id="23" name="TextBox 22"/>
          <p:cNvSpPr txBox="1"/>
          <p:nvPr/>
        </p:nvSpPr>
        <p:spPr>
          <a:xfrm>
            <a:off x="260526" y="3255858"/>
            <a:ext cx="1463846" cy="482567"/>
          </a:xfrm>
          <a:prstGeom prst="rect">
            <a:avLst/>
          </a:prstGeom>
          <a:noFill/>
        </p:spPr>
        <p:txBody>
          <a:bodyPr wrap="square" tIns="67500" bIns="67500" rtlCol="0" anchor="t">
            <a:spAutoFit/>
          </a:bodyPr>
          <a:lstStyle/>
          <a:p>
            <a:pPr algn="ctr"/>
            <a:r>
              <a:rPr lang="en-US" sz="1200" b="1" dirty="0">
                <a:solidFill>
                  <a:srgbClr val="000000"/>
                </a:solidFill>
                <a:cs typeface="Henderson BCG Sans" pitchFamily="34" charset="0"/>
              </a:rPr>
              <a:t>Akio Toyoda</a:t>
            </a:r>
            <a:r>
              <a:rPr lang="en-US" sz="1050" b="1" dirty="0">
                <a:solidFill>
                  <a:srgbClr val="000000"/>
                </a:solidFill>
                <a:cs typeface="Henderson BCG Sans" pitchFamily="34" charset="0"/>
              </a:rPr>
              <a:t>, </a:t>
            </a:r>
          </a:p>
          <a:p>
            <a:pPr algn="ctr"/>
            <a:r>
              <a:rPr lang="en-US" sz="1050" dirty="0">
                <a:solidFill>
                  <a:srgbClr val="000000"/>
                </a:solidFill>
                <a:cs typeface="Henderson BCG Sans" pitchFamily="34" charset="0"/>
              </a:rPr>
              <a:t>Toyota CEO</a:t>
            </a:r>
          </a:p>
        </p:txBody>
      </p:sp>
      <p:sp>
        <p:nvSpPr>
          <p:cNvPr id="46" name="TextBox 45"/>
          <p:cNvSpPr txBox="1"/>
          <p:nvPr/>
        </p:nvSpPr>
        <p:spPr>
          <a:xfrm>
            <a:off x="358511" y="4821287"/>
            <a:ext cx="1463846" cy="644150"/>
          </a:xfrm>
          <a:prstGeom prst="rect">
            <a:avLst/>
          </a:prstGeom>
          <a:noFill/>
        </p:spPr>
        <p:txBody>
          <a:bodyPr wrap="square" tIns="67500" bIns="67500" rtlCol="0" anchor="t">
            <a:spAutoFit/>
          </a:bodyPr>
          <a:lstStyle/>
          <a:p>
            <a:pPr algn="ctr"/>
            <a:r>
              <a:rPr lang="en-US" sz="1200" b="1" dirty="0" err="1">
                <a:solidFill>
                  <a:srgbClr val="000000"/>
                </a:solidFill>
                <a:cs typeface="Henderson BCG Sans" pitchFamily="34" charset="0"/>
              </a:rPr>
              <a:t>Seigo</a:t>
            </a:r>
            <a:r>
              <a:rPr lang="en-US" sz="1200" b="1" dirty="0">
                <a:solidFill>
                  <a:srgbClr val="000000"/>
                </a:solidFill>
                <a:cs typeface="Henderson BCG Sans" pitchFamily="34" charset="0"/>
              </a:rPr>
              <a:t> </a:t>
            </a:r>
            <a:r>
              <a:rPr lang="en-US" sz="1200" b="1" dirty="0" err="1">
                <a:solidFill>
                  <a:srgbClr val="000000"/>
                </a:solidFill>
                <a:cs typeface="Henderson BCG Sans" pitchFamily="34" charset="0"/>
              </a:rPr>
              <a:t>Kuzumaki</a:t>
            </a:r>
            <a:r>
              <a:rPr lang="en-US" sz="1050" b="1" dirty="0">
                <a:solidFill>
                  <a:srgbClr val="000000"/>
                </a:solidFill>
                <a:cs typeface="Henderson BCG Sans" pitchFamily="34" charset="0"/>
              </a:rPr>
              <a:t>,</a:t>
            </a:r>
          </a:p>
          <a:p>
            <a:pPr algn="ctr"/>
            <a:r>
              <a:rPr lang="en-US" sz="1050" dirty="0">
                <a:solidFill>
                  <a:srgbClr val="000000"/>
                </a:solidFill>
                <a:cs typeface="Henderson BCG Sans" pitchFamily="34" charset="0"/>
              </a:rPr>
              <a:t>Chief Safety Technology Officer</a:t>
            </a:r>
          </a:p>
        </p:txBody>
      </p:sp>
      <p:sp>
        <p:nvSpPr>
          <p:cNvPr id="22" name="Rounded Rectangular Callout 21"/>
          <p:cNvSpPr/>
          <p:nvPr/>
        </p:nvSpPr>
        <p:spPr>
          <a:xfrm>
            <a:off x="1921991" y="2425186"/>
            <a:ext cx="2482141" cy="1441508"/>
          </a:xfrm>
          <a:prstGeom prst="wedgeRoundRectCallout">
            <a:avLst>
              <a:gd name="adj1" fmla="val -66917"/>
              <a:gd name="adj2" fmla="val -16328"/>
              <a:gd name="adj3" fmla="val 16667"/>
            </a:avLst>
          </a:prstGeom>
          <a:noFill/>
          <a:ln w="22225" cap="flat" cmpd="sng" algn="ctr">
            <a:solidFill>
              <a:schemeClr val="bg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7499" rIns="0" bIns="67499" numCol="1" spcCol="0" rtlCol="0" fromWordArt="0" anchor="ctr" anchorCtr="0" forceAA="0" compatLnSpc="1">
            <a:prstTxWarp prst="textNoShape">
              <a:avLst/>
            </a:prstTxWarp>
            <a:noAutofit/>
          </a:bodyPr>
          <a:lstStyle/>
          <a:p>
            <a:pPr algn="ctr">
              <a:lnSpc>
                <a:spcPct val="125000"/>
              </a:lnSpc>
              <a:spcAft>
                <a:spcPts val="450"/>
              </a:spcAft>
            </a:pPr>
            <a:r>
              <a:rPr lang="en-US" sz="1200" i="1" dirty="0">
                <a:solidFill>
                  <a:srgbClr val="000000"/>
                </a:solidFill>
                <a:cs typeface="Henderson BCG Sans" pitchFamily="34" charset="0"/>
              </a:rPr>
              <a:t>"I won't trust autonomous cars until one can beat a human-driven car around the </a:t>
            </a:r>
            <a:r>
              <a:rPr lang="en-US" sz="1200" i="1" dirty="0" err="1">
                <a:solidFill>
                  <a:srgbClr val="000000"/>
                </a:solidFill>
                <a:cs typeface="Henderson BCG Sans" pitchFamily="34" charset="0"/>
              </a:rPr>
              <a:t>Nürburgring</a:t>
            </a:r>
            <a:r>
              <a:rPr lang="en-US" sz="1200" i="1" dirty="0">
                <a:solidFill>
                  <a:srgbClr val="000000"/>
                </a:solidFill>
                <a:cs typeface="Henderson BCG Sans" pitchFamily="34" charset="0"/>
              </a:rPr>
              <a:t> race course"</a:t>
            </a:r>
          </a:p>
        </p:txBody>
      </p:sp>
      <p:sp>
        <p:nvSpPr>
          <p:cNvPr id="32" name="Rectangle 31"/>
          <p:cNvSpPr/>
          <p:nvPr/>
        </p:nvSpPr>
        <p:spPr>
          <a:xfrm>
            <a:off x="4609667" y="3903207"/>
            <a:ext cx="4210214" cy="1574964"/>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67500" bIns="67500" rtlCol="0" anchor="t" anchorCtr="0"/>
          <a:lstStyle/>
          <a:p>
            <a:pPr marL="300069" lvl="1" indent="-214341" fontAlgn="base">
              <a:lnSpc>
                <a:spcPct val="150000"/>
              </a:lnSpc>
              <a:buClr>
                <a:srgbClr val="FF000F"/>
              </a:buClr>
              <a:buSzPct val="100000"/>
              <a:buFont typeface="Wingdings" panose="05000000000000000000" pitchFamily="2" charset="2"/>
              <a:buChar char="§"/>
            </a:pPr>
            <a:r>
              <a:rPr lang="en-US" sz="1350" b="1" dirty="0">
                <a:solidFill>
                  <a:srgbClr val="000000"/>
                </a:solidFill>
                <a:cs typeface="Henderson BCG Sans" pitchFamily="34" charset="0"/>
              </a:rPr>
              <a:t>&gt; $ 1 </a:t>
            </a:r>
            <a:r>
              <a:rPr lang="en-US" sz="1350" b="1" dirty="0" err="1">
                <a:solidFill>
                  <a:srgbClr val="000000"/>
                </a:solidFill>
                <a:cs typeface="Henderson BCG Sans" pitchFamily="34" charset="0"/>
              </a:rPr>
              <a:t>bn</a:t>
            </a:r>
            <a:r>
              <a:rPr lang="en-US" sz="1350" dirty="0">
                <a:solidFill>
                  <a:srgbClr val="000000"/>
                </a:solidFill>
                <a:cs typeface="Henderson BCG Sans" pitchFamily="34" charset="0"/>
              </a:rPr>
              <a:t> investment into </a:t>
            </a:r>
            <a:r>
              <a:rPr lang="en-US" sz="1350" b="1" dirty="0">
                <a:solidFill>
                  <a:srgbClr val="000000"/>
                </a:solidFill>
                <a:cs typeface="Henderson BCG Sans" pitchFamily="34" charset="0"/>
              </a:rPr>
              <a:t>driverless cars</a:t>
            </a:r>
          </a:p>
          <a:p>
            <a:pPr marL="300069" lvl="1" indent="-214341" fontAlgn="base">
              <a:lnSpc>
                <a:spcPct val="150000"/>
              </a:lnSpc>
              <a:buClr>
                <a:srgbClr val="FF000F"/>
              </a:buClr>
              <a:buSzPct val="100000"/>
              <a:buFont typeface="Wingdings" panose="05000000000000000000" pitchFamily="2" charset="2"/>
              <a:buChar char="§"/>
            </a:pPr>
            <a:r>
              <a:rPr lang="en-US" sz="1350" dirty="0">
                <a:solidFill>
                  <a:srgbClr val="000000"/>
                </a:solidFill>
                <a:cs typeface="Henderson BCG Sans" pitchFamily="34" charset="0"/>
              </a:rPr>
              <a:t>Recruitment of </a:t>
            </a:r>
            <a:r>
              <a:rPr lang="en-US" sz="1350" b="1" dirty="0">
                <a:solidFill>
                  <a:srgbClr val="000000"/>
                </a:solidFill>
                <a:cs typeface="Henderson BCG Sans" pitchFamily="34" charset="0"/>
              </a:rPr>
              <a:t>Silicon Valley talent</a:t>
            </a:r>
            <a:r>
              <a:rPr lang="en-US" sz="1350" dirty="0">
                <a:solidFill>
                  <a:srgbClr val="000000"/>
                </a:solidFill>
                <a:cs typeface="Henderson BCG Sans" pitchFamily="34" charset="0"/>
              </a:rPr>
              <a:t> (incl. former head of Google Robotics)</a:t>
            </a:r>
          </a:p>
          <a:p>
            <a:pPr marL="300069" lvl="1" indent="-214341" fontAlgn="base">
              <a:lnSpc>
                <a:spcPct val="150000"/>
              </a:lnSpc>
              <a:buClr>
                <a:srgbClr val="FF000F"/>
              </a:buClr>
              <a:buSzPct val="100000"/>
              <a:buFont typeface="Wingdings" panose="05000000000000000000" pitchFamily="2" charset="2"/>
              <a:buChar char="§"/>
            </a:pPr>
            <a:r>
              <a:rPr lang="en-US" sz="1350" b="1" dirty="0">
                <a:solidFill>
                  <a:srgbClr val="000000"/>
                </a:solidFill>
                <a:cs typeface="Henderson BCG Sans" pitchFamily="34" charset="0"/>
              </a:rPr>
              <a:t>Goal</a:t>
            </a:r>
            <a:r>
              <a:rPr lang="en-US" sz="1350" dirty="0">
                <a:solidFill>
                  <a:srgbClr val="000000"/>
                </a:solidFill>
                <a:cs typeface="Henderson BCG Sans" pitchFamily="34" charset="0"/>
              </a:rPr>
              <a:t>: Driverless cars </a:t>
            </a:r>
            <a:r>
              <a:rPr lang="en-US" sz="1350" b="1" dirty="0">
                <a:solidFill>
                  <a:srgbClr val="000000"/>
                </a:solidFill>
                <a:cs typeface="Henderson BCG Sans" pitchFamily="34" charset="0"/>
              </a:rPr>
              <a:t>on highways by 2020</a:t>
            </a:r>
          </a:p>
        </p:txBody>
      </p:sp>
      <p:sp>
        <p:nvSpPr>
          <p:cNvPr id="44" name="Rounded Rectangular Callout 43"/>
          <p:cNvSpPr/>
          <p:nvPr/>
        </p:nvSpPr>
        <p:spPr>
          <a:xfrm>
            <a:off x="1954582" y="4089917"/>
            <a:ext cx="2449550" cy="1053478"/>
          </a:xfrm>
          <a:prstGeom prst="wedgeRoundRectCallout">
            <a:avLst>
              <a:gd name="adj1" fmla="val -65665"/>
              <a:gd name="adj2" fmla="val -7021"/>
              <a:gd name="adj3" fmla="val 16667"/>
            </a:avLst>
          </a:prstGeom>
          <a:noFill/>
          <a:ln w="22225" cap="flat" cmpd="sng" algn="ctr">
            <a:solidFill>
              <a:schemeClr val="bg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7499" rIns="0" bIns="67499" numCol="1" spcCol="0" rtlCol="0" fromWordArt="0" anchor="ctr" anchorCtr="0" forceAA="0" compatLnSpc="1">
            <a:prstTxWarp prst="textNoShape">
              <a:avLst/>
            </a:prstTxWarp>
            <a:noAutofit/>
          </a:bodyPr>
          <a:lstStyle/>
          <a:p>
            <a:pPr algn="ctr">
              <a:lnSpc>
                <a:spcPct val="125000"/>
              </a:lnSpc>
              <a:spcAft>
                <a:spcPts val="450"/>
              </a:spcAft>
            </a:pPr>
            <a:r>
              <a:rPr lang="en-US" sz="1200" i="1" dirty="0">
                <a:solidFill>
                  <a:srgbClr val="000000"/>
                </a:solidFill>
                <a:latin typeface="Henderson BCG Sans" pitchFamily="34" charset="0"/>
                <a:cs typeface="Henderson BCG Sans" pitchFamily="34" charset="0"/>
              </a:rPr>
              <a:t>"Toyota's main objective is safety, so it will not be developing a driverless car"</a:t>
            </a:r>
          </a:p>
        </p:txBody>
      </p:sp>
      <p:pic>
        <p:nvPicPr>
          <p:cNvPr id="10580996" name="Picture 4" descr="http://online.wsj.com/media/toyoda_G_20111130075721.jpg"/>
          <p:cNvPicPr>
            <a:picLocks noChangeAspect="1" noChangeArrowheads="1"/>
          </p:cNvPicPr>
          <p:nvPr/>
        </p:nvPicPr>
        <p:blipFill>
          <a:blip r:embed="rId8" cstate="print"/>
          <a:srcRect/>
          <a:stretch>
            <a:fillRect/>
          </a:stretch>
        </p:blipFill>
        <p:spPr bwMode="auto">
          <a:xfrm>
            <a:off x="4694314" y="2506424"/>
            <a:ext cx="760393" cy="1018892"/>
          </a:xfrm>
          <a:prstGeom prst="rect">
            <a:avLst/>
          </a:prstGeom>
          <a:noFill/>
          <a:effectLst>
            <a:outerShdw blurRad="50800" dist="38100" dir="2700000" algn="tl" rotWithShape="0">
              <a:prstClr val="black">
                <a:alpha val="40000"/>
              </a:prstClr>
            </a:outerShdw>
          </a:effectLst>
        </p:spPr>
      </p:pic>
      <p:sp>
        <p:nvSpPr>
          <p:cNvPr id="47" name="Rounded Rectangular Callout 46"/>
          <p:cNvSpPr/>
          <p:nvPr/>
        </p:nvSpPr>
        <p:spPr>
          <a:xfrm>
            <a:off x="5949921" y="2330116"/>
            <a:ext cx="2719491" cy="1301897"/>
          </a:xfrm>
          <a:prstGeom prst="wedgeRoundRectCallout">
            <a:avLst>
              <a:gd name="adj1" fmla="val -63355"/>
              <a:gd name="adj2" fmla="val -13527"/>
              <a:gd name="adj3" fmla="val 16667"/>
            </a:avLst>
          </a:prstGeom>
          <a:noFill/>
          <a:ln w="22225" cap="flat" cmpd="sng" algn="ctr">
            <a:solidFill>
              <a:schemeClr val="bg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7499" rIns="0" bIns="67499" numCol="1" spcCol="0" rtlCol="0" fromWordArt="0" anchor="ctr" anchorCtr="0" forceAA="0" compatLnSpc="1">
            <a:prstTxWarp prst="textNoShape">
              <a:avLst/>
            </a:prstTxWarp>
            <a:noAutofit/>
          </a:bodyPr>
          <a:lstStyle/>
          <a:p>
            <a:pPr algn="ctr">
              <a:lnSpc>
                <a:spcPct val="125000"/>
              </a:lnSpc>
              <a:spcAft>
                <a:spcPts val="450"/>
              </a:spcAft>
            </a:pPr>
            <a:r>
              <a:rPr lang="en-US" sz="1200" i="1" dirty="0">
                <a:solidFill>
                  <a:srgbClr val="000000"/>
                </a:solidFill>
                <a:cs typeface="Henderson BCG Sans" pitchFamily="34" charset="0"/>
              </a:rPr>
              <a:t>"I personally went through a big change in my thinking [...]. </a:t>
            </a:r>
            <a:br>
              <a:rPr lang="en-US" sz="1200" i="1" dirty="0">
                <a:solidFill>
                  <a:srgbClr val="000000"/>
                </a:solidFill>
                <a:cs typeface="Henderson BCG Sans" pitchFamily="34" charset="0"/>
              </a:rPr>
            </a:br>
            <a:r>
              <a:rPr lang="en-US" sz="1200" i="1" dirty="0">
                <a:solidFill>
                  <a:srgbClr val="000000"/>
                </a:solidFill>
                <a:cs typeface="Henderson BCG Sans" pitchFamily="34" charset="0"/>
              </a:rPr>
              <a:t>I believe there is a point in Toyota participating in autonomous driving"</a:t>
            </a:r>
          </a:p>
        </p:txBody>
      </p:sp>
      <p:cxnSp>
        <p:nvCxnSpPr>
          <p:cNvPr id="55" name="Straight Connector 54"/>
          <p:cNvCxnSpPr/>
          <p:nvPr/>
        </p:nvCxnSpPr>
        <p:spPr>
          <a:xfrm flipV="1">
            <a:off x="4540047" y="2506424"/>
            <a:ext cx="0" cy="2636971"/>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8074" y="1606992"/>
            <a:ext cx="3847528" cy="323165"/>
          </a:xfrm>
          <a:prstGeom prst="rect">
            <a:avLst/>
          </a:prstGeom>
        </p:spPr>
        <p:txBody>
          <a:bodyPr wrap="none">
            <a:spAutoFit/>
          </a:bodyPr>
          <a:lstStyle/>
          <a:p>
            <a:r>
              <a:rPr lang="en-US" sz="1500" dirty="0">
                <a:solidFill>
                  <a:srgbClr val="000000"/>
                </a:solidFill>
              </a:rPr>
              <a:t>Toyota's U-turn on autonomous vehicles</a:t>
            </a:r>
            <a:endParaRPr lang="de-DE" sz="1500" dirty="0">
              <a:solidFill>
                <a:srgbClr val="000000"/>
              </a:solidFill>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61001" y="1594459"/>
            <a:ext cx="698179" cy="572507"/>
          </a:xfrm>
          <a:prstGeom prst="rect">
            <a:avLst/>
          </a:prstGeom>
        </p:spPr>
      </p:pic>
      <p:pic>
        <p:nvPicPr>
          <p:cNvPr id="5" name="Picture 4"/>
          <p:cNvPicPr>
            <a:picLocks noChangeAspect="1"/>
          </p:cNvPicPr>
          <p:nvPr/>
        </p:nvPicPr>
        <p:blipFill>
          <a:blip r:embed="rId10"/>
          <a:stretch>
            <a:fillRect/>
          </a:stretch>
        </p:blipFill>
        <p:spPr>
          <a:xfrm>
            <a:off x="476775" y="3773547"/>
            <a:ext cx="836858" cy="1097518"/>
          </a:xfrm>
          <a:prstGeom prst="rect">
            <a:avLst/>
          </a:prstGeom>
        </p:spPr>
      </p:pic>
    </p:spTree>
    <p:extLst>
      <p:ext uri="{BB962C8B-B14F-4D97-AF65-F5344CB8AC3E}">
        <p14:creationId xmlns:p14="http://schemas.microsoft.com/office/powerpoint/2010/main" val="373666537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a:xfrm>
            <a:off x="6478598" y="1431257"/>
            <a:ext cx="2452240" cy="3073051"/>
          </a:xfrm>
        </p:spPr>
        <p:txBody>
          <a:bodyPr/>
          <a:lstStyle/>
          <a:p>
            <a:r>
              <a:rPr lang="en-US" sz="1500" i="1" dirty="0"/>
              <a:t>“ABB </a:t>
            </a:r>
            <a:r>
              <a:rPr lang="en-US" sz="1500" i="1" dirty="0" err="1"/>
              <a:t>Ability</a:t>
            </a:r>
            <a:r>
              <a:rPr lang="en-US" sz="1500" i="1" baseline="30000" dirty="0" err="1"/>
              <a:t>TM</a:t>
            </a:r>
            <a:r>
              <a:rPr lang="en-US" sz="1500" i="1" dirty="0"/>
              <a:t> is part of the new DNA of our new ABB. </a:t>
            </a:r>
          </a:p>
          <a:p>
            <a:endParaRPr lang="en-US" sz="1500" i="1" dirty="0"/>
          </a:p>
          <a:p>
            <a:r>
              <a:rPr lang="en-US" sz="1500" i="1" dirty="0"/>
              <a:t>It’s our digital core combined with our physical competence with our strong domain expertise.</a:t>
            </a:r>
          </a:p>
          <a:p>
            <a:endParaRPr lang="en-US" sz="1500" i="1" dirty="0"/>
          </a:p>
          <a:p>
            <a:r>
              <a:rPr lang="en-US" sz="1500" i="1" dirty="0"/>
              <a:t>It’s not a project. It’s a long-term element of our value proposition.”</a:t>
            </a:r>
          </a:p>
          <a:p>
            <a:endParaRPr lang="en-US" sz="1500" i="1" dirty="0"/>
          </a:p>
        </p:txBody>
      </p:sp>
      <p:sp>
        <p:nvSpPr>
          <p:cNvPr id="3" name="Date Placeholder 2"/>
          <p:cNvSpPr>
            <a:spLocks noGrp="1"/>
          </p:cNvSpPr>
          <p:nvPr>
            <p:ph type="dt" sz="half" idx="14"/>
          </p:nvPr>
        </p:nvSpPr>
        <p:spPr>
          <a:xfrm>
            <a:off x="6478598" y="5662683"/>
            <a:ext cx="872214" cy="88656"/>
          </a:xfrm>
        </p:spPr>
        <p:txBody>
          <a:bodyPr/>
          <a:lstStyle/>
          <a:p>
            <a:fld id="{E3EF050F-B85E-4E30-B69F-9970B4AED387}" type="datetime4">
              <a:rPr lang="en-US" smtClean="0">
                <a:solidFill>
                  <a:srgbClr val="A0A0A0"/>
                </a:solidFill>
              </a:rPr>
              <a:pPr/>
              <a:t>February 22, 2018</a:t>
            </a:fld>
            <a:endParaRPr lang="en-US" dirty="0">
              <a:solidFill>
                <a:srgbClr val="A0A0A0"/>
              </a:solidFill>
            </a:endParaRPr>
          </a:p>
        </p:txBody>
      </p:sp>
      <p:sp>
        <p:nvSpPr>
          <p:cNvPr id="4" name="Footer Placeholder 3"/>
          <p:cNvSpPr>
            <a:spLocks noGrp="1"/>
          </p:cNvSpPr>
          <p:nvPr>
            <p:ph type="ftr" sz="quarter" idx="15"/>
          </p:nvPr>
        </p:nvSpPr>
        <p:spPr/>
        <p:txBody>
          <a:bodyPr/>
          <a:lstStyle/>
          <a:p>
            <a:r>
              <a:rPr lang="en-US" dirty="0">
                <a:solidFill>
                  <a:srgbClr val="A0A0A0"/>
                </a:solidFill>
              </a:rPr>
              <a:t>https://abbtv.inside.abb.com/2017/08/22/driving-digital-transformation-with-abb-ability/</a:t>
            </a:r>
          </a:p>
        </p:txBody>
      </p:sp>
      <p:sp>
        <p:nvSpPr>
          <p:cNvPr id="5" name="Slide Number Placeholder 4"/>
          <p:cNvSpPr>
            <a:spLocks noGrp="1"/>
          </p:cNvSpPr>
          <p:nvPr>
            <p:ph type="sldNum" sz="quarter" idx="16"/>
          </p:nvPr>
        </p:nvSpPr>
        <p:spPr>
          <a:xfrm>
            <a:off x="7577910" y="5651065"/>
            <a:ext cx="507666" cy="99571"/>
          </a:xfrm>
        </p:spPr>
        <p:txBody>
          <a:bodyPr/>
          <a:lstStyle/>
          <a:p>
            <a:r>
              <a:rPr lang="en-US">
                <a:solidFill>
                  <a:srgbClr val="A0A0A0"/>
                </a:solidFill>
              </a:rPr>
              <a:t>Slide </a:t>
            </a:r>
            <a:fld id="{619F89D8-7AE3-494A-97F3-03D680869632}" type="slidenum">
              <a:rPr lang="en-US" smtClean="0">
                <a:solidFill>
                  <a:srgbClr val="A0A0A0"/>
                </a:solidFill>
              </a:rPr>
              <a:pPr/>
              <a:t>9</a:t>
            </a:fld>
            <a:endParaRPr lang="en-US" dirty="0">
              <a:solidFill>
                <a:srgbClr val="A0A0A0"/>
              </a:solidFill>
            </a:endParaRPr>
          </a:p>
        </p:txBody>
      </p:sp>
      <p:pic>
        <p:nvPicPr>
          <p:cNvPr id="14" name="Picture 13">
            <a:extLst>
              <a:ext uri="{FF2B5EF4-FFF2-40B4-BE49-F238E27FC236}">
                <a16:creationId xmlns="" xmlns:a16="http://schemas.microsoft.com/office/drawing/2014/main" id="{B2022538-C7C3-4324-B95B-8B71E1CD64FB}"/>
              </a:ext>
            </a:extLst>
          </p:cNvPr>
          <p:cNvPicPr>
            <a:picLocks noChangeAspect="1"/>
          </p:cNvPicPr>
          <p:nvPr/>
        </p:nvPicPr>
        <p:blipFill rotWithShape="1">
          <a:blip r:embed="rId3"/>
          <a:srcRect l="8672"/>
          <a:stretch/>
        </p:blipFill>
        <p:spPr>
          <a:xfrm>
            <a:off x="209578" y="1431257"/>
            <a:ext cx="6077930" cy="3310153"/>
          </a:xfrm>
          <a:prstGeom prst="rect">
            <a:avLst/>
          </a:prstGeom>
        </p:spPr>
      </p:pic>
    </p:spTree>
    <p:extLst>
      <p:ext uri="{BB962C8B-B14F-4D97-AF65-F5344CB8AC3E}">
        <p14:creationId xmlns:p14="http://schemas.microsoft.com/office/powerpoint/2010/main" val="425329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VoyEfYZS4UuiLEbXRg385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ynWNMDfnRU6fGu08O7_0B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lEBp42Qu40WM1RaB0FeUj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d_ssSRm330muFVSQBZKoI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wBFItSXQzEydtQx2QmYP9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IakVcDWvdE27EvelDwdZJ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BB Master">
  <a:themeElements>
    <a:clrScheme name="ABB">
      <a:dk1>
        <a:srgbClr val="000000"/>
      </a:dk1>
      <a:lt1>
        <a:srgbClr val="FFFFFF"/>
      </a:lt1>
      <a:dk2>
        <a:srgbClr val="D90000"/>
      </a:dk2>
      <a:lt2>
        <a:srgbClr val="FF000F"/>
      </a:lt2>
      <a:accent1>
        <a:srgbClr val="3C3C3C"/>
      </a:accent1>
      <a:accent2>
        <a:srgbClr val="505050"/>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lIns="72000" tIns="72000" rIns="72000" bIns="72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theme>
</file>

<file path=ppt/theme/theme2.xml><?xml version="1.0" encoding="utf-8"?>
<a:theme xmlns:a="http://schemas.openxmlformats.org/drawingml/2006/main" name="2_ABB Master">
  <a:themeElements>
    <a:clrScheme name="ABB">
      <a:dk1>
        <a:srgbClr val="000000"/>
      </a:dk1>
      <a:lt1>
        <a:srgbClr val="FFFFFF"/>
      </a:lt1>
      <a:dk2>
        <a:srgbClr val="D90000"/>
      </a:dk2>
      <a:lt2>
        <a:srgbClr val="FF000F"/>
      </a:lt2>
      <a:accent1>
        <a:srgbClr val="3C3C3C"/>
      </a:accent1>
      <a:accent2>
        <a:srgbClr val="505050"/>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lIns="72000" tIns="72000" rIns="72000" bIns="72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theme>
</file>

<file path=ppt/theme/theme3.xml><?xml version="1.0" encoding="utf-8"?>
<a:theme xmlns:a="http://schemas.openxmlformats.org/drawingml/2006/main" name="3_ABB Master">
  <a:themeElements>
    <a:clrScheme name="ABB">
      <a:dk1>
        <a:srgbClr val="000000"/>
      </a:dk1>
      <a:lt1>
        <a:srgbClr val="FFFFFF"/>
      </a:lt1>
      <a:dk2>
        <a:srgbClr val="D90000"/>
      </a:dk2>
      <a:lt2>
        <a:srgbClr val="FF000F"/>
      </a:lt2>
      <a:accent1>
        <a:srgbClr val="3C3C3C"/>
      </a:accent1>
      <a:accent2>
        <a:srgbClr val="505050"/>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lIns="72000" tIns="72000" rIns="72000" bIns="72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theme>
</file>

<file path=ppt/theme/theme4.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2641</Words>
  <Application>Microsoft Office PowerPoint</Application>
  <PresentationFormat>On-screen Show (4:3)</PresentationFormat>
  <Paragraphs>393</Paragraphs>
  <Slides>22</Slides>
  <Notes>21</Notes>
  <HiddenSlides>6</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41" baseType="lpstr">
      <vt:lpstr>DIN Next LT Pro Black</vt:lpstr>
      <vt:lpstr>Calibri</vt:lpstr>
      <vt:lpstr>Century Gothic</vt:lpstr>
      <vt:lpstr>Arial</vt:lpstr>
      <vt:lpstr>Arial Regular</vt:lpstr>
      <vt:lpstr>DIN Next LT Pro</vt:lpstr>
      <vt:lpstr>ヒラギノ角ゴ Pro W3</vt:lpstr>
      <vt:lpstr>Henderson BCG Sans</vt:lpstr>
      <vt:lpstr>ABBvoiceOffice</vt:lpstr>
      <vt:lpstr>Wingdings</vt:lpstr>
      <vt:lpstr>Trebuchet MS</vt:lpstr>
      <vt:lpstr>Arial Unicode MS</vt:lpstr>
      <vt:lpstr>Symbol</vt:lpstr>
      <vt:lpstr>Gill Sans</vt:lpstr>
      <vt:lpstr>ABBvoice</vt:lpstr>
      <vt:lpstr>ABB Master</vt:lpstr>
      <vt:lpstr>2_ABB Master</vt:lpstr>
      <vt:lpstr>3_ABB Master</vt:lpstr>
      <vt:lpstr>think-cell Slide</vt:lpstr>
      <vt:lpstr>Writing the digital future takes ability. ABB Ability™.</vt:lpstr>
      <vt:lpstr>Agenda</vt:lpstr>
      <vt:lpstr>Digital technologies are driving new innovation in industrial markets</vt:lpstr>
      <vt:lpstr>ABB is in the “eye of the storm” for massive value migration</vt:lpstr>
      <vt:lpstr>Real-time is getting more important </vt:lpstr>
      <vt:lpstr> Top 5 publicly traded companies (by market cap) companies   are now digital  platform  companies.</vt:lpstr>
      <vt:lpstr>Emerging technology trends fueling Digital Adoption</vt:lpstr>
      <vt:lpstr>Disruption can happen much faster than expected</vt:lpstr>
      <vt:lpstr>PowerPoint Presentation</vt:lpstr>
      <vt:lpstr>Agenda</vt:lpstr>
      <vt:lpstr>ABB Ability™ solutions &amp; platform</vt:lpstr>
      <vt:lpstr>Benefits of an industry-standard platform</vt:lpstr>
      <vt:lpstr>Utilities</vt:lpstr>
      <vt:lpstr>Industry</vt:lpstr>
      <vt:lpstr>Transport &amp; Infrastructure</vt:lpstr>
      <vt:lpstr>ABB Ability Customer Experience (ACE) Centers</vt:lpstr>
      <vt:lpstr>ABB Ability Customer Experience (ACE) Centers</vt:lpstr>
      <vt:lpstr>Innovation takes ability. ABB Ability™</vt:lpstr>
      <vt:lpstr>Agenda</vt:lpstr>
      <vt:lpstr>Conclusions</vt:lpstr>
      <vt:lpstr>Unlocking Customer Value through Digitalization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dc:creator>
  <cp:lastModifiedBy>Tomasz Wolanowski</cp:lastModifiedBy>
  <cp:revision>49</cp:revision>
  <cp:lastPrinted>2017-12-12T08:58:36Z</cp:lastPrinted>
  <dcterms:created xsi:type="dcterms:W3CDTF">2016-10-27T06:56:12Z</dcterms:created>
  <dcterms:modified xsi:type="dcterms:W3CDTF">2018-02-22T11:06:31Z</dcterms:modified>
</cp:coreProperties>
</file>