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7" r:id="rId5"/>
    <p:sldId id="276" r:id="rId6"/>
    <p:sldId id="277" r:id="rId7"/>
    <p:sldId id="278" r:id="rId8"/>
    <p:sldId id="258" r:id="rId9"/>
    <p:sldId id="279" r:id="rId10"/>
    <p:sldId id="259" r:id="rId11"/>
    <p:sldId id="280" r:id="rId12"/>
    <p:sldId id="281" r:id="rId13"/>
    <p:sldId id="282" r:id="rId14"/>
    <p:sldId id="26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05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2"/>
    <p:restoredTop sz="94655"/>
  </p:normalViewPr>
  <p:slideViewPr>
    <p:cSldViewPr snapToGrid="0" snapToObjects="1">
      <p:cViewPr varScale="1">
        <p:scale>
          <a:sx n="52" d="100"/>
          <a:sy n="52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8395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21683" y="2765425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909380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697077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84774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272471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1683" y="6508518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09380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97077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484774" y="6508516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72471" y="6508516"/>
            <a:ext cx="3413125" cy="341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732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21683" y="2765425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909380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697077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84774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272471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1683" y="6508518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09380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97077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484774" y="6508516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72471" y="6508516"/>
            <a:ext cx="3413125" cy="341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0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3144244" y="12526236"/>
            <a:ext cx="831289" cy="831289"/>
          </a:xfrm>
          <a:prstGeom prst="ellipse">
            <a:avLst/>
          </a:prstGeom>
          <a:solidFill>
            <a:srgbClr val="282828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3255935" y="12764080"/>
            <a:ext cx="607908" cy="3556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ctr">
              <a:defRPr sz="1800" cap="all" spc="36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228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457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685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9144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11430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1371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1600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1828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63" y="783721"/>
            <a:ext cx="22909274" cy="121485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en-US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8102483" y="2793883"/>
            <a:ext cx="8179035" cy="8179034"/>
          </a:xfrm>
          <a:prstGeom prst="ellipse">
            <a:avLst/>
          </a:prstGeom>
          <a:solidFill>
            <a:schemeClr val="bg2">
              <a:alpha val="52000"/>
            </a:scheme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231887" y="6481217"/>
            <a:ext cx="6036909" cy="27853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12000" b="1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pPr hangingPunct="1"/>
            <a:r>
              <a:rPr lang="en-US" sz="8800" dirty="0" smtClean="0">
                <a:solidFill>
                  <a:srgbClr val="000523"/>
                </a:solidFill>
              </a:rPr>
              <a:t>Cl</a:t>
            </a:r>
            <a:r>
              <a:rPr lang="ro-RO" sz="8800" dirty="0" smtClean="0">
                <a:solidFill>
                  <a:srgbClr val="000523"/>
                </a:solidFill>
              </a:rPr>
              <a:t>ă</a:t>
            </a:r>
            <a:r>
              <a:rPr lang="en-US" sz="8800" dirty="0" err="1" smtClean="0">
                <a:solidFill>
                  <a:srgbClr val="000523"/>
                </a:solidFill>
              </a:rPr>
              <a:t>diri</a:t>
            </a:r>
            <a:endParaRPr lang="en-US" sz="8800" dirty="0">
              <a:solidFill>
                <a:srgbClr val="000523"/>
              </a:solidFill>
            </a:endParaRPr>
          </a:p>
          <a:p>
            <a:pPr hangingPunct="1"/>
            <a:r>
              <a:rPr lang="en-US" sz="8800" dirty="0">
                <a:solidFill>
                  <a:srgbClr val="000523"/>
                </a:solidFill>
              </a:rPr>
              <a:t> </a:t>
            </a:r>
            <a:r>
              <a:rPr lang="en-US" sz="8800" dirty="0" err="1">
                <a:solidFill>
                  <a:srgbClr val="000523"/>
                </a:solidFill>
              </a:rPr>
              <a:t>Inteligente</a:t>
            </a:r>
            <a:endParaRPr lang="en-US" sz="8800" dirty="0">
              <a:solidFill>
                <a:srgbClr val="00052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250" y="3348122"/>
            <a:ext cx="4984173" cy="299250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758250" y="9407186"/>
            <a:ext cx="5029201" cy="1397000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ln>
                  <a:noFill/>
                </a:ln>
                <a:solidFill>
                  <a:srgbClr val="727574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algn="ctr" hangingPunct="1"/>
            <a:r>
              <a:rPr lang="en-US" sz="3600" dirty="0">
                <a:solidFill>
                  <a:srgbClr val="282828"/>
                </a:solidFill>
              </a:rPr>
              <a:t>Powered by AREI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12199938" y="0"/>
            <a:ext cx="12184062" cy="13728700"/>
          </a:xfrm>
          <a:solidFill>
            <a:schemeClr val="bg2"/>
          </a:solidFill>
        </p:spPr>
      </p:pic>
      <p:sp>
        <p:nvSpPr>
          <p:cNvPr id="44" name="Shape 44"/>
          <p:cNvSpPr/>
          <p:nvPr/>
        </p:nvSpPr>
        <p:spPr>
          <a:xfrm>
            <a:off x="23144244" y="12526236"/>
            <a:ext cx="831289" cy="831289"/>
          </a:xfrm>
          <a:prstGeom prst="ellipse">
            <a:avLst/>
          </a:prstGeom>
          <a:solidFill>
            <a:srgbClr val="282828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393844" y="893533"/>
            <a:ext cx="11076709" cy="55791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 lnSpcReduction="20000"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dirty="0" err="1"/>
              <a:t>Categorii</a:t>
            </a:r>
            <a:r>
              <a:rPr lang="en-US" dirty="0"/>
              <a:t> de </a:t>
            </a:r>
            <a:r>
              <a:rPr lang="en-US" dirty="0" smtClean="0"/>
              <a:t>cl</a:t>
            </a:r>
            <a:r>
              <a:rPr lang="ro-RO" dirty="0" smtClean="0"/>
              <a:t>ă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ro-RO" dirty="0" smtClean="0"/>
              <a:t>ș</a:t>
            </a:r>
            <a:r>
              <a:rPr lang="en-US" dirty="0" err="1" smtClean="0"/>
              <a:t>anse</a:t>
            </a:r>
            <a:r>
              <a:rPr lang="en-US" dirty="0" smtClean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ro-RO" dirty="0" smtClean="0"/>
              <a:t>entru</a:t>
            </a:r>
            <a:r>
              <a:rPr lang="en-US" dirty="0" smtClean="0"/>
              <a:t> </a:t>
            </a:r>
            <a:r>
              <a:rPr lang="en-US" dirty="0" err="1"/>
              <a:t>implementare</a:t>
            </a:r>
            <a:r>
              <a:rPr lang="en-US" dirty="0"/>
              <a:t> concept smart</a:t>
            </a:r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8" name="Shape 164"/>
          <p:cNvSpPr/>
          <p:nvPr/>
        </p:nvSpPr>
        <p:spPr>
          <a:xfrm>
            <a:off x="11050592" y="4154916"/>
            <a:ext cx="5051424" cy="5051424"/>
          </a:xfrm>
          <a:prstGeom prst="ellipse">
            <a:avLst/>
          </a:prstGeom>
          <a:solidFill>
            <a:srgbClr val="FFFFFF">
              <a:alpha val="49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" name="Shape 165"/>
          <p:cNvSpPr/>
          <p:nvPr/>
        </p:nvSpPr>
        <p:spPr>
          <a:xfrm>
            <a:off x="11700164" y="4804488"/>
            <a:ext cx="3752279" cy="3752280"/>
          </a:xfrm>
          <a:prstGeom prst="ellipse">
            <a:avLst/>
          </a:prstGeom>
          <a:solidFill>
            <a:srgbClr val="03C0FE">
              <a:alpha val="43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623455" y="6472642"/>
            <a:ext cx="11346872" cy="51416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n-US" sz="2800" dirty="0" err="1">
                <a:solidFill>
                  <a:srgbClr val="282828"/>
                </a:solidFill>
              </a:rPr>
              <a:t>Clădiri</a:t>
            </a:r>
            <a:r>
              <a:rPr lang="en-US" sz="2800" dirty="0">
                <a:solidFill>
                  <a:srgbClr val="282828"/>
                </a:solidFill>
              </a:rPr>
              <a:t> cu </a:t>
            </a:r>
            <a:r>
              <a:rPr lang="en-US" sz="2800" dirty="0" err="1">
                <a:solidFill>
                  <a:srgbClr val="282828"/>
                </a:solidFill>
              </a:rPr>
              <a:t>destinaţie</a:t>
            </a:r>
            <a:r>
              <a:rPr lang="en-US" sz="2800" dirty="0">
                <a:solidFill>
                  <a:srgbClr val="282828"/>
                </a:solidFill>
              </a:rPr>
              <a:t> de </a:t>
            </a:r>
            <a:r>
              <a:rPr lang="en-US" sz="2800" dirty="0" err="1">
                <a:solidFill>
                  <a:srgbClr val="282828"/>
                </a:solidFill>
              </a:rPr>
              <a:t>birouri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pentru</a:t>
            </a:r>
            <a:r>
              <a:rPr lang="en-US" sz="2800" dirty="0">
                <a:solidFill>
                  <a:srgbClr val="282828"/>
                </a:solidFill>
              </a:rPr>
              <a:t> un </a:t>
            </a:r>
            <a:r>
              <a:rPr lang="en-US" sz="2800" dirty="0" err="1">
                <a:solidFill>
                  <a:srgbClr val="282828"/>
                </a:solidFill>
              </a:rPr>
              <a:t>ocupant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unic</a:t>
            </a:r>
            <a:r>
              <a:rPr lang="en-US" sz="2800" dirty="0">
                <a:solidFill>
                  <a:srgbClr val="282828"/>
                </a:solidFill>
              </a:rPr>
              <a:t> (firma, </a:t>
            </a:r>
            <a:r>
              <a:rPr lang="en-US" sz="2800" dirty="0" err="1">
                <a:solidFill>
                  <a:srgbClr val="282828"/>
                </a:solidFill>
              </a:rPr>
              <a:t>instituţie</a:t>
            </a:r>
            <a:r>
              <a:rPr lang="en-US" sz="2800" dirty="0">
                <a:solidFill>
                  <a:srgbClr val="282828"/>
                </a:solidFill>
              </a:rPr>
              <a:t>), de </a:t>
            </a:r>
            <a:r>
              <a:rPr lang="en-US" sz="2800" dirty="0" err="1">
                <a:solidFill>
                  <a:srgbClr val="282828"/>
                </a:solidFill>
              </a:rPr>
              <a:t>regulă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proprietatea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unei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corporaţii</a:t>
            </a:r>
            <a:r>
              <a:rPr lang="en-US" sz="2800" dirty="0">
                <a:solidFill>
                  <a:srgbClr val="282828"/>
                </a:solidFill>
              </a:rPr>
              <a:t>;</a:t>
            </a:r>
          </a:p>
          <a:p>
            <a:r>
              <a:rPr lang="it-IT" sz="2800" dirty="0">
                <a:solidFill>
                  <a:srgbClr val="282828"/>
                </a:solidFill>
              </a:rPr>
              <a:t>•laboratoare universitare sau departamentale având, de asemenea, un singur locatar;</a:t>
            </a:r>
          </a:p>
          <a:p>
            <a:r>
              <a:rPr lang="en-US" sz="2800" dirty="0">
                <a:solidFill>
                  <a:srgbClr val="282828"/>
                </a:solidFill>
              </a:rPr>
              <a:t>•</a:t>
            </a:r>
            <a:r>
              <a:rPr lang="en-US" sz="2800" dirty="0" err="1">
                <a:solidFill>
                  <a:srgbClr val="282828"/>
                </a:solidFill>
              </a:rPr>
              <a:t>clădiri</a:t>
            </a:r>
            <a:r>
              <a:rPr lang="en-US" sz="2800" dirty="0">
                <a:solidFill>
                  <a:srgbClr val="282828"/>
                </a:solidFill>
              </a:rPr>
              <a:t> cu </a:t>
            </a:r>
            <a:r>
              <a:rPr lang="en-US" sz="2800" dirty="0" err="1">
                <a:solidFill>
                  <a:srgbClr val="282828"/>
                </a:solidFill>
              </a:rPr>
              <a:t>destinaţie</a:t>
            </a:r>
            <a:r>
              <a:rPr lang="en-US" sz="2800" dirty="0">
                <a:solidFill>
                  <a:srgbClr val="282828"/>
                </a:solidFill>
              </a:rPr>
              <a:t> de </a:t>
            </a:r>
            <a:r>
              <a:rPr lang="en-US" sz="2800" dirty="0" err="1">
                <a:solidFill>
                  <a:srgbClr val="282828"/>
                </a:solidFill>
              </a:rPr>
              <a:t>birouri</a:t>
            </a:r>
            <a:r>
              <a:rPr lang="en-US" sz="2800" dirty="0">
                <a:solidFill>
                  <a:srgbClr val="282828"/>
                </a:solidFill>
              </a:rPr>
              <a:t> cu </a:t>
            </a:r>
            <a:r>
              <a:rPr lang="en-US" sz="2800" dirty="0" err="1">
                <a:solidFill>
                  <a:srgbClr val="282828"/>
                </a:solidFill>
              </a:rPr>
              <a:t>mai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mulţi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ocupanţi</a:t>
            </a:r>
            <a:r>
              <a:rPr lang="en-US" sz="2800" dirty="0">
                <a:solidFill>
                  <a:srgbClr val="282828"/>
                </a:solidFill>
              </a:rPr>
              <a:t> (</a:t>
            </a:r>
            <a:r>
              <a:rPr lang="en-US" sz="2800" dirty="0" err="1">
                <a:solidFill>
                  <a:srgbClr val="282828"/>
                </a:solidFill>
              </a:rPr>
              <a:t>firme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instituţii</a:t>
            </a:r>
            <a:r>
              <a:rPr lang="en-US" sz="2800" dirty="0">
                <a:solidFill>
                  <a:srgbClr val="282828"/>
                </a:solidFill>
              </a:rPr>
              <a:t> diverse);</a:t>
            </a:r>
          </a:p>
          <a:p>
            <a:r>
              <a:rPr lang="en-US" sz="2800" dirty="0">
                <a:solidFill>
                  <a:srgbClr val="282828"/>
                </a:solidFill>
              </a:rPr>
              <a:t>•</a:t>
            </a:r>
            <a:r>
              <a:rPr lang="en-US" sz="2800" dirty="0" err="1">
                <a:solidFill>
                  <a:srgbClr val="282828"/>
                </a:solidFill>
              </a:rPr>
              <a:t>laboratoare</a:t>
            </a:r>
            <a:r>
              <a:rPr lang="en-US" sz="2800" dirty="0">
                <a:solidFill>
                  <a:srgbClr val="282828"/>
                </a:solidFill>
              </a:rPr>
              <a:t> cu </a:t>
            </a:r>
            <a:r>
              <a:rPr lang="en-US" sz="2800" dirty="0" err="1">
                <a:solidFill>
                  <a:srgbClr val="282828"/>
                </a:solidFill>
              </a:rPr>
              <a:t>profiluri</a:t>
            </a:r>
            <a:r>
              <a:rPr lang="en-US" sz="2800" dirty="0">
                <a:solidFill>
                  <a:srgbClr val="282828"/>
                </a:solidFill>
              </a:rPr>
              <a:t> multiple;</a:t>
            </a:r>
          </a:p>
          <a:p>
            <a:r>
              <a:rPr lang="it-IT" sz="2800" dirty="0">
                <a:solidFill>
                  <a:srgbClr val="282828"/>
                </a:solidFill>
              </a:rPr>
              <a:t>•hoteluri şi blocuri cu mai mulţi locatari;</a:t>
            </a:r>
          </a:p>
          <a:p>
            <a:r>
              <a:rPr lang="en-US" sz="2800" dirty="0">
                <a:solidFill>
                  <a:srgbClr val="282828"/>
                </a:solidFill>
              </a:rPr>
              <a:t>•</a:t>
            </a:r>
            <a:r>
              <a:rPr lang="en-US" sz="2800" dirty="0" err="1">
                <a:solidFill>
                  <a:srgbClr val="282828"/>
                </a:solidFill>
              </a:rPr>
              <a:t>campusuri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universitare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şi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spitale</a:t>
            </a:r>
            <a:r>
              <a:rPr lang="en-US" sz="2800" dirty="0">
                <a:solidFill>
                  <a:srgbClr val="282828"/>
                </a:solidFill>
              </a:rPr>
              <a:t>;</a:t>
            </a:r>
          </a:p>
          <a:p>
            <a:r>
              <a:rPr lang="en-US" sz="2800" dirty="0">
                <a:solidFill>
                  <a:srgbClr val="282828"/>
                </a:solidFill>
              </a:rPr>
              <a:t>•</a:t>
            </a:r>
            <a:r>
              <a:rPr lang="en-US" sz="2800" dirty="0" err="1">
                <a:solidFill>
                  <a:srgbClr val="282828"/>
                </a:solidFill>
              </a:rPr>
              <a:t>centre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comerciale</a:t>
            </a:r>
            <a:r>
              <a:rPr lang="en-US" sz="2800" dirty="0">
                <a:solidFill>
                  <a:srgbClr val="282828"/>
                </a:solidFill>
              </a:rPr>
              <a:t>.</a:t>
            </a:r>
          </a:p>
          <a:p>
            <a:r>
              <a:rPr lang="en-US" sz="2800" dirty="0">
                <a:solidFill>
                  <a:srgbClr val="282828"/>
                </a:solidFill>
              </a:rPr>
              <a:t>Un </a:t>
            </a:r>
            <a:r>
              <a:rPr lang="en-US" sz="2800" dirty="0" err="1">
                <a:solidFill>
                  <a:srgbClr val="282828"/>
                </a:solidFill>
              </a:rPr>
              <a:t>interes</a:t>
            </a:r>
            <a:r>
              <a:rPr lang="en-US" sz="2800" dirty="0">
                <a:solidFill>
                  <a:srgbClr val="282828"/>
                </a:solidFill>
              </a:rPr>
              <a:t> special, </a:t>
            </a:r>
            <a:r>
              <a:rPr lang="en-US" sz="2800" dirty="0" err="1">
                <a:solidFill>
                  <a:srgbClr val="282828"/>
                </a:solidFill>
              </a:rPr>
              <a:t>atât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pentru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proprietari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cât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şi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pentru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constructorii</a:t>
            </a:r>
            <a:r>
              <a:rPr lang="en-US" sz="2800" dirty="0">
                <a:solidFill>
                  <a:srgbClr val="282828"/>
                </a:solidFill>
              </a:rPr>
              <a:t> de </a:t>
            </a:r>
            <a:r>
              <a:rPr lang="en-US" sz="2800" dirty="0" err="1">
                <a:solidFill>
                  <a:srgbClr val="282828"/>
                </a:solidFill>
              </a:rPr>
              <a:t>clădiri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inteligente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îl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reprezintă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cazul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unor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locatari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multiplii</a:t>
            </a:r>
            <a:r>
              <a:rPr lang="en-US" sz="2800" dirty="0">
                <a:solidFill>
                  <a:srgbClr val="282828"/>
                </a:solidFill>
              </a:rPr>
              <a:t> (</a:t>
            </a:r>
            <a:r>
              <a:rPr lang="en-US" sz="2800" dirty="0" err="1">
                <a:solidFill>
                  <a:srgbClr val="282828"/>
                </a:solidFill>
              </a:rPr>
              <a:t>mai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multe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firme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instituţii</a:t>
            </a:r>
            <a:r>
              <a:rPr lang="en-US" sz="2800" dirty="0">
                <a:solidFill>
                  <a:srgbClr val="282828"/>
                </a:solidFill>
              </a:rPr>
              <a:t>) care </a:t>
            </a:r>
            <a:r>
              <a:rPr lang="en-US" sz="2800" dirty="0" err="1">
                <a:solidFill>
                  <a:srgbClr val="282828"/>
                </a:solidFill>
              </a:rPr>
              <a:t>să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folosească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în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comun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anumite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servicii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acesta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fiind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aspectul</a:t>
            </a:r>
            <a:r>
              <a:rPr lang="en-US" sz="2800" dirty="0">
                <a:solidFill>
                  <a:srgbClr val="282828"/>
                </a:solidFill>
              </a:rPr>
              <a:t> principal care </a:t>
            </a:r>
            <a:r>
              <a:rPr lang="en-US" sz="2800" dirty="0" err="1">
                <a:solidFill>
                  <a:srgbClr val="282828"/>
                </a:solidFill>
              </a:rPr>
              <a:t>poate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aduce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profituri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importante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proprietarilor</a:t>
            </a:r>
            <a:r>
              <a:rPr lang="en-US" sz="2800" dirty="0">
                <a:solidFill>
                  <a:srgbClr val="282828"/>
                </a:solidFill>
              </a:rPr>
              <a:t>. </a:t>
            </a:r>
            <a:r>
              <a:rPr lang="en-US" sz="2800" dirty="0" err="1">
                <a:solidFill>
                  <a:srgbClr val="282828"/>
                </a:solidFill>
              </a:rPr>
              <a:t>În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acelaşi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timp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ele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reprezintă</a:t>
            </a:r>
            <a:r>
              <a:rPr lang="en-US" sz="2800" dirty="0">
                <a:solidFill>
                  <a:srgbClr val="282828"/>
                </a:solidFill>
              </a:rPr>
              <a:t> o </a:t>
            </a:r>
            <a:r>
              <a:rPr lang="en-US" sz="2800" dirty="0" err="1">
                <a:solidFill>
                  <a:srgbClr val="282828"/>
                </a:solidFill>
              </a:rPr>
              <a:t>tentaţie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pentru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potenţialii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locatari</a:t>
            </a:r>
            <a:r>
              <a:rPr lang="en-US" sz="2800" dirty="0">
                <a:solidFill>
                  <a:srgbClr val="282828"/>
                </a:solidFill>
              </a:rPr>
              <a:t> care nu </a:t>
            </a:r>
            <a:r>
              <a:rPr lang="en-US" sz="2800" dirty="0" err="1">
                <a:solidFill>
                  <a:srgbClr val="282828"/>
                </a:solidFill>
              </a:rPr>
              <a:t>şi-ar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permite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în</a:t>
            </a:r>
            <a:r>
              <a:rPr lang="en-US" sz="2800" dirty="0">
                <a:solidFill>
                  <a:srgbClr val="282828"/>
                </a:solidFill>
              </a:rPr>
              <a:t> mod individual </a:t>
            </a:r>
            <a:r>
              <a:rPr lang="en-US" sz="2800" dirty="0" err="1">
                <a:solidFill>
                  <a:srgbClr val="282828"/>
                </a:solidFill>
              </a:rPr>
              <a:t>asemenea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servicii</a:t>
            </a:r>
            <a:r>
              <a:rPr lang="en-US" sz="2800" dirty="0" smtClean="0">
                <a:solidFill>
                  <a:srgbClr val="282828"/>
                </a:solidFill>
              </a:rPr>
              <a:t>.</a:t>
            </a:r>
            <a:endParaRPr lang="en-US" sz="2800" dirty="0">
              <a:solidFill>
                <a:srgbClr val="28282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30" y="156409"/>
            <a:ext cx="3200813" cy="19217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4" b="42524"/>
          <a:stretch>
            <a:fillRect/>
          </a:stretch>
        </p:blipFill>
        <p:spPr>
          <a:xfrm>
            <a:off x="0" y="-42863"/>
            <a:ext cx="24384000" cy="5934076"/>
          </a:xfrm>
          <a:solidFill>
            <a:schemeClr val="bg2"/>
          </a:solidFill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606071" y="7034370"/>
            <a:ext cx="15171858" cy="2066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77500" lnSpcReduction="20000"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dirty="0"/>
              <a:t>Ce ne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smtClean="0"/>
              <a:t>cl</a:t>
            </a:r>
            <a:r>
              <a:rPr lang="ro-RO" dirty="0" smtClean="0"/>
              <a:t>ă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/>
              <a:t>Inteligente</a:t>
            </a:r>
            <a:endParaRPr dirty="0"/>
          </a:p>
        </p:txBody>
      </p:sp>
      <p:sp>
        <p:nvSpPr>
          <p:cNvPr id="129" name="Shape 129"/>
          <p:cNvSpPr/>
          <p:nvPr/>
        </p:nvSpPr>
        <p:spPr>
          <a:xfrm>
            <a:off x="5374944" y="9252218"/>
            <a:ext cx="13634112" cy="35118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/>
          </a:lstStyle>
          <a:p>
            <a:pPr algn="just"/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Considerăm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ca o mai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bună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promovare, prezentarea avantajelor clientilor finali, o mai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bună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colaborare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între producătorii sistemelor și dezvoltătorii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imobiliari ar putea avea ca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și consecință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realizarea mai multor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clădiri inteligente.</a:t>
            </a:r>
            <a:endParaRPr sz="28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grpSp>
        <p:nvGrpSpPr>
          <p:cNvPr id="132" name="Group 132"/>
          <p:cNvGrpSpPr/>
          <p:nvPr/>
        </p:nvGrpSpPr>
        <p:grpSpPr>
          <a:xfrm rot="16200000">
            <a:off x="11585925" y="5273184"/>
            <a:ext cx="1212151" cy="1212151"/>
            <a:chOff x="0" y="0"/>
            <a:chExt cx="1212150" cy="1212150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1212150" cy="1212150"/>
            </a:xfrm>
            <a:prstGeom prst="ellipse">
              <a:avLst/>
            </a:prstGeom>
            <a:solidFill>
              <a:srgbClr val="03C0FE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10800000">
              <a:off x="484447" y="448152"/>
              <a:ext cx="2178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0" y="0"/>
                  </a:moveTo>
                  <a:lnTo>
                    <a:pt x="0" y="2462"/>
                  </a:lnTo>
                  <a:lnTo>
                    <a:pt x="13671" y="10800"/>
                  </a:lnTo>
                  <a:lnTo>
                    <a:pt x="0" y="19194"/>
                  </a:lnTo>
                  <a:lnTo>
                    <a:pt x="4010" y="21600"/>
                  </a:lnTo>
                  <a:lnTo>
                    <a:pt x="21600" y="10800"/>
                  </a:lnTo>
                  <a:lnTo>
                    <a:pt x="4010" y="0"/>
                  </a:lnTo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272" y="156409"/>
            <a:ext cx="3200813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7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4" b="42524"/>
          <a:stretch>
            <a:fillRect/>
          </a:stretch>
        </p:blipFill>
        <p:spPr>
          <a:xfrm>
            <a:off x="0" y="-42863"/>
            <a:ext cx="24384000" cy="5934076"/>
          </a:xfrm>
          <a:solidFill>
            <a:schemeClr val="bg2"/>
          </a:solidFill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606071" y="7034370"/>
            <a:ext cx="15171858" cy="2066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77500" lnSpcReduction="20000"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dirty="0" err="1" smtClean="0"/>
              <a:t>Finan</a:t>
            </a:r>
            <a:r>
              <a:rPr lang="ro-RO" dirty="0" smtClean="0"/>
              <a:t>ță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cl</a:t>
            </a:r>
            <a:r>
              <a:rPr lang="ro-RO" dirty="0" smtClean="0"/>
              <a:t>ă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/>
              <a:t>inteligente</a:t>
            </a:r>
            <a:endParaRPr dirty="0"/>
          </a:p>
        </p:txBody>
      </p:sp>
      <p:sp>
        <p:nvSpPr>
          <p:cNvPr id="129" name="Shape 129"/>
          <p:cNvSpPr/>
          <p:nvPr/>
        </p:nvSpPr>
        <p:spPr>
          <a:xfrm>
            <a:off x="5374944" y="9252218"/>
            <a:ext cx="13634112" cy="35118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/>
          </a:lstStyle>
          <a:p>
            <a:pPr algn="just"/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Băncile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ar trebui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să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acorde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facilități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in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finanțarea clădirilor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inteligente, vorbim aici de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clienții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finali –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în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cazul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clădirilor rezidențiale cât și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dezvoltatorilor.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Ținând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cont de economiile pe termen lung pe care o astfel de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clădire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o aduce utilizatorilor finali, acesta va putea suport mai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ușor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o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rată lunară aferentă rambursării </a:t>
            </a:r>
            <a:r>
              <a:rPr lang="ro-RO" sz="2800" dirty="0">
                <a:solidFill>
                  <a:srgbClr val="282828"/>
                </a:solidFill>
                <a:latin typeface="Calibri" panose="020F0502020204030204" pitchFamily="34" charset="0"/>
              </a:rPr>
              <a:t>creditului.</a:t>
            </a:r>
            <a:endParaRPr sz="28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grpSp>
        <p:nvGrpSpPr>
          <p:cNvPr id="132" name="Group 132"/>
          <p:cNvGrpSpPr/>
          <p:nvPr/>
        </p:nvGrpSpPr>
        <p:grpSpPr>
          <a:xfrm rot="16200000">
            <a:off x="11585925" y="5273184"/>
            <a:ext cx="1212151" cy="1212151"/>
            <a:chOff x="0" y="0"/>
            <a:chExt cx="1212150" cy="1212150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1212150" cy="1212150"/>
            </a:xfrm>
            <a:prstGeom prst="ellipse">
              <a:avLst/>
            </a:prstGeom>
            <a:solidFill>
              <a:srgbClr val="03C0FE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10800000">
              <a:off x="484447" y="448152"/>
              <a:ext cx="2178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0" y="0"/>
                  </a:moveTo>
                  <a:lnTo>
                    <a:pt x="0" y="2462"/>
                  </a:lnTo>
                  <a:lnTo>
                    <a:pt x="13671" y="10800"/>
                  </a:lnTo>
                  <a:lnTo>
                    <a:pt x="0" y="19194"/>
                  </a:lnTo>
                  <a:lnTo>
                    <a:pt x="4010" y="21600"/>
                  </a:lnTo>
                  <a:lnTo>
                    <a:pt x="21600" y="10800"/>
                  </a:lnTo>
                  <a:lnTo>
                    <a:pt x="4010" y="0"/>
                  </a:lnTo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272" y="156409"/>
            <a:ext cx="3200813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75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4" b="42524"/>
          <a:stretch>
            <a:fillRect/>
          </a:stretch>
        </p:blipFill>
        <p:spPr>
          <a:xfrm>
            <a:off x="0" y="-42863"/>
            <a:ext cx="24384000" cy="5934076"/>
          </a:xfrm>
          <a:solidFill>
            <a:schemeClr val="bg2"/>
          </a:solidFill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606071" y="7034370"/>
            <a:ext cx="15171858" cy="2066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sz="9600" dirty="0" err="1"/>
              <a:t>Probleme</a:t>
            </a:r>
            <a:r>
              <a:rPr lang="en-US" sz="9600" dirty="0"/>
              <a:t> </a:t>
            </a:r>
            <a:r>
              <a:rPr lang="ro-RO" sz="9600" dirty="0" smtClean="0"/>
              <a:t>î</a:t>
            </a:r>
            <a:r>
              <a:rPr lang="en-US" sz="9600" dirty="0" err="1" smtClean="0"/>
              <a:t>nt</a:t>
            </a:r>
            <a:r>
              <a:rPr lang="ro-RO" sz="9600" dirty="0" smtClean="0"/>
              <a:t>â</a:t>
            </a:r>
            <a:r>
              <a:rPr lang="en-US" sz="9600" dirty="0" err="1" smtClean="0"/>
              <a:t>mpinate</a:t>
            </a:r>
            <a:endParaRPr sz="9600" dirty="0"/>
          </a:p>
        </p:txBody>
      </p:sp>
      <p:sp>
        <p:nvSpPr>
          <p:cNvPr id="129" name="Shape 129"/>
          <p:cNvSpPr/>
          <p:nvPr/>
        </p:nvSpPr>
        <p:spPr>
          <a:xfrm>
            <a:off x="5374944" y="9252218"/>
            <a:ext cx="13634112" cy="35118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/>
          </a:lstStyle>
          <a:p>
            <a:pPr algn="just"/>
            <a:r>
              <a:rPr lang="en-US" sz="2800" dirty="0" err="1">
                <a:solidFill>
                  <a:srgbClr val="282828"/>
                </a:solidFill>
              </a:rPr>
              <a:t>Costurile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ridicate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necunoașterea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beneficiilor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lipsă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unori</a:t>
            </a:r>
            <a:r>
              <a:rPr lang="en-US" sz="2800" dirty="0">
                <a:solidFill>
                  <a:srgbClr val="282828"/>
                </a:solidFill>
              </a:rPr>
              <a:t> facilitate, </a:t>
            </a:r>
            <a:r>
              <a:rPr lang="en-US" sz="2800" dirty="0" err="1">
                <a:solidFill>
                  <a:srgbClr val="282828"/>
                </a:solidFill>
              </a:rPr>
              <a:t>solutiille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uneori</a:t>
            </a:r>
            <a:r>
              <a:rPr lang="en-US" sz="2800" dirty="0">
                <a:solidFill>
                  <a:srgbClr val="282828"/>
                </a:solidFill>
              </a:rPr>
              <a:t> nu </a:t>
            </a:r>
            <a:r>
              <a:rPr lang="en-US" sz="2800" dirty="0" err="1">
                <a:solidFill>
                  <a:srgbClr val="282828"/>
                </a:solidFill>
              </a:rPr>
              <a:t>sunt</a:t>
            </a:r>
            <a:r>
              <a:rPr lang="en-US" sz="2800" dirty="0">
                <a:solidFill>
                  <a:srgbClr val="282828"/>
                </a:solidFill>
              </a:rPr>
              <a:t> sufficient </a:t>
            </a:r>
            <a:r>
              <a:rPr lang="en-US" sz="2800" dirty="0" err="1">
                <a:solidFill>
                  <a:srgbClr val="282828"/>
                </a:solidFill>
              </a:rPr>
              <a:t>dezvoltate</a:t>
            </a:r>
            <a:r>
              <a:rPr lang="en-US" sz="2800" dirty="0">
                <a:solidFill>
                  <a:srgbClr val="282828"/>
                </a:solidFill>
              </a:rPr>
              <a:t> / </a:t>
            </a:r>
            <a:r>
              <a:rPr lang="en-US" sz="2800" dirty="0" err="1">
                <a:solidFill>
                  <a:srgbClr val="282828"/>
                </a:solidFill>
              </a:rPr>
              <a:t>adaptate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condiţiilor</a:t>
            </a:r>
            <a:r>
              <a:rPr lang="en-US" sz="2800" dirty="0">
                <a:solidFill>
                  <a:srgbClr val="282828"/>
                </a:solidFill>
              </a:rPr>
              <a:t> din </a:t>
            </a:r>
            <a:r>
              <a:rPr lang="en-US" sz="2800" dirty="0" err="1">
                <a:solidFill>
                  <a:srgbClr val="282828"/>
                </a:solidFill>
              </a:rPr>
              <a:t>România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duc</a:t>
            </a:r>
            <a:r>
              <a:rPr lang="en-US" sz="2800" dirty="0">
                <a:solidFill>
                  <a:srgbClr val="282828"/>
                </a:solidFill>
              </a:rPr>
              <a:t> la </a:t>
            </a:r>
            <a:r>
              <a:rPr lang="en-US" sz="2800" dirty="0" err="1">
                <a:solidFill>
                  <a:srgbClr val="282828"/>
                </a:solidFill>
              </a:rPr>
              <a:t>întrebarea</a:t>
            </a:r>
            <a:r>
              <a:rPr lang="en-US" sz="2800" dirty="0">
                <a:solidFill>
                  <a:srgbClr val="282828"/>
                </a:solidFill>
              </a:rPr>
              <a:t> “De </a:t>
            </a:r>
            <a:r>
              <a:rPr lang="en-US" sz="2800" dirty="0" err="1">
                <a:solidFill>
                  <a:srgbClr val="282828"/>
                </a:solidFill>
              </a:rPr>
              <a:t>ce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să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investesc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mai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mulţi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bani</a:t>
            </a:r>
            <a:r>
              <a:rPr lang="en-US" sz="2800" dirty="0">
                <a:solidFill>
                  <a:srgbClr val="282828"/>
                </a:solidFill>
              </a:rPr>
              <a:t>, de </a:t>
            </a:r>
            <a:r>
              <a:rPr lang="en-US" sz="2800" dirty="0" err="1">
                <a:solidFill>
                  <a:srgbClr val="282828"/>
                </a:solidFill>
              </a:rPr>
              <a:t>ce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eu</a:t>
            </a:r>
            <a:r>
              <a:rPr lang="en-US" sz="2800" dirty="0">
                <a:solidFill>
                  <a:srgbClr val="282828"/>
                </a:solidFill>
              </a:rPr>
              <a:t>?”. Un </a:t>
            </a:r>
            <a:r>
              <a:rPr lang="en-US" sz="2800" dirty="0" err="1">
                <a:solidFill>
                  <a:srgbClr val="282828"/>
                </a:solidFill>
              </a:rPr>
              <a:t>exemplu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ar</a:t>
            </a:r>
            <a:r>
              <a:rPr lang="en-US" sz="2800" dirty="0">
                <a:solidFill>
                  <a:srgbClr val="282828"/>
                </a:solidFill>
              </a:rPr>
              <a:t> fi </a:t>
            </a:r>
            <a:r>
              <a:rPr lang="en-US" sz="2800" dirty="0" err="1">
                <a:solidFill>
                  <a:srgbClr val="282828"/>
                </a:solidFill>
              </a:rPr>
              <a:t>panoruile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pentru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producerea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energiei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electrice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unde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costurile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mari</a:t>
            </a:r>
            <a:r>
              <a:rPr lang="en-US" sz="2800" dirty="0">
                <a:solidFill>
                  <a:srgbClr val="282828"/>
                </a:solidFill>
              </a:rPr>
              <a:t> de </a:t>
            </a:r>
            <a:r>
              <a:rPr lang="en-US" sz="2800" dirty="0" err="1">
                <a:solidFill>
                  <a:srgbClr val="282828"/>
                </a:solidFill>
              </a:rPr>
              <a:t>racordare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pentru</a:t>
            </a:r>
            <a:r>
              <a:rPr lang="en-US" sz="2800" dirty="0">
                <a:solidFill>
                  <a:srgbClr val="282828"/>
                </a:solidFill>
              </a:rPr>
              <a:t> a </a:t>
            </a:r>
            <a:r>
              <a:rPr lang="en-US" sz="2800" dirty="0" err="1">
                <a:solidFill>
                  <a:srgbClr val="282828"/>
                </a:solidFill>
              </a:rPr>
              <a:t>putea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livra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surplusul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în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reţea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lipsa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facilitaţilor</a:t>
            </a:r>
            <a:r>
              <a:rPr lang="en-US" sz="2800" dirty="0">
                <a:solidFill>
                  <a:srgbClr val="282828"/>
                </a:solidFill>
              </a:rPr>
              <a:t>  - nu se </a:t>
            </a:r>
            <a:r>
              <a:rPr lang="en-US" sz="2800" dirty="0" err="1">
                <a:solidFill>
                  <a:srgbClr val="282828"/>
                </a:solidFill>
              </a:rPr>
              <a:t>mai</a:t>
            </a:r>
            <a:r>
              <a:rPr lang="en-US" sz="2800" dirty="0">
                <a:solidFill>
                  <a:srgbClr val="282828"/>
                </a:solidFill>
              </a:rPr>
              <a:t> emit certificate </a:t>
            </a:r>
            <a:r>
              <a:rPr lang="en-US" sz="2800" dirty="0" err="1">
                <a:solidFill>
                  <a:srgbClr val="282828"/>
                </a:solidFill>
              </a:rPr>
              <a:t>verzi</a:t>
            </a:r>
            <a:r>
              <a:rPr lang="en-US" sz="2800" dirty="0">
                <a:solidFill>
                  <a:srgbClr val="282828"/>
                </a:solidFill>
              </a:rPr>
              <a:t>, </a:t>
            </a:r>
            <a:r>
              <a:rPr lang="en-US" sz="2800" dirty="0" err="1">
                <a:solidFill>
                  <a:srgbClr val="282828"/>
                </a:solidFill>
              </a:rPr>
              <a:t>conduc</a:t>
            </a:r>
            <a:r>
              <a:rPr lang="en-US" sz="2800" dirty="0">
                <a:solidFill>
                  <a:srgbClr val="282828"/>
                </a:solidFill>
              </a:rPr>
              <a:t> la </a:t>
            </a:r>
            <a:r>
              <a:rPr lang="en-US" sz="2800" dirty="0" err="1">
                <a:solidFill>
                  <a:srgbClr val="282828"/>
                </a:solidFill>
              </a:rPr>
              <a:t>lipsa</a:t>
            </a:r>
            <a:r>
              <a:rPr lang="en-US" sz="2800" dirty="0">
                <a:solidFill>
                  <a:srgbClr val="282828"/>
                </a:solidFill>
              </a:rPr>
              <a:t> de </a:t>
            </a:r>
            <a:r>
              <a:rPr lang="en-US" sz="2800" dirty="0" err="1">
                <a:solidFill>
                  <a:srgbClr val="282828"/>
                </a:solidFill>
              </a:rPr>
              <a:t>interes</a:t>
            </a:r>
            <a:r>
              <a:rPr lang="en-US" sz="2800" dirty="0">
                <a:solidFill>
                  <a:srgbClr val="282828"/>
                </a:solidFill>
              </a:rPr>
              <a:t> a </a:t>
            </a:r>
            <a:r>
              <a:rPr lang="en-US" sz="2800" dirty="0" err="1">
                <a:solidFill>
                  <a:srgbClr val="282828"/>
                </a:solidFill>
              </a:rPr>
              <a:t>dezvoltatorilor</a:t>
            </a:r>
            <a:r>
              <a:rPr lang="en-US" sz="2800" dirty="0">
                <a:solidFill>
                  <a:srgbClr val="282828"/>
                </a:solidFill>
              </a:rPr>
              <a:t>. Un alt </a:t>
            </a:r>
            <a:r>
              <a:rPr lang="en-US" sz="2800" dirty="0" err="1">
                <a:solidFill>
                  <a:srgbClr val="282828"/>
                </a:solidFill>
              </a:rPr>
              <a:t>exemplu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ar</a:t>
            </a:r>
            <a:r>
              <a:rPr lang="en-US" sz="2800" dirty="0">
                <a:solidFill>
                  <a:srgbClr val="282828"/>
                </a:solidFill>
              </a:rPr>
              <a:t> fi ca </a:t>
            </a:r>
            <a:r>
              <a:rPr lang="en-US" sz="2800" dirty="0" err="1">
                <a:solidFill>
                  <a:srgbClr val="282828"/>
                </a:solidFill>
              </a:rPr>
              <a:t>anumite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soluţii</a:t>
            </a:r>
            <a:r>
              <a:rPr lang="en-US" sz="2800" dirty="0">
                <a:solidFill>
                  <a:srgbClr val="282828"/>
                </a:solidFill>
              </a:rPr>
              <a:t> nu </a:t>
            </a:r>
            <a:r>
              <a:rPr lang="en-US" sz="2800" dirty="0" err="1">
                <a:solidFill>
                  <a:srgbClr val="282828"/>
                </a:solidFill>
              </a:rPr>
              <a:t>sunt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suficiet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dezoltate</a:t>
            </a:r>
            <a:r>
              <a:rPr lang="en-US" sz="2800" dirty="0">
                <a:solidFill>
                  <a:srgbClr val="282828"/>
                </a:solidFill>
              </a:rPr>
              <a:t> – </a:t>
            </a:r>
            <a:r>
              <a:rPr lang="en-US" sz="2800" dirty="0" err="1">
                <a:solidFill>
                  <a:srgbClr val="282828"/>
                </a:solidFill>
              </a:rPr>
              <a:t>spre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exempu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riscul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colmatării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puţurilor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în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cazul</a:t>
            </a:r>
            <a:r>
              <a:rPr lang="en-US" sz="2800" dirty="0">
                <a:solidFill>
                  <a:srgbClr val="282828"/>
                </a:solidFill>
              </a:rPr>
              <a:t> </a:t>
            </a:r>
            <a:r>
              <a:rPr lang="en-US" sz="2800" dirty="0" err="1">
                <a:solidFill>
                  <a:srgbClr val="282828"/>
                </a:solidFill>
              </a:rPr>
              <a:t>pompelor</a:t>
            </a:r>
            <a:r>
              <a:rPr lang="en-US" sz="2800" dirty="0">
                <a:solidFill>
                  <a:srgbClr val="282828"/>
                </a:solidFill>
              </a:rPr>
              <a:t> de </a:t>
            </a:r>
            <a:r>
              <a:rPr lang="en-US" sz="2800" dirty="0" err="1">
                <a:solidFill>
                  <a:srgbClr val="282828"/>
                </a:solidFill>
              </a:rPr>
              <a:t>căldură</a:t>
            </a:r>
            <a:r>
              <a:rPr lang="en-US" sz="2800" dirty="0">
                <a:solidFill>
                  <a:srgbClr val="282828"/>
                </a:solidFill>
              </a:rPr>
              <a:t>. </a:t>
            </a:r>
          </a:p>
        </p:txBody>
      </p:sp>
      <p:grpSp>
        <p:nvGrpSpPr>
          <p:cNvPr id="132" name="Group 132"/>
          <p:cNvGrpSpPr/>
          <p:nvPr/>
        </p:nvGrpSpPr>
        <p:grpSpPr>
          <a:xfrm rot="16200000">
            <a:off x="11585925" y="5273184"/>
            <a:ext cx="1212151" cy="1212151"/>
            <a:chOff x="0" y="0"/>
            <a:chExt cx="1212150" cy="1212150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1212150" cy="1212150"/>
            </a:xfrm>
            <a:prstGeom prst="ellipse">
              <a:avLst/>
            </a:prstGeom>
            <a:solidFill>
              <a:srgbClr val="03C0FE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10800000">
              <a:off x="484447" y="448152"/>
              <a:ext cx="2178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0" y="0"/>
                  </a:moveTo>
                  <a:lnTo>
                    <a:pt x="0" y="2462"/>
                  </a:lnTo>
                  <a:lnTo>
                    <a:pt x="13671" y="10800"/>
                  </a:lnTo>
                  <a:lnTo>
                    <a:pt x="0" y="19194"/>
                  </a:lnTo>
                  <a:lnTo>
                    <a:pt x="4010" y="21600"/>
                  </a:lnTo>
                  <a:lnTo>
                    <a:pt x="21600" y="10800"/>
                  </a:lnTo>
                  <a:lnTo>
                    <a:pt x="4010" y="0"/>
                  </a:lnTo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272" y="156409"/>
            <a:ext cx="3200813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88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7" b="38777"/>
          <a:stretch>
            <a:fillRect/>
          </a:stretch>
        </p:blipFill>
        <p:spPr>
          <a:xfrm>
            <a:off x="5555" y="0"/>
            <a:ext cx="24398288" cy="8913813"/>
          </a:xfrm>
          <a:solidFill>
            <a:schemeClr val="bg2"/>
          </a:solidFill>
        </p:spPr>
      </p:pic>
      <p:sp>
        <p:nvSpPr>
          <p:cNvPr id="135" name="Shape 135"/>
          <p:cNvSpPr/>
          <p:nvPr/>
        </p:nvSpPr>
        <p:spPr>
          <a:xfrm>
            <a:off x="3263046" y="3787320"/>
            <a:ext cx="17857907" cy="7484087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4606071" y="5352121"/>
            <a:ext cx="15171858" cy="2066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dirty="0"/>
              <a:t>Casa </a:t>
            </a:r>
            <a:r>
              <a:rPr lang="en-US" dirty="0" err="1" smtClean="0"/>
              <a:t>inteligent</a:t>
            </a:r>
            <a:r>
              <a:rPr lang="ro-RO" dirty="0" smtClean="0"/>
              <a:t>ă</a:t>
            </a:r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3948545" y="7569968"/>
            <a:ext cx="16438419" cy="36657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algn="just"/>
            <a:r>
              <a:rPr lang="en-US" sz="3200" b="1" dirty="0" err="1">
                <a:solidFill>
                  <a:srgbClr val="282828"/>
                </a:solidFill>
              </a:rPr>
              <a:t>Conceptul</a:t>
            </a:r>
            <a:r>
              <a:rPr lang="en-US" sz="3200" b="1" dirty="0">
                <a:solidFill>
                  <a:srgbClr val="282828"/>
                </a:solidFill>
              </a:rPr>
              <a:t> de „</a:t>
            </a:r>
            <a:r>
              <a:rPr lang="en-US" sz="3200" b="1" dirty="0" err="1">
                <a:solidFill>
                  <a:srgbClr val="282828"/>
                </a:solidFill>
              </a:rPr>
              <a:t>casă</a:t>
            </a:r>
            <a:r>
              <a:rPr lang="en-US" sz="3200" b="1" dirty="0">
                <a:solidFill>
                  <a:srgbClr val="282828"/>
                </a:solidFill>
              </a:rPr>
              <a:t> </a:t>
            </a:r>
            <a:r>
              <a:rPr lang="en-US" sz="3200" b="1" dirty="0" err="1">
                <a:solidFill>
                  <a:srgbClr val="282828"/>
                </a:solidFill>
              </a:rPr>
              <a:t>inteligentă</a:t>
            </a:r>
            <a:r>
              <a:rPr lang="en-US" sz="3200" b="1" dirty="0">
                <a:solidFill>
                  <a:srgbClr val="282828"/>
                </a:solidFill>
              </a:rPr>
              <a:t>“ </a:t>
            </a:r>
            <a:r>
              <a:rPr lang="en-US" sz="3200" dirty="0" err="1">
                <a:solidFill>
                  <a:srgbClr val="282828"/>
                </a:solidFill>
              </a:rPr>
              <a:t>înglobează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nevoia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oamenilor</a:t>
            </a:r>
            <a:r>
              <a:rPr lang="en-US" sz="3200" dirty="0">
                <a:solidFill>
                  <a:srgbClr val="282828"/>
                </a:solidFill>
              </a:rPr>
              <a:t> de a </a:t>
            </a:r>
            <a:r>
              <a:rPr lang="en-US" sz="3200" dirty="0" err="1">
                <a:solidFill>
                  <a:srgbClr val="282828"/>
                </a:solidFill>
              </a:rPr>
              <a:t>avea</a:t>
            </a:r>
            <a:r>
              <a:rPr lang="en-US" sz="3200" dirty="0">
                <a:solidFill>
                  <a:srgbClr val="282828"/>
                </a:solidFill>
              </a:rPr>
              <a:t> control, cu o </a:t>
            </a:r>
            <a:r>
              <a:rPr lang="en-US" sz="3200" dirty="0" err="1">
                <a:solidFill>
                  <a:srgbClr val="282828"/>
                </a:solidFill>
              </a:rPr>
              <a:t>mai</a:t>
            </a:r>
            <a:r>
              <a:rPr lang="en-US" sz="3200" dirty="0">
                <a:solidFill>
                  <a:srgbClr val="282828"/>
                </a:solidFill>
              </a:rPr>
              <a:t> mare </a:t>
            </a:r>
            <a:r>
              <a:rPr lang="en-US" sz="3200" dirty="0" err="1">
                <a:solidFill>
                  <a:srgbClr val="282828"/>
                </a:solidFill>
              </a:rPr>
              <a:t>uşurinţă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și</a:t>
            </a:r>
            <a:r>
              <a:rPr lang="en-US" sz="3200" dirty="0">
                <a:solidFill>
                  <a:srgbClr val="282828"/>
                </a:solidFill>
              </a:rPr>
              <a:t> cu o </a:t>
            </a:r>
            <a:r>
              <a:rPr lang="en-US" sz="3200" dirty="0" err="1">
                <a:solidFill>
                  <a:srgbClr val="282828"/>
                </a:solidFill>
              </a:rPr>
              <a:t>configurabilitate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ridicată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asupra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spațiului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își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desfăşoară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activitățile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zilnice</a:t>
            </a:r>
            <a:r>
              <a:rPr lang="en-US" sz="3200" dirty="0">
                <a:solidFill>
                  <a:srgbClr val="282828"/>
                </a:solidFill>
              </a:rPr>
              <a:t>.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viitor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acest</a:t>
            </a:r>
            <a:r>
              <a:rPr lang="en-US" sz="3200" dirty="0">
                <a:solidFill>
                  <a:srgbClr val="282828"/>
                </a:solidFill>
              </a:rPr>
              <a:t> „</a:t>
            </a:r>
            <a:r>
              <a:rPr lang="en-US" sz="3200" dirty="0" err="1">
                <a:solidFill>
                  <a:srgbClr val="282828"/>
                </a:solidFill>
              </a:rPr>
              <a:t>curent</a:t>
            </a:r>
            <a:r>
              <a:rPr lang="en-US" sz="3200" dirty="0">
                <a:solidFill>
                  <a:srgbClr val="282828"/>
                </a:solidFill>
              </a:rPr>
              <a:t>“ </a:t>
            </a:r>
            <a:r>
              <a:rPr lang="en-US" sz="3200" dirty="0" err="1">
                <a:solidFill>
                  <a:srgbClr val="282828"/>
                </a:solidFill>
              </a:rPr>
              <a:t>va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îngloba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tehnologii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noi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vor</a:t>
            </a:r>
            <a:r>
              <a:rPr lang="en-US" sz="3200" dirty="0">
                <a:solidFill>
                  <a:srgbClr val="282828"/>
                </a:solidFill>
              </a:rPr>
              <a:t> fi </a:t>
            </a:r>
            <a:r>
              <a:rPr lang="en-US" sz="3200" dirty="0" err="1">
                <a:solidFill>
                  <a:srgbClr val="282828"/>
                </a:solidFill>
              </a:rPr>
              <a:t>aliniate</a:t>
            </a:r>
            <a:r>
              <a:rPr lang="en-US" sz="3200" dirty="0">
                <a:solidFill>
                  <a:srgbClr val="282828"/>
                </a:solidFill>
              </a:rPr>
              <a:t> la </a:t>
            </a:r>
            <a:r>
              <a:rPr lang="en-US" sz="3200" dirty="0" err="1">
                <a:solidFill>
                  <a:srgbClr val="282828"/>
                </a:solidFill>
              </a:rPr>
              <a:t>standarde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comune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globale</a:t>
            </a:r>
            <a:r>
              <a:rPr lang="en-US" sz="3200" dirty="0">
                <a:solidFill>
                  <a:srgbClr val="282828"/>
                </a:solidFill>
              </a:rPr>
              <a:t>.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</a:rPr>
              <a:t>Din </a:t>
            </a:r>
            <a:r>
              <a:rPr lang="en-US" sz="3200" dirty="0" err="1">
                <a:solidFill>
                  <a:srgbClr val="282828"/>
                </a:solidFill>
              </a:rPr>
              <a:t>păcate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partea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clădiri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rezidențiale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costurile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sunt</a:t>
            </a:r>
            <a:r>
              <a:rPr lang="en-US" sz="3200" dirty="0">
                <a:solidFill>
                  <a:srgbClr val="282828"/>
                </a:solidFill>
              </a:rPr>
              <a:t> prohibitive </a:t>
            </a:r>
            <a:r>
              <a:rPr lang="en-US" sz="3200" dirty="0" err="1">
                <a:solidFill>
                  <a:srgbClr val="282828"/>
                </a:solidFill>
              </a:rPr>
              <a:t>iar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clientul</a:t>
            </a:r>
            <a:r>
              <a:rPr lang="en-US" sz="3200" dirty="0">
                <a:solidFill>
                  <a:srgbClr val="282828"/>
                </a:solidFill>
              </a:rPr>
              <a:t> final nu </a:t>
            </a:r>
            <a:r>
              <a:rPr lang="en-US" sz="3200" dirty="0" err="1">
                <a:solidFill>
                  <a:srgbClr val="282828"/>
                </a:solidFill>
              </a:rPr>
              <a:t>este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conștient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beneficiile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termen</a:t>
            </a:r>
            <a:r>
              <a:rPr lang="en-US" sz="3200" dirty="0">
                <a:solidFill>
                  <a:srgbClr val="282828"/>
                </a:solidFill>
              </a:rPr>
              <a:t> lung. </a:t>
            </a:r>
            <a:r>
              <a:rPr lang="en-US" sz="3200" dirty="0" err="1">
                <a:solidFill>
                  <a:srgbClr val="282828"/>
                </a:solidFill>
              </a:rPr>
              <a:t>Pe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altă</a:t>
            </a:r>
            <a:r>
              <a:rPr lang="en-US" sz="3200" dirty="0">
                <a:solidFill>
                  <a:srgbClr val="282828"/>
                </a:solidFill>
              </a:rPr>
              <a:t> parte din </a:t>
            </a:r>
            <a:r>
              <a:rPr lang="en-US" sz="3200" dirty="0" err="1">
                <a:solidFill>
                  <a:srgbClr val="282828"/>
                </a:solidFill>
              </a:rPr>
              <a:t>ce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mai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mulți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dezvoltatori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clădiri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birouri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încearcă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găsească</a:t>
            </a:r>
            <a:r>
              <a:rPr lang="en-US" sz="3200" dirty="0">
                <a:solidFill>
                  <a:srgbClr val="282828"/>
                </a:solidFill>
              </a:rPr>
              <a:t> un </a:t>
            </a:r>
            <a:r>
              <a:rPr lang="en-US" sz="3200" dirty="0" err="1">
                <a:solidFill>
                  <a:srgbClr val="282828"/>
                </a:solidFill>
              </a:rPr>
              <a:t>echilibru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între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costuri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cerințelor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viitorilor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chiriași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construiesc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astfel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clădiri</a:t>
            </a:r>
            <a:r>
              <a:rPr lang="en-US" sz="3200" dirty="0">
                <a:solidFill>
                  <a:srgbClr val="282828"/>
                </a:solidFill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282828"/>
                </a:solidFill>
              </a:rPr>
              <a:t>Noi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credem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dezvoltă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astfel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sisteme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trebui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investească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mai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mult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campanii</a:t>
            </a:r>
            <a:r>
              <a:rPr lang="en-US" sz="3200" dirty="0">
                <a:solidFill>
                  <a:srgbClr val="282828"/>
                </a:solidFill>
              </a:rPr>
              <a:t> de marketing, </a:t>
            </a:r>
            <a:r>
              <a:rPr lang="en-US" sz="3200" dirty="0" err="1">
                <a:solidFill>
                  <a:srgbClr val="282828"/>
                </a:solidFill>
              </a:rPr>
              <a:t>să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ofere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suport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dezvoltatorilor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pentu</a:t>
            </a:r>
            <a:r>
              <a:rPr lang="en-US" sz="3200" dirty="0">
                <a:solidFill>
                  <a:srgbClr val="282828"/>
                </a:solidFill>
              </a:rPr>
              <a:t> a </a:t>
            </a:r>
            <a:r>
              <a:rPr lang="en-US" sz="3200" dirty="0" err="1">
                <a:solidFill>
                  <a:srgbClr val="282828"/>
                </a:solidFill>
              </a:rPr>
              <a:t>prezenta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clientului</a:t>
            </a:r>
            <a:r>
              <a:rPr lang="en-US" sz="3200" dirty="0">
                <a:solidFill>
                  <a:srgbClr val="282828"/>
                </a:solidFill>
              </a:rPr>
              <a:t> final, </a:t>
            </a:r>
            <a:r>
              <a:rPr lang="en-US" sz="3200" dirty="0" err="1">
                <a:solidFill>
                  <a:srgbClr val="282828"/>
                </a:solidFill>
              </a:rPr>
              <a:t>indiferent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este</a:t>
            </a:r>
            <a:r>
              <a:rPr lang="en-US" sz="3200" dirty="0">
                <a:solidFill>
                  <a:srgbClr val="282828"/>
                </a:solidFill>
              </a:rPr>
              <a:t> un </a:t>
            </a:r>
            <a:r>
              <a:rPr lang="en-US" sz="3200" dirty="0" err="1">
                <a:solidFill>
                  <a:srgbClr val="282828"/>
                </a:solidFill>
              </a:rPr>
              <a:t>proprietar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sau</a:t>
            </a:r>
            <a:r>
              <a:rPr lang="en-US" sz="3200" dirty="0">
                <a:solidFill>
                  <a:srgbClr val="282828"/>
                </a:solidFill>
              </a:rPr>
              <a:t> un </a:t>
            </a:r>
            <a:r>
              <a:rPr lang="en-US" sz="3200" dirty="0" err="1">
                <a:solidFill>
                  <a:srgbClr val="282828"/>
                </a:solidFill>
              </a:rPr>
              <a:t>chiriaș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beneficiile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termen</a:t>
            </a:r>
            <a:r>
              <a:rPr lang="en-US" sz="3200" dirty="0">
                <a:solidFill>
                  <a:srgbClr val="282828"/>
                </a:solidFill>
              </a:rPr>
              <a:t> lung ale </a:t>
            </a:r>
            <a:r>
              <a:rPr lang="en-US" sz="3200" dirty="0" err="1">
                <a:solidFill>
                  <a:srgbClr val="282828"/>
                </a:solidFill>
              </a:rPr>
              <a:t>unei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clădiri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inteligente</a:t>
            </a:r>
            <a:r>
              <a:rPr lang="en-US" sz="3200" dirty="0">
                <a:solidFill>
                  <a:srgbClr val="282828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08" y="271680"/>
            <a:ext cx="5129601" cy="30798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1419073" y="2752093"/>
            <a:ext cx="10139312" cy="54603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pPr>
            <a:endParaRPr dirty="0"/>
          </a:p>
        </p:txBody>
      </p:sp>
      <p:sp>
        <p:nvSpPr>
          <p:cNvPr id="35" name="Shape 35"/>
          <p:cNvSpPr/>
          <p:nvPr/>
        </p:nvSpPr>
        <p:spPr>
          <a:xfrm>
            <a:off x="11472619" y="5817771"/>
            <a:ext cx="10689683" cy="54441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marL="45720" algn="just">
              <a:spcAft>
                <a:spcPts val="750"/>
              </a:spcAft>
            </a:pPr>
            <a:r>
              <a:rPr lang="en-US" sz="4400" dirty="0">
                <a:solidFill>
                  <a:srgbClr val="282828"/>
                </a:solidFill>
              </a:rPr>
              <a:t>Un </a:t>
            </a:r>
            <a:r>
              <a:rPr lang="en-US" sz="4400" dirty="0" err="1">
                <a:solidFill>
                  <a:srgbClr val="282828"/>
                </a:solidFill>
              </a:rPr>
              <a:t>sistem</a:t>
            </a:r>
            <a:r>
              <a:rPr lang="en-US" sz="4400" dirty="0">
                <a:solidFill>
                  <a:srgbClr val="282828"/>
                </a:solidFill>
              </a:rPr>
              <a:t> bine </a:t>
            </a:r>
            <a:r>
              <a:rPr lang="en-US" sz="4400" dirty="0" err="1">
                <a:solidFill>
                  <a:srgbClr val="282828"/>
                </a:solidFill>
              </a:rPr>
              <a:t>executat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crește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valoarea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clădirii</a:t>
            </a:r>
            <a:r>
              <a:rPr lang="en-US" sz="4400" dirty="0">
                <a:solidFill>
                  <a:srgbClr val="282828"/>
                </a:solidFill>
              </a:rPr>
              <a:t> cu </a:t>
            </a:r>
            <a:r>
              <a:rPr lang="en-US" sz="4400" dirty="0" err="1">
                <a:solidFill>
                  <a:srgbClr val="282828"/>
                </a:solidFill>
              </a:rPr>
              <a:t>mult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mai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mult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 smtClean="0">
                <a:solidFill>
                  <a:srgbClr val="282828"/>
                </a:solidFill>
              </a:rPr>
              <a:t>dec</a:t>
            </a:r>
            <a:r>
              <a:rPr lang="ro-RO" sz="4400" dirty="0" smtClean="0">
                <a:solidFill>
                  <a:srgbClr val="282828"/>
                </a:solidFill>
              </a:rPr>
              <a:t>â</a:t>
            </a:r>
            <a:r>
              <a:rPr lang="en-US" sz="4400" dirty="0" smtClean="0">
                <a:solidFill>
                  <a:srgbClr val="282828"/>
                </a:solidFill>
              </a:rPr>
              <a:t>t </a:t>
            </a:r>
            <a:r>
              <a:rPr lang="en-US" sz="4400" dirty="0" err="1">
                <a:solidFill>
                  <a:srgbClr val="282828"/>
                </a:solidFill>
              </a:rPr>
              <a:t>valoarea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 smtClean="0">
                <a:solidFill>
                  <a:srgbClr val="282828"/>
                </a:solidFill>
              </a:rPr>
              <a:t>investi</a:t>
            </a:r>
            <a:r>
              <a:rPr lang="ro-RO" sz="4400" dirty="0" smtClean="0">
                <a:solidFill>
                  <a:srgbClr val="282828"/>
                </a:solidFill>
              </a:rPr>
              <a:t>ț</a:t>
            </a:r>
            <a:r>
              <a:rPr lang="en-US" sz="4400" dirty="0" err="1" smtClean="0">
                <a:solidFill>
                  <a:srgbClr val="282828"/>
                </a:solidFill>
              </a:rPr>
              <a:t>iei</a:t>
            </a:r>
            <a:r>
              <a:rPr lang="en-US" sz="4400" dirty="0" smtClean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și</a:t>
            </a:r>
            <a:r>
              <a:rPr lang="en-US" sz="4400" dirty="0">
                <a:solidFill>
                  <a:srgbClr val="282828"/>
                </a:solidFill>
              </a:rPr>
              <a:t> o face </a:t>
            </a:r>
            <a:r>
              <a:rPr lang="en-US" sz="4400" dirty="0" err="1">
                <a:solidFill>
                  <a:srgbClr val="282828"/>
                </a:solidFill>
              </a:rPr>
              <a:t>mai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ușor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 smtClean="0">
                <a:solidFill>
                  <a:srgbClr val="282828"/>
                </a:solidFill>
              </a:rPr>
              <a:t>vandabil</a:t>
            </a:r>
            <a:r>
              <a:rPr lang="ro-RO" sz="4400" dirty="0" smtClean="0">
                <a:solidFill>
                  <a:srgbClr val="282828"/>
                </a:solidFill>
              </a:rPr>
              <a:t>ă</a:t>
            </a:r>
            <a:r>
              <a:rPr lang="en-US" sz="4400" dirty="0" smtClean="0">
                <a:solidFill>
                  <a:srgbClr val="282828"/>
                </a:solidFill>
              </a:rPr>
              <a:t>, </a:t>
            </a:r>
            <a:r>
              <a:rPr lang="en-US" sz="4400" dirty="0" err="1">
                <a:solidFill>
                  <a:srgbClr val="282828"/>
                </a:solidFill>
              </a:rPr>
              <a:t>indiferent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 smtClean="0">
                <a:solidFill>
                  <a:srgbClr val="282828"/>
                </a:solidFill>
              </a:rPr>
              <a:t>dac</a:t>
            </a:r>
            <a:r>
              <a:rPr lang="ro-RO" sz="4400" dirty="0" smtClean="0">
                <a:solidFill>
                  <a:srgbClr val="282828"/>
                </a:solidFill>
              </a:rPr>
              <a:t>ă</a:t>
            </a:r>
            <a:r>
              <a:rPr lang="en-US" sz="4400" dirty="0" smtClean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vorbim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despre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locuințe</a:t>
            </a:r>
            <a:r>
              <a:rPr lang="en-US" sz="4400" dirty="0">
                <a:solidFill>
                  <a:srgbClr val="282828"/>
                </a:solidFill>
              </a:rPr>
              <a:t> de </a:t>
            </a:r>
            <a:r>
              <a:rPr lang="en-US" sz="4400" dirty="0" err="1">
                <a:solidFill>
                  <a:srgbClr val="282828"/>
                </a:solidFill>
              </a:rPr>
              <a:t>familie</a:t>
            </a:r>
            <a:r>
              <a:rPr lang="en-US" sz="4400" dirty="0">
                <a:solidFill>
                  <a:srgbClr val="282828"/>
                </a:solidFill>
              </a:rPr>
              <a:t>, </a:t>
            </a:r>
            <a:r>
              <a:rPr lang="en-US" sz="4400" dirty="0" err="1">
                <a:solidFill>
                  <a:srgbClr val="282828"/>
                </a:solidFill>
              </a:rPr>
              <a:t>birouri</a:t>
            </a:r>
            <a:r>
              <a:rPr lang="en-US" sz="4400" dirty="0">
                <a:solidFill>
                  <a:srgbClr val="282828"/>
                </a:solidFill>
              </a:rPr>
              <a:t>, </a:t>
            </a:r>
            <a:r>
              <a:rPr lang="en-US" sz="4400" dirty="0" err="1">
                <a:solidFill>
                  <a:srgbClr val="282828"/>
                </a:solidFill>
              </a:rPr>
              <a:t>fabrici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sau</a:t>
            </a:r>
            <a:r>
              <a:rPr lang="en-US" sz="4400" dirty="0">
                <a:solidFill>
                  <a:srgbClr val="282828"/>
                </a:solidFill>
              </a:rPr>
              <a:t> </a:t>
            </a:r>
            <a:r>
              <a:rPr lang="en-US" sz="4400" dirty="0" err="1">
                <a:solidFill>
                  <a:srgbClr val="282828"/>
                </a:solidFill>
              </a:rPr>
              <a:t>hoteluri</a:t>
            </a:r>
            <a:r>
              <a:rPr lang="en-US" sz="4400" dirty="0">
                <a:solidFill>
                  <a:srgbClr val="282828"/>
                </a:solidFill>
              </a:rPr>
              <a:t>.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04" y="4035632"/>
            <a:ext cx="8477260" cy="50897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r="12895"/>
          <a:stretch>
            <a:fillRect/>
          </a:stretch>
        </p:blipFill>
        <p:spPr>
          <a:xfrm>
            <a:off x="-31750" y="0"/>
            <a:ext cx="6259513" cy="13728700"/>
          </a:xfrm>
          <a:solidFill>
            <a:schemeClr val="bg2"/>
          </a:solidFill>
        </p:spPr>
      </p:pic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90" name="Shape 90"/>
          <p:cNvSpPr/>
          <p:nvPr/>
        </p:nvSpPr>
        <p:spPr>
          <a:xfrm>
            <a:off x="4535218" y="5138548"/>
            <a:ext cx="3413505" cy="3413505"/>
          </a:xfrm>
          <a:prstGeom prst="ellipse">
            <a:avLst/>
          </a:prstGeom>
          <a:solidFill>
            <a:srgbClr val="03C0FE">
              <a:alpha val="60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8334590" y="465983"/>
            <a:ext cx="13715999" cy="54603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pPr>
            <a:r>
              <a:rPr lang="en-US" dirty="0">
                <a:solidFill>
                  <a:srgbClr val="282828"/>
                </a:solidFill>
              </a:rPr>
              <a:t>Concept </a:t>
            </a:r>
            <a:r>
              <a:rPr lang="en-US" dirty="0" smtClean="0">
                <a:solidFill>
                  <a:srgbClr val="282828"/>
                </a:solidFill>
              </a:rPr>
              <a:t>Cl</a:t>
            </a:r>
            <a:r>
              <a:rPr lang="ro-RO" dirty="0" smtClean="0">
                <a:solidFill>
                  <a:srgbClr val="282828"/>
                </a:solidFill>
              </a:rPr>
              <a:t>ă</a:t>
            </a:r>
            <a:r>
              <a:rPr lang="en-US" dirty="0" err="1" smtClean="0">
                <a:solidFill>
                  <a:srgbClr val="282828"/>
                </a:solidFill>
              </a:rPr>
              <a:t>diri</a:t>
            </a:r>
            <a:r>
              <a:rPr lang="en-US" dirty="0" smtClean="0">
                <a:solidFill>
                  <a:srgbClr val="282828"/>
                </a:solidFill>
              </a:rPr>
              <a:t> </a:t>
            </a:r>
            <a:r>
              <a:rPr lang="en-US" dirty="0" err="1">
                <a:solidFill>
                  <a:srgbClr val="282828"/>
                </a:solidFill>
              </a:rPr>
              <a:t>Inteligente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>
            <a:off x="8334590" y="3893394"/>
            <a:ext cx="14921345" cy="93173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marL="45720" algn="just"/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Conceptul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dire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inteligent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a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ap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rut 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ca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rezultat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al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unei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viziuni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unitare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care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tinde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s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nglobeze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realiz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ri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de 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v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â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rf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din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domenii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care le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implic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proiectarea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construc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ia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unei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diri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. </a:t>
            </a:r>
          </a:p>
          <a:p>
            <a:pPr marL="45720" algn="just"/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" algn="just"/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Domenii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care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implic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cl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diri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/smart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arhitectura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exterioar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interioar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tehnologiile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construc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ie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n 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general,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mpreun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cu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cele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iluminare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nc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lzire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ventila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, de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comunicare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informatic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transport interior,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securitate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factori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ergonomici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, etc.</a:t>
            </a:r>
          </a:p>
          <a:p>
            <a:pPr marL="45720" algn="just"/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" algn="just"/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Abordarea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global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prin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prisma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acestui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concept de 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dire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inteligent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este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subordonat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unor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criterii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economice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precum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: </a:t>
            </a:r>
          </a:p>
          <a:p>
            <a:pPr marL="45720" algn="just"/>
            <a:endParaRPr lang="en-US" sz="3600" b="1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Cre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terea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productivit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ăț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ii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muncii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celor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care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lucreaz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n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asemenea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diri</a:t>
            </a:r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mbun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t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irea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administrativ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reducerea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costurilor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privind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informatizarea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telecomunica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iile</a:t>
            </a:r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asigurarea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activita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ilor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desf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ăș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urate</a:t>
            </a:r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o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b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inerea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unor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facilit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sporite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intercooperare</a:t>
            </a:r>
            <a:endParaRPr lang="en-US" sz="28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mbun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ătăț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irea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cerin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elor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de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natur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ergonomic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de 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alt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natur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relativ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la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activit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ăț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ile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umane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 - </a:t>
            </a:r>
            <a:r>
              <a:rPr lang="en-US" sz="28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cultur</a:t>
            </a:r>
            <a:r>
              <a:rPr lang="ro-RO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28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82828"/>
                </a:solidFill>
                <a:latin typeface="Calibri" panose="020F0502020204030204" pitchFamily="34" charset="0"/>
              </a:rPr>
              <a:t>amuzament</a:t>
            </a:r>
            <a:r>
              <a:rPr lang="en-US" sz="2800" dirty="0">
                <a:solidFill>
                  <a:srgbClr val="282828"/>
                </a:solidFill>
                <a:latin typeface="Calibri" panose="020F0502020204030204" pitchFamily="34" charset="0"/>
              </a:rPr>
              <a:t>, sport,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" y="156409"/>
            <a:ext cx="3200813" cy="19217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88331" y="1661819"/>
            <a:ext cx="10037618" cy="1003761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en-US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181429" y="4154916"/>
            <a:ext cx="5051424" cy="5051424"/>
          </a:xfrm>
          <a:prstGeom prst="ellipse">
            <a:avLst/>
          </a:prstGeom>
          <a:solidFill>
            <a:srgbClr val="FFFFFF">
              <a:alpha val="49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831001" y="4804488"/>
            <a:ext cx="3752279" cy="3752280"/>
          </a:xfrm>
          <a:prstGeom prst="ellipse">
            <a:avLst/>
          </a:prstGeom>
          <a:solidFill>
            <a:srgbClr val="03C0FE">
              <a:alpha val="43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13412240" y="1516989"/>
            <a:ext cx="8216928" cy="17041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dirty="0" err="1"/>
              <a:t>Istoric</a:t>
            </a:r>
            <a:endParaRPr dirty="0"/>
          </a:p>
        </p:txBody>
      </p:sp>
      <p:sp>
        <p:nvSpPr>
          <p:cNvPr id="161" name="Shape 161"/>
          <p:cNvSpPr/>
          <p:nvPr/>
        </p:nvSpPr>
        <p:spPr>
          <a:xfrm>
            <a:off x="13412239" y="3727023"/>
            <a:ext cx="9614015" cy="7972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marL="45720" algn="just"/>
            <a:r>
              <a:rPr lang="en-US" sz="3200" dirty="0" err="1">
                <a:solidFill>
                  <a:srgbClr val="282828"/>
                </a:solidFill>
              </a:rPr>
              <a:t>Conceptul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 smtClean="0">
                <a:solidFill>
                  <a:srgbClr val="282828"/>
                </a:solidFill>
              </a:rPr>
              <a:t>cas</a:t>
            </a:r>
            <a:r>
              <a:rPr lang="ro-RO" sz="3200" dirty="0" smtClean="0">
                <a:solidFill>
                  <a:srgbClr val="282828"/>
                </a:solidFill>
              </a:rPr>
              <a:t>ă</a:t>
            </a:r>
            <a:r>
              <a:rPr lang="en-US" sz="3200" dirty="0" smtClean="0">
                <a:solidFill>
                  <a:srgbClr val="282828"/>
                </a:solidFill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</a:rPr>
              <a:t>inteligent</a:t>
            </a:r>
            <a:r>
              <a:rPr lang="ro-RO" sz="3200" dirty="0" smtClean="0">
                <a:solidFill>
                  <a:srgbClr val="282828"/>
                </a:solidFill>
              </a:rPr>
              <a:t>ă</a:t>
            </a:r>
            <a:r>
              <a:rPr lang="en-US" sz="3200" dirty="0" smtClean="0">
                <a:solidFill>
                  <a:srgbClr val="282828"/>
                </a:solidFill>
              </a:rPr>
              <a:t>, </a:t>
            </a:r>
            <a:r>
              <a:rPr lang="en-US" sz="3200" dirty="0">
                <a:solidFill>
                  <a:srgbClr val="282828"/>
                </a:solidFill>
              </a:rPr>
              <a:t>a </a:t>
            </a:r>
            <a:r>
              <a:rPr lang="en-US" sz="3200" dirty="0" err="1">
                <a:solidFill>
                  <a:srgbClr val="282828"/>
                </a:solidFill>
              </a:rPr>
              <a:t>fost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introdus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ro-RO" sz="3200" dirty="0" smtClean="0">
                <a:solidFill>
                  <a:srgbClr val="282828"/>
                </a:solidFill>
              </a:rPr>
              <a:t>î</a:t>
            </a:r>
            <a:r>
              <a:rPr lang="en-US" sz="3200" dirty="0" smtClean="0">
                <a:solidFill>
                  <a:srgbClr val="282828"/>
                </a:solidFill>
              </a:rPr>
              <a:t>n </a:t>
            </a:r>
            <a:r>
              <a:rPr lang="en-US" sz="3200" dirty="0" err="1">
                <a:solidFill>
                  <a:srgbClr val="282828"/>
                </a:solidFill>
              </a:rPr>
              <a:t>anul</a:t>
            </a:r>
            <a:r>
              <a:rPr lang="en-US" sz="3200" dirty="0">
                <a:solidFill>
                  <a:srgbClr val="282828"/>
                </a:solidFill>
              </a:rPr>
              <a:t> 1920 de </a:t>
            </a:r>
            <a:r>
              <a:rPr lang="en-US" sz="3200" dirty="0" err="1">
                <a:solidFill>
                  <a:srgbClr val="282828"/>
                </a:solidFill>
              </a:rPr>
              <a:t>arhitectul</a:t>
            </a:r>
            <a:r>
              <a:rPr lang="en-US" sz="3200" dirty="0">
                <a:solidFill>
                  <a:srgbClr val="282828"/>
                </a:solidFill>
              </a:rPr>
              <a:t> modernist Le Corbusier. </a:t>
            </a:r>
            <a:r>
              <a:rPr lang="en-US" sz="3200" dirty="0" err="1">
                <a:solidFill>
                  <a:srgbClr val="282828"/>
                </a:solidFill>
              </a:rPr>
              <a:t>Odată</a:t>
            </a:r>
            <a:r>
              <a:rPr lang="en-US" sz="3200" dirty="0">
                <a:solidFill>
                  <a:srgbClr val="282828"/>
                </a:solidFill>
              </a:rPr>
              <a:t> cu </a:t>
            </a:r>
            <a:r>
              <a:rPr lang="en-US" sz="3200" dirty="0" err="1">
                <a:solidFill>
                  <a:srgbClr val="282828"/>
                </a:solidFill>
              </a:rPr>
              <a:t>evoluția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tehnologică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termenul</a:t>
            </a:r>
            <a:r>
              <a:rPr lang="en-US" sz="3200" dirty="0">
                <a:solidFill>
                  <a:srgbClr val="282828"/>
                </a:solidFill>
              </a:rPr>
              <a:t> de SMART BUILDING a </a:t>
            </a:r>
            <a:r>
              <a:rPr lang="en-US" sz="3200" dirty="0" err="1">
                <a:solidFill>
                  <a:srgbClr val="282828"/>
                </a:solidFill>
              </a:rPr>
              <a:t>căpătat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noi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definiții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și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utilizări</a:t>
            </a:r>
            <a:r>
              <a:rPr lang="en-US" sz="3200" dirty="0">
                <a:solidFill>
                  <a:srgbClr val="282828"/>
                </a:solidFill>
              </a:rPr>
              <a:t>.</a:t>
            </a:r>
          </a:p>
          <a:p>
            <a:pPr marL="45720" algn="just"/>
            <a:r>
              <a:rPr lang="en-US" sz="3200" dirty="0" err="1">
                <a:solidFill>
                  <a:srgbClr val="282828"/>
                </a:solidFill>
              </a:rPr>
              <a:t>Dacă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perioada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anilor</a:t>
            </a:r>
            <a:r>
              <a:rPr lang="en-US" sz="3200" dirty="0">
                <a:solidFill>
                  <a:srgbClr val="282828"/>
                </a:solidFill>
              </a:rPr>
              <a:t> 1970, </a:t>
            </a:r>
            <a:r>
              <a:rPr lang="en-US" sz="3200" dirty="0" err="1">
                <a:solidFill>
                  <a:srgbClr val="282828"/>
                </a:solidFill>
              </a:rPr>
              <a:t>această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noțiune</a:t>
            </a:r>
            <a:r>
              <a:rPr lang="en-US" sz="3200" dirty="0">
                <a:solidFill>
                  <a:srgbClr val="282828"/>
                </a:solidFill>
              </a:rPr>
              <a:t> era </a:t>
            </a:r>
            <a:r>
              <a:rPr lang="en-US" sz="3200" dirty="0" err="1">
                <a:solidFill>
                  <a:srgbClr val="282828"/>
                </a:solidFill>
              </a:rPr>
              <a:t>folosită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spațiile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încorporau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tehnologii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eficientizare</a:t>
            </a:r>
            <a:r>
              <a:rPr lang="en-US" sz="3200" dirty="0">
                <a:solidFill>
                  <a:srgbClr val="282828"/>
                </a:solidFill>
              </a:rPr>
              <a:t> a </a:t>
            </a:r>
            <a:r>
              <a:rPr lang="en-US" sz="3200" dirty="0" err="1">
                <a:solidFill>
                  <a:srgbClr val="282828"/>
                </a:solidFill>
              </a:rPr>
              <a:t>energiei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utilizate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mai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târziu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odată</a:t>
            </a:r>
            <a:r>
              <a:rPr lang="en-US" sz="3200" dirty="0">
                <a:solidFill>
                  <a:srgbClr val="282828"/>
                </a:solidFill>
              </a:rPr>
              <a:t> cu </a:t>
            </a:r>
            <a:r>
              <a:rPr lang="en-US" sz="3200" dirty="0" err="1">
                <a:solidFill>
                  <a:srgbClr val="282828"/>
                </a:solidFill>
              </a:rPr>
              <a:t>dezvoltarea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rapidă</a:t>
            </a:r>
            <a:r>
              <a:rPr lang="en-US" sz="3200" dirty="0">
                <a:solidFill>
                  <a:srgbClr val="282828"/>
                </a:solidFill>
              </a:rPr>
              <a:t> a PC-</a:t>
            </a:r>
            <a:r>
              <a:rPr lang="en-US" sz="3200" dirty="0" err="1">
                <a:solidFill>
                  <a:srgbClr val="282828"/>
                </a:solidFill>
              </a:rPr>
              <a:t>ului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și</a:t>
            </a:r>
            <a:r>
              <a:rPr lang="en-US" sz="3200" dirty="0">
                <a:solidFill>
                  <a:srgbClr val="282828"/>
                </a:solidFill>
              </a:rPr>
              <a:t> a </a:t>
            </a:r>
            <a:r>
              <a:rPr lang="en-US" sz="3200" dirty="0" err="1">
                <a:solidFill>
                  <a:srgbClr val="282828"/>
                </a:solidFill>
              </a:rPr>
              <a:t>tehnologiilor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moderne</a:t>
            </a:r>
            <a:r>
              <a:rPr lang="en-US" sz="3200" dirty="0">
                <a:solidFill>
                  <a:srgbClr val="282828"/>
                </a:solidFill>
              </a:rPr>
              <a:t> (</a:t>
            </a:r>
            <a:r>
              <a:rPr lang="en-US" sz="3200" dirty="0" err="1">
                <a:solidFill>
                  <a:srgbClr val="282828"/>
                </a:solidFill>
              </a:rPr>
              <a:t>perioada</a:t>
            </a:r>
            <a:r>
              <a:rPr lang="en-US" sz="3200" dirty="0">
                <a:solidFill>
                  <a:srgbClr val="282828"/>
                </a:solidFill>
              </a:rPr>
              <a:t> 1980),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locațiile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dețineau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obiecte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controlabile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prin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intermediul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calculatorului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zilele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noastre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acest</a:t>
            </a:r>
            <a:r>
              <a:rPr lang="en-US" sz="3200" dirty="0">
                <a:solidFill>
                  <a:srgbClr val="282828"/>
                </a:solidFill>
              </a:rPr>
              <a:t> concept </a:t>
            </a:r>
            <a:r>
              <a:rPr lang="en-US" sz="3200" dirty="0" err="1">
                <a:solidFill>
                  <a:srgbClr val="282828"/>
                </a:solidFill>
              </a:rPr>
              <a:t>întrunește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caracteristicile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unui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sistem</a:t>
            </a:r>
            <a:r>
              <a:rPr lang="en-US" sz="3200" dirty="0">
                <a:solidFill>
                  <a:srgbClr val="282828"/>
                </a:solidFill>
              </a:rPr>
              <a:t> de management al </a:t>
            </a:r>
            <a:r>
              <a:rPr lang="en-US" sz="3200" dirty="0" err="1">
                <a:solidFill>
                  <a:srgbClr val="282828"/>
                </a:solidFill>
              </a:rPr>
              <a:t>clădirii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ro-RO" sz="3200" dirty="0" smtClean="0">
                <a:solidFill>
                  <a:srgbClr val="282828"/>
                </a:solidFill>
              </a:rPr>
              <a:t>ș</a:t>
            </a:r>
            <a:r>
              <a:rPr lang="en-US" sz="3200" dirty="0" err="1" smtClean="0">
                <a:solidFill>
                  <a:srgbClr val="282828"/>
                </a:solidFill>
              </a:rPr>
              <a:t>i</a:t>
            </a:r>
            <a:r>
              <a:rPr lang="en-US" sz="3200" dirty="0" smtClean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asimilează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toate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definițiile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utilizate</a:t>
            </a:r>
            <a:r>
              <a:rPr lang="en-US" sz="3200" dirty="0">
                <a:solidFill>
                  <a:srgbClr val="282828"/>
                </a:solidFill>
              </a:rPr>
              <a:t> anterior.</a:t>
            </a:r>
          </a:p>
          <a:p>
            <a:pPr marL="45720" algn="just"/>
            <a:endParaRPr lang="en-US" sz="3200" dirty="0">
              <a:solidFill>
                <a:srgbClr val="282828"/>
              </a:solidFill>
            </a:endParaRP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" y="156409"/>
            <a:ext cx="3200813" cy="19217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r="12895"/>
          <a:stretch>
            <a:fillRect/>
          </a:stretch>
        </p:blipFill>
        <p:spPr>
          <a:xfrm>
            <a:off x="-31750" y="0"/>
            <a:ext cx="6259513" cy="137287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Shape 88"/>
          <p:cNvSpPr>
            <a:spLocks noGrp="1"/>
          </p:cNvSpPr>
          <p:nvPr>
            <p:ph type="sldNum" sz="quarter" idx="2"/>
          </p:nvPr>
        </p:nvSpPr>
        <p:spPr>
          <a:xfrm>
            <a:off x="23255935" y="12764080"/>
            <a:ext cx="60790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5</a:t>
            </a:r>
            <a:endParaRPr dirty="0"/>
          </a:p>
        </p:txBody>
      </p:sp>
      <p:sp>
        <p:nvSpPr>
          <p:cNvPr id="6" name="Shape 90"/>
          <p:cNvSpPr/>
          <p:nvPr/>
        </p:nvSpPr>
        <p:spPr>
          <a:xfrm>
            <a:off x="4535218" y="5138548"/>
            <a:ext cx="3413505" cy="3413505"/>
          </a:xfrm>
          <a:prstGeom prst="ellipse">
            <a:avLst/>
          </a:prstGeom>
          <a:solidFill>
            <a:srgbClr val="03C0FE">
              <a:alpha val="60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" name="Shape 92"/>
          <p:cNvSpPr/>
          <p:nvPr/>
        </p:nvSpPr>
        <p:spPr>
          <a:xfrm>
            <a:off x="8334590" y="465983"/>
            <a:ext cx="14921345" cy="54603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pPr>
            <a:r>
              <a:rPr lang="en-US" dirty="0"/>
              <a:t>Concept Smart Buildings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8" name="Shape 93"/>
          <p:cNvSpPr/>
          <p:nvPr/>
        </p:nvSpPr>
        <p:spPr>
          <a:xfrm>
            <a:off x="8334590" y="3893394"/>
            <a:ext cx="14921345" cy="93173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Prin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dire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inteligent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se 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ntelege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o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singur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structur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un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ansamblu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structuri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construite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n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vederea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folosirii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ca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birouri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locuin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e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pentru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desf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ăș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urarea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unor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activit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ăț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diverse,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altele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dec</a:t>
            </a:r>
            <a:r>
              <a:rPr lang="ro-RO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â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t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cele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produc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600" b="1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ie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 industrial</a:t>
            </a:r>
            <a:r>
              <a:rPr lang="ro-RO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b="1" dirty="0" smtClean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282828"/>
                </a:solidFill>
                <a:latin typeface="Calibri" panose="020F0502020204030204" pitchFamily="34" charset="0"/>
              </a:rPr>
              <a:t>precum</a:t>
            </a:r>
            <a:r>
              <a:rPr lang="en-US" sz="3600" b="1" dirty="0">
                <a:solidFill>
                  <a:srgbClr val="282828"/>
                </a:solidFill>
                <a:latin typeface="Calibri" panose="020F0502020204030204" pitchFamily="34" charset="0"/>
              </a:rPr>
              <a:t>:</a:t>
            </a:r>
          </a:p>
          <a:p>
            <a:endParaRPr lang="en-US" sz="36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blocuri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apartamente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pentru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birouri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campusuri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universitare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clinici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spitale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laboratoare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centre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guvernamentale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, administrative,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financiar-bancare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centre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culturale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, sportive, </a:t>
            </a:r>
            <a:r>
              <a:rPr lang="en-US" sz="36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expozi</a:t>
            </a:r>
            <a:r>
              <a:rPr lang="ro-RO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6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ionale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6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construc</a:t>
            </a:r>
            <a:r>
              <a:rPr lang="ro-RO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ii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complexe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cuprinz</a:t>
            </a:r>
            <a:r>
              <a:rPr lang="ro-RO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â</a:t>
            </a:r>
            <a:r>
              <a:rPr lang="en-US" sz="36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nd</a:t>
            </a:r>
            <a:r>
              <a:rPr lang="en-US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ansambluri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blocuri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</a:t>
            </a:r>
            <a:r>
              <a:rPr lang="ro-RO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6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diri</a:t>
            </a:r>
            <a:r>
              <a:rPr lang="en-US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distribuite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pe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anumite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zone (ale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unui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ora</a:t>
            </a:r>
            <a:r>
              <a:rPr lang="ro-RO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6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282828"/>
                </a:solidFill>
                <a:latin typeface="Calibri" panose="020F0502020204030204" pitchFamily="34" charset="0"/>
              </a:rPr>
              <a:t>cartier</a:t>
            </a:r>
            <a:r>
              <a:rPr lang="en-US" sz="3600" dirty="0">
                <a:solidFill>
                  <a:srgbClr val="282828"/>
                </a:solidFill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" y="156409"/>
            <a:ext cx="3200813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23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r="12895"/>
          <a:stretch>
            <a:fillRect/>
          </a:stretch>
        </p:blipFill>
        <p:spPr>
          <a:xfrm>
            <a:off x="-31750" y="0"/>
            <a:ext cx="6259513" cy="137287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Shape 88"/>
          <p:cNvSpPr>
            <a:spLocks noGrp="1"/>
          </p:cNvSpPr>
          <p:nvPr>
            <p:ph type="sldNum" sz="quarter" idx="2"/>
          </p:nvPr>
        </p:nvSpPr>
        <p:spPr>
          <a:xfrm>
            <a:off x="23255935" y="12764080"/>
            <a:ext cx="60790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6" name="Shape 90"/>
          <p:cNvSpPr/>
          <p:nvPr/>
        </p:nvSpPr>
        <p:spPr>
          <a:xfrm>
            <a:off x="4535218" y="5138548"/>
            <a:ext cx="3413505" cy="3413505"/>
          </a:xfrm>
          <a:prstGeom prst="ellipse">
            <a:avLst/>
          </a:prstGeom>
          <a:solidFill>
            <a:srgbClr val="03C0FE">
              <a:alpha val="60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" name="Shape 92"/>
          <p:cNvSpPr/>
          <p:nvPr/>
        </p:nvSpPr>
        <p:spPr>
          <a:xfrm>
            <a:off x="8334590" y="465984"/>
            <a:ext cx="14921345" cy="23555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 lnSpcReduction="20000"/>
          </a:bodyPr>
          <a:lstStyle/>
          <a:p>
            <a: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pPr>
            <a:r>
              <a:rPr lang="en-US" dirty="0"/>
              <a:t>Concept Smart Buildings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8" name="Shape 93"/>
          <p:cNvSpPr/>
          <p:nvPr/>
        </p:nvSpPr>
        <p:spPr>
          <a:xfrm>
            <a:off x="8334590" y="3893394"/>
            <a:ext cx="14921345" cy="93173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282828"/>
                </a:solidFill>
              </a:rPr>
              <a:t>Caracterul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clădire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</a:rPr>
              <a:t>inteligent</a:t>
            </a:r>
            <a:r>
              <a:rPr lang="ro-RO" sz="3200" dirty="0" smtClean="0">
                <a:solidFill>
                  <a:srgbClr val="282828"/>
                </a:solidFill>
              </a:rPr>
              <a:t>ă</a:t>
            </a:r>
            <a:r>
              <a:rPr lang="en-US" sz="3200" dirty="0" smtClean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oricare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dintre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categoriile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mai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sus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constă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asigurarea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unui</a:t>
            </a:r>
            <a:r>
              <a:rPr lang="en-US" sz="3200" dirty="0">
                <a:solidFill>
                  <a:srgbClr val="282828"/>
                </a:solidFill>
              </a:rPr>
              <a:t> set de </a:t>
            </a:r>
            <a:r>
              <a:rPr lang="en-US" sz="3200" dirty="0" err="1">
                <a:solidFill>
                  <a:srgbClr val="282828"/>
                </a:solidFill>
              </a:rPr>
              <a:t>facilităţi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atât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administratorii</a:t>
            </a:r>
            <a:r>
              <a:rPr lang="en-US" sz="3200" dirty="0">
                <a:solidFill>
                  <a:srgbClr val="282828"/>
                </a:solidFill>
              </a:rPr>
              <a:t> (</a:t>
            </a:r>
            <a:r>
              <a:rPr lang="en-US" sz="3200" dirty="0" err="1">
                <a:solidFill>
                  <a:srgbClr val="282828"/>
                </a:solidFill>
              </a:rPr>
              <a:t>proprietarii</a:t>
            </a:r>
            <a:r>
              <a:rPr lang="en-US" sz="3200" dirty="0">
                <a:solidFill>
                  <a:srgbClr val="282828"/>
                </a:solidFill>
              </a:rPr>
              <a:t>) </a:t>
            </a:r>
            <a:r>
              <a:rPr lang="en-US" sz="3200" dirty="0" err="1">
                <a:solidFill>
                  <a:srgbClr val="282828"/>
                </a:solidFill>
              </a:rPr>
              <a:t>clădirii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cât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ocupanţii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acesteia</a:t>
            </a:r>
            <a:r>
              <a:rPr lang="en-US" sz="3200" dirty="0">
                <a:solidFill>
                  <a:srgbClr val="282828"/>
                </a:solidFill>
              </a:rPr>
              <a:t>. </a:t>
            </a:r>
            <a:r>
              <a:rPr lang="en-US" sz="3200" dirty="0" err="1">
                <a:solidFill>
                  <a:srgbClr val="282828"/>
                </a:solidFill>
              </a:rPr>
              <a:t>Principalele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facilităţi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administratori</a:t>
            </a:r>
            <a:r>
              <a:rPr lang="en-US" sz="3200" dirty="0">
                <a:solidFill>
                  <a:srgbClr val="282828"/>
                </a:solidFill>
              </a:rPr>
              <a:t> se </a:t>
            </a:r>
            <a:r>
              <a:rPr lang="en-US" sz="3200" dirty="0" err="1">
                <a:solidFill>
                  <a:srgbClr val="282828"/>
                </a:solidFill>
              </a:rPr>
              <a:t>referă</a:t>
            </a:r>
            <a:r>
              <a:rPr lang="en-US" sz="3200" dirty="0">
                <a:solidFill>
                  <a:srgbClr val="282828"/>
                </a:solidFill>
              </a:rPr>
              <a:t> la </a:t>
            </a:r>
            <a:r>
              <a:rPr lang="en-US" sz="3200" dirty="0" err="1">
                <a:solidFill>
                  <a:srgbClr val="282828"/>
                </a:solidFill>
              </a:rPr>
              <a:t>integrarea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procedeelor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destinate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administrări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eficiente</a:t>
            </a:r>
            <a:r>
              <a:rPr lang="en-US" sz="3200" dirty="0">
                <a:solidFill>
                  <a:srgbClr val="282828"/>
                </a:solidFill>
              </a:rPr>
              <a:t>, la </a:t>
            </a:r>
            <a:r>
              <a:rPr lang="en-US" sz="3200" dirty="0" err="1">
                <a:solidFill>
                  <a:srgbClr val="282828"/>
                </a:solidFill>
              </a:rPr>
              <a:t>controlul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supravegherea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serviciilor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întreţinere</a:t>
            </a:r>
            <a:r>
              <a:rPr lang="en-US" sz="3200" dirty="0">
                <a:solidFill>
                  <a:srgbClr val="282828"/>
                </a:solidFill>
              </a:rPr>
              <a:t>, la </a:t>
            </a:r>
            <a:r>
              <a:rPr lang="en-US" sz="3200" dirty="0" err="1">
                <a:solidFill>
                  <a:srgbClr val="282828"/>
                </a:solidFill>
              </a:rPr>
              <a:t>comunicaţiile</a:t>
            </a:r>
            <a:r>
              <a:rPr lang="en-US" sz="3200" dirty="0">
                <a:solidFill>
                  <a:srgbClr val="282828"/>
                </a:solidFill>
              </a:rPr>
              <a:t> interne care </a:t>
            </a:r>
            <a:r>
              <a:rPr lang="en-US" sz="3200" dirty="0" err="1">
                <a:solidFill>
                  <a:srgbClr val="282828"/>
                </a:solidFill>
              </a:rPr>
              <a:t>să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permită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monitorizarea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factorilor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ambientali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securitatea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alarmarea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internă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externă</a:t>
            </a:r>
            <a:r>
              <a:rPr lang="en-US" sz="3200" dirty="0">
                <a:solidFill>
                  <a:srgbClr val="282828"/>
                </a:solidFill>
              </a:rPr>
              <a:t>, etc.,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condiţiile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costuri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acceptabile</a:t>
            </a:r>
            <a:r>
              <a:rPr lang="en-US" sz="3200" dirty="0">
                <a:solidFill>
                  <a:srgbClr val="282828"/>
                </a:solidFill>
              </a:rPr>
              <a:t>.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ocupanţii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lucrează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spaţiile</a:t>
            </a:r>
            <a:r>
              <a:rPr lang="en-US" sz="3200" dirty="0">
                <a:solidFill>
                  <a:srgbClr val="282828"/>
                </a:solidFill>
              </a:rPr>
              <a:t> respective, </a:t>
            </a:r>
            <a:r>
              <a:rPr lang="en-US" sz="3200" dirty="0" err="1">
                <a:solidFill>
                  <a:srgbClr val="282828"/>
                </a:solidFill>
              </a:rPr>
              <a:t>obiectivele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principale</a:t>
            </a:r>
            <a:r>
              <a:rPr lang="en-US" sz="3200" dirty="0">
                <a:solidFill>
                  <a:srgbClr val="282828"/>
                </a:solidFill>
              </a:rPr>
              <a:t> au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vedere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condiţii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mediu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ergonomice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să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asigure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creşterea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productivităţii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muncii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să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încurajeze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activitatea</a:t>
            </a:r>
            <a:r>
              <a:rPr lang="en-US" sz="3200" dirty="0">
                <a:solidFill>
                  <a:srgbClr val="282828"/>
                </a:solidFill>
              </a:rPr>
              <a:t>;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hoteluri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apartamente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predomină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confortul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menţinerea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atmosfere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umanizante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serviciile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telecomunicaţii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informatică</a:t>
            </a:r>
            <a:r>
              <a:rPr lang="en-US" sz="3200" dirty="0">
                <a:solidFill>
                  <a:srgbClr val="282828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ambele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părţi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facilităţile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comunicare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acces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informatic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să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ofere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automatizarea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avansată</a:t>
            </a:r>
            <a:r>
              <a:rPr lang="en-US" sz="3200" dirty="0">
                <a:solidFill>
                  <a:srgbClr val="282828"/>
                </a:solidFill>
              </a:rPr>
              <a:t> a </a:t>
            </a:r>
            <a:r>
              <a:rPr lang="en-US" sz="3200" dirty="0" err="1">
                <a:solidFill>
                  <a:srgbClr val="282828"/>
                </a:solidFill>
              </a:rPr>
              <a:t>lucrărilor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birou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conexiunile</a:t>
            </a:r>
            <a:r>
              <a:rPr lang="en-US" sz="3200" dirty="0">
                <a:solidFill>
                  <a:srgbClr val="282828"/>
                </a:solidFill>
              </a:rPr>
              <a:t> interne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externe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sunt</a:t>
            </a:r>
            <a:r>
              <a:rPr lang="en-US" sz="3200" dirty="0">
                <a:solidFill>
                  <a:srgbClr val="282828"/>
                </a:solidFill>
              </a:rPr>
              <a:t> la </a:t>
            </a:r>
            <a:r>
              <a:rPr lang="en-US" sz="3200" dirty="0" err="1">
                <a:solidFill>
                  <a:srgbClr val="282828"/>
                </a:solidFill>
              </a:rPr>
              <a:t>fel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importante</a:t>
            </a:r>
            <a:r>
              <a:rPr lang="en-US" sz="3200" dirty="0">
                <a:solidFill>
                  <a:srgbClr val="282828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82828"/>
                </a:solidFill>
              </a:rPr>
              <a:t>Este de </a:t>
            </a:r>
            <a:r>
              <a:rPr lang="en-US" sz="3200" dirty="0" err="1">
                <a:solidFill>
                  <a:srgbClr val="282828"/>
                </a:solidFill>
              </a:rPr>
              <a:t>observat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toate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aceste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aspecte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extind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implicaţiile</a:t>
            </a:r>
            <a:r>
              <a:rPr lang="en-US" sz="3200" dirty="0">
                <a:solidFill>
                  <a:srgbClr val="282828"/>
                </a:solidFill>
              </a:rPr>
              <a:t> de la </a:t>
            </a:r>
            <a:r>
              <a:rPr lang="en-US" sz="3200" dirty="0" err="1">
                <a:solidFill>
                  <a:srgbClr val="282828"/>
                </a:solidFill>
              </a:rPr>
              <a:t>nivel</a:t>
            </a:r>
            <a:r>
              <a:rPr lang="en-US" sz="3200" dirty="0">
                <a:solidFill>
                  <a:srgbClr val="282828"/>
                </a:solidFill>
              </a:rPr>
              <a:t> macro, </a:t>
            </a:r>
            <a:r>
              <a:rPr lang="en-US" sz="3200" dirty="0" err="1">
                <a:solidFill>
                  <a:srgbClr val="282828"/>
                </a:solidFill>
              </a:rPr>
              <a:t>deci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întregul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ansamblu</a:t>
            </a:r>
            <a:r>
              <a:rPr lang="en-US" sz="3200" dirty="0">
                <a:solidFill>
                  <a:srgbClr val="282828"/>
                </a:solidFill>
              </a:rPr>
              <a:t> al </a:t>
            </a:r>
            <a:r>
              <a:rPr lang="en-US" sz="3200" dirty="0" err="1">
                <a:solidFill>
                  <a:srgbClr val="282828"/>
                </a:solidFill>
              </a:rPr>
              <a:t>clădirii</a:t>
            </a:r>
            <a:r>
              <a:rPr lang="en-US" sz="3200" dirty="0">
                <a:solidFill>
                  <a:srgbClr val="282828"/>
                </a:solidFill>
              </a:rPr>
              <a:t> cu </a:t>
            </a:r>
            <a:r>
              <a:rPr lang="en-US" sz="3200" dirty="0" err="1">
                <a:solidFill>
                  <a:srgbClr val="282828"/>
                </a:solidFill>
              </a:rPr>
              <a:t>spaţiile</a:t>
            </a:r>
            <a:r>
              <a:rPr lang="en-US" sz="3200" dirty="0">
                <a:solidFill>
                  <a:srgbClr val="282828"/>
                </a:solidFill>
              </a:rPr>
              <a:t> sale interne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externe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până</a:t>
            </a:r>
            <a:r>
              <a:rPr lang="en-US" sz="3200" dirty="0">
                <a:solidFill>
                  <a:srgbClr val="282828"/>
                </a:solidFill>
              </a:rPr>
              <a:t> la </a:t>
            </a:r>
            <a:r>
              <a:rPr lang="en-US" sz="3200" dirty="0" err="1">
                <a:solidFill>
                  <a:srgbClr val="282828"/>
                </a:solidFill>
              </a:rPr>
              <a:t>nivelul</a:t>
            </a:r>
            <a:r>
              <a:rPr lang="en-US" sz="3200" dirty="0">
                <a:solidFill>
                  <a:srgbClr val="282828"/>
                </a:solidFill>
              </a:rPr>
              <a:t> micro, </a:t>
            </a:r>
            <a:r>
              <a:rPr lang="en-US" sz="3200" dirty="0" err="1">
                <a:solidFill>
                  <a:srgbClr val="282828"/>
                </a:solidFill>
              </a:rPr>
              <a:t>adică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până</a:t>
            </a:r>
            <a:r>
              <a:rPr lang="en-US" sz="3200" dirty="0">
                <a:solidFill>
                  <a:srgbClr val="282828"/>
                </a:solidFill>
              </a:rPr>
              <a:t> la </a:t>
            </a:r>
            <a:r>
              <a:rPr lang="en-US" sz="3200" dirty="0" err="1">
                <a:solidFill>
                  <a:srgbClr val="282828"/>
                </a:solidFill>
              </a:rPr>
              <a:t>organizarea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spaţiilor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lucru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mobilă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echipamentele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accesoriile</a:t>
            </a:r>
            <a:r>
              <a:rPr lang="en-US" sz="3200" dirty="0">
                <a:solidFill>
                  <a:srgbClr val="282828"/>
                </a:solidFill>
              </a:rPr>
              <a:t> din </a:t>
            </a:r>
            <a:r>
              <a:rPr lang="en-US" sz="3200" dirty="0" err="1" smtClean="0">
                <a:solidFill>
                  <a:srgbClr val="282828"/>
                </a:solidFill>
              </a:rPr>
              <a:t>locuinţ</a:t>
            </a:r>
            <a:r>
              <a:rPr lang="ro-RO" sz="3200" dirty="0" smtClean="0">
                <a:solidFill>
                  <a:srgbClr val="282828"/>
                </a:solidFill>
              </a:rPr>
              <a:t>ă</a:t>
            </a:r>
            <a:r>
              <a:rPr lang="en-US" sz="3200" dirty="0" smtClean="0">
                <a:solidFill>
                  <a:srgbClr val="282828"/>
                </a:solidFill>
              </a:rPr>
              <a:t>.</a:t>
            </a:r>
            <a:endParaRPr lang="en-US" sz="3200" dirty="0">
              <a:solidFill>
                <a:srgbClr val="28282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" y="156409"/>
            <a:ext cx="3200813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28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88331" y="1661819"/>
            <a:ext cx="10037618" cy="1003761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en-US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181429" y="4154916"/>
            <a:ext cx="5051424" cy="5051424"/>
          </a:xfrm>
          <a:prstGeom prst="ellipse">
            <a:avLst/>
          </a:prstGeom>
          <a:solidFill>
            <a:srgbClr val="FFFFFF">
              <a:alpha val="49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831001" y="4804488"/>
            <a:ext cx="3752279" cy="3752280"/>
          </a:xfrm>
          <a:prstGeom prst="ellipse">
            <a:avLst/>
          </a:prstGeom>
          <a:solidFill>
            <a:srgbClr val="03C0FE">
              <a:alpha val="43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12375522" y="1681153"/>
            <a:ext cx="10563051" cy="17041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sz="9600" dirty="0" err="1"/>
              <a:t>Crearea</a:t>
            </a:r>
            <a:r>
              <a:rPr lang="en-US" sz="9600" dirty="0"/>
              <a:t> </a:t>
            </a:r>
            <a:r>
              <a:rPr lang="en-US" sz="9600" dirty="0" err="1"/>
              <a:t>unei</a:t>
            </a:r>
            <a:r>
              <a:rPr lang="en-US" sz="9600" dirty="0"/>
              <a:t> </a:t>
            </a:r>
          </a:p>
          <a:p>
            <a:r>
              <a:rPr lang="en-US" sz="9600" dirty="0" smtClean="0"/>
              <a:t>Cl</a:t>
            </a:r>
            <a:r>
              <a:rPr lang="ro-RO" sz="9600" dirty="0" smtClean="0"/>
              <a:t>ă</a:t>
            </a:r>
            <a:r>
              <a:rPr lang="en-US" sz="9600" dirty="0" err="1" smtClean="0"/>
              <a:t>diri</a:t>
            </a:r>
            <a:r>
              <a:rPr lang="en-US" sz="9600" dirty="0" smtClean="0"/>
              <a:t> </a:t>
            </a:r>
            <a:r>
              <a:rPr lang="en-US" sz="9600" dirty="0" err="1"/>
              <a:t>inteligente</a:t>
            </a:r>
            <a:endParaRPr sz="9600" dirty="0"/>
          </a:p>
        </p:txBody>
      </p:sp>
      <p:sp>
        <p:nvSpPr>
          <p:cNvPr id="161" name="Shape 161"/>
          <p:cNvSpPr/>
          <p:nvPr/>
        </p:nvSpPr>
        <p:spPr>
          <a:xfrm>
            <a:off x="12375521" y="5026347"/>
            <a:ext cx="11228070" cy="7972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just"/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Crearea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unei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cl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diri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inteligente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ridic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asfel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probleme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cu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caracter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profund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multidisciplinar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care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presupune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convergen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a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unor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cercet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ri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aprofund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ri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din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domenii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variate:</a:t>
            </a:r>
          </a:p>
          <a:p>
            <a:pPr algn="just"/>
            <a:endParaRPr lang="en-US" sz="32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arhitectura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design interior;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design de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mobil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echipamente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tehnologii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nc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lzire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ventilare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aer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condi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ionat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tehnologii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cablare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interioar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/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exterioar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  <a:endParaRPr lang="en-US" sz="3200" dirty="0">
              <a:solidFill>
                <a:srgbClr val="282828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re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ele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locale de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calculatoare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sisteme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comunica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ii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automatiz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ri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de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servicii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si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utilit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ăț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î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n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birouri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, 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locuin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e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alte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spa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ț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ii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stimularea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factorilor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umani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ergonomie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•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studii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de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ecologie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ro-RO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ș</a:t>
            </a:r>
            <a:r>
              <a:rPr lang="en-US" sz="3200" dirty="0" err="1" smtClean="0">
                <a:solidFill>
                  <a:srgbClr val="282828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82828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82828"/>
                </a:solidFill>
                <a:latin typeface="Calibri" panose="020F0502020204030204" pitchFamily="34" charset="0"/>
              </a:rPr>
              <a:t>mediu</a:t>
            </a:r>
            <a:r>
              <a:rPr lang="en-US" sz="3200" dirty="0">
                <a:solidFill>
                  <a:srgbClr val="282828"/>
                </a:solidFill>
                <a:latin typeface="Calibri" panose="020F0502020204030204" pitchFamily="34" charset="0"/>
              </a:rPr>
              <a:t>.</a:t>
            </a:r>
          </a:p>
          <a:p>
            <a:pPr marL="45720" algn="just"/>
            <a:endParaRPr lang="en-US" sz="32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" y="156409"/>
            <a:ext cx="3200813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75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b="15354"/>
          <a:stretch>
            <a:fillRect/>
          </a:stretch>
        </p:blipFill>
        <p:spPr>
          <a:xfrm>
            <a:off x="0" y="-12700"/>
            <a:ext cx="12172950" cy="13728700"/>
          </a:xfrm>
          <a:solidFill>
            <a:schemeClr val="bg2"/>
          </a:solidFill>
        </p:spPr>
      </p:pic>
      <p:sp>
        <p:nvSpPr>
          <p:cNvPr id="38" name="Shape 38"/>
          <p:cNvSpPr/>
          <p:nvPr/>
        </p:nvSpPr>
        <p:spPr>
          <a:xfrm>
            <a:off x="13451996" y="1516988"/>
            <a:ext cx="9058461" cy="52159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dirty="0" err="1"/>
              <a:t>Avantaje</a:t>
            </a:r>
            <a:r>
              <a:rPr lang="en-US" dirty="0"/>
              <a:t> </a:t>
            </a:r>
            <a:r>
              <a:rPr lang="en-US" dirty="0" smtClean="0"/>
              <a:t>cl</a:t>
            </a:r>
            <a:r>
              <a:rPr lang="ro-RO" dirty="0" smtClean="0"/>
              <a:t>ă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/>
              <a:t>inteligente</a:t>
            </a: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13532897" y="6553352"/>
            <a:ext cx="10137594" cy="5379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282828"/>
                </a:solidFill>
              </a:rPr>
              <a:t>prevederea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reţele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unice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cabluri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toate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sistemele</a:t>
            </a:r>
            <a:r>
              <a:rPr lang="en-US" sz="3200" dirty="0">
                <a:solidFill>
                  <a:srgbClr val="282828"/>
                </a:solidFill>
              </a:rPr>
              <a:t> (</a:t>
            </a:r>
            <a:r>
              <a:rPr lang="en-US" sz="3200" dirty="0" err="1">
                <a:solidFill>
                  <a:srgbClr val="282828"/>
                </a:solidFill>
              </a:rPr>
              <a:t>reduceri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substanţiale</a:t>
            </a:r>
            <a:r>
              <a:rPr lang="en-US" sz="3200" dirty="0">
                <a:solidFill>
                  <a:srgbClr val="282828"/>
                </a:solidFill>
              </a:rPr>
              <a:t> de 15-20% a </a:t>
            </a:r>
            <a:r>
              <a:rPr lang="en-US" sz="3200" dirty="0" err="1">
                <a:solidFill>
                  <a:srgbClr val="282828"/>
                </a:solidFill>
              </a:rPr>
              <a:t>costului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instalaţiei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iniţiale</a:t>
            </a:r>
            <a:r>
              <a:rPr lang="en-US" sz="3200" dirty="0">
                <a:solidFill>
                  <a:srgbClr val="282828"/>
                </a:solidFill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282828"/>
                </a:solidFill>
              </a:rPr>
              <a:t>Cheltuielile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tehnologiile</a:t>
            </a:r>
            <a:r>
              <a:rPr lang="en-US" sz="3200" dirty="0">
                <a:solidFill>
                  <a:srgbClr val="282828"/>
                </a:solidFill>
              </a:rPr>
              <a:t> care </a:t>
            </a:r>
            <a:r>
              <a:rPr lang="en-US" sz="3200" dirty="0" err="1">
                <a:solidFill>
                  <a:srgbClr val="282828"/>
                </a:solidFill>
              </a:rPr>
              <a:t>oferă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inteligenta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costurile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telecomunicaţii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reprezintă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până</a:t>
            </a:r>
            <a:r>
              <a:rPr lang="en-US" sz="3200" dirty="0">
                <a:solidFill>
                  <a:srgbClr val="282828"/>
                </a:solidFill>
              </a:rPr>
              <a:t> la 20% din </a:t>
            </a:r>
            <a:r>
              <a:rPr lang="en-US" sz="3200" dirty="0" err="1">
                <a:solidFill>
                  <a:srgbClr val="282828"/>
                </a:solidFill>
              </a:rPr>
              <a:t>întreaga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construcţie</a:t>
            </a:r>
            <a:r>
              <a:rPr lang="en-US" sz="3200" dirty="0">
                <a:solidFill>
                  <a:srgbClr val="282828"/>
                </a:solidFill>
              </a:rPr>
              <a:t> (</a:t>
            </a:r>
            <a:r>
              <a:rPr lang="en-US" sz="3200" dirty="0" err="1">
                <a:solidFill>
                  <a:srgbClr val="282828"/>
                </a:solidFill>
              </a:rPr>
              <a:t>această</a:t>
            </a:r>
            <a:r>
              <a:rPr lang="en-US" sz="3200" dirty="0">
                <a:solidFill>
                  <a:srgbClr val="282828"/>
                </a:solidFill>
              </a:rPr>
              <a:t> parte s-a </a:t>
            </a:r>
            <a:r>
              <a:rPr lang="en-US" sz="3200" dirty="0" err="1">
                <a:solidFill>
                  <a:srgbClr val="282828"/>
                </a:solidFill>
              </a:rPr>
              <a:t>triplat</a:t>
            </a:r>
            <a:r>
              <a:rPr lang="en-US" sz="3200" dirty="0">
                <a:solidFill>
                  <a:srgbClr val="282828"/>
                </a:solidFill>
              </a:rPr>
              <a:t> de-a </a:t>
            </a:r>
            <a:r>
              <a:rPr lang="en-US" sz="3200" dirty="0" err="1">
                <a:solidFill>
                  <a:srgbClr val="282828"/>
                </a:solidFill>
              </a:rPr>
              <a:t>lungul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ultimilor</a:t>
            </a:r>
            <a:r>
              <a:rPr lang="en-US" sz="3200" dirty="0">
                <a:solidFill>
                  <a:srgbClr val="282828"/>
                </a:solidFill>
              </a:rPr>
              <a:t> 15 </a:t>
            </a:r>
            <a:r>
              <a:rPr lang="en-US" sz="3200" dirty="0" err="1">
                <a:solidFill>
                  <a:srgbClr val="282828"/>
                </a:solidFill>
              </a:rPr>
              <a:t>ani</a:t>
            </a:r>
            <a:r>
              <a:rPr lang="en-US" sz="3200" dirty="0">
                <a:solidFill>
                  <a:srgbClr val="282828"/>
                </a:solidFill>
              </a:rPr>
              <a:t>). </a:t>
            </a:r>
            <a:r>
              <a:rPr lang="en-US" sz="3200" dirty="0" err="1">
                <a:solidFill>
                  <a:srgbClr val="282828"/>
                </a:solidFill>
              </a:rPr>
              <a:t>Costurile</a:t>
            </a:r>
            <a:r>
              <a:rPr lang="en-US" sz="3200" dirty="0">
                <a:solidFill>
                  <a:srgbClr val="282828"/>
                </a:solidFill>
              </a:rPr>
              <a:t> sub </a:t>
            </a:r>
            <a:r>
              <a:rPr lang="en-US" sz="3200" dirty="0" err="1">
                <a:solidFill>
                  <a:srgbClr val="282828"/>
                </a:solidFill>
              </a:rPr>
              <a:t>formă</a:t>
            </a:r>
            <a:r>
              <a:rPr lang="en-US" sz="3200" dirty="0">
                <a:solidFill>
                  <a:srgbClr val="282828"/>
                </a:solidFill>
              </a:rPr>
              <a:t> de capital </a:t>
            </a:r>
            <a:r>
              <a:rPr lang="en-US" sz="3200" dirty="0" err="1">
                <a:solidFill>
                  <a:srgbClr val="282828"/>
                </a:solidFill>
              </a:rPr>
              <a:t>învestit</a:t>
            </a:r>
            <a:r>
              <a:rPr lang="en-US" sz="3200" dirty="0">
                <a:solidFill>
                  <a:srgbClr val="282828"/>
                </a:solidFill>
              </a:rPr>
              <a:t>, la care se </a:t>
            </a:r>
            <a:r>
              <a:rPr lang="en-US" sz="3200" dirty="0" err="1">
                <a:solidFill>
                  <a:srgbClr val="282828"/>
                </a:solidFill>
              </a:rPr>
              <a:t>adaugă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costurile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funcţionare</a:t>
            </a:r>
            <a:r>
              <a:rPr lang="en-US" sz="3200" dirty="0">
                <a:solidFill>
                  <a:srgbClr val="282828"/>
                </a:solidFill>
              </a:rPr>
              <a:t> a </a:t>
            </a:r>
            <a:r>
              <a:rPr lang="en-US" sz="3200" dirty="0" err="1">
                <a:solidFill>
                  <a:srgbClr val="282828"/>
                </a:solidFill>
              </a:rPr>
              <a:t>instalaţiilor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tehnologice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specifice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clădirilor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inteligente</a:t>
            </a:r>
            <a:r>
              <a:rPr lang="en-US" sz="3200" dirty="0">
                <a:solidFill>
                  <a:srgbClr val="282828"/>
                </a:solidFill>
              </a:rPr>
              <a:t>, pot fi de </a:t>
            </a:r>
            <a:r>
              <a:rPr lang="en-US" sz="3200" dirty="0" err="1">
                <a:solidFill>
                  <a:srgbClr val="282828"/>
                </a:solidFill>
              </a:rPr>
              <a:t>până</a:t>
            </a:r>
            <a:r>
              <a:rPr lang="en-US" sz="3200" dirty="0">
                <a:solidFill>
                  <a:srgbClr val="282828"/>
                </a:solidFill>
              </a:rPr>
              <a:t> la 15% din </a:t>
            </a:r>
            <a:r>
              <a:rPr lang="en-US" sz="3200" dirty="0" err="1">
                <a:solidFill>
                  <a:srgbClr val="282828"/>
                </a:solidFill>
              </a:rPr>
              <a:t>totalul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investiţiei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pentru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cazurile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tipice</a:t>
            </a:r>
            <a:r>
              <a:rPr lang="en-US" sz="3200" dirty="0">
                <a:solidFill>
                  <a:srgbClr val="282828"/>
                </a:solidFill>
              </a:rPr>
              <a:t>, cum </a:t>
            </a:r>
            <a:r>
              <a:rPr lang="en-US" sz="3200" dirty="0" err="1">
                <a:solidFill>
                  <a:srgbClr val="282828"/>
                </a:solidFill>
              </a:rPr>
              <a:t>ar</a:t>
            </a:r>
            <a:r>
              <a:rPr lang="en-US" sz="3200" dirty="0">
                <a:solidFill>
                  <a:srgbClr val="282828"/>
                </a:solidFill>
              </a:rPr>
              <a:t> fi </a:t>
            </a:r>
            <a:r>
              <a:rPr lang="en-US" sz="3200" dirty="0" err="1">
                <a:solidFill>
                  <a:srgbClr val="282828"/>
                </a:solidFill>
              </a:rPr>
              <a:t>băncile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instituţiile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financiar-contabile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comunicaţii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sau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 smtClean="0">
                <a:solidFill>
                  <a:srgbClr val="282828"/>
                </a:solidFill>
              </a:rPr>
              <a:t>corporaţii</a:t>
            </a:r>
            <a:r>
              <a:rPr lang="ro-RO" sz="3200" dirty="0" smtClean="0">
                <a:solidFill>
                  <a:srgbClr val="282828"/>
                </a:solidFill>
              </a:rPr>
              <a:t>.</a:t>
            </a:r>
            <a:endParaRPr lang="en-US" sz="3200" dirty="0">
              <a:solidFill>
                <a:srgbClr val="282828"/>
              </a:solidFill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" name="Shape 164"/>
          <p:cNvSpPr/>
          <p:nvPr/>
        </p:nvSpPr>
        <p:spPr>
          <a:xfrm>
            <a:off x="8150756" y="4154916"/>
            <a:ext cx="5051424" cy="5051424"/>
          </a:xfrm>
          <a:prstGeom prst="ellipse">
            <a:avLst/>
          </a:prstGeom>
          <a:solidFill>
            <a:srgbClr val="FFFFFF">
              <a:alpha val="49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Shape 165"/>
          <p:cNvSpPr/>
          <p:nvPr/>
        </p:nvSpPr>
        <p:spPr>
          <a:xfrm>
            <a:off x="8800328" y="4804488"/>
            <a:ext cx="3752279" cy="3752280"/>
          </a:xfrm>
          <a:prstGeom prst="ellipse">
            <a:avLst/>
          </a:prstGeom>
          <a:solidFill>
            <a:srgbClr val="03C0FE">
              <a:alpha val="43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050" y="156409"/>
            <a:ext cx="3200813" cy="19217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b="15354"/>
          <a:stretch>
            <a:fillRect/>
          </a:stretch>
        </p:blipFill>
        <p:spPr>
          <a:xfrm>
            <a:off x="0" y="-12700"/>
            <a:ext cx="12172950" cy="13728700"/>
          </a:xfrm>
          <a:solidFill>
            <a:schemeClr val="bg2"/>
          </a:solidFill>
        </p:spPr>
      </p:pic>
      <p:sp>
        <p:nvSpPr>
          <p:cNvPr id="38" name="Shape 38"/>
          <p:cNvSpPr/>
          <p:nvPr/>
        </p:nvSpPr>
        <p:spPr>
          <a:xfrm>
            <a:off x="13451996" y="1516988"/>
            <a:ext cx="9058461" cy="52159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n-US" dirty="0" err="1"/>
              <a:t>Avantaje</a:t>
            </a:r>
            <a:r>
              <a:rPr lang="en-US" dirty="0"/>
              <a:t> </a:t>
            </a:r>
            <a:r>
              <a:rPr lang="en-US" dirty="0" smtClean="0"/>
              <a:t>cl</a:t>
            </a:r>
            <a:r>
              <a:rPr lang="ro-RO" dirty="0" smtClean="0"/>
              <a:t>ă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/>
              <a:t>inteligente</a:t>
            </a: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13532897" y="6900293"/>
            <a:ext cx="10137594" cy="5379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282828"/>
                </a:solidFill>
              </a:rPr>
              <a:t>Beneficiile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unui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sistem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reţea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inteligentă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constau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costurile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scăzute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instalare</a:t>
            </a:r>
            <a:r>
              <a:rPr lang="en-US" sz="3200" dirty="0">
                <a:solidFill>
                  <a:srgbClr val="282828"/>
                </a:solidFill>
              </a:rPr>
              <a:t> a </a:t>
            </a:r>
            <a:r>
              <a:rPr lang="en-US" sz="3200" dirty="0" err="1">
                <a:solidFill>
                  <a:srgbClr val="282828"/>
                </a:solidFill>
              </a:rPr>
              <a:t>sistemului</a:t>
            </a:r>
            <a:r>
              <a:rPr lang="en-US" sz="3200" dirty="0">
                <a:solidFill>
                  <a:srgbClr val="282828"/>
                </a:solidFill>
              </a:rPr>
              <a:t> de control al </a:t>
            </a:r>
            <a:r>
              <a:rPr lang="en-US" sz="3200" dirty="0" err="1">
                <a:solidFill>
                  <a:srgbClr val="282828"/>
                </a:solidFill>
              </a:rPr>
              <a:t>clădirii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reducerea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costurilor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operaţionale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modificare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disponibilitatea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investiţiei</a:t>
            </a:r>
            <a:r>
              <a:rPr lang="en-US" sz="3200" dirty="0">
                <a:solidFill>
                  <a:srgbClr val="282828"/>
                </a:solidFill>
              </a:rPr>
              <a:t> cu </a:t>
            </a:r>
            <a:r>
              <a:rPr lang="en-US" sz="3200" dirty="0" err="1">
                <a:solidFill>
                  <a:srgbClr val="282828"/>
                </a:solidFill>
              </a:rPr>
              <a:t>privire</a:t>
            </a:r>
            <a:r>
              <a:rPr lang="en-US" sz="3200" dirty="0">
                <a:solidFill>
                  <a:srgbClr val="282828"/>
                </a:solidFill>
              </a:rPr>
              <a:t> la </a:t>
            </a:r>
            <a:r>
              <a:rPr lang="en-US" sz="3200" dirty="0" err="1">
                <a:solidFill>
                  <a:srgbClr val="282828"/>
                </a:solidFill>
              </a:rPr>
              <a:t>dispozitive</a:t>
            </a:r>
            <a:r>
              <a:rPr lang="en-US" sz="3200" dirty="0">
                <a:solidFill>
                  <a:srgbClr val="282828"/>
                </a:solidFill>
              </a:rPr>
              <a:t> de </a:t>
            </a:r>
            <a:r>
              <a:rPr lang="en-US" sz="3200" dirty="0" err="1">
                <a:solidFill>
                  <a:srgbClr val="282828"/>
                </a:solidFill>
              </a:rPr>
              <a:t>interfaţare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viitoare</a:t>
            </a:r>
            <a:r>
              <a:rPr lang="en-US" sz="3200" dirty="0">
                <a:solidFill>
                  <a:srgbClr val="282828"/>
                </a:solidFill>
              </a:rPr>
              <a:t>, </a:t>
            </a:r>
            <a:r>
              <a:rPr lang="en-US" sz="3200" dirty="0" err="1">
                <a:solidFill>
                  <a:srgbClr val="282828"/>
                </a:solidFill>
              </a:rPr>
              <a:t>precum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şi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reducerea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costurilor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energetice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necesare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în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funcţionarea</a:t>
            </a:r>
            <a:r>
              <a:rPr lang="en-US" sz="3200" dirty="0">
                <a:solidFill>
                  <a:srgbClr val="282828"/>
                </a:solidFill>
              </a:rPr>
              <a:t> </a:t>
            </a:r>
            <a:r>
              <a:rPr lang="en-US" sz="3200" dirty="0" err="1">
                <a:solidFill>
                  <a:srgbClr val="282828"/>
                </a:solidFill>
              </a:rPr>
              <a:t>clădirii</a:t>
            </a:r>
            <a:r>
              <a:rPr lang="en-US" sz="3200" dirty="0">
                <a:solidFill>
                  <a:srgbClr val="282828"/>
                </a:solidFill>
              </a:rPr>
              <a:t>.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7" name="Shape 164"/>
          <p:cNvSpPr/>
          <p:nvPr/>
        </p:nvSpPr>
        <p:spPr>
          <a:xfrm>
            <a:off x="8150756" y="4154916"/>
            <a:ext cx="5051424" cy="5051424"/>
          </a:xfrm>
          <a:prstGeom prst="ellipse">
            <a:avLst/>
          </a:prstGeom>
          <a:solidFill>
            <a:srgbClr val="FFFFFF">
              <a:alpha val="49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Shape 165"/>
          <p:cNvSpPr/>
          <p:nvPr/>
        </p:nvSpPr>
        <p:spPr>
          <a:xfrm>
            <a:off x="8800328" y="4804488"/>
            <a:ext cx="3752279" cy="3752280"/>
          </a:xfrm>
          <a:prstGeom prst="ellipse">
            <a:avLst/>
          </a:prstGeom>
          <a:solidFill>
            <a:srgbClr val="03C0FE">
              <a:alpha val="43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050" y="156409"/>
            <a:ext cx="3200813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76629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727574"/>
      </a:dk1>
      <a:lt1>
        <a:srgbClr val="75023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3175">
          <a:miter lim="400000"/>
        </a:ln>
      </a:spPr>
      <a:bodyPr lIns="38100" tIns="38100" rIns="38100" bIns="38100" anchor="ctr"/>
      <a:lstStyle>
        <a:defPPr algn="ctr">
          <a:defRPr sz="3000">
            <a:solidFill>
              <a:srgbClr val="FFFFFF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1536</Words>
  <Application>Microsoft Office PowerPoint</Application>
  <PresentationFormat>Custom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Helvetica Light</vt:lpstr>
      <vt:lpstr>Helvetica Neue</vt:lpstr>
      <vt:lpstr>Montserrat-Regular</vt:lpstr>
      <vt:lpstr>PT Sans</vt:lpstr>
      <vt:lpstr>Roboto Regular</vt:lpstr>
      <vt:lpstr>Signika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</dc:creator>
  <cp:lastModifiedBy>wise</cp:lastModifiedBy>
  <cp:revision>25</cp:revision>
  <dcterms:modified xsi:type="dcterms:W3CDTF">2018-02-27T11:54:17Z</dcterms:modified>
</cp:coreProperties>
</file>