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73" r:id="rId2"/>
    <p:sldId id="257" r:id="rId3"/>
    <p:sldId id="276" r:id="rId4"/>
    <p:sldId id="262" r:id="rId5"/>
    <p:sldId id="263" r:id="rId6"/>
    <p:sldId id="264" r:id="rId7"/>
    <p:sldId id="266" r:id="rId8"/>
    <p:sldId id="270" r:id="rId9"/>
    <p:sldId id="265"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ela Dima" initials="MD" lastIdx="1" clrIdx="0"/>
  <p:cmAuthor id="1" name="Angelica Barbu" initials="A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13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7E645-B8F7-475A-BC46-FFFE848A6621}" type="datetimeFigureOut">
              <a:rPr lang="en-US" smtClean="0"/>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EC117-8986-41D9-8AEF-58E29DF544EC}" type="slidenum">
              <a:rPr lang="en-US" smtClean="0"/>
              <a:t>‹#›</a:t>
            </a:fld>
            <a:endParaRPr lang="en-US"/>
          </a:p>
        </p:txBody>
      </p:sp>
    </p:spTree>
    <p:extLst>
      <p:ext uri="{BB962C8B-B14F-4D97-AF65-F5344CB8AC3E}">
        <p14:creationId xmlns:p14="http://schemas.microsoft.com/office/powerpoint/2010/main" val="15022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62C187-C97B-4A21-975F-39CEB38226B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191314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62C187-C97B-4A21-975F-39CEB38226B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346051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62C187-C97B-4A21-975F-39CEB38226B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41126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63851" y="2182813"/>
            <a:ext cx="5130800" cy="4602162"/>
            <a:chOff x="1768" y="1348"/>
            <a:chExt cx="3167" cy="2841"/>
          </a:xfrm>
        </p:grpSpPr>
        <p:sp>
          <p:nvSpPr>
            <p:cNvPr id="6" name="McK Confidential" hidden="1"/>
            <p:cNvSpPr txBox="1">
              <a:spLocks noChangeArrowheads="1"/>
            </p:cNvSpPr>
            <p:nvPr/>
          </p:nvSpPr>
          <p:spPr bwMode="auto">
            <a:xfrm>
              <a:off x="1768" y="1348"/>
              <a:ext cx="936" cy="102"/>
            </a:xfrm>
            <a:prstGeom prst="rect">
              <a:avLst/>
            </a:prstGeom>
            <a:noFill/>
            <a:ln w="9525">
              <a:noFill/>
              <a:miter lim="800000"/>
              <a:headEnd/>
              <a:tailEnd/>
            </a:ln>
            <a:effectLst/>
          </p:spPr>
          <p:txBody>
            <a:bodyPr lIns="0" tIns="0" rIns="0" bIns="0">
              <a:spAutoFit/>
            </a:bodyPr>
            <a:lstStyle/>
            <a:p>
              <a:pPr>
                <a:defRPr/>
              </a:pPr>
              <a:r>
                <a:rPr lang="cs-CZ" sz="1071" i="0">
                  <a:latin typeface="Arial" pitchFamily="34" charset="0"/>
                  <a:cs typeface="+mn-cs"/>
                </a:rPr>
                <a:t>DŮVĚRNÉ</a:t>
              </a:r>
            </a:p>
          </p:txBody>
        </p:sp>
        <p:sp>
          <p:nvSpPr>
            <p:cNvPr id="8" name="McK Document" hidden="1"/>
            <p:cNvSpPr txBox="1">
              <a:spLocks noChangeArrowheads="1"/>
            </p:cNvSpPr>
            <p:nvPr/>
          </p:nvSpPr>
          <p:spPr bwMode="auto">
            <a:xfrm>
              <a:off x="1768" y="3079"/>
              <a:ext cx="3167" cy="102"/>
            </a:xfrm>
            <a:prstGeom prst="rect">
              <a:avLst/>
            </a:prstGeom>
            <a:noFill/>
            <a:ln w="9525">
              <a:noFill/>
              <a:miter lim="800000"/>
              <a:headEnd/>
              <a:tailEnd/>
            </a:ln>
            <a:effectLst/>
          </p:spPr>
          <p:txBody>
            <a:bodyPr lIns="0" tIns="0" rIns="0" bIns="0" anchor="b">
              <a:spAutoFit/>
            </a:bodyPr>
            <a:lstStyle/>
            <a:p>
              <a:pPr>
                <a:defRPr/>
              </a:pPr>
              <a:r>
                <a:rPr lang="cs-CZ" sz="1071" i="0">
                  <a:latin typeface="Arial" pitchFamily="34" charset="0"/>
                  <a:cs typeface="+mn-cs"/>
                </a:rPr>
                <a:t>Dokument</a:t>
              </a:r>
            </a:p>
          </p:txBody>
        </p:sp>
        <p:sp>
          <p:nvSpPr>
            <p:cNvPr id="10" name="McK Date" hidden="1"/>
            <p:cNvSpPr txBox="1">
              <a:spLocks noChangeArrowheads="1"/>
            </p:cNvSpPr>
            <p:nvPr/>
          </p:nvSpPr>
          <p:spPr bwMode="auto">
            <a:xfrm>
              <a:off x="1768" y="3216"/>
              <a:ext cx="3167" cy="102"/>
            </a:xfrm>
            <a:prstGeom prst="rect">
              <a:avLst/>
            </a:prstGeom>
            <a:noFill/>
            <a:ln w="9525">
              <a:noFill/>
              <a:miter lim="800000"/>
              <a:headEnd/>
              <a:tailEnd/>
            </a:ln>
            <a:effectLst/>
          </p:spPr>
          <p:txBody>
            <a:bodyPr lIns="0" tIns="0" rIns="0" bIns="0">
              <a:spAutoFit/>
            </a:bodyPr>
            <a:lstStyle/>
            <a:p>
              <a:pPr>
                <a:defRPr/>
              </a:pPr>
              <a:r>
                <a:rPr lang="cs-CZ" sz="1071" i="0">
                  <a:latin typeface="Arial" pitchFamily="34" charset="0"/>
                  <a:cs typeface="+mn-cs"/>
                </a:rPr>
                <a:t>Datum</a:t>
              </a:r>
            </a:p>
          </p:txBody>
        </p:sp>
        <p:sp>
          <p:nvSpPr>
            <p:cNvPr id="11" name="McK Disclaimer" hidden="1"/>
            <p:cNvSpPr>
              <a:spLocks noChangeArrowheads="1"/>
            </p:cNvSpPr>
            <p:nvPr>
              <p:custDataLst>
                <p:tags r:id="rId1"/>
              </p:custDataLst>
            </p:nvPr>
          </p:nvSpPr>
          <p:spPr bwMode="auto">
            <a:xfrm>
              <a:off x="1768" y="3933"/>
              <a:ext cx="2303" cy="256"/>
            </a:xfrm>
            <a:prstGeom prst="rect">
              <a:avLst/>
            </a:prstGeom>
            <a:noFill/>
            <a:ln w="9525">
              <a:noFill/>
              <a:miter lim="800000"/>
              <a:headEnd/>
              <a:tailEnd/>
            </a:ln>
            <a:effectLst/>
          </p:spPr>
          <p:txBody>
            <a:bodyPr lIns="0" tIns="0" rIns="0" bIns="0" anchor="b">
              <a:spAutoFit/>
            </a:bodyPr>
            <a:lstStyle/>
            <a:p>
              <a:pPr defTabSz="603647" eaLnBrk="0" hangingPunct="0">
                <a:defRPr/>
              </a:pPr>
              <a:r>
                <a:rPr lang="cs-CZ" sz="675" i="0">
                  <a:latin typeface="Arial" pitchFamily="34" charset="0"/>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27038" y="349250"/>
            <a:ext cx="3109912" cy="228524"/>
          </a:xfrm>
          <a:prstGeom prst="rect">
            <a:avLst/>
          </a:prstGeom>
          <a:noFill/>
          <a:ln w="9525">
            <a:noFill/>
            <a:miter lim="800000"/>
            <a:headEnd/>
            <a:tailEnd/>
          </a:ln>
          <a:effectLst/>
        </p:spPr>
        <p:txBody>
          <a:bodyPr lIns="0" tIns="0" rIns="0" bIns="0">
            <a:spAutoFit/>
          </a:bodyPr>
          <a:lstStyle/>
          <a:p>
            <a:pPr algn="ctr" defTabSz="671513">
              <a:lnSpc>
                <a:spcPct val="110000"/>
              </a:lnSpc>
              <a:buSzPct val="120000"/>
              <a:defRPr/>
            </a:pPr>
            <a:r>
              <a:rPr lang="cs-CZ" sz="1350" b="1" i="0">
                <a:solidFill>
                  <a:schemeClr val="bg1"/>
                </a:solidFill>
                <a:latin typeface="Arial" pitchFamily="34" charset="0"/>
                <a:cs typeface="+mn-cs"/>
              </a:rPr>
              <a:t>Working Draft    </a:t>
            </a:r>
          </a:p>
        </p:txBody>
      </p:sp>
      <p:sp>
        <p:nvSpPr>
          <p:cNvPr id="13" name="Working Draft" hidden="1"/>
          <p:cNvSpPr txBox="1">
            <a:spLocks noChangeArrowheads="1"/>
          </p:cNvSpPr>
          <p:nvPr/>
        </p:nvSpPr>
        <p:spPr bwMode="auto">
          <a:xfrm>
            <a:off x="427038" y="593727"/>
            <a:ext cx="3449662" cy="138499"/>
          </a:xfrm>
          <a:prstGeom prst="rect">
            <a:avLst/>
          </a:prstGeom>
          <a:noFill/>
          <a:ln w="9525">
            <a:noFill/>
            <a:miter lim="800000"/>
            <a:headEnd/>
            <a:tailEnd/>
          </a:ln>
          <a:effectLst/>
        </p:spPr>
        <p:txBody>
          <a:bodyPr wrap="none" lIns="0" tIns="0" rIns="0" bIns="0">
            <a:spAutoFit/>
          </a:bodyPr>
          <a:lstStyle/>
          <a:p>
            <a:pPr>
              <a:defRPr/>
            </a:pPr>
            <a:r>
              <a:rPr lang="en-US" sz="900" i="0">
                <a:latin typeface="Arial" pitchFamily="34" charset="0"/>
                <a:cs typeface="+mn-cs"/>
              </a:rPr>
              <a:t>Last Modified 10/4/2004 4:39:06 PM Central Europe Standard Time</a:t>
            </a:r>
            <a:endParaRPr lang="cs-CZ" sz="900" i="0">
              <a:latin typeface="Arial" pitchFamily="34" charset="0"/>
              <a:cs typeface="+mn-cs"/>
            </a:endParaRPr>
          </a:p>
        </p:txBody>
      </p:sp>
      <p:sp>
        <p:nvSpPr>
          <p:cNvPr id="14" name="Printed" hidden="1"/>
          <p:cNvSpPr txBox="1">
            <a:spLocks noChangeArrowheads="1"/>
          </p:cNvSpPr>
          <p:nvPr/>
        </p:nvSpPr>
        <p:spPr bwMode="auto">
          <a:xfrm>
            <a:off x="427039" y="815977"/>
            <a:ext cx="3193182" cy="138499"/>
          </a:xfrm>
          <a:prstGeom prst="rect">
            <a:avLst/>
          </a:prstGeom>
          <a:noFill/>
          <a:ln w="9525">
            <a:noFill/>
            <a:miter lim="800000"/>
            <a:headEnd/>
            <a:tailEnd/>
          </a:ln>
          <a:effectLst/>
        </p:spPr>
        <p:txBody>
          <a:bodyPr wrap="none" lIns="0" tIns="0" rIns="0" bIns="0">
            <a:spAutoFit/>
          </a:bodyPr>
          <a:lstStyle/>
          <a:p>
            <a:pPr>
              <a:defRPr/>
            </a:pPr>
            <a:r>
              <a:rPr lang="cs-CZ" sz="900" i="0">
                <a:latin typeface="Arial" pitchFamily="34" charset="0"/>
                <a:cs typeface="+mn-cs"/>
              </a:rPr>
              <a:t>Printed 10/4/2004 11:36:40 AM Central Europe Standard Time</a:t>
            </a:r>
          </a:p>
        </p:txBody>
      </p:sp>
      <p:pic>
        <p:nvPicPr>
          <p:cNvPr id="15" name="Picture 14"/>
          <p:cNvPicPr>
            <a:picLocks noChangeAspect="1"/>
          </p:cNvPicPr>
          <p:nvPr userDrawn="1"/>
        </p:nvPicPr>
        <p:blipFill>
          <a:blip r:embed="rId3"/>
          <a:srcRect/>
          <a:stretch>
            <a:fillRect/>
          </a:stretch>
        </p:blipFill>
        <p:spPr bwMode="auto">
          <a:xfrm>
            <a:off x="0" y="6602413"/>
            <a:ext cx="9144000" cy="254000"/>
          </a:xfrm>
          <a:prstGeom prst="rect">
            <a:avLst/>
          </a:prstGeom>
          <a:noFill/>
          <a:ln w="9525">
            <a:noFill/>
            <a:miter lim="800000"/>
            <a:headEnd/>
            <a:tailEnd/>
          </a:ln>
        </p:spPr>
      </p:pic>
      <p:pic>
        <p:nvPicPr>
          <p:cNvPr id="16" name="Picture 15"/>
          <p:cNvPicPr>
            <a:picLocks noChangeAspect="1"/>
          </p:cNvPicPr>
          <p:nvPr userDrawn="1"/>
        </p:nvPicPr>
        <p:blipFill>
          <a:blip r:embed="rId4"/>
          <a:srcRect/>
          <a:stretch>
            <a:fillRect/>
          </a:stretch>
        </p:blipFill>
        <p:spPr bwMode="auto">
          <a:xfrm>
            <a:off x="7883526" y="468313"/>
            <a:ext cx="757238" cy="755650"/>
          </a:xfrm>
          <a:prstGeom prst="rect">
            <a:avLst/>
          </a:prstGeom>
          <a:noFill/>
          <a:ln w="9525">
            <a:noFill/>
            <a:miter lim="800000"/>
            <a:headEnd/>
            <a:tailEnd/>
          </a:ln>
        </p:spPr>
      </p:pic>
      <p:sp>
        <p:nvSpPr>
          <p:cNvPr id="19" name="Rectangle 92"/>
          <p:cNvSpPr>
            <a:spLocks noGrp="1" noChangeArrowheads="1"/>
          </p:cNvSpPr>
          <p:nvPr>
            <p:ph type="title"/>
          </p:nvPr>
        </p:nvSpPr>
        <p:spPr bwMode="auto">
          <a:xfrm>
            <a:off x="504000" y="1052730"/>
            <a:ext cx="6876000" cy="1923604"/>
          </a:xfrm>
          <a:prstGeom prst="rect">
            <a:avLst/>
          </a:prstGeom>
          <a:noFill/>
          <a:ln w="9525" algn="ctr">
            <a:noFill/>
            <a:miter lim="800000"/>
            <a:headEnd/>
            <a:tailEnd/>
          </a:ln>
          <a:effectLst/>
        </p:spPr>
        <p:txBody>
          <a:bodyPr/>
          <a:lstStyle>
            <a:lvl1pPr>
              <a:lnSpc>
                <a:spcPts val="3750"/>
              </a:lnSpc>
              <a:defRPr sz="2700" b="0">
                <a:solidFill>
                  <a:srgbClr val="F24F00"/>
                </a:solidFill>
                <a:latin typeface="+mj-lt"/>
                <a:cs typeface="Arial CE" panose="020B0604020202020204" pitchFamily="34" charset="0"/>
              </a:defRPr>
            </a:lvl1pPr>
          </a:lstStyle>
          <a:p>
            <a:pPr lvl="0"/>
            <a:r>
              <a:rPr lang="en-US" dirty="0" smtClean="0"/>
              <a:t>Click to edit Master title style</a:t>
            </a:r>
            <a:endParaRPr lang="cs-CZ" dirty="0" smtClean="0"/>
          </a:p>
        </p:txBody>
      </p:sp>
      <p:sp>
        <p:nvSpPr>
          <p:cNvPr id="7" name="Text Placeholder 6"/>
          <p:cNvSpPr>
            <a:spLocks noGrp="1"/>
          </p:cNvSpPr>
          <p:nvPr>
            <p:ph type="body" sz="quarter" idx="10"/>
          </p:nvPr>
        </p:nvSpPr>
        <p:spPr>
          <a:xfrm>
            <a:off x="503239" y="4675937"/>
            <a:ext cx="1846262" cy="241300"/>
          </a:xfrm>
        </p:spPr>
        <p:txBody>
          <a:bodyPr/>
          <a:lstStyle>
            <a:lvl1pPr>
              <a:defRPr sz="1350" b="1" baseline="0">
                <a:solidFill>
                  <a:srgbClr val="F24F00"/>
                </a:solidFill>
              </a:defRPr>
            </a:lvl1pPr>
          </a:lstStyle>
          <a:p>
            <a:pPr lvl="0"/>
            <a:r>
              <a:rPr lang="en-US" dirty="0" smtClean="0"/>
              <a:t>Click to edit Master text styles</a:t>
            </a:r>
          </a:p>
        </p:txBody>
      </p:sp>
      <p:sp>
        <p:nvSpPr>
          <p:cNvPr id="9" name="Text Placeholder 8"/>
          <p:cNvSpPr>
            <a:spLocks noGrp="1"/>
          </p:cNvSpPr>
          <p:nvPr>
            <p:ph type="body" sz="quarter" idx="11"/>
          </p:nvPr>
        </p:nvSpPr>
        <p:spPr>
          <a:xfrm>
            <a:off x="503239" y="5760000"/>
            <a:ext cx="2532062" cy="653500"/>
          </a:xfrm>
        </p:spPr>
        <p:txBody>
          <a:bodyPr/>
          <a:lstStyle>
            <a:lvl1pPr>
              <a:lnSpc>
                <a:spcPts val="1425"/>
              </a:lnSpc>
              <a:defRPr sz="1200" b="1">
                <a:solidFill>
                  <a:srgbClr val="F24F00"/>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0830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62C187-C97B-4A21-975F-39CEB38226B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250584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2C187-C97B-4A21-975F-39CEB38226B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301859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62C187-C97B-4A21-975F-39CEB38226BC}"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23802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62C187-C97B-4A21-975F-39CEB38226BC}" type="datetimeFigureOut">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296685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62C187-C97B-4A21-975F-39CEB38226BC}" type="datetimeFigureOut">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213834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2C187-C97B-4A21-975F-39CEB38226BC}" type="datetimeFigureOut">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282975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2C187-C97B-4A21-975F-39CEB38226BC}"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113795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2C187-C97B-4A21-975F-39CEB38226BC}"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490CE-EA63-404A-9774-B379908C458B}" type="slidenum">
              <a:rPr lang="en-US" smtClean="0"/>
              <a:t>‹#›</a:t>
            </a:fld>
            <a:endParaRPr lang="en-US"/>
          </a:p>
        </p:txBody>
      </p:sp>
    </p:spTree>
    <p:extLst>
      <p:ext uri="{BB962C8B-B14F-4D97-AF65-F5344CB8AC3E}">
        <p14:creationId xmlns:p14="http://schemas.microsoft.com/office/powerpoint/2010/main" val="167855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2C187-C97B-4A21-975F-39CEB38226BC}" type="datetimeFigureOut">
              <a:rPr lang="en-US" smtClean="0"/>
              <a:t>6/12/2015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90CE-EA63-404A-9774-B379908C458B}" type="slidenum">
              <a:rPr lang="en-US" smtClean="0"/>
              <a:t>‹#›</a:t>
            </a:fld>
            <a:endParaRPr lang="en-US"/>
          </a:p>
        </p:txBody>
      </p:sp>
    </p:spTree>
    <p:extLst>
      <p:ext uri="{BB962C8B-B14F-4D97-AF65-F5344CB8AC3E}">
        <p14:creationId xmlns:p14="http://schemas.microsoft.com/office/powerpoint/2010/main" val="14891528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1644" y="5810358"/>
            <a:ext cx="2055651" cy="329804"/>
          </a:xfrm>
        </p:spPr>
        <p:txBody>
          <a:bodyPr/>
          <a:lstStyle/>
          <a:p>
            <a:pPr marL="0" indent="0">
              <a:buNone/>
            </a:pPr>
            <a:r>
              <a:rPr lang="ro-RO" altLang="en-US" smtClean="0">
                <a:latin typeface="Arial CE"/>
                <a:cs typeface="Arial CE"/>
              </a:rPr>
              <a:t>May 26,  2015</a:t>
            </a:r>
          </a:p>
        </p:txBody>
      </p:sp>
      <p:sp>
        <p:nvSpPr>
          <p:cNvPr id="4" name="Title 1"/>
          <p:cNvSpPr txBox="1">
            <a:spLocks/>
          </p:cNvSpPr>
          <p:nvPr/>
        </p:nvSpPr>
        <p:spPr bwMode="auto">
          <a:xfrm>
            <a:off x="935549" y="1684519"/>
            <a:ext cx="7304442" cy="1818043"/>
          </a:xfrm>
          <a:prstGeom prst="rect">
            <a:avLst/>
          </a:prstGeom>
          <a:noFill/>
          <a:ln w="9525" algn="ctr">
            <a:noFill/>
            <a:miter lim="800000"/>
            <a:headEnd/>
            <a:tailEnd/>
          </a:ln>
          <a:effectLst/>
        </p:spPr>
        <p:txBody>
          <a:bodyPr vert="horz" lIns="91440" tIns="45720" rIns="91440" bIns="45720" rtlCol="0" anchor="ctr">
            <a:normAutofit fontScale="97500"/>
          </a:bodyPr>
          <a:lstStyle>
            <a:lvl1pPr algn="l" defTabSz="914400" rtl="0" eaLnBrk="1" latinLnBrk="0" hangingPunct="1">
              <a:lnSpc>
                <a:spcPts val="3750"/>
              </a:lnSpc>
              <a:spcBef>
                <a:spcPct val="0"/>
              </a:spcBef>
              <a:buNone/>
              <a:defRPr sz="2700" b="0" kern="1200">
                <a:solidFill>
                  <a:srgbClr val="F24F00"/>
                </a:solidFill>
                <a:latin typeface="+mj-lt"/>
                <a:ea typeface="+mj-ea"/>
                <a:cs typeface="Arial CE" panose="020B0604020202020204" pitchFamily="34" charset="0"/>
              </a:defRPr>
            </a:lvl1pPr>
          </a:lstStyle>
          <a:p>
            <a:pPr algn="ctr"/>
            <a:r>
              <a:rPr lang="ro-RO" sz="3600" b="1" smtClean="0">
                <a:solidFill>
                  <a:schemeClr val="tx1"/>
                </a:solidFill>
                <a:latin typeface="+mn-lt"/>
              </a:rPr>
              <a:t>Beneficii si recomandari pentru un contract avantajos de furnizare a energiei electrice. </a:t>
            </a:r>
          </a:p>
        </p:txBody>
      </p:sp>
      <p:pic>
        <p:nvPicPr>
          <p:cNvPr id="5" name="Picture 4"/>
          <p:cNvPicPr>
            <a:picLocks noChangeAspect="1"/>
          </p:cNvPicPr>
          <p:nvPr/>
        </p:nvPicPr>
        <p:blipFill>
          <a:blip r:embed="rId2"/>
          <a:stretch>
            <a:fillRect/>
          </a:stretch>
        </p:blipFill>
        <p:spPr>
          <a:xfrm>
            <a:off x="7128438" y="4457700"/>
            <a:ext cx="1474958" cy="1682462"/>
          </a:xfrm>
          <a:prstGeom prst="rect">
            <a:avLst/>
          </a:prstGeom>
        </p:spPr>
      </p:pic>
      <p:sp>
        <p:nvSpPr>
          <p:cNvPr id="6" name="Rectangle 5"/>
          <p:cNvSpPr/>
          <p:nvPr/>
        </p:nvSpPr>
        <p:spPr>
          <a:xfrm>
            <a:off x="5392880" y="5493831"/>
            <a:ext cx="4572000" cy="646331"/>
          </a:xfrm>
          <a:prstGeom prst="rect">
            <a:avLst/>
          </a:prstGeom>
        </p:spPr>
        <p:txBody>
          <a:bodyPr>
            <a:spAutoFit/>
          </a:bodyPr>
          <a:lstStyle/>
          <a:p>
            <a:r>
              <a:rPr lang="ro-RO" smtClean="0"/>
              <a:t>MIRELA DIMA</a:t>
            </a:r>
          </a:p>
          <a:p>
            <a:r>
              <a:rPr lang="ro-RO" smtClean="0"/>
              <a:t>CEO CEZ Vanzare</a:t>
            </a:r>
            <a:endParaRPr lang="ro-RO"/>
          </a:p>
        </p:txBody>
      </p:sp>
      <p:pic>
        <p:nvPicPr>
          <p:cNvPr id="8" name="Picture 7"/>
          <p:cNvPicPr>
            <a:picLocks noChangeAspect="1"/>
          </p:cNvPicPr>
          <p:nvPr/>
        </p:nvPicPr>
        <p:blipFill>
          <a:blip r:embed="rId3"/>
          <a:stretch>
            <a:fillRect/>
          </a:stretch>
        </p:blipFill>
        <p:spPr>
          <a:xfrm>
            <a:off x="391644" y="153845"/>
            <a:ext cx="1530674" cy="1530674"/>
          </a:xfrm>
          <a:prstGeom prst="rect">
            <a:avLst/>
          </a:prstGeom>
        </p:spPr>
      </p:pic>
    </p:spTree>
    <p:extLst>
      <p:ext uri="{BB962C8B-B14F-4D97-AF65-F5344CB8AC3E}">
        <p14:creationId xmlns:p14="http://schemas.microsoft.com/office/powerpoint/2010/main" val="3262038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84076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71499" y="165207"/>
            <a:ext cx="7429500" cy="954107"/>
          </a:xfrm>
          <a:prstGeom prst="rect">
            <a:avLst/>
          </a:prstGeom>
        </p:spPr>
        <p:txBody>
          <a:bodyPr wrap="square">
            <a:spAutoFit/>
          </a:bodyPr>
          <a:lstStyle/>
          <a:p>
            <a:r>
              <a:rPr lang="ro-RO" sz="2800" b="1" dirty="0" smtClean="0"/>
              <a:t>CEZ Vanzare furnizeaza energie electrica in majoritatea judetelor tarii</a:t>
            </a:r>
            <a:endParaRPr lang="ro-RO" sz="2800" b="1" dirty="0"/>
          </a:p>
        </p:txBody>
      </p:sp>
      <p:pic>
        <p:nvPicPr>
          <p:cNvPr id="14" name="Picture 13"/>
          <p:cNvPicPr>
            <a:picLocks noChangeAspect="1"/>
          </p:cNvPicPr>
          <p:nvPr/>
        </p:nvPicPr>
        <p:blipFill>
          <a:blip r:embed="rId2"/>
          <a:stretch>
            <a:fillRect/>
          </a:stretch>
        </p:blipFill>
        <p:spPr>
          <a:xfrm>
            <a:off x="571499" y="1717519"/>
            <a:ext cx="5932941" cy="4539264"/>
          </a:xfrm>
          <a:prstGeom prst="rect">
            <a:avLst/>
          </a:prstGeom>
        </p:spPr>
      </p:pic>
      <p:sp>
        <p:nvSpPr>
          <p:cNvPr id="4" name="TextBox 3"/>
          <p:cNvSpPr txBox="1"/>
          <p:nvPr/>
        </p:nvSpPr>
        <p:spPr>
          <a:xfrm>
            <a:off x="6504440" y="1741320"/>
            <a:ext cx="2469031" cy="338554"/>
          </a:xfrm>
          <a:prstGeom prst="rect">
            <a:avLst/>
          </a:prstGeom>
          <a:noFill/>
        </p:spPr>
        <p:txBody>
          <a:bodyPr wrap="square" rtlCol="0">
            <a:spAutoFit/>
          </a:bodyPr>
          <a:lstStyle/>
          <a:p>
            <a:r>
              <a:rPr lang="ro-RO" sz="1600" b="1" smtClean="0"/>
              <a:t>CA 2014: 298.161.718 Euro</a:t>
            </a:r>
            <a:endParaRPr lang="ro-RO" sz="1600" b="1"/>
          </a:p>
        </p:txBody>
      </p:sp>
      <p:sp>
        <p:nvSpPr>
          <p:cNvPr id="5" name="TextBox 4"/>
          <p:cNvSpPr txBox="1"/>
          <p:nvPr/>
        </p:nvSpPr>
        <p:spPr>
          <a:xfrm>
            <a:off x="6504439" y="2079874"/>
            <a:ext cx="2469031" cy="3046988"/>
          </a:xfrm>
          <a:prstGeom prst="rect">
            <a:avLst/>
          </a:prstGeom>
          <a:noFill/>
        </p:spPr>
        <p:txBody>
          <a:bodyPr wrap="square" rtlCol="0">
            <a:spAutoFit/>
          </a:bodyPr>
          <a:lstStyle/>
          <a:p>
            <a:r>
              <a:rPr lang="ro-RO" sz="1600" b="1" smtClean="0"/>
              <a:t>Clienti eligibili = 72.007</a:t>
            </a:r>
          </a:p>
          <a:p>
            <a:pPr lvl="0"/>
            <a:r>
              <a:rPr lang="ro-RO" sz="1600" b="1" smtClean="0"/>
              <a:t>Clienti captivi = </a:t>
            </a:r>
            <a:r>
              <a:rPr lang="ro-RO" sz="1600" b="1" smtClean="0">
                <a:solidFill>
                  <a:srgbClr val="000000"/>
                </a:solidFill>
                <a:cs typeface="Arial" charset="0"/>
              </a:rPr>
              <a:t>1.346.038</a:t>
            </a:r>
          </a:p>
          <a:p>
            <a:endParaRPr lang="ro-RO" sz="1600" b="1" smtClean="0"/>
          </a:p>
          <a:p>
            <a:r>
              <a:rPr lang="ro-RO" sz="1600" b="1" smtClean="0"/>
              <a:t>Total clienti zona de distributie CEZ = 1.417.170</a:t>
            </a:r>
          </a:p>
          <a:p>
            <a:endParaRPr lang="ro-RO" sz="1600" b="1" smtClean="0"/>
          </a:p>
          <a:p>
            <a:r>
              <a:rPr lang="ro-RO" sz="1600" b="1" smtClean="0"/>
              <a:t>Total clienti in afara zonei de distributie CEZ = 875</a:t>
            </a:r>
          </a:p>
          <a:p>
            <a:endParaRPr lang="ro-RO" sz="1600" b="1" smtClean="0"/>
          </a:p>
          <a:p>
            <a:pPr lvl="0"/>
            <a:r>
              <a:rPr lang="ro-RO" sz="1600" b="1" smtClean="0"/>
              <a:t>Total =  </a:t>
            </a:r>
            <a:r>
              <a:rPr lang="ro-RO" sz="1600" b="1" smtClean="0">
                <a:solidFill>
                  <a:srgbClr val="000000"/>
                </a:solidFill>
                <a:cs typeface="Arial" charset="0"/>
              </a:rPr>
              <a:t>1.418.045</a:t>
            </a:r>
          </a:p>
          <a:p>
            <a:endParaRPr lang="ro-RO" sz="1600" b="1" smtClean="0"/>
          </a:p>
          <a:p>
            <a:endParaRPr lang="ro-RO" sz="1600" b="1"/>
          </a:p>
        </p:txBody>
      </p:sp>
    </p:spTree>
    <p:extLst>
      <p:ext uri="{BB962C8B-B14F-4D97-AF65-F5344CB8AC3E}">
        <p14:creationId xmlns:p14="http://schemas.microsoft.com/office/powerpoint/2010/main" val="2668980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990" y="0"/>
            <a:ext cx="6778088" cy="954107"/>
          </a:xfrm>
          <a:prstGeom prst="rect">
            <a:avLst/>
          </a:prstGeom>
        </p:spPr>
        <p:txBody>
          <a:bodyPr wrap="square">
            <a:spAutoFit/>
          </a:bodyPr>
          <a:lstStyle/>
          <a:p>
            <a:r>
              <a:rPr lang="ro-RO" sz="2800" b="1" dirty="0" smtClean="0"/>
              <a:t>CEZ Vanzare : companie “SMART”</a:t>
            </a:r>
            <a:r>
              <a:rPr lang="en-US" sz="2800" b="1" dirty="0" smtClean="0"/>
              <a:t>. </a:t>
            </a:r>
          </a:p>
          <a:p>
            <a:r>
              <a:rPr lang="en-US" sz="2800" b="1" dirty="0" err="1" smtClean="0"/>
              <a:t>Clientul</a:t>
            </a:r>
            <a:r>
              <a:rPr lang="en-US" sz="2800" b="1" dirty="0" smtClean="0"/>
              <a:t> in </a:t>
            </a:r>
            <a:r>
              <a:rPr lang="en-US" sz="2800" b="1" dirty="0" err="1" smtClean="0"/>
              <a:t>centru</a:t>
            </a:r>
            <a:r>
              <a:rPr lang="en-US" sz="2800" b="1" dirty="0" smtClean="0"/>
              <a:t> </a:t>
            </a:r>
            <a:r>
              <a:rPr lang="en-US" sz="2800" b="1" dirty="0" err="1" smtClean="0"/>
              <a:t>inovarii</a:t>
            </a:r>
            <a:r>
              <a:rPr lang="en-US" sz="2800" b="1" dirty="0" smtClean="0"/>
              <a:t> </a:t>
            </a:r>
            <a:endParaRPr lang="ro-RO" sz="2800" b="1" dirty="0"/>
          </a:p>
        </p:txBody>
      </p:sp>
      <p:grpSp>
        <p:nvGrpSpPr>
          <p:cNvPr id="7" name="Group 6"/>
          <p:cNvGrpSpPr/>
          <p:nvPr/>
        </p:nvGrpSpPr>
        <p:grpSpPr>
          <a:xfrm>
            <a:off x="91990" y="2431473"/>
            <a:ext cx="2587415" cy="4037610"/>
            <a:chOff x="363682" y="2770502"/>
            <a:chExt cx="3564032" cy="3847298"/>
          </a:xfrm>
        </p:grpSpPr>
        <p:sp>
          <p:nvSpPr>
            <p:cNvPr id="5" name="Rectangle 4"/>
            <p:cNvSpPr>
              <a:spLocks noChangeArrowheads="1"/>
            </p:cNvSpPr>
            <p:nvPr/>
          </p:nvSpPr>
          <p:spPr bwMode="gray">
            <a:xfrm>
              <a:off x="363683" y="4979441"/>
              <a:ext cx="3564031" cy="1638359"/>
            </a:xfrm>
            <a:prstGeom prst="rect">
              <a:avLst/>
            </a:prstGeom>
            <a:solidFill>
              <a:schemeClr val="accent5"/>
            </a:solidFill>
            <a:ln w="6350" algn="ctr">
              <a:noFill/>
              <a:miter lim="800000"/>
              <a:headEnd/>
              <a:tailEnd/>
            </a:ln>
            <a:extLst>
              <a:ext uri="{91240B29-F687-4F45-9708-019B960494DF}">
                <a14:hiddenLine xmlns:a14="http://schemas.microsoft.com/office/drawing/2010/main" w="6350" algn="ctr">
                  <a:solidFill>
                    <a:schemeClr val="bg1">
                      <a:lumMod val="65000"/>
                    </a:schemeClr>
                  </a:solidFill>
                  <a:miter lim="800000"/>
                  <a:headEnd/>
                  <a:tailEnd/>
                </a14:hiddenLine>
              </a:ext>
            </a:extLst>
          </p:spPr>
          <p:txBody>
            <a:bodyPr wrap="square" lIns="72009" tIns="72009" rIns="72009" bIns="72009" anchor="ctr" anchorCtr="0">
              <a:noAutofit/>
            </a:bodyPr>
            <a:lstStyle/>
            <a:p>
              <a:pPr marL="285750" indent="-285750" eaLnBrk="0" fontAlgn="auto" hangingPunct="0">
                <a:lnSpc>
                  <a:spcPct val="90000"/>
                </a:lnSpc>
                <a:spcBef>
                  <a:spcPts val="1200"/>
                </a:spcBef>
                <a:spcAft>
                  <a:spcPts val="0"/>
                </a:spcAft>
                <a:buClr>
                  <a:schemeClr val="bg1"/>
                </a:buClr>
                <a:buSzPct val="120000"/>
                <a:buFont typeface="Wingdings" panose="05000000000000000000" pitchFamily="2" charset="2"/>
                <a:buChar char="§"/>
                <a:defRPr/>
              </a:pPr>
              <a:r>
                <a:rPr lang="ro-RO" sz="1400" b="1" i="0" dirty="0" smtClean="0">
                  <a:solidFill>
                    <a:schemeClr val="bg1"/>
                  </a:solidFill>
                  <a:cs typeface="Arial" pitchFamily="34" charset="0"/>
                </a:rPr>
                <a:t>OAMENI INTELIGENTI</a:t>
              </a:r>
            </a:p>
            <a:p>
              <a:pPr marL="285750" indent="-285750" eaLnBrk="0" fontAlgn="auto" hangingPunct="0">
                <a:lnSpc>
                  <a:spcPct val="90000"/>
                </a:lnSpc>
                <a:spcBef>
                  <a:spcPts val="1200"/>
                </a:spcBef>
                <a:spcAft>
                  <a:spcPts val="0"/>
                </a:spcAft>
                <a:buClr>
                  <a:schemeClr val="bg1"/>
                </a:buClr>
                <a:buSzPct val="120000"/>
                <a:buFont typeface="Wingdings" panose="05000000000000000000" pitchFamily="2" charset="2"/>
                <a:buChar char="§"/>
                <a:defRPr/>
              </a:pPr>
              <a:r>
                <a:rPr lang="ro-RO" sz="1400" b="1" i="0" dirty="0" smtClean="0">
                  <a:solidFill>
                    <a:schemeClr val="bg1"/>
                  </a:solidFill>
                  <a:cs typeface="Arial" pitchFamily="34" charset="0"/>
                </a:rPr>
                <a:t>TEHNOLOGIE INTELIGENTA</a:t>
              </a:r>
            </a:p>
            <a:p>
              <a:pPr marL="285750" indent="-285750" eaLnBrk="0" fontAlgn="auto" hangingPunct="0">
                <a:lnSpc>
                  <a:spcPct val="90000"/>
                </a:lnSpc>
                <a:spcBef>
                  <a:spcPts val="1200"/>
                </a:spcBef>
                <a:spcAft>
                  <a:spcPts val="0"/>
                </a:spcAft>
                <a:buClr>
                  <a:schemeClr val="bg1"/>
                </a:buClr>
                <a:buSzPct val="120000"/>
                <a:buFont typeface="Wingdings" panose="05000000000000000000" pitchFamily="2" charset="2"/>
                <a:buChar char="§"/>
                <a:defRPr/>
              </a:pPr>
              <a:r>
                <a:rPr lang="ro-RO" sz="1400" b="1" i="0" dirty="0" smtClean="0">
                  <a:solidFill>
                    <a:schemeClr val="bg1"/>
                  </a:solidFill>
                  <a:cs typeface="Arial" pitchFamily="34" charset="0"/>
                </a:rPr>
                <a:t>ECHIPAMENTE SI DISPOZITIVE INTELIGENTE</a:t>
              </a:r>
            </a:p>
            <a:p>
              <a:pPr marL="285750" indent="-285750" eaLnBrk="0" fontAlgn="auto" hangingPunct="0">
                <a:lnSpc>
                  <a:spcPct val="90000"/>
                </a:lnSpc>
                <a:spcBef>
                  <a:spcPts val="1200"/>
                </a:spcBef>
                <a:spcAft>
                  <a:spcPts val="0"/>
                </a:spcAft>
                <a:buClr>
                  <a:schemeClr val="bg1"/>
                </a:buClr>
                <a:buSzPct val="120000"/>
                <a:buFont typeface="Wingdings" panose="05000000000000000000" pitchFamily="2" charset="2"/>
                <a:buChar char="§"/>
                <a:defRPr/>
              </a:pPr>
              <a:r>
                <a:rPr lang="ro-RO" sz="1400" b="1" i="0" dirty="0" smtClean="0">
                  <a:solidFill>
                    <a:schemeClr val="bg1"/>
                  </a:solidFill>
                  <a:cs typeface="Arial" pitchFamily="34" charset="0"/>
                </a:rPr>
                <a:t>CONCEPTE INTELIGENTE SI CURAJOASE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82" y="2770502"/>
              <a:ext cx="3564032" cy="2044742"/>
            </a:xfrm>
            <a:prstGeom prst="rect">
              <a:avLst/>
            </a:prstGeom>
          </p:spPr>
        </p:pic>
      </p:grpSp>
      <p:grpSp>
        <p:nvGrpSpPr>
          <p:cNvPr id="10" name="Group 9"/>
          <p:cNvGrpSpPr/>
          <p:nvPr/>
        </p:nvGrpSpPr>
        <p:grpSpPr>
          <a:xfrm>
            <a:off x="2795153" y="2443688"/>
            <a:ext cx="6078547" cy="4011667"/>
            <a:chOff x="328582" y="2402077"/>
            <a:chExt cx="7955136" cy="3321637"/>
          </a:xfrm>
        </p:grpSpPr>
        <p:sp>
          <p:nvSpPr>
            <p:cNvPr id="11" name="Oval 10"/>
            <p:cNvSpPr/>
            <p:nvPr/>
          </p:nvSpPr>
          <p:spPr bwMode="auto">
            <a:xfrm>
              <a:off x="2547560" y="2940495"/>
              <a:ext cx="3545665" cy="2152190"/>
            </a:xfrm>
            <a:prstGeom prst="ellipse">
              <a:avLst/>
            </a:prstGeom>
            <a:noFill/>
            <a:ln w="152400" cap="flat" cmpd="sng" algn="ctr">
              <a:solidFill>
                <a:schemeClr val="bg1">
                  <a:lumMod val="6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ro-RO" sz="1400" b="0" i="1" u="none" strike="noStrike" cap="none" normalizeH="0" baseline="0" smtClean="0">
                <a:ln>
                  <a:noFill/>
                </a:ln>
                <a:solidFill>
                  <a:schemeClr val="tx1"/>
                </a:solidFill>
                <a:effectLst/>
              </a:endParaRPr>
            </a:p>
          </p:txBody>
        </p:sp>
        <p:sp>
          <p:nvSpPr>
            <p:cNvPr id="12" name="Rectangle 11"/>
            <p:cNvSpPr>
              <a:spLocks noChangeArrowheads="1"/>
            </p:cNvSpPr>
            <p:nvPr/>
          </p:nvSpPr>
          <p:spPr bwMode="auto">
            <a:xfrm>
              <a:off x="6289019" y="4662919"/>
              <a:ext cx="1994699" cy="288345"/>
            </a:xfrm>
            <a:prstGeom prst="rect">
              <a:avLst/>
            </a:prstGeom>
            <a:solidFill>
              <a:schemeClr val="accent2"/>
            </a:solidFill>
            <a:ln w="9525">
              <a:noFill/>
              <a:miter lim="800000"/>
              <a:headEnd/>
              <a:tailEnd/>
            </a:ln>
            <a:effectLst/>
            <a:extLst/>
          </p:spPr>
          <p:txBody>
            <a:bodyPr lIns="91220" tIns="45615" rIns="91220" bIns="45615" anchor="ct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85938" algn="l" defTabSz="895350">
                <a:spcBef>
                  <a:spcPct val="0"/>
                </a:spcBef>
                <a:defRPr sz="2400">
                  <a:solidFill>
                    <a:schemeClr val="tx1"/>
                  </a:solidFill>
                  <a:latin typeface="Times New Roman" pitchFamily="18" charset="0"/>
                </a:defRPr>
              </a:lvl5pPr>
              <a:lvl6pPr marL="2243138" defTabSz="895350" fontAlgn="base">
                <a:spcBef>
                  <a:spcPct val="0"/>
                </a:spcBef>
                <a:spcAft>
                  <a:spcPct val="0"/>
                </a:spcAft>
                <a:defRPr sz="2400">
                  <a:solidFill>
                    <a:schemeClr val="tx1"/>
                  </a:solidFill>
                  <a:latin typeface="Times New Roman" pitchFamily="18" charset="0"/>
                </a:defRPr>
              </a:lvl6pPr>
              <a:lvl7pPr marL="2700338" defTabSz="895350" fontAlgn="base">
                <a:spcBef>
                  <a:spcPct val="0"/>
                </a:spcBef>
                <a:spcAft>
                  <a:spcPct val="0"/>
                </a:spcAft>
                <a:defRPr sz="2400">
                  <a:solidFill>
                    <a:schemeClr val="tx1"/>
                  </a:solidFill>
                  <a:latin typeface="Times New Roman" pitchFamily="18" charset="0"/>
                </a:defRPr>
              </a:lvl7pPr>
              <a:lvl8pPr marL="3157538" defTabSz="895350" fontAlgn="base">
                <a:spcBef>
                  <a:spcPct val="0"/>
                </a:spcBef>
                <a:spcAft>
                  <a:spcPct val="0"/>
                </a:spcAft>
                <a:defRPr sz="2400">
                  <a:solidFill>
                    <a:schemeClr val="tx1"/>
                  </a:solidFill>
                  <a:latin typeface="Times New Roman" pitchFamily="18" charset="0"/>
                </a:defRPr>
              </a:lvl8pPr>
              <a:lvl9pPr marL="3614738" defTabSz="895350" fontAlgn="base">
                <a:spcBef>
                  <a:spcPct val="0"/>
                </a:spcBef>
                <a:spcAft>
                  <a:spcPct val="0"/>
                </a:spcAft>
                <a:defRPr sz="2400">
                  <a:solidFill>
                    <a:schemeClr val="tx1"/>
                  </a:solidFill>
                  <a:latin typeface="Times New Roman" pitchFamily="18" charset="0"/>
                </a:defRPr>
              </a:lvl9pPr>
            </a:lstStyle>
            <a:p>
              <a:pPr algn="ctr"/>
              <a:r>
                <a:rPr lang="ro-RO" altLang="en-US" sz="1200" b="1" i="0" dirty="0" smtClean="0">
                  <a:solidFill>
                    <a:schemeClr val="bg1"/>
                  </a:solidFill>
                  <a:latin typeface="+mn-lt"/>
                  <a:cs typeface="Arial" pitchFamily="34" charset="0"/>
                </a:rPr>
                <a:t>CEZ Romania</a:t>
              </a:r>
              <a:endParaRPr lang="ro-RO" altLang="en-US" sz="1200" b="1" i="0" dirty="0">
                <a:solidFill>
                  <a:schemeClr val="bg1"/>
                </a:solidFill>
                <a:latin typeface="+mn-lt"/>
                <a:cs typeface="Arial" pitchFamily="34" charset="0"/>
              </a:endParaRPr>
            </a:p>
          </p:txBody>
        </p:sp>
        <p:sp>
          <p:nvSpPr>
            <p:cNvPr id="13" name="Rectangle 12"/>
            <p:cNvSpPr>
              <a:spLocks noChangeArrowheads="1"/>
            </p:cNvSpPr>
            <p:nvPr/>
          </p:nvSpPr>
          <p:spPr bwMode="auto">
            <a:xfrm>
              <a:off x="6154761" y="2402077"/>
              <a:ext cx="2128957" cy="216527"/>
            </a:xfrm>
            <a:prstGeom prst="rect">
              <a:avLst/>
            </a:prstGeom>
            <a:solidFill>
              <a:schemeClr val="accent2"/>
            </a:solidFill>
            <a:ln w="9525">
              <a:noFill/>
              <a:miter lim="800000"/>
              <a:headEnd/>
              <a:tailEnd/>
            </a:ln>
            <a:effectLst/>
            <a:extLst/>
          </p:spPr>
          <p:txBody>
            <a:bodyPr lIns="91220" tIns="45615" rIns="91220" bIns="45615" anchor="ct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85938" algn="l" defTabSz="895350">
                <a:spcBef>
                  <a:spcPct val="0"/>
                </a:spcBef>
                <a:defRPr sz="2400">
                  <a:solidFill>
                    <a:schemeClr val="tx1"/>
                  </a:solidFill>
                  <a:latin typeface="Times New Roman" pitchFamily="18" charset="0"/>
                </a:defRPr>
              </a:lvl5pPr>
              <a:lvl6pPr marL="2243138" defTabSz="895350" fontAlgn="base">
                <a:spcBef>
                  <a:spcPct val="0"/>
                </a:spcBef>
                <a:spcAft>
                  <a:spcPct val="0"/>
                </a:spcAft>
                <a:defRPr sz="2400">
                  <a:solidFill>
                    <a:schemeClr val="tx1"/>
                  </a:solidFill>
                  <a:latin typeface="Times New Roman" pitchFamily="18" charset="0"/>
                </a:defRPr>
              </a:lvl6pPr>
              <a:lvl7pPr marL="2700338" defTabSz="895350" fontAlgn="base">
                <a:spcBef>
                  <a:spcPct val="0"/>
                </a:spcBef>
                <a:spcAft>
                  <a:spcPct val="0"/>
                </a:spcAft>
                <a:defRPr sz="2400">
                  <a:solidFill>
                    <a:schemeClr val="tx1"/>
                  </a:solidFill>
                  <a:latin typeface="Times New Roman" pitchFamily="18" charset="0"/>
                </a:defRPr>
              </a:lvl7pPr>
              <a:lvl8pPr marL="3157538" defTabSz="895350" fontAlgn="base">
                <a:spcBef>
                  <a:spcPct val="0"/>
                </a:spcBef>
                <a:spcAft>
                  <a:spcPct val="0"/>
                </a:spcAft>
                <a:defRPr sz="2400">
                  <a:solidFill>
                    <a:schemeClr val="tx1"/>
                  </a:solidFill>
                  <a:latin typeface="Times New Roman" pitchFamily="18" charset="0"/>
                </a:defRPr>
              </a:lvl8pPr>
              <a:lvl9pPr marL="3614738" defTabSz="895350" fontAlgn="base">
                <a:spcBef>
                  <a:spcPct val="0"/>
                </a:spcBef>
                <a:spcAft>
                  <a:spcPct val="0"/>
                </a:spcAft>
                <a:defRPr sz="2400">
                  <a:solidFill>
                    <a:schemeClr val="tx1"/>
                  </a:solidFill>
                  <a:latin typeface="Times New Roman" pitchFamily="18" charset="0"/>
                </a:defRPr>
              </a:lvl9pPr>
            </a:lstStyle>
            <a:p>
              <a:pPr algn="ctr"/>
              <a:r>
                <a:rPr lang="ro-RO" altLang="en-US" sz="1200" b="1" i="0" dirty="0" smtClean="0">
                  <a:solidFill>
                    <a:schemeClr val="bg1"/>
                  </a:solidFill>
                  <a:latin typeface="+mn-lt"/>
                  <a:cs typeface="Arial" pitchFamily="34" charset="0"/>
                </a:rPr>
                <a:t>CEZ Vanzare</a:t>
              </a:r>
              <a:endParaRPr lang="ro-RO" altLang="en-US" sz="1200" b="1" i="0" dirty="0">
                <a:solidFill>
                  <a:schemeClr val="bg1"/>
                </a:solidFill>
                <a:latin typeface="+mn-lt"/>
                <a:cs typeface="Arial" pitchFamily="34" charset="0"/>
              </a:endParaRPr>
            </a:p>
          </p:txBody>
        </p:sp>
        <p:sp>
          <p:nvSpPr>
            <p:cNvPr id="14" name="Rectangle 13"/>
            <p:cNvSpPr>
              <a:spLocks noChangeArrowheads="1"/>
            </p:cNvSpPr>
            <p:nvPr/>
          </p:nvSpPr>
          <p:spPr bwMode="auto">
            <a:xfrm>
              <a:off x="332931" y="4662919"/>
              <a:ext cx="2043553" cy="293361"/>
            </a:xfrm>
            <a:prstGeom prst="rect">
              <a:avLst/>
            </a:prstGeom>
            <a:solidFill>
              <a:schemeClr val="accent2"/>
            </a:solidFill>
            <a:ln w="9525">
              <a:noFill/>
              <a:miter lim="800000"/>
              <a:headEnd/>
              <a:tailEnd/>
            </a:ln>
            <a:effectLst/>
            <a:extLst/>
          </p:spPr>
          <p:txBody>
            <a:bodyPr lIns="91220" tIns="45615" rIns="91220" bIns="45615" anchor="ct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85938" algn="l" defTabSz="895350">
                <a:spcBef>
                  <a:spcPct val="0"/>
                </a:spcBef>
                <a:defRPr sz="2400">
                  <a:solidFill>
                    <a:schemeClr val="tx1"/>
                  </a:solidFill>
                  <a:latin typeface="Times New Roman" pitchFamily="18" charset="0"/>
                </a:defRPr>
              </a:lvl5pPr>
              <a:lvl6pPr marL="2243138" defTabSz="895350" fontAlgn="base">
                <a:spcBef>
                  <a:spcPct val="0"/>
                </a:spcBef>
                <a:spcAft>
                  <a:spcPct val="0"/>
                </a:spcAft>
                <a:defRPr sz="2400">
                  <a:solidFill>
                    <a:schemeClr val="tx1"/>
                  </a:solidFill>
                  <a:latin typeface="Times New Roman" pitchFamily="18" charset="0"/>
                </a:defRPr>
              </a:lvl6pPr>
              <a:lvl7pPr marL="2700338" defTabSz="895350" fontAlgn="base">
                <a:spcBef>
                  <a:spcPct val="0"/>
                </a:spcBef>
                <a:spcAft>
                  <a:spcPct val="0"/>
                </a:spcAft>
                <a:defRPr sz="2400">
                  <a:solidFill>
                    <a:schemeClr val="tx1"/>
                  </a:solidFill>
                  <a:latin typeface="Times New Roman" pitchFamily="18" charset="0"/>
                </a:defRPr>
              </a:lvl7pPr>
              <a:lvl8pPr marL="3157538" defTabSz="895350" fontAlgn="base">
                <a:spcBef>
                  <a:spcPct val="0"/>
                </a:spcBef>
                <a:spcAft>
                  <a:spcPct val="0"/>
                </a:spcAft>
                <a:defRPr sz="2400">
                  <a:solidFill>
                    <a:schemeClr val="tx1"/>
                  </a:solidFill>
                  <a:latin typeface="Times New Roman" pitchFamily="18" charset="0"/>
                </a:defRPr>
              </a:lvl8pPr>
              <a:lvl9pPr marL="3614738" defTabSz="895350" fontAlgn="base">
                <a:spcBef>
                  <a:spcPct val="0"/>
                </a:spcBef>
                <a:spcAft>
                  <a:spcPct val="0"/>
                </a:spcAft>
                <a:defRPr sz="2400">
                  <a:solidFill>
                    <a:schemeClr val="tx1"/>
                  </a:solidFill>
                  <a:latin typeface="Times New Roman" pitchFamily="18" charset="0"/>
                </a:defRPr>
              </a:lvl9pPr>
            </a:lstStyle>
            <a:p>
              <a:pPr algn="ctr"/>
              <a:r>
                <a:rPr lang="ro-RO" altLang="en-US" sz="1200" b="1" i="0" dirty="0" smtClean="0">
                  <a:solidFill>
                    <a:schemeClr val="bg1"/>
                  </a:solidFill>
                  <a:latin typeface="+mn-lt"/>
                  <a:cs typeface="Arial" pitchFamily="34" charset="0"/>
                </a:rPr>
                <a:t>Productie regenerabile</a:t>
              </a:r>
              <a:endParaRPr lang="ro-RO" altLang="en-US" sz="1200" b="1" i="0" dirty="0">
                <a:solidFill>
                  <a:schemeClr val="bg1"/>
                </a:solidFill>
                <a:latin typeface="+mn-lt"/>
                <a:cs typeface="Arial" pitchFamily="34" charset="0"/>
              </a:endParaRPr>
            </a:p>
          </p:txBody>
        </p:sp>
        <p:sp>
          <p:nvSpPr>
            <p:cNvPr id="15" name="Rectangle 10"/>
            <p:cNvSpPr>
              <a:spLocks noChangeArrowheads="1"/>
            </p:cNvSpPr>
            <p:nvPr/>
          </p:nvSpPr>
          <p:spPr bwMode="auto">
            <a:xfrm>
              <a:off x="328583" y="2402077"/>
              <a:ext cx="2218977" cy="216528"/>
            </a:xfrm>
            <a:prstGeom prst="rect">
              <a:avLst/>
            </a:prstGeom>
            <a:solidFill>
              <a:schemeClr val="accent2"/>
            </a:solidFill>
            <a:ln w="9525" algn="ctr">
              <a:noFill/>
              <a:miter lim="800000"/>
              <a:headEnd/>
              <a:tailEnd/>
            </a:ln>
            <a:effectLst/>
            <a:extLst/>
          </p:spPr>
          <p:txBody>
            <a:bodyPr lIns="91220" tIns="45615" rIns="91220" bIns="45615" anchor="ct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85938" algn="l" defTabSz="895350">
                <a:spcBef>
                  <a:spcPct val="0"/>
                </a:spcBef>
                <a:defRPr sz="2400">
                  <a:solidFill>
                    <a:schemeClr val="tx1"/>
                  </a:solidFill>
                  <a:latin typeface="Times New Roman" pitchFamily="18" charset="0"/>
                </a:defRPr>
              </a:lvl5pPr>
              <a:lvl6pPr marL="2243138" defTabSz="895350" fontAlgn="base">
                <a:spcBef>
                  <a:spcPct val="0"/>
                </a:spcBef>
                <a:spcAft>
                  <a:spcPct val="0"/>
                </a:spcAft>
                <a:defRPr sz="2400">
                  <a:solidFill>
                    <a:schemeClr val="tx1"/>
                  </a:solidFill>
                  <a:latin typeface="Times New Roman" pitchFamily="18" charset="0"/>
                </a:defRPr>
              </a:lvl6pPr>
              <a:lvl7pPr marL="2700338" defTabSz="895350" fontAlgn="base">
                <a:spcBef>
                  <a:spcPct val="0"/>
                </a:spcBef>
                <a:spcAft>
                  <a:spcPct val="0"/>
                </a:spcAft>
                <a:defRPr sz="2400">
                  <a:solidFill>
                    <a:schemeClr val="tx1"/>
                  </a:solidFill>
                  <a:latin typeface="Times New Roman" pitchFamily="18" charset="0"/>
                </a:defRPr>
              </a:lvl7pPr>
              <a:lvl8pPr marL="3157538" defTabSz="895350" fontAlgn="base">
                <a:spcBef>
                  <a:spcPct val="0"/>
                </a:spcBef>
                <a:spcAft>
                  <a:spcPct val="0"/>
                </a:spcAft>
                <a:defRPr sz="2400">
                  <a:solidFill>
                    <a:schemeClr val="tx1"/>
                  </a:solidFill>
                  <a:latin typeface="Times New Roman" pitchFamily="18" charset="0"/>
                </a:defRPr>
              </a:lvl8pPr>
              <a:lvl9pPr marL="3614738" defTabSz="895350" fontAlgn="base">
                <a:spcBef>
                  <a:spcPct val="0"/>
                </a:spcBef>
                <a:spcAft>
                  <a:spcPct val="0"/>
                </a:spcAft>
                <a:defRPr sz="2400">
                  <a:solidFill>
                    <a:schemeClr val="tx1"/>
                  </a:solidFill>
                  <a:latin typeface="Times New Roman" pitchFamily="18" charset="0"/>
                </a:defRPr>
              </a:lvl9pPr>
            </a:lstStyle>
            <a:p>
              <a:pPr algn="ctr"/>
              <a:r>
                <a:rPr lang="ro-RO" altLang="en-US" sz="1200" b="1" i="0" dirty="0" smtClean="0">
                  <a:solidFill>
                    <a:schemeClr val="bg1"/>
                  </a:solidFill>
                  <a:latin typeface="+mn-lt"/>
                  <a:cs typeface="Arial" pitchFamily="34" charset="0"/>
                </a:rPr>
                <a:t>CEZ Distributie</a:t>
              </a:r>
              <a:endParaRPr lang="ro-RO" altLang="en-US" sz="1200" b="1" i="0" dirty="0">
                <a:solidFill>
                  <a:schemeClr val="bg1"/>
                </a:solidFill>
                <a:latin typeface="+mn-lt"/>
                <a:cs typeface="Arial" pitchFamily="34" charset="0"/>
              </a:endParaRPr>
            </a:p>
          </p:txBody>
        </p:sp>
        <p:sp>
          <p:nvSpPr>
            <p:cNvPr id="16" name="Text Box 35"/>
            <p:cNvSpPr txBox="1">
              <a:spLocks noChangeArrowheads="1"/>
            </p:cNvSpPr>
            <p:nvPr/>
          </p:nvSpPr>
          <p:spPr bwMode="auto">
            <a:xfrm>
              <a:off x="328582" y="2612734"/>
              <a:ext cx="2218978" cy="721621"/>
            </a:xfrm>
            <a:prstGeom prst="rect">
              <a:avLst/>
            </a:prstGeom>
            <a:solidFill>
              <a:schemeClr val="accent2">
                <a:lumMod val="20000"/>
                <a:lumOff val="80000"/>
              </a:schemeClr>
            </a:solidFill>
            <a:ln w="9525">
              <a:noFill/>
              <a:miter lim="800000"/>
              <a:headEnd/>
              <a:tailEnd/>
            </a:ln>
            <a:effectLst/>
            <a:extLst/>
          </p:spPr>
          <p:txBody>
            <a:bodyPr lIns="91220" tIns="45615" rIns="91220" bIns="45615"/>
            <a:lstStyle>
              <a:lvl1pPr marL="122238" indent="-122238" algn="l" defTabSz="895350">
                <a:spcBef>
                  <a:spcPct val="0"/>
                </a:spcBef>
                <a:tabLst>
                  <a:tab pos="177800" algn="l"/>
                </a:tabLst>
                <a:defRPr sz="2400">
                  <a:solidFill>
                    <a:schemeClr val="tx1"/>
                  </a:solidFill>
                  <a:latin typeface="Times New Roman" pitchFamily="18" charset="0"/>
                </a:defRPr>
              </a:lvl1pPr>
              <a:lvl2pPr marL="412750" indent="-146050" algn="l" defTabSz="895350">
                <a:spcBef>
                  <a:spcPct val="0"/>
                </a:spcBef>
                <a:tabLst>
                  <a:tab pos="177800" algn="l"/>
                </a:tabLst>
                <a:defRPr sz="2400">
                  <a:solidFill>
                    <a:schemeClr val="tx1"/>
                  </a:solidFill>
                  <a:latin typeface="Times New Roman" pitchFamily="18" charset="0"/>
                </a:defRPr>
              </a:lvl2pPr>
              <a:lvl3pPr marL="895350" algn="l" defTabSz="895350">
                <a:spcBef>
                  <a:spcPct val="0"/>
                </a:spcBef>
                <a:tabLst>
                  <a:tab pos="177800" algn="l"/>
                </a:tabLst>
                <a:defRPr sz="2400">
                  <a:solidFill>
                    <a:schemeClr val="tx1"/>
                  </a:solidFill>
                  <a:latin typeface="Times New Roman" pitchFamily="18" charset="0"/>
                </a:defRPr>
              </a:lvl3pPr>
              <a:lvl4pPr marL="1344613" algn="l" defTabSz="895350">
                <a:spcBef>
                  <a:spcPct val="0"/>
                </a:spcBef>
                <a:tabLst>
                  <a:tab pos="177800" algn="l"/>
                </a:tabLst>
                <a:defRPr sz="2400">
                  <a:solidFill>
                    <a:schemeClr val="tx1"/>
                  </a:solidFill>
                  <a:latin typeface="Times New Roman" pitchFamily="18" charset="0"/>
                </a:defRPr>
              </a:lvl4pPr>
              <a:lvl5pPr marL="1785938" algn="l" defTabSz="895350">
                <a:spcBef>
                  <a:spcPct val="0"/>
                </a:spcBef>
                <a:tabLst>
                  <a:tab pos="177800" algn="l"/>
                </a:tabLst>
                <a:defRPr sz="2400">
                  <a:solidFill>
                    <a:schemeClr val="tx1"/>
                  </a:solidFill>
                  <a:latin typeface="Times New Roman" pitchFamily="18" charset="0"/>
                </a:defRPr>
              </a:lvl5pPr>
              <a:lvl6pPr marL="2243138" defTabSz="895350" fontAlgn="base">
                <a:spcBef>
                  <a:spcPct val="0"/>
                </a:spcBef>
                <a:spcAft>
                  <a:spcPct val="0"/>
                </a:spcAft>
                <a:tabLst>
                  <a:tab pos="177800" algn="l"/>
                </a:tabLst>
                <a:defRPr sz="2400">
                  <a:solidFill>
                    <a:schemeClr val="tx1"/>
                  </a:solidFill>
                  <a:latin typeface="Times New Roman" pitchFamily="18" charset="0"/>
                </a:defRPr>
              </a:lvl6pPr>
              <a:lvl7pPr marL="2700338" defTabSz="895350" fontAlgn="base">
                <a:spcBef>
                  <a:spcPct val="0"/>
                </a:spcBef>
                <a:spcAft>
                  <a:spcPct val="0"/>
                </a:spcAft>
                <a:tabLst>
                  <a:tab pos="177800" algn="l"/>
                </a:tabLst>
                <a:defRPr sz="2400">
                  <a:solidFill>
                    <a:schemeClr val="tx1"/>
                  </a:solidFill>
                  <a:latin typeface="Times New Roman" pitchFamily="18" charset="0"/>
                </a:defRPr>
              </a:lvl7pPr>
              <a:lvl8pPr marL="3157538" defTabSz="895350" fontAlgn="base">
                <a:spcBef>
                  <a:spcPct val="0"/>
                </a:spcBef>
                <a:spcAft>
                  <a:spcPct val="0"/>
                </a:spcAft>
                <a:tabLst>
                  <a:tab pos="177800" algn="l"/>
                </a:tabLst>
                <a:defRPr sz="2400">
                  <a:solidFill>
                    <a:schemeClr val="tx1"/>
                  </a:solidFill>
                  <a:latin typeface="Times New Roman" pitchFamily="18" charset="0"/>
                </a:defRPr>
              </a:lvl8pPr>
              <a:lvl9pPr marL="3614738" defTabSz="895350" fontAlgn="base">
                <a:spcBef>
                  <a:spcPct val="0"/>
                </a:spcBef>
                <a:spcAft>
                  <a:spcPct val="0"/>
                </a:spcAft>
                <a:tabLst>
                  <a:tab pos="177800" algn="l"/>
                </a:tabLst>
                <a:defRPr sz="2400">
                  <a:solidFill>
                    <a:schemeClr val="tx1"/>
                  </a:solidFill>
                  <a:latin typeface="Times New Roman" pitchFamily="18" charset="0"/>
                </a:defRPr>
              </a:lvl9pPr>
            </a:lstStyle>
            <a:p>
              <a:pPr marL="180975" indent="-180975">
                <a:spcBef>
                  <a:spcPts val="600"/>
                </a:spcBef>
                <a:buClr>
                  <a:schemeClr val="accent2"/>
                </a:buClr>
                <a:buSzPct val="120000"/>
                <a:buFont typeface="Wingdings" panose="05000000000000000000" pitchFamily="2" charset="2"/>
                <a:buChar char="§"/>
              </a:pPr>
              <a:r>
                <a:rPr lang="ro-RO" altLang="en-US" sz="1200" i="0" dirty="0" smtClean="0">
                  <a:solidFill>
                    <a:srgbClr val="000000"/>
                  </a:solidFill>
                  <a:latin typeface="+mn-lt"/>
                  <a:cs typeface="Arial" pitchFamily="34" charset="0"/>
                </a:rPr>
                <a:t>Masurare Smart</a:t>
              </a:r>
            </a:p>
            <a:p>
              <a:pPr marL="180975" indent="-180975">
                <a:spcBef>
                  <a:spcPts val="600"/>
                </a:spcBef>
                <a:buClr>
                  <a:schemeClr val="accent2"/>
                </a:buClr>
                <a:buSzPct val="120000"/>
                <a:buFont typeface="Wingdings" panose="05000000000000000000" pitchFamily="2" charset="2"/>
                <a:buChar char="§"/>
              </a:pPr>
              <a:r>
                <a:rPr lang="ro-RO" altLang="en-US" sz="1200" i="0" dirty="0" smtClean="0">
                  <a:solidFill>
                    <a:srgbClr val="000000"/>
                  </a:solidFill>
                  <a:latin typeface="+mn-lt"/>
                  <a:cs typeface="Arial" pitchFamily="34" charset="0"/>
                </a:rPr>
                <a:t>Light SCADA</a:t>
              </a:r>
            </a:p>
            <a:p>
              <a:pPr marL="0" indent="0">
                <a:buClr>
                  <a:schemeClr val="accent2"/>
                </a:buClr>
                <a:buSzPct val="120000"/>
              </a:pPr>
              <a:endParaRPr lang="ro-RO" altLang="en-US" sz="1200" i="0" dirty="0">
                <a:solidFill>
                  <a:srgbClr val="000000"/>
                </a:solidFill>
                <a:latin typeface="+mn-lt"/>
                <a:cs typeface="Arial" pitchFamily="34" charset="0"/>
              </a:endParaRPr>
            </a:p>
          </p:txBody>
        </p:sp>
        <p:sp>
          <p:nvSpPr>
            <p:cNvPr id="17" name="Text Box 35"/>
            <p:cNvSpPr txBox="1">
              <a:spLocks noChangeArrowheads="1"/>
            </p:cNvSpPr>
            <p:nvPr/>
          </p:nvSpPr>
          <p:spPr bwMode="auto">
            <a:xfrm>
              <a:off x="328583" y="4951263"/>
              <a:ext cx="2047901" cy="772451"/>
            </a:xfrm>
            <a:prstGeom prst="rect">
              <a:avLst/>
            </a:prstGeom>
            <a:solidFill>
              <a:schemeClr val="accent2">
                <a:lumMod val="20000"/>
                <a:lumOff val="80000"/>
              </a:schemeClr>
            </a:solidFill>
            <a:ln w="9525">
              <a:noFill/>
              <a:miter lim="800000"/>
              <a:headEnd/>
              <a:tailEnd/>
            </a:ln>
            <a:effectLst/>
            <a:extLst/>
          </p:spPr>
          <p:txBody>
            <a:bodyPr lIns="91220" tIns="45615" rIns="91220" bIns="45615"/>
            <a:lstStyle>
              <a:lvl1pPr marL="122238" indent="-122238" algn="l" defTabSz="895350">
                <a:spcBef>
                  <a:spcPct val="0"/>
                </a:spcBef>
                <a:tabLst>
                  <a:tab pos="177800" algn="l"/>
                </a:tabLst>
                <a:defRPr sz="2400">
                  <a:solidFill>
                    <a:schemeClr val="tx1"/>
                  </a:solidFill>
                  <a:latin typeface="Times New Roman" pitchFamily="18" charset="0"/>
                </a:defRPr>
              </a:lvl1pPr>
              <a:lvl2pPr marL="412750" indent="-146050" algn="l" defTabSz="895350">
                <a:spcBef>
                  <a:spcPct val="0"/>
                </a:spcBef>
                <a:tabLst>
                  <a:tab pos="177800" algn="l"/>
                </a:tabLst>
                <a:defRPr sz="2400">
                  <a:solidFill>
                    <a:schemeClr val="tx1"/>
                  </a:solidFill>
                  <a:latin typeface="Times New Roman" pitchFamily="18" charset="0"/>
                </a:defRPr>
              </a:lvl2pPr>
              <a:lvl3pPr marL="895350" algn="l" defTabSz="895350">
                <a:spcBef>
                  <a:spcPct val="0"/>
                </a:spcBef>
                <a:tabLst>
                  <a:tab pos="177800" algn="l"/>
                </a:tabLst>
                <a:defRPr sz="2400">
                  <a:solidFill>
                    <a:schemeClr val="tx1"/>
                  </a:solidFill>
                  <a:latin typeface="Times New Roman" pitchFamily="18" charset="0"/>
                </a:defRPr>
              </a:lvl3pPr>
              <a:lvl4pPr marL="1344613" algn="l" defTabSz="895350">
                <a:spcBef>
                  <a:spcPct val="0"/>
                </a:spcBef>
                <a:tabLst>
                  <a:tab pos="177800" algn="l"/>
                </a:tabLst>
                <a:defRPr sz="2400">
                  <a:solidFill>
                    <a:schemeClr val="tx1"/>
                  </a:solidFill>
                  <a:latin typeface="Times New Roman" pitchFamily="18" charset="0"/>
                </a:defRPr>
              </a:lvl4pPr>
              <a:lvl5pPr marL="1785938" algn="l" defTabSz="895350">
                <a:spcBef>
                  <a:spcPct val="0"/>
                </a:spcBef>
                <a:tabLst>
                  <a:tab pos="177800" algn="l"/>
                </a:tabLst>
                <a:defRPr sz="2400">
                  <a:solidFill>
                    <a:schemeClr val="tx1"/>
                  </a:solidFill>
                  <a:latin typeface="Times New Roman" pitchFamily="18" charset="0"/>
                </a:defRPr>
              </a:lvl5pPr>
              <a:lvl6pPr marL="2243138" defTabSz="895350" fontAlgn="base">
                <a:spcBef>
                  <a:spcPct val="0"/>
                </a:spcBef>
                <a:spcAft>
                  <a:spcPct val="0"/>
                </a:spcAft>
                <a:tabLst>
                  <a:tab pos="177800" algn="l"/>
                </a:tabLst>
                <a:defRPr sz="2400">
                  <a:solidFill>
                    <a:schemeClr val="tx1"/>
                  </a:solidFill>
                  <a:latin typeface="Times New Roman" pitchFamily="18" charset="0"/>
                </a:defRPr>
              </a:lvl6pPr>
              <a:lvl7pPr marL="2700338" defTabSz="895350" fontAlgn="base">
                <a:spcBef>
                  <a:spcPct val="0"/>
                </a:spcBef>
                <a:spcAft>
                  <a:spcPct val="0"/>
                </a:spcAft>
                <a:tabLst>
                  <a:tab pos="177800" algn="l"/>
                </a:tabLst>
                <a:defRPr sz="2400">
                  <a:solidFill>
                    <a:schemeClr val="tx1"/>
                  </a:solidFill>
                  <a:latin typeface="Times New Roman" pitchFamily="18" charset="0"/>
                </a:defRPr>
              </a:lvl7pPr>
              <a:lvl8pPr marL="3157538" defTabSz="895350" fontAlgn="base">
                <a:spcBef>
                  <a:spcPct val="0"/>
                </a:spcBef>
                <a:spcAft>
                  <a:spcPct val="0"/>
                </a:spcAft>
                <a:tabLst>
                  <a:tab pos="177800" algn="l"/>
                </a:tabLst>
                <a:defRPr sz="2400">
                  <a:solidFill>
                    <a:schemeClr val="tx1"/>
                  </a:solidFill>
                  <a:latin typeface="Times New Roman" pitchFamily="18" charset="0"/>
                </a:defRPr>
              </a:lvl8pPr>
              <a:lvl9pPr marL="3614738" defTabSz="895350" fontAlgn="base">
                <a:spcBef>
                  <a:spcPct val="0"/>
                </a:spcBef>
                <a:spcAft>
                  <a:spcPct val="0"/>
                </a:spcAft>
                <a:tabLst>
                  <a:tab pos="177800" algn="l"/>
                </a:tabLst>
                <a:defRPr sz="2400">
                  <a:solidFill>
                    <a:schemeClr val="tx1"/>
                  </a:solidFill>
                  <a:latin typeface="Times New Roman" pitchFamily="18" charset="0"/>
                </a:defRPr>
              </a:lvl9pPr>
            </a:lstStyle>
            <a:p>
              <a:pPr marL="180975" indent="-180975">
                <a:spcBef>
                  <a:spcPts val="600"/>
                </a:spcBef>
                <a:buClr>
                  <a:schemeClr val="accent2"/>
                </a:buClr>
                <a:buSzPct val="120000"/>
                <a:buFont typeface="Wingdings" panose="05000000000000000000" pitchFamily="2" charset="2"/>
                <a:buChar char="§"/>
              </a:pPr>
              <a:r>
                <a:rPr lang="ro-RO" altLang="en-US" sz="1200" i="0" dirty="0" smtClean="0">
                  <a:solidFill>
                    <a:srgbClr val="000000"/>
                  </a:solidFill>
                  <a:latin typeface="+mn-lt"/>
                  <a:cs typeface="Arial" pitchFamily="34" charset="0"/>
                </a:rPr>
                <a:t>Productie eoliana Smart</a:t>
              </a:r>
            </a:p>
            <a:p>
              <a:pPr marL="180975" indent="-180975">
                <a:spcBef>
                  <a:spcPts val="600"/>
                </a:spcBef>
                <a:buClr>
                  <a:schemeClr val="accent2"/>
                </a:buClr>
                <a:buSzPct val="120000"/>
                <a:buFont typeface="Wingdings" panose="05000000000000000000" pitchFamily="2" charset="2"/>
                <a:buChar char="§"/>
              </a:pPr>
              <a:r>
                <a:rPr lang="ro-RO" altLang="en-US" sz="1200" i="0" dirty="0" smtClean="0">
                  <a:solidFill>
                    <a:srgbClr val="000000"/>
                  </a:solidFill>
                  <a:latin typeface="+mn-lt"/>
                  <a:cs typeface="Arial" pitchFamily="34" charset="0"/>
                </a:rPr>
                <a:t>Productie hidro Smart</a:t>
              </a:r>
              <a:endParaRPr lang="ro-RO" altLang="en-US" sz="1200" i="0" dirty="0">
                <a:solidFill>
                  <a:srgbClr val="000000"/>
                </a:solidFill>
                <a:latin typeface="+mn-lt"/>
                <a:cs typeface="Arial" pitchFamily="34" charset="0"/>
              </a:endParaRPr>
            </a:p>
          </p:txBody>
        </p:sp>
        <p:sp>
          <p:nvSpPr>
            <p:cNvPr id="18" name="Text Box 35"/>
            <p:cNvSpPr txBox="1">
              <a:spLocks noChangeArrowheads="1"/>
            </p:cNvSpPr>
            <p:nvPr/>
          </p:nvSpPr>
          <p:spPr bwMode="auto">
            <a:xfrm>
              <a:off x="6145964" y="2618604"/>
              <a:ext cx="2137754" cy="715751"/>
            </a:xfrm>
            <a:prstGeom prst="rect">
              <a:avLst/>
            </a:prstGeom>
            <a:solidFill>
              <a:schemeClr val="accent2">
                <a:lumMod val="20000"/>
                <a:lumOff val="80000"/>
              </a:schemeClr>
            </a:solidFill>
            <a:ln w="9525">
              <a:noFill/>
              <a:miter lim="800000"/>
              <a:headEnd/>
              <a:tailEnd/>
            </a:ln>
            <a:effectLst/>
            <a:extLst/>
          </p:spPr>
          <p:txBody>
            <a:bodyPr lIns="91220" tIns="45615" rIns="91220" bIns="45615"/>
            <a:lstStyle>
              <a:lvl1pPr marL="122238" indent="-122238" algn="l" defTabSz="895350">
                <a:spcBef>
                  <a:spcPct val="0"/>
                </a:spcBef>
                <a:tabLst>
                  <a:tab pos="177800" algn="l"/>
                </a:tabLst>
                <a:defRPr sz="2400">
                  <a:solidFill>
                    <a:schemeClr val="tx1"/>
                  </a:solidFill>
                  <a:latin typeface="Times New Roman" pitchFamily="18" charset="0"/>
                </a:defRPr>
              </a:lvl1pPr>
              <a:lvl2pPr marL="412750" indent="-146050" algn="l" defTabSz="895350">
                <a:spcBef>
                  <a:spcPct val="0"/>
                </a:spcBef>
                <a:tabLst>
                  <a:tab pos="177800" algn="l"/>
                </a:tabLst>
                <a:defRPr sz="2400">
                  <a:solidFill>
                    <a:schemeClr val="tx1"/>
                  </a:solidFill>
                  <a:latin typeface="Times New Roman" pitchFamily="18" charset="0"/>
                </a:defRPr>
              </a:lvl2pPr>
              <a:lvl3pPr marL="895350" algn="l" defTabSz="895350">
                <a:spcBef>
                  <a:spcPct val="0"/>
                </a:spcBef>
                <a:tabLst>
                  <a:tab pos="177800" algn="l"/>
                </a:tabLst>
                <a:defRPr sz="2400">
                  <a:solidFill>
                    <a:schemeClr val="tx1"/>
                  </a:solidFill>
                  <a:latin typeface="Times New Roman" pitchFamily="18" charset="0"/>
                </a:defRPr>
              </a:lvl3pPr>
              <a:lvl4pPr marL="1344613" algn="l" defTabSz="895350">
                <a:spcBef>
                  <a:spcPct val="0"/>
                </a:spcBef>
                <a:tabLst>
                  <a:tab pos="177800" algn="l"/>
                </a:tabLst>
                <a:defRPr sz="2400">
                  <a:solidFill>
                    <a:schemeClr val="tx1"/>
                  </a:solidFill>
                  <a:latin typeface="Times New Roman" pitchFamily="18" charset="0"/>
                </a:defRPr>
              </a:lvl4pPr>
              <a:lvl5pPr marL="1785938" algn="l" defTabSz="895350">
                <a:spcBef>
                  <a:spcPct val="0"/>
                </a:spcBef>
                <a:tabLst>
                  <a:tab pos="177800" algn="l"/>
                </a:tabLst>
                <a:defRPr sz="2400">
                  <a:solidFill>
                    <a:schemeClr val="tx1"/>
                  </a:solidFill>
                  <a:latin typeface="Times New Roman" pitchFamily="18" charset="0"/>
                </a:defRPr>
              </a:lvl5pPr>
              <a:lvl6pPr marL="2243138" defTabSz="895350" fontAlgn="base">
                <a:spcBef>
                  <a:spcPct val="0"/>
                </a:spcBef>
                <a:spcAft>
                  <a:spcPct val="0"/>
                </a:spcAft>
                <a:tabLst>
                  <a:tab pos="177800" algn="l"/>
                </a:tabLst>
                <a:defRPr sz="2400">
                  <a:solidFill>
                    <a:schemeClr val="tx1"/>
                  </a:solidFill>
                  <a:latin typeface="Times New Roman" pitchFamily="18" charset="0"/>
                </a:defRPr>
              </a:lvl6pPr>
              <a:lvl7pPr marL="2700338" defTabSz="895350" fontAlgn="base">
                <a:spcBef>
                  <a:spcPct val="0"/>
                </a:spcBef>
                <a:spcAft>
                  <a:spcPct val="0"/>
                </a:spcAft>
                <a:tabLst>
                  <a:tab pos="177800" algn="l"/>
                </a:tabLst>
                <a:defRPr sz="2400">
                  <a:solidFill>
                    <a:schemeClr val="tx1"/>
                  </a:solidFill>
                  <a:latin typeface="Times New Roman" pitchFamily="18" charset="0"/>
                </a:defRPr>
              </a:lvl7pPr>
              <a:lvl8pPr marL="3157538" defTabSz="895350" fontAlgn="base">
                <a:spcBef>
                  <a:spcPct val="0"/>
                </a:spcBef>
                <a:spcAft>
                  <a:spcPct val="0"/>
                </a:spcAft>
                <a:tabLst>
                  <a:tab pos="177800" algn="l"/>
                </a:tabLst>
                <a:defRPr sz="2400">
                  <a:solidFill>
                    <a:schemeClr val="tx1"/>
                  </a:solidFill>
                  <a:latin typeface="Times New Roman" pitchFamily="18" charset="0"/>
                </a:defRPr>
              </a:lvl8pPr>
              <a:lvl9pPr marL="3614738" defTabSz="895350" fontAlgn="base">
                <a:spcBef>
                  <a:spcPct val="0"/>
                </a:spcBef>
                <a:spcAft>
                  <a:spcPct val="0"/>
                </a:spcAft>
                <a:tabLst>
                  <a:tab pos="177800" algn="l"/>
                </a:tabLst>
                <a:defRPr sz="2400">
                  <a:solidFill>
                    <a:schemeClr val="tx1"/>
                  </a:solidFill>
                  <a:latin typeface="Times New Roman" pitchFamily="18" charset="0"/>
                </a:defRPr>
              </a:lvl9pPr>
            </a:lstStyle>
            <a:p>
              <a:pPr marL="180975" indent="-180975">
                <a:spcBef>
                  <a:spcPts val="600"/>
                </a:spcBef>
                <a:buClr>
                  <a:schemeClr val="accent2"/>
                </a:buClr>
                <a:buSzPct val="120000"/>
                <a:buFont typeface="Wingdings" panose="05000000000000000000" pitchFamily="2" charset="2"/>
                <a:buChar char="§"/>
              </a:pPr>
              <a:r>
                <a:rPr lang="ro-RO" altLang="en-US" sz="1200" i="0" dirty="0" smtClean="0">
                  <a:solidFill>
                    <a:srgbClr val="000000"/>
                  </a:solidFill>
                  <a:latin typeface="+mn-lt"/>
                  <a:cs typeface="Arial" pitchFamily="34" charset="0"/>
                </a:rPr>
                <a:t>Liberalizarea pietei</a:t>
              </a:r>
            </a:p>
            <a:p>
              <a:pPr marL="180975" indent="-180975">
                <a:spcBef>
                  <a:spcPts val="600"/>
                </a:spcBef>
                <a:buClr>
                  <a:schemeClr val="accent2"/>
                </a:buClr>
                <a:buSzPct val="120000"/>
                <a:buFont typeface="Wingdings" panose="05000000000000000000" pitchFamily="2" charset="2"/>
                <a:buChar char="§"/>
              </a:pPr>
              <a:r>
                <a:rPr lang="ro-RO" altLang="en-US" sz="1200" i="0" dirty="0" smtClean="0">
                  <a:solidFill>
                    <a:srgbClr val="000000"/>
                  </a:solidFill>
                  <a:latin typeface="+mn-lt"/>
                  <a:cs typeface="Arial" pitchFamily="34" charset="0"/>
                </a:rPr>
                <a:t>Eficienta energetica</a:t>
              </a:r>
              <a:endParaRPr lang="ro-RO" altLang="en-US" sz="1200" i="0" dirty="0">
                <a:solidFill>
                  <a:srgbClr val="000000"/>
                </a:solidFill>
                <a:latin typeface="+mn-lt"/>
                <a:cs typeface="Arial" pitchFamily="34" charset="0"/>
              </a:endParaRPr>
            </a:p>
          </p:txBody>
        </p:sp>
        <p:sp>
          <p:nvSpPr>
            <p:cNvPr id="19" name="Text Box 35"/>
            <p:cNvSpPr txBox="1">
              <a:spLocks noChangeArrowheads="1"/>
            </p:cNvSpPr>
            <p:nvPr/>
          </p:nvSpPr>
          <p:spPr bwMode="auto">
            <a:xfrm>
              <a:off x="6289019" y="4951263"/>
              <a:ext cx="1994699" cy="772451"/>
            </a:xfrm>
            <a:prstGeom prst="rect">
              <a:avLst/>
            </a:prstGeom>
            <a:solidFill>
              <a:schemeClr val="accent2">
                <a:lumMod val="20000"/>
                <a:lumOff val="80000"/>
              </a:schemeClr>
            </a:solidFill>
            <a:ln w="9525">
              <a:noFill/>
              <a:miter lim="800000"/>
              <a:headEnd/>
              <a:tailEnd/>
            </a:ln>
            <a:effectLst/>
            <a:extLst/>
          </p:spPr>
          <p:txBody>
            <a:bodyPr lIns="91220" tIns="45615" rIns="91220" bIns="45615"/>
            <a:lstStyle>
              <a:lvl1pPr marL="122238" indent="-122238" algn="l" defTabSz="895350">
                <a:spcBef>
                  <a:spcPct val="0"/>
                </a:spcBef>
                <a:tabLst>
                  <a:tab pos="177800" algn="l"/>
                </a:tabLst>
                <a:defRPr sz="2400">
                  <a:solidFill>
                    <a:schemeClr val="tx1"/>
                  </a:solidFill>
                  <a:latin typeface="Times New Roman" pitchFamily="18" charset="0"/>
                </a:defRPr>
              </a:lvl1pPr>
              <a:lvl2pPr marL="412750" indent="-146050" algn="l" defTabSz="895350">
                <a:spcBef>
                  <a:spcPct val="0"/>
                </a:spcBef>
                <a:tabLst>
                  <a:tab pos="177800" algn="l"/>
                </a:tabLst>
                <a:defRPr sz="2400">
                  <a:solidFill>
                    <a:schemeClr val="tx1"/>
                  </a:solidFill>
                  <a:latin typeface="Times New Roman" pitchFamily="18" charset="0"/>
                </a:defRPr>
              </a:lvl2pPr>
              <a:lvl3pPr marL="895350" algn="l" defTabSz="895350">
                <a:spcBef>
                  <a:spcPct val="0"/>
                </a:spcBef>
                <a:tabLst>
                  <a:tab pos="177800" algn="l"/>
                </a:tabLst>
                <a:defRPr sz="2400">
                  <a:solidFill>
                    <a:schemeClr val="tx1"/>
                  </a:solidFill>
                  <a:latin typeface="Times New Roman" pitchFamily="18" charset="0"/>
                </a:defRPr>
              </a:lvl3pPr>
              <a:lvl4pPr marL="1344613" algn="l" defTabSz="895350">
                <a:spcBef>
                  <a:spcPct val="0"/>
                </a:spcBef>
                <a:tabLst>
                  <a:tab pos="177800" algn="l"/>
                </a:tabLst>
                <a:defRPr sz="2400">
                  <a:solidFill>
                    <a:schemeClr val="tx1"/>
                  </a:solidFill>
                  <a:latin typeface="Times New Roman" pitchFamily="18" charset="0"/>
                </a:defRPr>
              </a:lvl4pPr>
              <a:lvl5pPr marL="1785938" algn="l" defTabSz="895350">
                <a:spcBef>
                  <a:spcPct val="0"/>
                </a:spcBef>
                <a:tabLst>
                  <a:tab pos="177800" algn="l"/>
                </a:tabLst>
                <a:defRPr sz="2400">
                  <a:solidFill>
                    <a:schemeClr val="tx1"/>
                  </a:solidFill>
                  <a:latin typeface="Times New Roman" pitchFamily="18" charset="0"/>
                </a:defRPr>
              </a:lvl5pPr>
              <a:lvl6pPr marL="2243138" defTabSz="895350" fontAlgn="base">
                <a:spcBef>
                  <a:spcPct val="0"/>
                </a:spcBef>
                <a:spcAft>
                  <a:spcPct val="0"/>
                </a:spcAft>
                <a:tabLst>
                  <a:tab pos="177800" algn="l"/>
                </a:tabLst>
                <a:defRPr sz="2400">
                  <a:solidFill>
                    <a:schemeClr val="tx1"/>
                  </a:solidFill>
                  <a:latin typeface="Times New Roman" pitchFamily="18" charset="0"/>
                </a:defRPr>
              </a:lvl6pPr>
              <a:lvl7pPr marL="2700338" defTabSz="895350" fontAlgn="base">
                <a:spcBef>
                  <a:spcPct val="0"/>
                </a:spcBef>
                <a:spcAft>
                  <a:spcPct val="0"/>
                </a:spcAft>
                <a:tabLst>
                  <a:tab pos="177800" algn="l"/>
                </a:tabLst>
                <a:defRPr sz="2400">
                  <a:solidFill>
                    <a:schemeClr val="tx1"/>
                  </a:solidFill>
                  <a:latin typeface="Times New Roman" pitchFamily="18" charset="0"/>
                </a:defRPr>
              </a:lvl7pPr>
              <a:lvl8pPr marL="3157538" defTabSz="895350" fontAlgn="base">
                <a:spcBef>
                  <a:spcPct val="0"/>
                </a:spcBef>
                <a:spcAft>
                  <a:spcPct val="0"/>
                </a:spcAft>
                <a:tabLst>
                  <a:tab pos="177800" algn="l"/>
                </a:tabLst>
                <a:defRPr sz="2400">
                  <a:solidFill>
                    <a:schemeClr val="tx1"/>
                  </a:solidFill>
                  <a:latin typeface="Times New Roman" pitchFamily="18" charset="0"/>
                </a:defRPr>
              </a:lvl8pPr>
              <a:lvl9pPr marL="3614738" defTabSz="895350" fontAlgn="base">
                <a:spcBef>
                  <a:spcPct val="0"/>
                </a:spcBef>
                <a:spcAft>
                  <a:spcPct val="0"/>
                </a:spcAft>
                <a:tabLst>
                  <a:tab pos="177800" algn="l"/>
                </a:tabLst>
                <a:defRPr sz="2400">
                  <a:solidFill>
                    <a:schemeClr val="tx1"/>
                  </a:solidFill>
                  <a:latin typeface="Times New Roman" pitchFamily="18" charset="0"/>
                </a:defRPr>
              </a:lvl9pPr>
            </a:lstStyle>
            <a:p>
              <a:pPr marL="180975" indent="-180975">
                <a:spcBef>
                  <a:spcPts val="600"/>
                </a:spcBef>
                <a:buClr>
                  <a:schemeClr val="accent2"/>
                </a:buClr>
                <a:buSzPct val="120000"/>
                <a:buFont typeface="Wingdings" panose="05000000000000000000" pitchFamily="2" charset="2"/>
                <a:buChar char="§"/>
              </a:pPr>
              <a:r>
                <a:rPr lang="ro-RO" altLang="en-US" sz="1200" i="0" dirty="0" smtClean="0">
                  <a:solidFill>
                    <a:srgbClr val="000000"/>
                  </a:solidFill>
                  <a:latin typeface="+mn-lt"/>
                  <a:cs typeface="Arial" pitchFamily="34" charset="0"/>
                </a:rPr>
                <a:t>Servicii clienti smart</a:t>
              </a:r>
            </a:p>
            <a:p>
              <a:pPr marL="180975" indent="-180975">
                <a:spcBef>
                  <a:spcPts val="600"/>
                </a:spcBef>
                <a:buClr>
                  <a:schemeClr val="accent2"/>
                </a:buClr>
                <a:buSzPct val="120000"/>
                <a:buFont typeface="Wingdings" panose="05000000000000000000" pitchFamily="2" charset="2"/>
                <a:buChar char="§"/>
              </a:pPr>
              <a:r>
                <a:rPr lang="ro-RO" altLang="en-US" sz="1200" i="0" dirty="0" smtClean="0">
                  <a:solidFill>
                    <a:srgbClr val="000000"/>
                  </a:solidFill>
                  <a:latin typeface="+mn-lt"/>
                  <a:cs typeface="Arial" pitchFamily="34" charset="0"/>
                </a:rPr>
                <a:t>Servicii suport smart</a:t>
              </a:r>
              <a:endParaRPr lang="ro-RO" altLang="en-US" sz="1200" i="0" dirty="0">
                <a:solidFill>
                  <a:srgbClr val="000000"/>
                </a:solidFill>
                <a:latin typeface="+mn-lt"/>
                <a:cs typeface="Arial" pitchFamily="34" charset="0"/>
              </a:endParaRPr>
            </a:p>
          </p:txBody>
        </p:sp>
        <p:sp>
          <p:nvSpPr>
            <p:cNvPr id="20" name="Oval 19"/>
            <p:cNvSpPr/>
            <p:nvPr/>
          </p:nvSpPr>
          <p:spPr bwMode="auto">
            <a:xfrm>
              <a:off x="3579443" y="3622095"/>
              <a:ext cx="1451519" cy="859355"/>
            </a:xfrm>
            <a:prstGeom prst="ellipse">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kumimoji="0" lang="ro-RO" sz="1400" b="1" u="none" strike="noStrike" cap="none" normalizeH="0" baseline="0" dirty="0" smtClean="0">
                  <a:ln>
                    <a:noFill/>
                  </a:ln>
                  <a:solidFill>
                    <a:schemeClr val="bg1"/>
                  </a:solidFill>
                  <a:effectLst/>
                </a:rPr>
                <a:t>Client</a:t>
              </a:r>
              <a:r>
                <a:rPr kumimoji="0" lang="ro-RO" sz="1400" b="1" i="1" u="none" strike="noStrike" cap="none" normalizeH="0" baseline="0" dirty="0" smtClean="0">
                  <a:ln>
                    <a:noFill/>
                  </a:ln>
                  <a:solidFill>
                    <a:schemeClr val="bg1"/>
                  </a:solidFill>
                  <a:effectLst/>
                </a:rPr>
                <a:t> </a:t>
              </a:r>
            </a:p>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kumimoji="0" lang="ro-RO" sz="1400" b="1" u="none" strike="noStrike" cap="none" normalizeH="0" baseline="0" dirty="0" smtClean="0">
                  <a:ln>
                    <a:noFill/>
                  </a:ln>
                  <a:solidFill>
                    <a:schemeClr val="bg1"/>
                  </a:solidFill>
                  <a:effectLst/>
                </a:rPr>
                <a:t>CEZ</a:t>
              </a:r>
            </a:p>
          </p:txBody>
        </p:sp>
      </p:grpSp>
      <p:sp>
        <p:nvSpPr>
          <p:cNvPr id="2" name="TextBox 1"/>
          <p:cNvSpPr txBox="1"/>
          <p:nvPr/>
        </p:nvSpPr>
        <p:spPr>
          <a:xfrm rot="10800000" flipV="1">
            <a:off x="29819" y="1304289"/>
            <a:ext cx="4460863" cy="577081"/>
          </a:xfrm>
          <a:prstGeom prst="rect">
            <a:avLst/>
          </a:prstGeom>
          <a:noFill/>
        </p:spPr>
        <p:txBody>
          <a:bodyPr wrap="square" rtlCol="0">
            <a:spAutoFit/>
          </a:bodyPr>
          <a:lstStyle/>
          <a:p>
            <a:pPr algn="ctr" eaLnBrk="0" fontAlgn="auto" hangingPunct="0">
              <a:lnSpc>
                <a:spcPct val="90000"/>
              </a:lnSpc>
              <a:spcBef>
                <a:spcPts val="0"/>
              </a:spcBef>
              <a:spcAft>
                <a:spcPts val="0"/>
              </a:spcAft>
              <a:buClr>
                <a:srgbClr val="000000"/>
              </a:buClr>
              <a:defRPr/>
            </a:pPr>
            <a:r>
              <a:rPr lang="ro-RO" sz="1100" b="1" dirty="0">
                <a:cs typeface="Arial" pitchFamily="34" charset="0"/>
              </a:rPr>
              <a:t>“Nu are sens sa angajezi oameni inteligenti si apoi sa le spui ce sa faca; angajam oameni inteligenti ca ei sa ne spuna noua ce sa facem.” </a:t>
            </a:r>
          </a:p>
          <a:p>
            <a:pPr algn="ctr" eaLnBrk="0" fontAlgn="auto" hangingPunct="0">
              <a:lnSpc>
                <a:spcPct val="90000"/>
              </a:lnSpc>
              <a:spcBef>
                <a:spcPts val="0"/>
              </a:spcBef>
              <a:spcAft>
                <a:spcPts val="0"/>
              </a:spcAft>
              <a:buClr>
                <a:srgbClr val="000000"/>
              </a:buClr>
              <a:defRPr/>
            </a:pPr>
            <a:endParaRPr lang="ro-RO" sz="200" b="1" dirty="0">
              <a:cs typeface="Arial" pitchFamily="34" charset="0"/>
            </a:endParaRPr>
          </a:p>
          <a:p>
            <a:pPr algn="ctr" eaLnBrk="0" fontAlgn="auto" hangingPunct="0">
              <a:lnSpc>
                <a:spcPct val="90000"/>
              </a:lnSpc>
              <a:spcBef>
                <a:spcPts val="0"/>
              </a:spcBef>
              <a:spcAft>
                <a:spcPts val="0"/>
              </a:spcAft>
              <a:buClr>
                <a:srgbClr val="000000"/>
              </a:buClr>
              <a:defRPr/>
            </a:pPr>
            <a:r>
              <a:rPr lang="ro-RO" sz="1100" b="1" dirty="0" smtClean="0">
                <a:cs typeface="Arial" pitchFamily="34" charset="0"/>
              </a:rPr>
              <a:t>Steve </a:t>
            </a:r>
            <a:r>
              <a:rPr lang="ro-RO" sz="1100" b="1" dirty="0">
                <a:cs typeface="Arial" pitchFamily="34" charset="0"/>
              </a:rPr>
              <a:t>Jobs, CEO Apple Inc.</a:t>
            </a:r>
          </a:p>
        </p:txBody>
      </p:sp>
      <p:sp>
        <p:nvSpPr>
          <p:cNvPr id="28" name="Right Arrow 27"/>
          <p:cNvSpPr/>
          <p:nvPr/>
        </p:nvSpPr>
        <p:spPr>
          <a:xfrm rot="2169226">
            <a:off x="4838595" y="3777744"/>
            <a:ext cx="581891" cy="2788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ight Arrow 28"/>
          <p:cNvSpPr/>
          <p:nvPr/>
        </p:nvSpPr>
        <p:spPr>
          <a:xfrm rot="8818511">
            <a:off x="6228033" y="3768986"/>
            <a:ext cx="581891" cy="2788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ight Arrow 29"/>
          <p:cNvSpPr/>
          <p:nvPr/>
        </p:nvSpPr>
        <p:spPr>
          <a:xfrm rot="19746835">
            <a:off x="4822579" y="4815622"/>
            <a:ext cx="581891" cy="2788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ight Arrow 30"/>
          <p:cNvSpPr/>
          <p:nvPr/>
        </p:nvSpPr>
        <p:spPr>
          <a:xfrm rot="12779886">
            <a:off x="6343928" y="4762581"/>
            <a:ext cx="581891" cy="2788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204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55" y="192293"/>
            <a:ext cx="6876000" cy="742889"/>
          </a:xfrm>
        </p:spPr>
        <p:txBody>
          <a:bodyPr>
            <a:normAutofit/>
          </a:bodyPr>
          <a:lstStyle/>
          <a:p>
            <a:r>
              <a:rPr lang="ro-RO" sz="2800" b="1" smtClean="0">
                <a:solidFill>
                  <a:srgbClr val="000000"/>
                </a:solidFill>
                <a:latin typeface="+mn-lt"/>
              </a:rPr>
              <a:t>Este legal sa schimbam furnizorul?</a:t>
            </a:r>
            <a:endParaRPr lang="ro-RO" sz="2800" b="1">
              <a:solidFill>
                <a:srgbClr val="000000"/>
              </a:solidFill>
              <a:latin typeface="+mn-lt"/>
            </a:endParaRPr>
          </a:p>
        </p:txBody>
      </p:sp>
      <p:sp>
        <p:nvSpPr>
          <p:cNvPr id="3" name="Content Placeholder 2"/>
          <p:cNvSpPr>
            <a:spLocks noGrp="1"/>
          </p:cNvSpPr>
          <p:nvPr>
            <p:ph type="body" sz="quarter" idx="10"/>
          </p:nvPr>
        </p:nvSpPr>
        <p:spPr>
          <a:xfrm>
            <a:off x="3883511" y="1280160"/>
            <a:ext cx="4754880" cy="4927002"/>
          </a:xfrm>
        </p:spPr>
        <p:txBody>
          <a:bodyPr>
            <a:normAutofit fontScale="77500" lnSpcReduction="20000"/>
          </a:bodyPr>
          <a:lstStyle/>
          <a:p>
            <a:pPr marL="0" indent="0">
              <a:lnSpc>
                <a:spcPct val="110000"/>
              </a:lnSpc>
              <a:spcBef>
                <a:spcPts val="600"/>
              </a:spcBef>
              <a:buNone/>
            </a:pPr>
            <a:r>
              <a:rPr lang="ro-RO" sz="1900" b="1" smtClean="0">
                <a:solidFill>
                  <a:schemeClr val="tx1"/>
                </a:solidFill>
              </a:rPr>
              <a:t>Romania a adoptat calendarul de dereglementare – anexa la legea 123/2012</a:t>
            </a:r>
          </a:p>
          <a:p>
            <a:pPr>
              <a:lnSpc>
                <a:spcPct val="110000"/>
              </a:lnSpc>
              <a:spcBef>
                <a:spcPts val="600"/>
              </a:spcBef>
            </a:pPr>
            <a:r>
              <a:rPr lang="ro-RO" sz="1900" smtClean="0">
                <a:solidFill>
                  <a:schemeClr val="tx1"/>
                </a:solidFill>
              </a:rPr>
              <a:t>Incepand cu 1 ianuarie 2014 nu mai exista tarife de vanzare a energiei electrice reglementate de ANRE pentru clientii non casnici</a:t>
            </a:r>
          </a:p>
          <a:p>
            <a:pPr>
              <a:lnSpc>
                <a:spcPct val="110000"/>
              </a:lnSpc>
              <a:spcBef>
                <a:spcPts val="600"/>
              </a:spcBef>
            </a:pPr>
            <a:r>
              <a:rPr lang="ro-RO" sz="1900" smtClean="0">
                <a:solidFill>
                  <a:schemeClr val="tx1"/>
                </a:solidFill>
              </a:rPr>
              <a:t>Clientii casnici beneficiaza de 60% tarif reglementat si 40% componenta de piata concurentiala, dar isi pot exercita dreptul de eligibilitate. Incepand cu 1 ianuarie 2018 nu vor mai exista tarife reglmentate</a:t>
            </a:r>
          </a:p>
          <a:p>
            <a:pPr>
              <a:lnSpc>
                <a:spcPct val="110000"/>
              </a:lnSpc>
              <a:spcBef>
                <a:spcPts val="600"/>
              </a:spcBef>
            </a:pPr>
            <a:r>
              <a:rPr lang="ro-RO" sz="1900" smtClean="0">
                <a:solidFill>
                  <a:schemeClr val="tx1"/>
                </a:solidFill>
              </a:rPr>
              <a:t>Orice client are dreptul sa isi aleaga un furnizor de energie de pe piata libera, conform propriilor interese si in functie de ofertele pe care le identifica</a:t>
            </a:r>
          </a:p>
          <a:p>
            <a:pPr>
              <a:lnSpc>
                <a:spcPct val="110000"/>
              </a:lnSpc>
              <a:spcBef>
                <a:spcPts val="600"/>
              </a:spcBef>
            </a:pPr>
            <a:r>
              <a:rPr lang="ro-RO" sz="1900" b="1" smtClean="0">
                <a:solidFill>
                  <a:schemeClr val="tx1"/>
                </a:solidFill>
              </a:rPr>
              <a:t>Procesul de schimbare a furnizorului nu implica acordul furnizorului actual</a:t>
            </a:r>
          </a:p>
          <a:p>
            <a:pPr>
              <a:lnSpc>
                <a:spcPct val="110000"/>
              </a:lnSpc>
              <a:spcBef>
                <a:spcPts val="600"/>
              </a:spcBef>
            </a:pPr>
            <a:r>
              <a:rPr lang="ro-RO" sz="1900" smtClean="0">
                <a:solidFill>
                  <a:schemeClr val="tx1"/>
                </a:solidFill>
              </a:rPr>
              <a:t>Este necesar că furnizorul actual să fie notificat cu privire la începerea procesului de selecție, luând în calcul termenul de preaviz legal/contractual, care este de obicei de 21-30 zile</a:t>
            </a:r>
          </a:p>
          <a:p>
            <a:pPr>
              <a:lnSpc>
                <a:spcPct val="110000"/>
              </a:lnSpc>
              <a:spcBef>
                <a:spcPts val="600"/>
              </a:spcBef>
            </a:pPr>
            <a:r>
              <a:rPr lang="ro-RO" sz="1900" smtClean="0">
                <a:solidFill>
                  <a:schemeClr val="tx1"/>
                </a:solidFill>
              </a:rPr>
              <a:t>Clientul sau noul furnizor incheie contractul de retea cu operatorul zonei in care este racordat locul de consum</a:t>
            </a:r>
            <a:endParaRPr lang="ro-RO" sz="1600" smtClean="0"/>
          </a:p>
          <a:p>
            <a:endParaRPr lang="ro-RO" sz="1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55" y="1280159"/>
            <a:ext cx="3601171" cy="4792461"/>
          </a:xfrm>
          <a:prstGeom prst="rect">
            <a:avLst/>
          </a:prstGeom>
        </p:spPr>
      </p:pic>
    </p:spTree>
    <p:extLst>
      <p:ext uri="{BB962C8B-B14F-4D97-AF65-F5344CB8AC3E}">
        <p14:creationId xmlns:p14="http://schemas.microsoft.com/office/powerpoint/2010/main" val="127536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96" y="369931"/>
            <a:ext cx="7289943" cy="786461"/>
          </a:xfrm>
        </p:spPr>
        <p:txBody>
          <a:bodyPr>
            <a:noAutofit/>
          </a:bodyPr>
          <a:lstStyle/>
          <a:p>
            <a:r>
              <a:rPr lang="ro-RO" sz="2800" b="1" smtClean="0">
                <a:solidFill>
                  <a:schemeClr val="tx1"/>
                </a:solidFill>
                <a:latin typeface="+mn-lt"/>
              </a:rPr>
              <a:t>CAND si CUM putem schimba furnizorul de energie electrica ?</a:t>
            </a:r>
            <a:endParaRPr lang="ro-RO" sz="2800" b="1">
              <a:solidFill>
                <a:schemeClr val="tx1"/>
              </a:solidFill>
              <a:latin typeface="+mn-lt"/>
            </a:endParaRPr>
          </a:p>
        </p:txBody>
      </p:sp>
      <p:sp>
        <p:nvSpPr>
          <p:cNvPr id="3" name="Content Placeholder 2"/>
          <p:cNvSpPr>
            <a:spLocks noGrp="1"/>
          </p:cNvSpPr>
          <p:nvPr>
            <p:ph type="body" sz="quarter" idx="10"/>
          </p:nvPr>
        </p:nvSpPr>
        <p:spPr>
          <a:xfrm>
            <a:off x="479896" y="3377047"/>
            <a:ext cx="8152423" cy="3408217"/>
          </a:xfrm>
        </p:spPr>
        <p:txBody>
          <a:bodyPr>
            <a:normAutofit lnSpcReduction="10000"/>
          </a:bodyPr>
          <a:lstStyle/>
          <a:p>
            <a:pPr marL="0" indent="0">
              <a:buNone/>
            </a:pPr>
            <a:r>
              <a:rPr lang="ro-RO" sz="1800" smtClean="0"/>
              <a:t>CAND?</a:t>
            </a:r>
          </a:p>
          <a:p>
            <a:pPr marL="0" indent="0">
              <a:buNone/>
            </a:pPr>
            <a:r>
              <a:rPr lang="ro-RO" sz="1800" smtClean="0">
                <a:solidFill>
                  <a:schemeClr val="tx1"/>
                </a:solidFill>
              </a:rPr>
              <a:t>Furnizorul de energie electrica poate fi schimbat oricand si nu implica nici o taxa</a:t>
            </a:r>
          </a:p>
          <a:p>
            <a:pPr marL="0" indent="0">
              <a:buNone/>
            </a:pPr>
            <a:r>
              <a:rPr lang="ro-RO" sz="1800" smtClean="0"/>
              <a:t>CUM?</a:t>
            </a:r>
          </a:p>
          <a:p>
            <a:r>
              <a:rPr lang="ro-RO" sz="1800" smtClean="0">
                <a:solidFill>
                  <a:schemeClr val="tx1"/>
                </a:solidFill>
              </a:rPr>
              <a:t>Solicitarea unei oferte</a:t>
            </a:r>
          </a:p>
          <a:p>
            <a:r>
              <a:rPr lang="ro-RO" sz="1800" smtClean="0">
                <a:solidFill>
                  <a:schemeClr val="tx1"/>
                </a:solidFill>
              </a:rPr>
              <a:t>Agrearea contractului de furnizare</a:t>
            </a:r>
          </a:p>
          <a:p>
            <a:r>
              <a:rPr lang="ro-RO" sz="1800" smtClean="0">
                <a:solidFill>
                  <a:schemeClr val="tx1"/>
                </a:solidFill>
              </a:rPr>
              <a:t>Semnarea contractului de furnizare de catre parti</a:t>
            </a:r>
          </a:p>
          <a:p>
            <a:r>
              <a:rPr lang="ro-RO" sz="1800" smtClean="0">
                <a:solidFill>
                  <a:schemeClr val="tx1"/>
                </a:solidFill>
              </a:rPr>
              <a:t>Notificarea furnizorului actual, a operatorului de retea cu privire la denuntarea contractului</a:t>
            </a:r>
          </a:p>
          <a:p>
            <a:r>
              <a:rPr lang="ro-RO" sz="1800" smtClean="0">
                <a:solidFill>
                  <a:schemeClr val="tx1"/>
                </a:solidFill>
              </a:rPr>
              <a:t>Achitarea integrala a facturilor de energie electrica emise de catre actualul furnizor (scadente la data notificarii)</a:t>
            </a:r>
          </a:p>
          <a:p>
            <a:endParaRPr lang="ro-RO"/>
          </a:p>
        </p:txBody>
      </p:sp>
      <p:pic>
        <p:nvPicPr>
          <p:cNvPr id="5122" name="Picture 2" descr="http://www.xpastor.org/wp-content/uploads/2013/05/Photo-for-Bob-Feitls-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298864"/>
            <a:ext cx="8129081" cy="201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193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53856" y="3536577"/>
            <a:ext cx="7695189" cy="3068618"/>
          </a:xfrm>
        </p:spPr>
        <p:txBody>
          <a:bodyPr>
            <a:noAutofit/>
          </a:bodyPr>
          <a:lstStyle/>
          <a:p>
            <a:r>
              <a:rPr lang="ro-RO" sz="1600" smtClean="0">
                <a:solidFill>
                  <a:schemeClr val="tx1"/>
                </a:solidFill>
              </a:rPr>
              <a:t>Consiliere – asistenta precontractuala</a:t>
            </a:r>
          </a:p>
          <a:p>
            <a:r>
              <a:rPr lang="ro-RO" sz="1600" smtClean="0">
                <a:solidFill>
                  <a:schemeClr val="tx1"/>
                </a:solidFill>
              </a:rPr>
              <a:t>Economie la factura – alegerea produsului in functie de necesitate</a:t>
            </a:r>
          </a:p>
          <a:p>
            <a:r>
              <a:rPr lang="ro-RO" sz="1600" smtClean="0">
                <a:solidFill>
                  <a:schemeClr val="tx1"/>
                </a:solidFill>
              </a:rPr>
              <a:t>Prognoze – utile la bugetare</a:t>
            </a:r>
          </a:p>
          <a:p>
            <a:r>
              <a:rPr lang="ro-RO" sz="1600" smtClean="0">
                <a:solidFill>
                  <a:schemeClr val="tx1"/>
                </a:solidFill>
              </a:rPr>
              <a:t>Siguranta – prin serviciul de constatare si remediere a punctelor slabe in instalatii</a:t>
            </a:r>
          </a:p>
          <a:p>
            <a:r>
              <a:rPr lang="ro-RO" sz="1600" smtClean="0">
                <a:solidFill>
                  <a:schemeClr val="tx1"/>
                </a:solidFill>
              </a:rPr>
              <a:t>Confort – consultant dedicat, cai de comunicare permanente</a:t>
            </a:r>
          </a:p>
          <a:p>
            <a:r>
              <a:rPr lang="ro-RO" sz="1600" smtClean="0">
                <a:solidFill>
                  <a:schemeClr val="tx1"/>
                </a:solidFill>
              </a:rPr>
              <a:t>Stabilitate – prin focus on business, traditie, surse propri de energie, specialisti </a:t>
            </a:r>
          </a:p>
          <a:p>
            <a:r>
              <a:rPr lang="ro-RO" sz="1600" smtClean="0">
                <a:solidFill>
                  <a:schemeClr val="tx1"/>
                </a:solidFill>
              </a:rPr>
              <a:t>Servicii asociate vanzarii de energie - personalizate pentru afacerea clientului</a:t>
            </a:r>
          </a:p>
          <a:p>
            <a:r>
              <a:rPr lang="ro-RO" sz="1600" smtClean="0">
                <a:solidFill>
                  <a:schemeClr val="tx1"/>
                </a:solidFill>
              </a:rPr>
              <a:t>Reducere consum – audit energetic</a:t>
            </a:r>
          </a:p>
          <a:p>
            <a:r>
              <a:rPr lang="ro-RO" sz="1600" smtClean="0">
                <a:solidFill>
                  <a:schemeClr val="tx1"/>
                </a:solidFill>
              </a:rPr>
              <a:t>Parteneriat pe termen lung</a:t>
            </a:r>
            <a:endParaRPr lang="ro-RO" sz="1600"/>
          </a:p>
        </p:txBody>
      </p:sp>
      <p:pic>
        <p:nvPicPr>
          <p:cNvPr id="6146" name="Picture 2" descr="http://bocsupportnetwork.com/wp-content/uploads/2012/12/admin/2697/12/advant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9" y="1427221"/>
            <a:ext cx="7445806" cy="21093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3239" y="200239"/>
            <a:ext cx="7445806" cy="1226982"/>
          </a:xfrm>
        </p:spPr>
        <p:txBody>
          <a:bodyPr>
            <a:noAutofit/>
          </a:bodyPr>
          <a:lstStyle/>
          <a:p>
            <a:r>
              <a:rPr lang="ro-RO" sz="2800" b="1" smtClean="0">
                <a:solidFill>
                  <a:schemeClr val="tx1"/>
                </a:solidFill>
                <a:latin typeface="+mn-lt"/>
              </a:rPr>
              <a:t>Ce poate sa faca pentru afacerea dumneavoastra un furnizor de energie electrica ?</a:t>
            </a:r>
            <a:endParaRPr lang="ro-RO" sz="2800" b="1">
              <a:solidFill>
                <a:schemeClr val="tx1"/>
              </a:solidFill>
              <a:latin typeface="+mn-lt"/>
            </a:endParaRPr>
          </a:p>
        </p:txBody>
      </p:sp>
    </p:spTree>
    <p:extLst>
      <p:ext uri="{BB962C8B-B14F-4D97-AF65-F5344CB8AC3E}">
        <p14:creationId xmlns:p14="http://schemas.microsoft.com/office/powerpoint/2010/main" val="319240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29945"/>
            <a:ext cx="6876000" cy="1310418"/>
          </a:xfrm>
        </p:spPr>
        <p:txBody>
          <a:bodyPr>
            <a:noAutofit/>
          </a:bodyPr>
          <a:lstStyle/>
          <a:p>
            <a:r>
              <a:rPr lang="ro-RO" sz="2800" b="1" smtClean="0">
                <a:solidFill>
                  <a:schemeClr val="tx1"/>
                </a:solidFill>
                <a:latin typeface="+mn-lt"/>
              </a:rPr>
              <a:t>Cum sa evitam "capcanele" dintr-un contract de furnizare a energiei electrice?</a:t>
            </a:r>
            <a:endParaRPr lang="ro-RO" sz="2800" b="1">
              <a:solidFill>
                <a:schemeClr val="tx1"/>
              </a:solidFill>
              <a:latin typeface="+mn-lt"/>
            </a:endParaRPr>
          </a:p>
        </p:txBody>
      </p:sp>
      <p:sp>
        <p:nvSpPr>
          <p:cNvPr id="3" name="Content Placeholder 2"/>
          <p:cNvSpPr>
            <a:spLocks noGrp="1"/>
          </p:cNvSpPr>
          <p:nvPr>
            <p:ph type="body" sz="quarter" idx="10"/>
          </p:nvPr>
        </p:nvSpPr>
        <p:spPr>
          <a:xfrm>
            <a:off x="503238" y="2036617"/>
            <a:ext cx="4068762" cy="3225079"/>
          </a:xfrm>
        </p:spPr>
        <p:txBody>
          <a:bodyPr>
            <a:normAutofit/>
          </a:bodyPr>
          <a:lstStyle/>
          <a:p>
            <a:pPr>
              <a:buFont typeface="Wingdings" panose="05000000000000000000" pitchFamily="2" charset="2"/>
              <a:buChar char="§"/>
            </a:pPr>
            <a:r>
              <a:rPr lang="ro-RO" sz="1800" smtClean="0">
                <a:solidFill>
                  <a:schemeClr val="tx1"/>
                </a:solidFill>
              </a:rPr>
              <a:t>Taxa radio-tv</a:t>
            </a:r>
          </a:p>
          <a:p>
            <a:pPr>
              <a:buFont typeface="Wingdings" panose="05000000000000000000" pitchFamily="2" charset="2"/>
              <a:buChar char="§"/>
            </a:pPr>
            <a:r>
              <a:rPr lang="ro-RO" sz="1800" smtClean="0">
                <a:solidFill>
                  <a:schemeClr val="tx1"/>
                </a:solidFill>
              </a:rPr>
              <a:t>Certificatele verzi</a:t>
            </a:r>
          </a:p>
          <a:p>
            <a:pPr>
              <a:buFont typeface="Wingdings" panose="05000000000000000000" pitchFamily="2" charset="2"/>
              <a:buChar char="§"/>
            </a:pPr>
            <a:r>
              <a:rPr lang="ro-RO" sz="1800" smtClean="0">
                <a:solidFill>
                  <a:schemeClr val="tx1"/>
                </a:solidFill>
              </a:rPr>
              <a:t>Timp de realimentare nesustenabil</a:t>
            </a:r>
          </a:p>
          <a:p>
            <a:pPr>
              <a:buFont typeface="Wingdings" panose="05000000000000000000" pitchFamily="2" charset="2"/>
              <a:buChar char="§"/>
            </a:pPr>
            <a:r>
              <a:rPr lang="ro-RO" sz="1800" smtClean="0">
                <a:solidFill>
                  <a:schemeClr val="tx1"/>
                </a:solidFill>
              </a:rPr>
              <a:t>Drepturi reduse ca numar si continut</a:t>
            </a:r>
          </a:p>
          <a:p>
            <a:pPr>
              <a:buFont typeface="Wingdings" panose="05000000000000000000" pitchFamily="2" charset="2"/>
              <a:buChar char="§"/>
            </a:pPr>
            <a:r>
              <a:rPr lang="ro-RO" sz="1800" smtClean="0">
                <a:solidFill>
                  <a:schemeClr val="tx1"/>
                </a:solidFill>
              </a:rPr>
              <a:t>Tarife cu costuri ascunse</a:t>
            </a:r>
          </a:p>
          <a:p>
            <a:pPr>
              <a:buFont typeface="Wingdings" panose="05000000000000000000" pitchFamily="2" charset="2"/>
              <a:buChar char="§"/>
            </a:pPr>
            <a:r>
              <a:rPr lang="ro-RO" sz="1800" smtClean="0">
                <a:solidFill>
                  <a:schemeClr val="tx1"/>
                </a:solidFill>
              </a:rPr>
              <a:t>Clauze de iesire din contract</a:t>
            </a:r>
          </a:p>
          <a:p>
            <a:pPr>
              <a:buFont typeface="Wingdings" panose="05000000000000000000" pitchFamily="2" charset="2"/>
              <a:buChar char="§"/>
            </a:pPr>
            <a:r>
              <a:rPr lang="ro-RO" sz="1800" smtClean="0">
                <a:solidFill>
                  <a:schemeClr val="tx1"/>
                </a:solidFill>
              </a:rPr>
              <a:t>Termene de plata</a:t>
            </a:r>
          </a:p>
        </p:txBody>
      </p:sp>
      <p:pic>
        <p:nvPicPr>
          <p:cNvPr id="7170" name="Picture 2" descr="http://www.cash4wealthng.com/wp-content/uploads/2015/01/3-pitfa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2036617"/>
            <a:ext cx="4206240" cy="322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55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investmentnews.com/storyimage/CI/20140727/BLOG09/140729935/AR/0/Nine-steps-for-putting-together-a-continuity-plan.jpg&amp;maxw=1000&amp;q=90&amp;cci_ts=2014072912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87" y="2574878"/>
            <a:ext cx="4045967" cy="25309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9987" y="315222"/>
            <a:ext cx="7514112" cy="1213658"/>
          </a:xfrm>
        </p:spPr>
        <p:txBody>
          <a:bodyPr>
            <a:noAutofit/>
          </a:bodyPr>
          <a:lstStyle/>
          <a:p>
            <a:r>
              <a:rPr lang="it-IT" sz="2800" b="1" dirty="0">
                <a:solidFill>
                  <a:schemeClr val="tx1"/>
                </a:solidFill>
                <a:latin typeface="+mn-lt"/>
              </a:rPr>
              <a:t>Schimbarea furnizorului nu inseamna schimbarea calitatii si continuitatii in alimentarea cu energie </a:t>
            </a:r>
            <a:r>
              <a:rPr lang="it-IT" sz="2800" b="1" dirty="0" smtClean="0">
                <a:solidFill>
                  <a:schemeClr val="tx1"/>
                </a:solidFill>
                <a:latin typeface="+mn-lt"/>
              </a:rPr>
              <a:t>electrica</a:t>
            </a:r>
            <a:endParaRPr lang="en-US" sz="2800" b="1" dirty="0">
              <a:solidFill>
                <a:schemeClr val="tx1"/>
              </a:solidFill>
              <a:latin typeface="+mn-lt"/>
            </a:endParaRPr>
          </a:p>
        </p:txBody>
      </p:sp>
      <p:sp>
        <p:nvSpPr>
          <p:cNvPr id="3" name="Content Placeholder 2"/>
          <p:cNvSpPr>
            <a:spLocks noGrp="1"/>
          </p:cNvSpPr>
          <p:nvPr>
            <p:ph type="body" sz="quarter" idx="10"/>
          </p:nvPr>
        </p:nvSpPr>
        <p:spPr>
          <a:xfrm>
            <a:off x="3999123" y="1696540"/>
            <a:ext cx="4609744" cy="4631523"/>
          </a:xfrm>
        </p:spPr>
        <p:txBody>
          <a:bodyPr>
            <a:normAutofit/>
          </a:bodyPr>
          <a:lstStyle/>
          <a:p>
            <a:r>
              <a:rPr lang="ro-RO" sz="1800" dirty="0" smtClean="0">
                <a:solidFill>
                  <a:schemeClr val="tx1"/>
                </a:solidFill>
              </a:rPr>
              <a:t>Contractele de ditributie a energiei electrice sunt reglementate si au acelasi continut pentru toti furnizorii si operatorii de retea</a:t>
            </a:r>
          </a:p>
          <a:p>
            <a:r>
              <a:rPr lang="ro-RO" sz="1800" dirty="0" smtClean="0">
                <a:solidFill>
                  <a:schemeClr val="tx1"/>
                </a:solidFill>
              </a:rPr>
              <a:t>Calitatea si continuitatea alimentarii sunt atribute legate de operatorul de retea</a:t>
            </a:r>
          </a:p>
          <a:p>
            <a:r>
              <a:rPr lang="ro-RO" sz="1800" dirty="0" smtClean="0">
                <a:solidFill>
                  <a:schemeClr val="tx1"/>
                </a:solidFill>
              </a:rPr>
              <a:t>Diferenta o face un furnizor orientat catre client, transparent, cu flexibilitate in produsele si serviciile oferite in functie de nevoile clientului, inovativ – mereu in miscare cautand solutii noi pentru cresterea satisfactiei clientului</a:t>
            </a:r>
          </a:p>
          <a:p>
            <a:r>
              <a:rPr lang="ro-RO" sz="1800" dirty="0" smtClean="0">
                <a:solidFill>
                  <a:schemeClr val="tx1"/>
                </a:solidFill>
              </a:rPr>
              <a:t>Nu putem influenta numarul si durata intreruperilor, dar putem asigura comunicarea cu operatorul de retea pentru cresterea predictibilitatii si reducerea efectelor</a:t>
            </a:r>
          </a:p>
          <a:p>
            <a:pPr marL="0" indent="0">
              <a:buNone/>
            </a:pPr>
            <a:endParaRPr lang="ro-RO" dirty="0">
              <a:solidFill>
                <a:schemeClr val="tx1"/>
              </a:solidFill>
            </a:endParaRPr>
          </a:p>
        </p:txBody>
      </p:sp>
    </p:spTree>
    <p:extLst>
      <p:ext uri="{BB962C8B-B14F-4D97-AF65-F5344CB8AC3E}">
        <p14:creationId xmlns:p14="http://schemas.microsoft.com/office/powerpoint/2010/main" val="297038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65" y="426027"/>
            <a:ext cx="6876000" cy="1246910"/>
          </a:xfrm>
        </p:spPr>
        <p:txBody>
          <a:bodyPr>
            <a:noAutofit/>
          </a:bodyPr>
          <a:lstStyle/>
          <a:p>
            <a:r>
              <a:rPr lang="ro-RO" sz="2800" b="1" smtClean="0">
                <a:solidFill>
                  <a:schemeClr val="tx1"/>
                </a:solidFill>
                <a:latin typeface="+mn-lt"/>
              </a:rPr>
              <a:t>Cum negociem un parteneriat avantajos cu furnizorul de energie electrica?</a:t>
            </a:r>
            <a:br>
              <a:rPr lang="ro-RO" sz="2800" b="1" smtClean="0">
                <a:solidFill>
                  <a:schemeClr val="tx1"/>
                </a:solidFill>
                <a:latin typeface="+mn-lt"/>
              </a:rPr>
            </a:br>
            <a:endParaRPr lang="ro-RO" sz="2800" b="1">
              <a:solidFill>
                <a:schemeClr val="tx1"/>
              </a:solidFill>
              <a:latin typeface="+mn-lt"/>
            </a:endParaRPr>
          </a:p>
        </p:txBody>
      </p:sp>
      <p:sp>
        <p:nvSpPr>
          <p:cNvPr id="3" name="Content Placeholder 2"/>
          <p:cNvSpPr>
            <a:spLocks noGrp="1"/>
          </p:cNvSpPr>
          <p:nvPr>
            <p:ph type="body" sz="quarter" idx="10"/>
          </p:nvPr>
        </p:nvSpPr>
        <p:spPr>
          <a:xfrm>
            <a:off x="4572001" y="1791971"/>
            <a:ext cx="4199394" cy="3909578"/>
          </a:xfrm>
        </p:spPr>
        <p:txBody>
          <a:bodyPr>
            <a:noAutofit/>
          </a:bodyPr>
          <a:lstStyle/>
          <a:p>
            <a:pPr marL="0" indent="0" algn="ctr">
              <a:lnSpc>
                <a:spcPct val="100000"/>
              </a:lnSpc>
              <a:spcBef>
                <a:spcPts val="0"/>
              </a:spcBef>
              <a:buNone/>
            </a:pPr>
            <a:r>
              <a:rPr lang="ro-RO" sz="1800" b="1" smtClean="0">
                <a:solidFill>
                  <a:schemeClr val="tx1"/>
                </a:solidFill>
              </a:rPr>
              <a:t>In afara pretului, conditiilor de plata si duratei, clauzele care necesita atentie:</a:t>
            </a:r>
          </a:p>
          <a:p>
            <a:pPr marL="0" indent="0">
              <a:lnSpc>
                <a:spcPct val="100000"/>
              </a:lnSpc>
              <a:spcBef>
                <a:spcPts val="0"/>
              </a:spcBef>
              <a:buNone/>
            </a:pPr>
            <a:endParaRPr lang="ro-RO" sz="1800" b="1" smtClean="0">
              <a:solidFill>
                <a:schemeClr val="tx1"/>
              </a:solidFill>
            </a:endParaRPr>
          </a:p>
          <a:p>
            <a:pPr>
              <a:lnSpc>
                <a:spcPct val="100000"/>
              </a:lnSpc>
              <a:spcBef>
                <a:spcPts val="0"/>
              </a:spcBef>
            </a:pPr>
            <a:r>
              <a:rPr lang="ro-RO" sz="1800" smtClean="0">
                <a:solidFill>
                  <a:schemeClr val="tx1"/>
                </a:solidFill>
              </a:rPr>
              <a:t>Obligatia de a actualiza cantitatea de energie ce urmeaza a fi cumparata</a:t>
            </a:r>
          </a:p>
          <a:p>
            <a:pPr>
              <a:lnSpc>
                <a:spcPct val="100000"/>
              </a:lnSpc>
              <a:spcBef>
                <a:spcPts val="0"/>
              </a:spcBef>
            </a:pPr>
            <a:r>
              <a:rPr lang="ro-RO" sz="1800" smtClean="0">
                <a:solidFill>
                  <a:schemeClr val="tx1"/>
                </a:solidFill>
              </a:rPr>
              <a:t>Obligatia de a actualiza prognoza structurii consumului</a:t>
            </a:r>
          </a:p>
          <a:p>
            <a:pPr>
              <a:lnSpc>
                <a:spcPct val="100000"/>
              </a:lnSpc>
              <a:spcBef>
                <a:spcPts val="0"/>
              </a:spcBef>
            </a:pPr>
            <a:r>
              <a:rPr lang="ro-RO" sz="1800" smtClean="0">
                <a:solidFill>
                  <a:schemeClr val="tx1"/>
                </a:solidFill>
              </a:rPr>
              <a:t>Clauze care isi produc efecte si dupa incetarea contractului</a:t>
            </a:r>
          </a:p>
          <a:p>
            <a:pPr>
              <a:lnSpc>
                <a:spcPct val="100000"/>
              </a:lnSpc>
              <a:spcBef>
                <a:spcPts val="0"/>
              </a:spcBef>
            </a:pPr>
            <a:r>
              <a:rPr lang="ro-RO" sz="1800" smtClean="0">
                <a:solidFill>
                  <a:schemeClr val="tx1"/>
                </a:solidFill>
              </a:rPr>
              <a:t>Clauze privitoare la terminarea contractului inainte de termen</a:t>
            </a:r>
          </a:p>
          <a:p>
            <a:pPr>
              <a:lnSpc>
                <a:spcPct val="100000"/>
              </a:lnSpc>
              <a:spcBef>
                <a:spcPts val="0"/>
              </a:spcBef>
            </a:pPr>
            <a:r>
              <a:rPr lang="ro-RO" sz="1800" smtClean="0">
                <a:solidFill>
                  <a:schemeClr val="tx1"/>
                </a:solidFill>
              </a:rPr>
              <a:t>Clauze penalizatoare</a:t>
            </a:r>
          </a:p>
          <a:p>
            <a:pPr>
              <a:lnSpc>
                <a:spcPct val="100000"/>
              </a:lnSpc>
              <a:spcBef>
                <a:spcPts val="0"/>
              </a:spcBef>
            </a:pPr>
            <a:r>
              <a:rPr lang="ro-RO" sz="1800" smtClean="0">
                <a:solidFill>
                  <a:schemeClr val="tx1"/>
                </a:solidFill>
              </a:rPr>
              <a:t>Conditii in care partile pot renegocia clauze din contract</a:t>
            </a:r>
            <a:endParaRPr lang="ro-RO" sz="1800">
              <a:solidFill>
                <a:schemeClr val="tx1"/>
              </a:solidFill>
            </a:endParaRPr>
          </a:p>
        </p:txBody>
      </p:sp>
      <p:pic>
        <p:nvPicPr>
          <p:cNvPr id="9218" name="Picture 2" descr="http://blog.theodorewatson.com/wp-content/uploads/2013/12/1588759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65" y="1791971"/>
            <a:ext cx="3985635" cy="390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708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4345</TotalTime>
  <Words>691</Words>
  <Application>Microsoft Office PowerPoint</Application>
  <PresentationFormat>On-screen Show (4:3)</PresentationFormat>
  <Paragraphs>86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CE</vt:lpstr>
      <vt:lpstr>Calibri</vt:lpstr>
      <vt:lpstr>Calibri Light</vt:lpstr>
      <vt:lpstr>Wingdings</vt:lpstr>
      <vt:lpstr>Office Theme</vt:lpstr>
      <vt:lpstr>PowerPoint Presentation</vt:lpstr>
      <vt:lpstr>PowerPoint Presentation</vt:lpstr>
      <vt:lpstr>PowerPoint Presentation</vt:lpstr>
      <vt:lpstr>Este legal sa schimbam furnizorul?</vt:lpstr>
      <vt:lpstr>CAND si CUM putem schimba furnizorul de energie electrica ?</vt:lpstr>
      <vt:lpstr>Ce poate sa faca pentru afacerea dumneavoastra un furnizor de energie electrica ?</vt:lpstr>
      <vt:lpstr>Cum sa evitam "capcanele" dintr-un contract de furnizare a energiei electrice?</vt:lpstr>
      <vt:lpstr>Schimbarea furnizorului nu inseamna schimbarea calitatii si continuitatii in alimentarea cu energie electrica</vt:lpstr>
      <vt:lpstr>Cum negociem un parteneriat avantajos cu furnizorul de energie electrica?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milk the changes in the electricity market to the benefit of your business</dc:title>
  <dc:creator>Catalin Calinoiu</dc:creator>
  <cp:lastModifiedBy>Catalin Calinoiu</cp:lastModifiedBy>
  <cp:revision>117</cp:revision>
  <dcterms:created xsi:type="dcterms:W3CDTF">2015-05-18T13:16:30Z</dcterms:created>
  <dcterms:modified xsi:type="dcterms:W3CDTF">2015-06-12T06:37:20Z</dcterms:modified>
</cp:coreProperties>
</file>