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5" r:id="rId3"/>
    <p:sldId id="268" r:id="rId4"/>
    <p:sldId id="266" r:id="rId5"/>
    <p:sldId id="259" r:id="rId6"/>
    <p:sldId id="262" r:id="rId7"/>
    <p:sldId id="264" r:id="rId8"/>
    <p:sldId id="257" r:id="rId9"/>
    <p:sldId id="258" r:id="rId10"/>
    <p:sldId id="260" r:id="rId11"/>
    <p:sldId id="261" r:id="rId12"/>
  </p:sldIdLst>
  <p:sldSz cx="12192000" cy="6858000"/>
  <p:notesSz cx="6858000" cy="9144000"/>
  <p:embeddedFontLst>
    <p:embeddedFont>
      <p:font typeface="Libel Suit Rg" panose="020B0608020202020204" pitchFamily="34" charset="0"/>
      <p:regular r:id="rId15"/>
    </p:embeddedFont>
    <p:embeddedFont>
      <p:font typeface="Century Schoolbook" panose="020406040505050203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>
      <p:cViewPr>
        <p:scale>
          <a:sx n="75" d="100"/>
          <a:sy n="75" d="100"/>
        </p:scale>
        <p:origin x="1812" y="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eur-lex.europa.eu/legal-content/RO/TXT/?uri=CELEX:32015R142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330868"/>
            <a:ext cx="12192000" cy="599271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Libel Suit Rg" panose="020B0608020202020204" pitchFamily="34" charset="0"/>
              </a:rPr>
              <a:t>Siguran</a:t>
            </a:r>
            <a:r>
              <a:rPr lang="ro-RO" dirty="0" smtClean="0">
                <a:latin typeface="Libel Suit Rg" panose="020B0608020202020204" pitchFamily="34" charset="0"/>
              </a:rPr>
              <a:t>ţ</a:t>
            </a:r>
            <a:r>
              <a:rPr lang="en-US" dirty="0" smtClean="0">
                <a:latin typeface="Libel Suit Rg" panose="020B0608020202020204" pitchFamily="34" charset="0"/>
              </a:rPr>
              <a:t>a </a:t>
            </a:r>
            <a:r>
              <a:rPr lang="ro-RO" dirty="0" smtClean="0">
                <a:latin typeface="Libel Suit Rg" panose="020B0608020202020204" pitchFamily="34" charset="0"/>
              </a:rPr>
              <a:t>î</a:t>
            </a:r>
            <a:r>
              <a:rPr lang="en-US" dirty="0" smtClean="0">
                <a:latin typeface="Libel Suit Rg" panose="020B0608020202020204" pitchFamily="34" charset="0"/>
              </a:rPr>
              <a:t>n cl</a:t>
            </a:r>
            <a:r>
              <a:rPr lang="ro-RO" dirty="0" smtClean="0">
                <a:latin typeface="Libel Suit Rg" panose="020B0608020202020204" pitchFamily="34" charset="0"/>
              </a:rPr>
              <a:t>ă</a:t>
            </a:r>
            <a:r>
              <a:rPr lang="en-US" dirty="0" err="1" smtClean="0">
                <a:latin typeface="Libel Suit Rg" panose="020B0608020202020204" pitchFamily="34" charset="0"/>
              </a:rPr>
              <a:t>diri</a:t>
            </a:r>
            <a:endParaRPr lang="en-US" dirty="0">
              <a:latin typeface="Libel Suit Rg" panose="020B0608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488" y="5334000"/>
            <a:ext cx="10515598" cy="474836"/>
          </a:xfrm>
        </p:spPr>
        <p:txBody>
          <a:bodyPr/>
          <a:lstStyle/>
          <a:p>
            <a:r>
              <a:rPr lang="en-US" dirty="0" err="1" smtClean="0">
                <a:latin typeface="Libel Suit Rg" panose="020B0608020202020204" pitchFamily="34" charset="0"/>
              </a:rPr>
              <a:t>Aspecte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smtClean="0">
                <a:latin typeface="Libel Suit Rg" panose="020B0608020202020204" pitchFamily="34" charset="0"/>
              </a:rPr>
              <a:t>practice</a:t>
            </a:r>
            <a:endParaRPr lang="en-US" dirty="0">
              <a:latin typeface="Libel Suit Rg" panose="020B0608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835749"/>
            <a:ext cx="3048000" cy="2793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459915"/>
            <a:ext cx="2819400" cy="36932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944100" y="4954526"/>
            <a:ext cx="2043114" cy="75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tx1"/>
                </a:solidFill>
                <a:latin typeface="Libel Suit Rg" panose="020B0608020202020204" pitchFamily="34" charset="0"/>
              </a:rPr>
              <a:t>Arh</a:t>
            </a:r>
            <a:r>
              <a:rPr lang="en-US" dirty="0" smtClean="0">
                <a:solidFill>
                  <a:schemeClr val="tx1"/>
                </a:solidFill>
                <a:latin typeface="Libel Suit Rg" panose="020B0608020202020204" pitchFamily="34" charset="0"/>
              </a:rPr>
              <a:t>. Florin </a:t>
            </a:r>
            <a:r>
              <a:rPr lang="en-US" dirty="0" err="1" smtClean="0">
                <a:solidFill>
                  <a:schemeClr val="tx1"/>
                </a:solidFill>
                <a:latin typeface="Libel Suit Rg" panose="020B0608020202020204" pitchFamily="34" charset="0"/>
              </a:rPr>
              <a:t>Enache</a:t>
            </a:r>
            <a:endParaRPr lang="en-US" dirty="0" smtClean="0">
              <a:solidFill>
                <a:schemeClr val="tx1"/>
              </a:solidFill>
              <a:latin typeface="Libel Suit Rg" panose="020B0608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Libel Suit Rg" panose="020B0608020202020204" pitchFamily="34" charset="0"/>
              </a:rPr>
              <a:t>8 </a:t>
            </a:r>
            <a:r>
              <a:rPr lang="en-US" dirty="0" err="1" smtClean="0">
                <a:solidFill>
                  <a:schemeClr val="tx1"/>
                </a:solidFill>
                <a:latin typeface="Libel Suit Rg" panose="020B0608020202020204" pitchFamily="34" charset="0"/>
              </a:rPr>
              <a:t>martie</a:t>
            </a:r>
            <a:r>
              <a:rPr lang="en-US" dirty="0" smtClean="0">
                <a:solidFill>
                  <a:schemeClr val="tx1"/>
                </a:solidFill>
                <a:latin typeface="Libel Suit Rg" panose="020B0608020202020204" pitchFamily="34" charset="0"/>
              </a:rPr>
              <a:t> 2017</a:t>
            </a:r>
            <a:endParaRPr lang="en-US" dirty="0">
              <a:solidFill>
                <a:schemeClr val="tx1"/>
              </a:solidFill>
              <a:latin typeface="Libel Suit Rg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9525"/>
            <a:ext cx="484985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33400"/>
            <a:ext cx="5486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latin typeface="Libel Suit Rg" panose="020B0608020202020204" pitchFamily="34" charset="0"/>
              </a:rPr>
              <a:t>Pachete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dirty="0">
                <a:latin typeface="Libel Suit Rg" panose="020B0608020202020204" pitchFamily="34" charset="0"/>
              </a:rPr>
              <a:t>educative – „</a:t>
            </a:r>
            <a:r>
              <a:rPr lang="en-US" dirty="0" err="1">
                <a:latin typeface="Libel Suit Rg" panose="020B0608020202020204" pitchFamily="34" charset="0"/>
              </a:rPr>
              <a:t>Şcolari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în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siguranţă</a:t>
            </a:r>
            <a:r>
              <a:rPr lang="en-US" dirty="0">
                <a:latin typeface="Libel Suit Rg" panose="020B0608020202020204" pitchFamily="34" charset="0"/>
              </a:rPr>
              <a:t>”, </a:t>
            </a:r>
            <a:r>
              <a:rPr lang="en-US" dirty="0" err="1">
                <a:latin typeface="Libel Suit Rg" panose="020B0608020202020204" pitchFamily="34" charset="0"/>
              </a:rPr>
              <a:t>dedicată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şcolarilor</a:t>
            </a:r>
            <a:r>
              <a:rPr lang="en-US" dirty="0">
                <a:latin typeface="Libel Suit Rg" panose="020B0608020202020204" pitchFamily="34" charset="0"/>
              </a:rPr>
              <a:t> din </a:t>
            </a:r>
            <a:r>
              <a:rPr lang="en-US" dirty="0" err="1">
                <a:latin typeface="Libel Suit Rg" panose="020B0608020202020204" pitchFamily="34" charset="0"/>
              </a:rPr>
              <a:t>clasele</a:t>
            </a:r>
            <a:r>
              <a:rPr lang="en-US" dirty="0">
                <a:latin typeface="Libel Suit Rg" panose="020B0608020202020204" pitchFamily="34" charset="0"/>
              </a:rPr>
              <a:t> a VI-a, a VII-a </a:t>
            </a:r>
            <a:r>
              <a:rPr lang="en-US" dirty="0" err="1">
                <a:latin typeface="Libel Suit Rg" panose="020B0608020202020204" pitchFamily="34" charset="0"/>
              </a:rPr>
              <a:t>şi</a:t>
            </a:r>
            <a:r>
              <a:rPr lang="en-US" dirty="0">
                <a:latin typeface="Libel Suit Rg" panose="020B0608020202020204" pitchFamily="34" charset="0"/>
              </a:rPr>
              <a:t> a </a:t>
            </a:r>
            <a:r>
              <a:rPr lang="en-US" dirty="0" smtClean="0">
                <a:latin typeface="Libel Suit Rg" panose="020B0608020202020204" pitchFamily="34" charset="0"/>
              </a:rPr>
              <a:t>VIII-a</a:t>
            </a:r>
          </a:p>
          <a:p>
            <a:pPr algn="just"/>
            <a:endParaRPr lang="en-US" dirty="0">
              <a:latin typeface="Libel Suit Rg" panose="020B0608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Libel Suit Rg" panose="020B0608020202020204" pitchFamily="34" charset="0"/>
              </a:rPr>
              <a:t>cum </a:t>
            </a:r>
            <a:r>
              <a:rPr lang="en-US" dirty="0" err="1">
                <a:latin typeface="Libel Suit Rg" panose="020B0608020202020204" pitchFamily="34" charset="0"/>
              </a:rPr>
              <a:t>recunoaştem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că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noi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şi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clădirile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pe</a:t>
            </a:r>
            <a:r>
              <a:rPr lang="en-US" dirty="0">
                <a:latin typeface="Libel Suit Rg" panose="020B0608020202020204" pitchFamily="34" charset="0"/>
              </a:rPr>
              <a:t> care le </a:t>
            </a:r>
            <a:r>
              <a:rPr lang="en-US" dirty="0" err="1">
                <a:latin typeface="Libel Suit Rg" panose="020B0608020202020204" pitchFamily="34" charset="0"/>
              </a:rPr>
              <a:t>ocupăm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frecvent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 smtClean="0">
                <a:latin typeface="Libel Suit Rg" panose="020B0608020202020204" pitchFamily="34" charset="0"/>
              </a:rPr>
              <a:t>sunt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pregătite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pentru</a:t>
            </a:r>
            <a:r>
              <a:rPr lang="en-US" dirty="0">
                <a:latin typeface="Libel Suit Rg" panose="020B0608020202020204" pitchFamily="34" charset="0"/>
              </a:rPr>
              <a:t> a fi </a:t>
            </a:r>
            <a:r>
              <a:rPr lang="en-US" dirty="0" err="1">
                <a:latin typeface="Libel Suit Rg" panose="020B0608020202020204" pitchFamily="34" charset="0"/>
              </a:rPr>
              <a:t>în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siguranţă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în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cazul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unui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dezastru</a:t>
            </a:r>
            <a:r>
              <a:rPr lang="en-US" dirty="0" smtClean="0">
                <a:latin typeface="Libel Suit Rg" panose="020B0608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>
              <a:latin typeface="Libel Suit Rg" panose="020B0608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Libel Suit Rg" panose="020B0608020202020204" pitchFamily="34" charset="0"/>
              </a:rPr>
              <a:t>cum </a:t>
            </a:r>
            <a:r>
              <a:rPr lang="en-US" dirty="0">
                <a:latin typeface="Libel Suit Rg" panose="020B0608020202020204" pitchFamily="34" charset="0"/>
              </a:rPr>
              <a:t>ne </a:t>
            </a:r>
            <a:r>
              <a:rPr lang="en-US" dirty="0" err="1">
                <a:latin typeface="Libel Suit Rg" panose="020B0608020202020204" pitchFamily="34" charset="0"/>
              </a:rPr>
              <a:t>comportăm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în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cazul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producerii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unui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dezastru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şi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ce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ajutor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putem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aştepta</a:t>
            </a:r>
            <a:r>
              <a:rPr lang="en-US" dirty="0">
                <a:latin typeface="Libel Suit Rg" panose="020B0608020202020204" pitchFamily="34" charset="0"/>
              </a:rPr>
              <a:t> din </a:t>
            </a:r>
            <a:r>
              <a:rPr lang="en-US" dirty="0" err="1">
                <a:latin typeface="Libel Suit Rg" panose="020B0608020202020204" pitchFamily="34" charset="0"/>
              </a:rPr>
              <a:t>partea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instituţiei</a:t>
            </a:r>
            <a:r>
              <a:rPr lang="en-US" dirty="0">
                <a:latin typeface="Libel Suit Rg" panose="020B0608020202020204" pitchFamily="34" charset="0"/>
              </a:rPr>
              <a:t> (</a:t>
            </a:r>
            <a:r>
              <a:rPr lang="en-US" dirty="0" err="1">
                <a:latin typeface="Libel Suit Rg" panose="020B0608020202020204" pitchFamily="34" charset="0"/>
              </a:rPr>
              <a:t>şcolii</a:t>
            </a:r>
            <a:r>
              <a:rPr lang="en-US" dirty="0">
                <a:latin typeface="Libel Suit Rg" panose="020B0608020202020204" pitchFamily="34" charset="0"/>
              </a:rPr>
              <a:t>), </a:t>
            </a:r>
            <a:r>
              <a:rPr lang="en-US" dirty="0" err="1">
                <a:latin typeface="Libel Suit Rg" panose="020B0608020202020204" pitchFamily="34" charset="0"/>
              </a:rPr>
              <a:t>autorităţilor</a:t>
            </a:r>
            <a:r>
              <a:rPr lang="en-US" dirty="0">
                <a:latin typeface="Libel Suit Rg" panose="020B0608020202020204" pitchFamily="34" charset="0"/>
              </a:rPr>
              <a:t>;</a:t>
            </a:r>
            <a:br>
              <a:rPr lang="en-US" dirty="0">
                <a:latin typeface="Libel Suit Rg" panose="020B0608020202020204" pitchFamily="34" charset="0"/>
              </a:rPr>
            </a:br>
            <a:r>
              <a:rPr lang="en-US" dirty="0" err="1" smtClean="0">
                <a:latin typeface="Libel Suit Rg" panose="020B0608020202020204" pitchFamily="34" charset="0"/>
              </a:rPr>
              <a:t>după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dezastru</a:t>
            </a:r>
            <a:r>
              <a:rPr lang="en-US" dirty="0">
                <a:latin typeface="Libel Suit Rg" panose="020B0608020202020204" pitchFamily="34" charset="0"/>
              </a:rPr>
              <a:t> – </a:t>
            </a:r>
            <a:r>
              <a:rPr lang="en-US" dirty="0" err="1">
                <a:latin typeface="Libel Suit Rg" panose="020B0608020202020204" pitchFamily="34" charset="0"/>
              </a:rPr>
              <a:t>sănătate</a:t>
            </a:r>
            <a:r>
              <a:rPr lang="en-US" dirty="0">
                <a:latin typeface="Libel Suit Rg" panose="020B0608020202020204" pitchFamily="34" charset="0"/>
              </a:rPr>
              <a:t>, </a:t>
            </a:r>
            <a:r>
              <a:rPr lang="en-US" dirty="0" err="1">
                <a:latin typeface="Libel Suit Rg" panose="020B0608020202020204" pitchFamily="34" charset="0"/>
              </a:rPr>
              <a:t>ajutor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psihlogic</a:t>
            </a:r>
            <a:r>
              <a:rPr lang="en-US" dirty="0">
                <a:latin typeface="Libel Suit Rg" panose="020B0608020202020204" pitchFamily="34" charset="0"/>
              </a:rPr>
              <a:t>, </a:t>
            </a:r>
            <a:r>
              <a:rPr lang="en-US" dirty="0" err="1">
                <a:latin typeface="Libel Suit Rg" panose="020B0608020202020204" pitchFamily="34" charset="0"/>
              </a:rPr>
              <a:t>solidaritate</a:t>
            </a:r>
            <a:r>
              <a:rPr lang="en-US" dirty="0" smtClean="0">
                <a:latin typeface="Libel Suit Rg" panose="020B0608020202020204" pitchFamily="34" charset="0"/>
              </a:rPr>
              <a:t>.</a:t>
            </a:r>
          </a:p>
          <a:p>
            <a:pPr algn="just"/>
            <a:endParaRPr lang="en-US" dirty="0">
              <a:latin typeface="Libel Suit Rg" panose="020B0608020202020204" pitchFamily="34" charset="0"/>
            </a:endParaRPr>
          </a:p>
          <a:p>
            <a:pPr algn="just"/>
            <a:r>
              <a:rPr lang="en-US" dirty="0" err="1">
                <a:latin typeface="Libel Suit Rg" panose="020B0608020202020204" pitchFamily="34" charset="0"/>
              </a:rPr>
              <a:t>Cele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trei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rezultate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pe</a:t>
            </a:r>
            <a:r>
              <a:rPr lang="en-US" dirty="0">
                <a:latin typeface="Libel Suit Rg" panose="020B0608020202020204" pitchFamily="34" charset="0"/>
              </a:rPr>
              <a:t> care </a:t>
            </a:r>
            <a:r>
              <a:rPr lang="en-US" dirty="0" err="1">
                <a:latin typeface="Libel Suit Rg" panose="020B0608020202020204" pitchFamily="34" charset="0"/>
              </a:rPr>
              <a:t>şi</a:t>
            </a:r>
            <a:r>
              <a:rPr lang="en-US" dirty="0">
                <a:latin typeface="Libel Suit Rg" panose="020B0608020202020204" pitchFamily="34" charset="0"/>
              </a:rPr>
              <a:t> le </a:t>
            </a:r>
            <a:r>
              <a:rPr lang="en-US" dirty="0" err="1">
                <a:latin typeface="Libel Suit Rg" panose="020B0608020202020204" pitchFamily="34" charset="0"/>
              </a:rPr>
              <a:t>propune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proiectul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sunt</a:t>
            </a:r>
            <a:r>
              <a:rPr lang="en-US" dirty="0" smtClean="0">
                <a:latin typeface="Libel Suit Rg" panose="020B0608020202020204" pitchFamily="34" charset="0"/>
              </a:rPr>
              <a:t>:</a:t>
            </a:r>
          </a:p>
          <a:p>
            <a:pPr algn="just"/>
            <a:endParaRPr lang="en-US" dirty="0">
              <a:latin typeface="Libel Suit Rg" panose="020B0608020202020204" pitchFamily="34" charset="0"/>
            </a:endParaRPr>
          </a:p>
          <a:p>
            <a:pPr algn="just"/>
            <a:r>
              <a:rPr lang="en-US" dirty="0">
                <a:latin typeface="Libel Suit Rg" panose="020B0608020202020204" pitchFamily="34" charset="0"/>
              </a:rPr>
              <a:t>⌂ </a:t>
            </a:r>
            <a:r>
              <a:rPr lang="en-US" dirty="0" err="1">
                <a:latin typeface="Libel Suit Rg" panose="020B0608020202020204" pitchFamily="34" charset="0"/>
              </a:rPr>
              <a:t>dezvoltarea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unui</a:t>
            </a:r>
            <a:r>
              <a:rPr lang="en-US" dirty="0">
                <a:latin typeface="Libel Suit Rg" panose="020B0608020202020204" pitchFamily="34" charset="0"/>
              </a:rPr>
              <a:t> material didactic </a:t>
            </a:r>
            <a:r>
              <a:rPr lang="en-US" dirty="0" err="1">
                <a:latin typeface="Libel Suit Rg" panose="020B0608020202020204" pitchFamily="34" charset="0"/>
              </a:rPr>
              <a:t>uşor</a:t>
            </a:r>
            <a:r>
              <a:rPr lang="en-US" dirty="0">
                <a:latin typeface="Libel Suit Rg" panose="020B0608020202020204" pitchFamily="34" charset="0"/>
              </a:rPr>
              <a:t> de </a:t>
            </a:r>
            <a:r>
              <a:rPr lang="en-US" dirty="0" err="1">
                <a:latin typeface="Libel Suit Rg" panose="020B0608020202020204" pitchFamily="34" charset="0"/>
              </a:rPr>
              <a:t>folosit</a:t>
            </a:r>
            <a:r>
              <a:rPr lang="en-US" dirty="0">
                <a:latin typeface="Libel Suit Rg" panose="020B0608020202020204" pitchFamily="34" charset="0"/>
              </a:rPr>
              <a:t>, </a:t>
            </a:r>
            <a:r>
              <a:rPr lang="en-US" dirty="0" smtClean="0">
                <a:latin typeface="Libel Suit Rg" panose="020B0608020202020204" pitchFamily="34" charset="0"/>
              </a:rPr>
              <a:t>cu </a:t>
            </a:r>
            <a:r>
              <a:rPr lang="en-US" dirty="0" err="1">
                <a:latin typeface="Libel Suit Rg" panose="020B0608020202020204" pitchFamily="34" charset="0"/>
              </a:rPr>
              <a:t>invitaţi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ocazionali</a:t>
            </a:r>
            <a:r>
              <a:rPr lang="en-US" dirty="0">
                <a:latin typeface="Libel Suit Rg" panose="020B0608020202020204" pitchFamily="34" charset="0"/>
              </a:rPr>
              <a:t> – un </a:t>
            </a:r>
            <a:r>
              <a:rPr lang="en-US" dirty="0" err="1">
                <a:latin typeface="Libel Suit Rg" panose="020B0608020202020204" pitchFamily="34" charset="0"/>
              </a:rPr>
              <a:t>pompier</a:t>
            </a:r>
            <a:r>
              <a:rPr lang="en-US" dirty="0">
                <a:latin typeface="Libel Suit Rg" panose="020B0608020202020204" pitchFamily="34" charset="0"/>
              </a:rPr>
              <a:t>, un </a:t>
            </a:r>
            <a:r>
              <a:rPr lang="en-US" dirty="0" err="1">
                <a:latin typeface="Libel Suit Rg" panose="020B0608020202020204" pitchFamily="34" charset="0"/>
              </a:rPr>
              <a:t>cadru</a:t>
            </a:r>
            <a:r>
              <a:rPr lang="en-US" dirty="0">
                <a:latin typeface="Libel Suit Rg" panose="020B0608020202020204" pitchFamily="34" charset="0"/>
              </a:rPr>
              <a:t> medical, un </a:t>
            </a:r>
            <a:r>
              <a:rPr lang="en-US" dirty="0" smtClean="0">
                <a:latin typeface="Libel Suit Rg" panose="020B0608020202020204" pitchFamily="34" charset="0"/>
              </a:rPr>
              <a:t>architect</a:t>
            </a:r>
          </a:p>
          <a:p>
            <a:pPr algn="just"/>
            <a:r>
              <a:rPr lang="en-US" dirty="0">
                <a:latin typeface="Libel Suit Rg" panose="020B0608020202020204" pitchFamily="34" charset="0"/>
              </a:rPr>
              <a:t/>
            </a:r>
            <a:br>
              <a:rPr lang="en-US" dirty="0">
                <a:latin typeface="Libel Suit Rg" panose="020B0608020202020204" pitchFamily="34" charset="0"/>
              </a:rPr>
            </a:br>
            <a:r>
              <a:rPr lang="en-US" dirty="0">
                <a:latin typeface="Libel Suit Rg" panose="020B0608020202020204" pitchFamily="34" charset="0"/>
              </a:rPr>
              <a:t>⌂ un site care </a:t>
            </a:r>
            <a:r>
              <a:rPr lang="en-US" dirty="0" err="1">
                <a:latin typeface="Libel Suit Rg" panose="020B0608020202020204" pitchFamily="34" charset="0"/>
              </a:rPr>
              <a:t>să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găzduiască</a:t>
            </a:r>
            <a:r>
              <a:rPr lang="en-US" dirty="0">
                <a:latin typeface="Libel Suit Rg" panose="020B0608020202020204" pitchFamily="34" charset="0"/>
              </a:rPr>
              <a:t> tot </a:t>
            </a:r>
            <a:r>
              <a:rPr lang="en-US" dirty="0" err="1">
                <a:latin typeface="Libel Suit Rg" panose="020B0608020202020204" pitchFamily="34" charset="0"/>
              </a:rPr>
              <a:t>conţinutul</a:t>
            </a:r>
            <a:r>
              <a:rPr lang="en-US" dirty="0">
                <a:latin typeface="Libel Suit Rg" panose="020B0608020202020204" pitchFamily="34" charset="0"/>
              </a:rPr>
              <a:t>, </a:t>
            </a:r>
            <a:r>
              <a:rPr lang="en-US" dirty="0" err="1">
                <a:latin typeface="Libel Suit Rg" panose="020B0608020202020204" pitchFamily="34" charset="0"/>
              </a:rPr>
              <a:t>accesat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smtClean="0">
                <a:latin typeface="Libel Suit Rg" panose="020B0608020202020204" pitchFamily="34" charset="0"/>
              </a:rPr>
              <a:t>liber</a:t>
            </a:r>
          </a:p>
          <a:p>
            <a:pPr algn="just"/>
            <a:r>
              <a:rPr lang="en-US" dirty="0">
                <a:latin typeface="Libel Suit Rg" panose="020B0608020202020204" pitchFamily="34" charset="0"/>
              </a:rPr>
              <a:t/>
            </a:r>
            <a:br>
              <a:rPr lang="en-US" dirty="0">
                <a:latin typeface="Libel Suit Rg" panose="020B0608020202020204" pitchFamily="34" charset="0"/>
              </a:rPr>
            </a:br>
            <a:r>
              <a:rPr lang="en-US" dirty="0">
                <a:latin typeface="Libel Suit Rg" panose="020B0608020202020204" pitchFamily="34" charset="0"/>
              </a:rPr>
              <a:t>⌂ </a:t>
            </a:r>
            <a:r>
              <a:rPr lang="en-US" dirty="0" err="1">
                <a:latin typeface="Libel Suit Rg" panose="020B0608020202020204" pitchFamily="34" charset="0"/>
              </a:rPr>
              <a:t>ghid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pentru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simulări</a:t>
            </a:r>
            <a:r>
              <a:rPr lang="en-US" dirty="0">
                <a:latin typeface="Libel Suit Rg" panose="020B0608020202020204" pitchFamily="34" charset="0"/>
              </a:rPr>
              <a:t> (</a:t>
            </a:r>
            <a:r>
              <a:rPr lang="en-US" dirty="0" err="1">
                <a:latin typeface="Libel Suit Rg" panose="020B0608020202020204" pitchFamily="34" charset="0"/>
              </a:rPr>
              <a:t>există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pe</a:t>
            </a:r>
            <a:r>
              <a:rPr lang="en-US" dirty="0">
                <a:latin typeface="Libel Suit Rg" panose="020B0608020202020204" pitchFamily="34" charset="0"/>
              </a:rPr>
              <a:t> site-</a:t>
            </a:r>
            <a:r>
              <a:rPr lang="en-US" dirty="0" err="1">
                <a:latin typeface="Libel Suit Rg" panose="020B0608020202020204" pitchFamily="34" charset="0"/>
              </a:rPr>
              <a:t>ul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Inspectoratului</a:t>
            </a:r>
            <a:r>
              <a:rPr lang="en-US" dirty="0">
                <a:latin typeface="Libel Suit Rg" panose="020B0608020202020204" pitchFamily="34" charset="0"/>
              </a:rPr>
              <a:t> General </a:t>
            </a:r>
            <a:r>
              <a:rPr lang="en-US" dirty="0" err="1">
                <a:latin typeface="Libel Suit Rg" panose="020B0608020202020204" pitchFamily="34" charset="0"/>
              </a:rPr>
              <a:t>pentru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Situaţii</a:t>
            </a:r>
            <a:r>
              <a:rPr lang="en-US" dirty="0">
                <a:latin typeface="Libel Suit Rg" panose="020B0608020202020204" pitchFamily="34" charset="0"/>
              </a:rPr>
              <a:t> de </a:t>
            </a:r>
            <a:r>
              <a:rPr lang="en-US" dirty="0" err="1">
                <a:latin typeface="Libel Suit Rg" panose="020B0608020202020204" pitchFamily="34" charset="0"/>
              </a:rPr>
              <a:t>Urgenţă</a:t>
            </a:r>
            <a:r>
              <a:rPr lang="en-US" dirty="0">
                <a:latin typeface="Libel Suit Rg" panose="020B0608020202020204" pitchFamily="34" charset="0"/>
              </a:rPr>
              <a:t>, </a:t>
            </a:r>
            <a:r>
              <a:rPr lang="en-US" dirty="0" err="1">
                <a:latin typeface="Libel Suit Rg" panose="020B0608020202020204" pitchFamily="34" charset="0"/>
              </a:rPr>
              <a:t>dar</a:t>
            </a:r>
            <a:r>
              <a:rPr lang="en-US" dirty="0">
                <a:latin typeface="Libel Suit Rg" panose="020B0608020202020204" pitchFamily="34" charset="0"/>
              </a:rPr>
              <a:t> nu e </a:t>
            </a:r>
            <a:r>
              <a:rPr lang="en-US" dirty="0" err="1">
                <a:latin typeface="Libel Suit Rg" panose="020B0608020202020204" pitchFamily="34" charset="0"/>
              </a:rPr>
              <a:t>distribuit</a:t>
            </a:r>
            <a:r>
              <a:rPr lang="en-US" dirty="0">
                <a:latin typeface="Libel Suit Rg" panose="020B0608020202020204" pitchFamily="34" charset="0"/>
              </a:rPr>
              <a:t>) + </a:t>
            </a:r>
            <a:r>
              <a:rPr lang="en-US" dirty="0" err="1">
                <a:latin typeface="Libel Suit Rg" panose="020B0608020202020204" pitchFamily="34" charset="0"/>
              </a:rPr>
              <a:t>explorări</a:t>
            </a:r>
            <a:r>
              <a:rPr lang="en-US" dirty="0">
                <a:latin typeface="Libel Suit Rg" panose="020B0608020202020204" pitchFamily="34" charset="0"/>
              </a:rPr>
              <a:t>/</a:t>
            </a:r>
            <a:r>
              <a:rPr lang="en-US" dirty="0" err="1">
                <a:latin typeface="Libel Suit Rg" panose="020B0608020202020204" pitchFamily="34" charset="0"/>
              </a:rPr>
              <a:t>analize</a:t>
            </a:r>
            <a:r>
              <a:rPr lang="en-US" dirty="0">
                <a:latin typeface="Libel Suit Rg" panose="020B0608020202020204" pitchFamily="34" charset="0"/>
              </a:rPr>
              <a:t> ale </a:t>
            </a:r>
            <a:r>
              <a:rPr lang="en-US" dirty="0" err="1">
                <a:latin typeface="Libel Suit Rg" panose="020B0608020202020204" pitchFamily="34" charset="0"/>
              </a:rPr>
              <a:t>spaţiului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şcolii</a:t>
            </a:r>
            <a:r>
              <a:rPr lang="en-US" dirty="0">
                <a:latin typeface="Libel Suit Rg" panose="020B0608020202020204" pitchFamily="34" charset="0"/>
              </a:rPr>
              <a:t> din </a:t>
            </a:r>
            <a:r>
              <a:rPr lang="en-US" dirty="0" err="1">
                <a:latin typeface="Libel Suit Rg" panose="020B0608020202020204" pitchFamily="34" charset="0"/>
              </a:rPr>
              <a:t>punct</a:t>
            </a:r>
            <a:r>
              <a:rPr lang="en-US" dirty="0">
                <a:latin typeface="Libel Suit Rg" panose="020B0608020202020204" pitchFamily="34" charset="0"/>
              </a:rPr>
              <a:t> de </a:t>
            </a:r>
            <a:r>
              <a:rPr lang="en-US" dirty="0" err="1">
                <a:latin typeface="Libel Suit Rg" panose="020B0608020202020204" pitchFamily="34" charset="0"/>
              </a:rPr>
              <a:t>vedere</a:t>
            </a:r>
            <a:r>
              <a:rPr lang="en-US" dirty="0">
                <a:latin typeface="Libel Suit Rg" panose="020B0608020202020204" pitchFamily="34" charset="0"/>
              </a:rPr>
              <a:t> al </a:t>
            </a:r>
            <a:r>
              <a:rPr lang="en-US" dirty="0" err="1">
                <a:latin typeface="Libel Suit Rg" panose="020B0608020202020204" pitchFamily="34" charset="0"/>
              </a:rPr>
              <a:t>siguranţei</a:t>
            </a:r>
            <a:r>
              <a:rPr lang="en-US" dirty="0">
                <a:latin typeface="Libel Suit Rg" panose="020B0608020202020204" pitchFamily="34" charset="0"/>
              </a:rPr>
              <a:t>.</a:t>
            </a:r>
          </a:p>
          <a:p>
            <a:pPr algn="just"/>
            <a:endParaRPr lang="en-US" dirty="0">
              <a:latin typeface="Libel Suit Rg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200400"/>
            <a:ext cx="5940552" cy="1838519"/>
          </a:xfrm>
        </p:spPr>
        <p:txBody>
          <a:bodyPr>
            <a:noAutofit/>
          </a:bodyPr>
          <a:lstStyle/>
          <a:p>
            <a:r>
              <a:rPr lang="en-US" sz="7200" dirty="0" err="1" smtClean="0">
                <a:latin typeface="Libel Suit Rg" panose="020B0608020202020204" pitchFamily="34" charset="0"/>
              </a:rPr>
              <a:t>MULTUMESC</a:t>
            </a:r>
            <a:r>
              <a:rPr lang="en-US" sz="7200" dirty="0" smtClean="0">
                <a:latin typeface="Libel Suit Rg" panose="020B0608020202020204" pitchFamily="34" charset="0"/>
              </a:rPr>
              <a:t>!</a:t>
            </a:r>
            <a:endParaRPr lang="en-US" sz="7200" dirty="0">
              <a:latin typeface="Libel Suit Rg" panose="020B0608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35749"/>
            <a:ext cx="3048000" cy="27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81000"/>
            <a:ext cx="4673600" cy="25146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atin typeface="Libel Suit Rg" panose="020B0608020202020204" pitchFamily="34" charset="0"/>
              </a:rPr>
              <a:t/>
            </a:r>
            <a:br>
              <a:rPr lang="en-US" sz="2200" b="1" dirty="0" smtClean="0">
                <a:latin typeface="Libel Suit Rg" panose="020B0608020202020204" pitchFamily="34" charset="0"/>
              </a:rPr>
            </a:br>
            <a:r>
              <a:rPr lang="en-US" sz="2200" b="1" dirty="0">
                <a:latin typeface="Libel Suit Rg" panose="020B0608020202020204" pitchFamily="34" charset="0"/>
              </a:rPr>
              <a:t/>
            </a:r>
            <a:br>
              <a:rPr lang="en-US" sz="2200" b="1" dirty="0">
                <a:latin typeface="Libel Suit Rg" panose="020B0608020202020204" pitchFamily="34" charset="0"/>
              </a:rPr>
            </a:br>
            <a:r>
              <a:rPr lang="en-US" sz="2200" b="1" dirty="0" smtClean="0">
                <a:latin typeface="Libel Suit Rg" panose="020B0608020202020204" pitchFamily="34" charset="0"/>
              </a:rPr>
              <a:t/>
            </a:r>
            <a:br>
              <a:rPr lang="en-US" sz="2200" b="1" dirty="0" smtClean="0">
                <a:latin typeface="Libel Suit Rg" panose="020B0608020202020204" pitchFamily="34" charset="0"/>
              </a:rPr>
            </a:br>
            <a:r>
              <a:rPr lang="en-US" sz="2200" b="1" dirty="0">
                <a:latin typeface="Libel Suit Rg" panose="020B0608020202020204" pitchFamily="34" charset="0"/>
              </a:rPr>
              <a:t/>
            </a:r>
            <a:br>
              <a:rPr lang="en-US" sz="2200" b="1" dirty="0">
                <a:latin typeface="Libel Suit Rg" panose="020B0608020202020204" pitchFamily="34" charset="0"/>
              </a:rPr>
            </a:br>
            <a:r>
              <a:rPr lang="en-US" sz="2200" b="1" dirty="0" smtClean="0">
                <a:latin typeface="Libel Suit Rg" panose="020B0608020202020204" pitchFamily="34" charset="0"/>
              </a:rPr>
              <a:t/>
            </a:r>
            <a:br>
              <a:rPr lang="en-US" sz="2200" b="1" dirty="0" smtClean="0">
                <a:latin typeface="Libel Suit Rg" panose="020B0608020202020204" pitchFamily="34" charset="0"/>
              </a:rPr>
            </a:br>
            <a:endParaRPr lang="en-US" sz="2200" dirty="0">
              <a:latin typeface="Libel Suit Rg" panose="020B0608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3815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err="1">
                <a:latin typeface="Libel Suit Rg" panose="020B0608020202020204" pitchFamily="34" charset="0"/>
              </a:rPr>
              <a:t>Regulamentul</a:t>
            </a:r>
            <a:r>
              <a:rPr lang="en-US" b="1" dirty="0">
                <a:latin typeface="Libel Suit Rg" panose="020B0608020202020204" pitchFamily="34" charset="0"/>
              </a:rPr>
              <a:t> </a:t>
            </a:r>
            <a:r>
              <a:rPr lang="en-US" b="1" dirty="0" err="1">
                <a:latin typeface="Libel Suit Rg" panose="020B0608020202020204" pitchFamily="34" charset="0"/>
              </a:rPr>
              <a:t>comisiei</a:t>
            </a:r>
            <a:r>
              <a:rPr lang="en-US" b="1" dirty="0">
                <a:latin typeface="Libel Suit Rg" panose="020B0608020202020204" pitchFamily="34" charset="0"/>
              </a:rPr>
              <a:t> </a:t>
            </a:r>
            <a:r>
              <a:rPr lang="en-US" b="1" dirty="0" err="1">
                <a:latin typeface="Libel Suit Rg" panose="020B0608020202020204" pitchFamily="34" charset="0"/>
              </a:rPr>
              <a:t>europene</a:t>
            </a:r>
            <a:r>
              <a:rPr lang="en-US" dirty="0">
                <a:latin typeface="Libel Suit Rg" panose="020B0608020202020204" pitchFamily="34" charset="0"/>
              </a:rPr>
              <a:t> </a:t>
            </a:r>
            <a:r>
              <a:rPr lang="en-US" b="1" dirty="0">
                <a:latin typeface="Libel Suit Rg" panose="020B0608020202020204" pitchFamily="34" charset="0"/>
                <a:hlinkClick r:id="rId2"/>
              </a:rPr>
              <a:t>(EU) 2015/1428</a:t>
            </a:r>
            <a:endParaRPr lang="en-US" b="1" dirty="0" smtClean="0">
              <a:latin typeface="Libel Suit Rg" panose="020B0608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err="1" smtClean="0">
                <a:latin typeface="Libel Suit Rg" panose="020B0608020202020204" pitchFamily="34" charset="0"/>
              </a:rPr>
              <a:t>Modificarea</a:t>
            </a:r>
            <a:r>
              <a:rPr lang="en-US" b="1" dirty="0" smtClean="0">
                <a:latin typeface="Libel Suit Rg" panose="020B0608020202020204" pitchFamily="34" charset="0"/>
              </a:rPr>
              <a:t> </a:t>
            </a:r>
            <a:r>
              <a:rPr lang="en-US" b="1" dirty="0" err="1">
                <a:latin typeface="Libel Suit Rg" panose="020B0608020202020204" pitchFamily="34" charset="0"/>
              </a:rPr>
              <a:t>Regulamentului</a:t>
            </a:r>
            <a:r>
              <a:rPr lang="en-US" b="1" dirty="0">
                <a:latin typeface="Libel Suit Rg" panose="020B0608020202020204" pitchFamily="34" charset="0"/>
              </a:rPr>
              <a:t> (CE) nr. 244/2009</a:t>
            </a:r>
            <a:endParaRPr lang="en-US" b="1" dirty="0" smtClean="0">
              <a:latin typeface="Libel Suit Rg" panose="020B0608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err="1" smtClean="0">
                <a:latin typeface="Libel Suit Rg" panose="020B0608020202020204" pitchFamily="34" charset="0"/>
              </a:rPr>
              <a:t>Modificarea</a:t>
            </a:r>
            <a:r>
              <a:rPr lang="en-US" b="1" dirty="0" smtClean="0">
                <a:latin typeface="Libel Suit Rg" panose="020B0608020202020204" pitchFamily="34" charset="0"/>
              </a:rPr>
              <a:t> </a:t>
            </a:r>
            <a:r>
              <a:rPr lang="en-US" b="1" dirty="0" err="1">
                <a:latin typeface="Libel Suit Rg" panose="020B0608020202020204" pitchFamily="34" charset="0"/>
              </a:rPr>
              <a:t>Regulamentului</a:t>
            </a:r>
            <a:r>
              <a:rPr lang="en-US" b="1" dirty="0">
                <a:latin typeface="Libel Suit Rg" panose="020B0608020202020204" pitchFamily="34" charset="0"/>
              </a:rPr>
              <a:t> (</a:t>
            </a:r>
            <a:r>
              <a:rPr lang="en-US" b="1" dirty="0" err="1">
                <a:latin typeface="Libel Suit Rg" panose="020B0608020202020204" pitchFamily="34" charset="0"/>
              </a:rPr>
              <a:t>UE</a:t>
            </a:r>
            <a:r>
              <a:rPr lang="en-US" b="1" dirty="0">
                <a:latin typeface="Libel Suit Rg" panose="020B0608020202020204" pitchFamily="34" charset="0"/>
              </a:rPr>
              <a:t>) nr. 1194/2012</a:t>
            </a:r>
            <a:endParaRPr lang="en-US" dirty="0" smtClean="0">
              <a:latin typeface="Libel Suit Rg" panose="020B0608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Libel Suit Rg" panose="020B0608020202020204" pitchFamily="34" charset="0"/>
              </a:rPr>
              <a:t>BS </a:t>
            </a:r>
            <a:r>
              <a:rPr lang="en-US" dirty="0" smtClean="0">
                <a:latin typeface="Libel Suit Rg" panose="020B0608020202020204" pitchFamily="34" charset="0"/>
              </a:rPr>
              <a:t>5266 – BS EN 1838:2016, BS 5266 – </a:t>
            </a:r>
            <a:r>
              <a:rPr lang="en-US" dirty="0" smtClean="0">
                <a:latin typeface="Libel Suit Rg" panose="020B0608020202020204" pitchFamily="34" charset="0"/>
              </a:rPr>
              <a:t>7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latin typeface="Libel Suit Rg" panose="020B0608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Libel Suit Rg" panose="020B0608020202020204" pitchFamily="34" charset="0"/>
              </a:rPr>
              <a:t>HG 1091/2006 </a:t>
            </a:r>
            <a:r>
              <a:rPr lang="en-US" dirty="0">
                <a:latin typeface="Libel Suit Rg" panose="020B0608020202020204" pitchFamily="34" charset="0"/>
              </a:rPr>
              <a:t>- </a:t>
            </a:r>
            <a:r>
              <a:rPr lang="en-US" dirty="0" err="1">
                <a:latin typeface="Libel Suit Rg" panose="020B0608020202020204" pitchFamily="34" charset="0"/>
              </a:rPr>
              <a:t>privind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cerinţele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minime</a:t>
            </a:r>
            <a:r>
              <a:rPr lang="en-US" dirty="0">
                <a:latin typeface="Libel Suit Rg" panose="020B0608020202020204" pitchFamily="34" charset="0"/>
              </a:rPr>
              <a:t> de </a:t>
            </a:r>
            <a:r>
              <a:rPr lang="en-US" dirty="0" err="1">
                <a:latin typeface="Libel Suit Rg" panose="020B0608020202020204" pitchFamily="34" charset="0"/>
              </a:rPr>
              <a:t>securitate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şi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sănătate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pentru</a:t>
            </a:r>
            <a:r>
              <a:rPr lang="en-US" dirty="0">
                <a:latin typeface="Libel Suit Rg" panose="020B0608020202020204" pitchFamily="34" charset="0"/>
              </a:rPr>
              <a:t> </a:t>
            </a:r>
            <a:r>
              <a:rPr lang="en-US" dirty="0" err="1">
                <a:latin typeface="Libel Suit Rg" panose="020B0608020202020204" pitchFamily="34" charset="0"/>
              </a:rPr>
              <a:t>locul</a:t>
            </a:r>
            <a:r>
              <a:rPr lang="en-US" dirty="0">
                <a:latin typeface="Libel Suit Rg" panose="020B0608020202020204" pitchFamily="34" charset="0"/>
              </a:rPr>
              <a:t> de </a:t>
            </a:r>
            <a:r>
              <a:rPr lang="en-US" dirty="0" err="1" smtClean="0">
                <a:latin typeface="Libel Suit Rg" panose="020B0608020202020204" pitchFamily="34" charset="0"/>
              </a:rPr>
              <a:t>muncă</a:t>
            </a:r>
            <a:r>
              <a:rPr lang="en-US" dirty="0" smtClean="0">
                <a:latin typeface="Libel Suit Rg" panose="020B0608020202020204" pitchFamily="34" charset="0"/>
              </a:rPr>
              <a:t>;</a:t>
            </a:r>
            <a:endParaRPr lang="en-US" dirty="0" smtClean="0">
              <a:latin typeface="Libel Suit Rg" panose="020B0608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Libel Suit Rg" panose="020B0608020202020204" pitchFamily="34" charset="0"/>
              </a:rPr>
              <a:t>NORMATIV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dirty="0" smtClean="0">
                <a:latin typeface="Libel Suit Rg" panose="020B0608020202020204" pitchFamily="34" charset="0"/>
              </a:rPr>
              <a:t>P </a:t>
            </a:r>
            <a:r>
              <a:rPr lang="en-US" dirty="0" smtClean="0">
                <a:latin typeface="Libel Suit Rg" panose="020B0608020202020204" pitchFamily="34" charset="0"/>
              </a:rPr>
              <a:t>118/1  - </a:t>
            </a:r>
            <a:r>
              <a:rPr lang="en-US" dirty="0" err="1" smtClean="0">
                <a:latin typeface="Libel Suit Rg" panose="020B0608020202020204" pitchFamily="34" charset="0"/>
              </a:rPr>
              <a:t>Constructii</a:t>
            </a:r>
            <a:r>
              <a:rPr lang="en-US" dirty="0" smtClean="0">
                <a:latin typeface="Libel Suit Rg" panose="020B0608020202020204" pitchFamily="34" charset="0"/>
              </a:rPr>
              <a:t> (in </a:t>
            </a:r>
            <a:r>
              <a:rPr lang="en-US" dirty="0" err="1" smtClean="0">
                <a:latin typeface="Libel Suit Rg" panose="020B0608020202020204" pitchFamily="34" charset="0"/>
              </a:rPr>
              <a:t>asteptare</a:t>
            </a:r>
            <a:r>
              <a:rPr lang="en-US" dirty="0" smtClean="0">
                <a:latin typeface="Libel Suit Rg" panose="020B0608020202020204" pitchFamily="34" charset="0"/>
              </a:rPr>
              <a:t>)  </a:t>
            </a:r>
            <a:r>
              <a:rPr lang="en-US" dirty="0" err="1" smtClean="0">
                <a:latin typeface="Libel Suit Rg" panose="020B0608020202020204" pitchFamily="34" charset="0"/>
              </a:rPr>
              <a:t>P118</a:t>
            </a:r>
            <a:r>
              <a:rPr lang="en-US" dirty="0" smtClean="0">
                <a:latin typeface="Libel Suit Rg" panose="020B0608020202020204" pitchFamily="34" charset="0"/>
              </a:rPr>
              <a:t>/2 - </a:t>
            </a:r>
            <a:r>
              <a:rPr lang="en-US" dirty="0" err="1" smtClean="0">
                <a:latin typeface="Libel Suit Rg" panose="020B0608020202020204" pitchFamily="34" charset="0"/>
              </a:rPr>
              <a:t>Instalatii</a:t>
            </a:r>
            <a:r>
              <a:rPr lang="en-US" dirty="0" smtClean="0">
                <a:latin typeface="Libel Suit Rg" panose="020B0608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Libel Suit Rg" panose="020B0608020202020204" pitchFamily="34" charset="0"/>
              </a:rPr>
              <a:t>P118</a:t>
            </a:r>
            <a:r>
              <a:rPr lang="en-US" dirty="0" smtClean="0">
                <a:latin typeface="Libel Suit Rg" panose="020B0608020202020204" pitchFamily="34" charset="0"/>
              </a:rPr>
              <a:t>/3-2015 </a:t>
            </a:r>
            <a:r>
              <a:rPr lang="en-US" dirty="0" smtClean="0">
                <a:latin typeface="Libel Suit Rg" panose="020B0608020202020204" pitchFamily="34" charset="0"/>
              </a:rPr>
              <a:t>-  </a:t>
            </a:r>
            <a:r>
              <a:rPr lang="en-US" b="1" dirty="0" err="1" smtClean="0">
                <a:latin typeface="Libel Suit Rg" panose="020B0608020202020204" pitchFamily="34" charset="0"/>
              </a:rPr>
              <a:t>Normativ</a:t>
            </a:r>
            <a:r>
              <a:rPr lang="en-US" b="1" dirty="0" smtClean="0">
                <a:latin typeface="Libel Suit Rg" panose="020B0608020202020204" pitchFamily="34" charset="0"/>
              </a:rPr>
              <a:t> </a:t>
            </a:r>
            <a:r>
              <a:rPr lang="en-US" b="1" dirty="0" err="1" smtClean="0">
                <a:latin typeface="Libel Suit Rg" panose="020B0608020202020204" pitchFamily="34" charset="0"/>
              </a:rPr>
              <a:t>privind</a:t>
            </a:r>
            <a:r>
              <a:rPr lang="en-US" b="1" dirty="0" smtClean="0">
                <a:latin typeface="Libel Suit Rg" panose="020B0608020202020204" pitchFamily="34" charset="0"/>
              </a:rPr>
              <a:t> </a:t>
            </a:r>
            <a:r>
              <a:rPr lang="en-US" b="1" dirty="0" err="1" smtClean="0">
                <a:latin typeface="Libel Suit Rg" panose="020B0608020202020204" pitchFamily="34" charset="0"/>
              </a:rPr>
              <a:t>securitatea</a:t>
            </a:r>
            <a:r>
              <a:rPr lang="en-US" b="1" dirty="0" smtClean="0">
                <a:latin typeface="Libel Suit Rg" panose="020B0608020202020204" pitchFamily="34" charset="0"/>
              </a:rPr>
              <a:t> la </a:t>
            </a:r>
            <a:r>
              <a:rPr lang="en-US" b="1" dirty="0" err="1" smtClean="0">
                <a:latin typeface="Libel Suit Rg" panose="020B0608020202020204" pitchFamily="34" charset="0"/>
              </a:rPr>
              <a:t>incendiu</a:t>
            </a:r>
            <a:r>
              <a:rPr lang="en-US" b="1" dirty="0" smtClean="0">
                <a:latin typeface="Libel Suit Rg" panose="020B0608020202020204" pitchFamily="34" charset="0"/>
              </a:rPr>
              <a:t> a </a:t>
            </a:r>
            <a:r>
              <a:rPr lang="en-US" b="1" dirty="0" err="1" smtClean="0">
                <a:latin typeface="Libel Suit Rg" panose="020B0608020202020204" pitchFamily="34" charset="0"/>
              </a:rPr>
              <a:t>construcțiilorInstalații</a:t>
            </a:r>
            <a:r>
              <a:rPr lang="en-US" b="1" dirty="0" smtClean="0">
                <a:latin typeface="Libel Suit Rg" panose="020B0608020202020204" pitchFamily="34" charset="0"/>
              </a:rPr>
              <a:t> </a:t>
            </a:r>
            <a:r>
              <a:rPr lang="en-US" b="1" dirty="0" smtClean="0">
                <a:latin typeface="Libel Suit Rg" panose="020B0608020202020204" pitchFamily="34" charset="0"/>
              </a:rPr>
              <a:t>de </a:t>
            </a:r>
            <a:r>
              <a:rPr lang="en-US" b="1" dirty="0" err="1" smtClean="0">
                <a:latin typeface="Libel Suit Rg" panose="020B0608020202020204" pitchFamily="34" charset="0"/>
              </a:rPr>
              <a:t>detectare</a:t>
            </a:r>
            <a:r>
              <a:rPr lang="en-US" b="1" dirty="0" smtClean="0">
                <a:latin typeface="Libel Suit Rg" panose="020B0608020202020204" pitchFamily="34" charset="0"/>
              </a:rPr>
              <a:t>, </a:t>
            </a:r>
            <a:r>
              <a:rPr lang="en-US" b="1" dirty="0" err="1" smtClean="0">
                <a:latin typeface="Libel Suit Rg" panose="020B0608020202020204" pitchFamily="34" charset="0"/>
              </a:rPr>
              <a:t>semnalizare</a:t>
            </a:r>
            <a:r>
              <a:rPr lang="en-US" b="1" dirty="0" smtClean="0">
                <a:latin typeface="Libel Suit Rg" panose="020B0608020202020204" pitchFamily="34" charset="0"/>
              </a:rPr>
              <a:t> </a:t>
            </a:r>
            <a:r>
              <a:rPr lang="en-US" b="1" dirty="0" err="1" smtClean="0">
                <a:latin typeface="Libel Suit Rg" panose="020B0608020202020204" pitchFamily="34" charset="0"/>
              </a:rPr>
              <a:t>și</a:t>
            </a:r>
            <a:r>
              <a:rPr lang="en-US" b="1" dirty="0" smtClean="0">
                <a:latin typeface="Libel Suit Rg" panose="020B0608020202020204" pitchFamily="34" charset="0"/>
              </a:rPr>
              <a:t> </a:t>
            </a:r>
            <a:r>
              <a:rPr lang="en-US" b="1" dirty="0" err="1" smtClean="0">
                <a:latin typeface="Libel Suit Rg" panose="020B0608020202020204" pitchFamily="34" charset="0"/>
              </a:rPr>
              <a:t>avertizare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b="1" dirty="0" smtClean="0">
                <a:latin typeface="Libel Suit Rg" panose="020B0608020202020204" pitchFamily="34" charset="0"/>
              </a:rPr>
              <a:t>( </a:t>
            </a:r>
            <a:r>
              <a:rPr lang="en-US" b="1" dirty="0" err="1" smtClean="0">
                <a:latin typeface="Libel Suit Rg" panose="020B0608020202020204" pitchFamily="34" charset="0"/>
              </a:rPr>
              <a:t>Înlocuiește</a:t>
            </a:r>
            <a:r>
              <a:rPr lang="en-US" b="1" dirty="0" smtClean="0">
                <a:latin typeface="Libel Suit Rg" panose="020B0608020202020204" pitchFamily="34" charset="0"/>
              </a:rPr>
              <a:t> </a:t>
            </a:r>
            <a:r>
              <a:rPr lang="en-US" b="1" dirty="0" err="1" smtClean="0">
                <a:latin typeface="Libel Suit Rg" panose="020B0608020202020204" pitchFamily="34" charset="0"/>
              </a:rPr>
              <a:t>normativul</a:t>
            </a:r>
            <a:r>
              <a:rPr lang="en-US" b="1" dirty="0" smtClean="0">
                <a:latin typeface="Libel Suit Rg" panose="020B0608020202020204" pitchFamily="34" charset="0"/>
              </a:rPr>
              <a:t>  I 18/2-2002)</a:t>
            </a:r>
            <a:endParaRPr lang="en-US" dirty="0">
              <a:latin typeface="Libel Suit Rg" panose="020B0608020202020204" pitchFamily="34" charset="0"/>
            </a:endParaRPr>
          </a:p>
        </p:txBody>
      </p:sp>
      <p:sp>
        <p:nvSpPr>
          <p:cNvPr id="4" name="Right Triangle 3"/>
          <p:cNvSpPr/>
          <p:nvPr/>
        </p:nvSpPr>
        <p:spPr>
          <a:xfrm rot="2700000">
            <a:off x="9753600" y="1022716"/>
            <a:ext cx="4876800" cy="4876800"/>
          </a:xfrm>
          <a:prstGeom prst="rtTriangle">
            <a:avLst/>
          </a:prstGeom>
          <a:pattFill prst="dotDmn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8900000">
            <a:off x="6096193" y="-2256681"/>
            <a:ext cx="4513360" cy="4513360"/>
          </a:xfrm>
          <a:prstGeom prst="rtTriangle">
            <a:avLst/>
          </a:prstGeom>
          <a:blipFill dpi="0" rotWithShape="0">
            <a:blip r:embed="rId3"/>
            <a:srcRect/>
            <a:tile tx="0" ty="0" sx="7000" sy="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381000"/>
            <a:ext cx="403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Libel Suit Rg" panose="020B0608020202020204" pitchFamily="34" charset="0"/>
              </a:rPr>
              <a:t>Legislatie</a:t>
            </a:r>
            <a:endParaRPr lang="en-US" sz="3000" dirty="0">
              <a:latin typeface="Libel Suit Rg" panose="020B0608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ardrop 5"/>
          <p:cNvSpPr/>
          <p:nvPr/>
        </p:nvSpPr>
        <p:spPr>
          <a:xfrm rot="10800000" flipH="1">
            <a:off x="457200" y="152400"/>
            <a:ext cx="3048000" cy="3048000"/>
          </a:xfrm>
          <a:prstGeom prst="teardrop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409700"/>
            <a:ext cx="7086600" cy="38862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vi-VN" b="1" dirty="0" smtClean="0">
                <a:latin typeface="Libel Suit Rg" panose="020B0608020202020204" pitchFamily="34" charset="0"/>
              </a:rPr>
              <a:t>Iluminatul de </a:t>
            </a:r>
            <a:r>
              <a:rPr lang="vi-VN" b="1" dirty="0" smtClean="0">
                <a:latin typeface="Libel Suit Rg" panose="020B0608020202020204" pitchFamily="34" charset="0"/>
              </a:rPr>
              <a:t>urgență </a:t>
            </a:r>
            <a:r>
              <a:rPr lang="vi-VN" b="1" dirty="0" smtClean="0">
                <a:latin typeface="Libel Suit Rg" panose="020B0608020202020204" pitchFamily="34" charset="0"/>
              </a:rPr>
              <a:t>de </a:t>
            </a:r>
            <a:r>
              <a:rPr lang="vi-VN" b="1" dirty="0" smtClean="0">
                <a:latin typeface="Libel Suit Rg" panose="020B0608020202020204" pitchFamily="34" charset="0"/>
              </a:rPr>
              <a:t>reze</a:t>
            </a:r>
            <a:r>
              <a:rPr lang="en-US" b="1" dirty="0" smtClean="0">
                <a:latin typeface="Libel Suit Rg" panose="020B0608020202020204" pitchFamily="34" charset="0"/>
              </a:rPr>
              <a:t>r</a:t>
            </a:r>
            <a:r>
              <a:rPr lang="vi-VN" b="1" dirty="0" smtClean="0">
                <a:latin typeface="Libel Suit Rg" panose="020B0608020202020204" pitchFamily="34" charset="0"/>
              </a:rPr>
              <a:t>vă</a:t>
            </a:r>
            <a:r>
              <a:rPr lang="vi-VN" dirty="0" smtClean="0">
                <a:latin typeface="Libel Suit Rg" panose="020B0608020202020204" pitchFamily="34" charset="0"/>
              </a:rPr>
              <a:t> </a:t>
            </a:r>
            <a:r>
              <a:rPr lang="vi-VN" dirty="0" smtClean="0">
                <a:latin typeface="Libel Suit Rg" panose="020B0608020202020204" pitchFamily="34" charset="0"/>
              </a:rPr>
              <a:t>– parte a sistemului de iluminat proiectat să </a:t>
            </a:r>
            <a:r>
              <a:rPr lang="en-US" dirty="0" err="1" smtClean="0">
                <a:latin typeface="Libel Suit Rg" panose="020B0608020202020204" pitchFamily="34" charset="0"/>
              </a:rPr>
              <a:t>permita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vi-VN" dirty="0" smtClean="0">
                <a:latin typeface="Libel Suit Rg" panose="020B0608020202020204" pitchFamily="34" charset="0"/>
              </a:rPr>
              <a:t>desfășurarea </a:t>
            </a:r>
            <a:r>
              <a:rPr lang="vi-VN" dirty="0" smtClean="0">
                <a:latin typeface="Libel Suit Rg" panose="020B0608020202020204" pitchFamily="34" charset="0"/>
              </a:rPr>
              <a:t>activităților în condiții considerabil </a:t>
            </a:r>
            <a:r>
              <a:rPr lang="vi-VN" dirty="0" smtClean="0">
                <a:latin typeface="Libel Suit Rg" panose="020B0608020202020204" pitchFamily="34" charset="0"/>
              </a:rPr>
              <a:t>neschimbate</a:t>
            </a:r>
            <a:r>
              <a:rPr lang="en-US" dirty="0" smtClean="0">
                <a:latin typeface="Libel Suit Rg" panose="020B0608020202020204" pitchFamily="34" charset="0"/>
              </a:rPr>
              <a:t> in </a:t>
            </a:r>
            <a:r>
              <a:rPr lang="en-US" dirty="0" err="1" smtClean="0">
                <a:latin typeface="Libel Suit Rg" panose="020B0608020202020204" pitchFamily="34" charset="0"/>
              </a:rPr>
              <a:t>cazul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dirty="0" err="1" smtClean="0">
                <a:latin typeface="Libel Suit Rg" panose="020B0608020202020204" pitchFamily="34" charset="0"/>
              </a:rPr>
              <a:t>unor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dirty="0" err="1" smtClean="0">
                <a:latin typeface="Libel Suit Rg" panose="020B0608020202020204" pitchFamily="34" charset="0"/>
              </a:rPr>
              <a:t>intreruperi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dirty="0" err="1" smtClean="0">
                <a:latin typeface="Libel Suit Rg" panose="020B0608020202020204" pitchFamily="34" charset="0"/>
              </a:rPr>
              <a:t>accidentale</a:t>
            </a:r>
            <a:r>
              <a:rPr lang="en-US" dirty="0" smtClean="0">
                <a:latin typeface="Libel Suit Rg" panose="020B0608020202020204" pitchFamily="34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Libel Suit Rg" panose="020B0608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vi-VN" dirty="0" smtClean="0">
              <a:latin typeface="Libel Suit Rg" panose="020B0608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vi-VN" b="1" dirty="0" smtClean="0">
                <a:latin typeface="Libel Suit Rg" panose="020B0608020202020204" pitchFamily="34" charset="0"/>
              </a:rPr>
              <a:t>Iluminatul de urgență cu lămpi pentru evacuare:</a:t>
            </a:r>
            <a:r>
              <a:rPr lang="vi-VN" dirty="0" smtClean="0">
                <a:latin typeface="Libel Suit Rg" panose="020B0608020202020204" pitchFamily="34" charset="0"/>
              </a:rPr>
              <a:t> </a:t>
            </a:r>
            <a:r>
              <a:rPr lang="en-US" dirty="0" smtClean="0">
                <a:latin typeface="Libel Suit Rg" panose="020B0608020202020204" pitchFamily="34" charset="0"/>
              </a:rPr>
              <a:t>parte a </a:t>
            </a:r>
            <a:r>
              <a:rPr lang="vi-VN" dirty="0" smtClean="0">
                <a:latin typeface="Libel Suit Rg" panose="020B0608020202020204" pitchFamily="34" charset="0"/>
              </a:rPr>
              <a:t>sistem</a:t>
            </a:r>
            <a:r>
              <a:rPr lang="en-US" dirty="0" err="1" smtClean="0">
                <a:latin typeface="Libel Suit Rg" panose="020B0608020202020204" pitchFamily="34" charset="0"/>
              </a:rPr>
              <a:t>ului</a:t>
            </a:r>
            <a:r>
              <a:rPr lang="vi-VN" dirty="0" smtClean="0">
                <a:latin typeface="Libel Suit Rg" panose="020B0608020202020204" pitchFamily="34" charset="0"/>
              </a:rPr>
              <a:t> </a:t>
            </a:r>
            <a:r>
              <a:rPr lang="vi-VN" dirty="0" smtClean="0">
                <a:latin typeface="Libel Suit Rg" panose="020B0608020202020204" pitchFamily="34" charset="0"/>
              </a:rPr>
              <a:t>de iluminat de urgență </a:t>
            </a:r>
            <a:r>
              <a:rPr lang="vi-VN" dirty="0" smtClean="0">
                <a:latin typeface="Libel Suit Rg" panose="020B0608020202020204" pitchFamily="34" charset="0"/>
              </a:rPr>
              <a:t>c</a:t>
            </a:r>
            <a:r>
              <a:rPr lang="en-US" dirty="0" smtClean="0">
                <a:latin typeface="Libel Suit Rg" panose="020B0608020202020204" pitchFamily="34" charset="0"/>
              </a:rPr>
              <a:t>are</a:t>
            </a:r>
            <a:r>
              <a:rPr lang="vi-VN" dirty="0" smtClean="0">
                <a:latin typeface="Libel Suit Rg" panose="020B0608020202020204" pitchFamily="34" charset="0"/>
              </a:rPr>
              <a:t> </a:t>
            </a:r>
            <a:r>
              <a:rPr lang="vi-VN" dirty="0" smtClean="0">
                <a:latin typeface="Libel Suit Rg" panose="020B0608020202020204" pitchFamily="34" charset="0"/>
              </a:rPr>
              <a:t>asigură orientarea și siguranța oamenilor în </a:t>
            </a:r>
            <a:r>
              <a:rPr lang="en-US" dirty="0" err="1" smtClean="0">
                <a:latin typeface="Libel Suit Rg" panose="020B0608020202020204" pitchFamily="34" charset="0"/>
              </a:rPr>
              <a:t>caz</a:t>
            </a:r>
            <a:r>
              <a:rPr lang="en-US" dirty="0" err="1" smtClean="0">
                <a:latin typeface="Libel Suit Rg" panose="020B0608020202020204" pitchFamily="34" charset="0"/>
              </a:rPr>
              <a:t>ul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en-US" dirty="0" err="1" smtClean="0">
                <a:latin typeface="Libel Suit Rg" panose="020B0608020202020204" pitchFamily="34" charset="0"/>
              </a:rPr>
              <a:t>necesitatii</a:t>
            </a:r>
            <a:r>
              <a:rPr lang="vi-VN" dirty="0" smtClean="0">
                <a:latin typeface="Libel Suit Rg" panose="020B0608020202020204" pitchFamily="34" charset="0"/>
              </a:rPr>
              <a:t> </a:t>
            </a:r>
            <a:r>
              <a:rPr lang="vi-VN" dirty="0" smtClean="0">
                <a:latin typeface="Libel Suit Rg" panose="020B0608020202020204" pitchFamily="34" charset="0"/>
              </a:rPr>
              <a:t>evacuării clădirii sau </a:t>
            </a:r>
            <a:r>
              <a:rPr lang="vi-VN" dirty="0" smtClean="0">
                <a:latin typeface="Libel Suit Rg" panose="020B0608020202020204" pitchFamily="34" charset="0"/>
              </a:rPr>
              <a:t>imobilului</a:t>
            </a:r>
            <a:r>
              <a:rPr lang="en-US" dirty="0" smtClean="0">
                <a:latin typeface="Libel Suit Rg" panose="020B0608020202020204" pitchFamily="34" charset="0"/>
              </a:rPr>
              <a:t>.</a:t>
            </a:r>
            <a:r>
              <a:rPr lang="en-US" dirty="0" smtClean="0">
                <a:latin typeface="Libel Suit Rg" panose="020B0608020202020204" pitchFamily="34" charset="0"/>
              </a:rPr>
              <a:t> Face </a:t>
            </a:r>
            <a:r>
              <a:rPr lang="vi-VN" dirty="0" smtClean="0">
                <a:latin typeface="Libel Suit Rg" panose="020B0608020202020204" pitchFamily="34" charset="0"/>
              </a:rPr>
              <a:t>parte </a:t>
            </a:r>
            <a:r>
              <a:rPr lang="vi-VN" dirty="0" smtClean="0">
                <a:latin typeface="Libel Suit Rg" panose="020B0608020202020204" pitchFamily="34" charset="0"/>
              </a:rPr>
              <a:t>din obligații impuse de normele în vigoare </a:t>
            </a:r>
            <a:r>
              <a:rPr lang="vi-VN" dirty="0" smtClean="0">
                <a:latin typeface="Libel Suit Rg" panose="020B0608020202020204" pitchFamily="34" charset="0"/>
              </a:rPr>
              <a:t>naționale </a:t>
            </a:r>
            <a:r>
              <a:rPr lang="vi-VN" dirty="0" smtClean="0">
                <a:latin typeface="Libel Suit Rg" panose="020B0608020202020204" pitchFamily="34" charset="0"/>
              </a:rPr>
              <a:t>cât și </a:t>
            </a:r>
            <a:r>
              <a:rPr lang="vi-VN" dirty="0" smtClean="0">
                <a:latin typeface="Libel Suit Rg" panose="020B0608020202020204" pitchFamily="34" charset="0"/>
              </a:rPr>
              <a:t>de</a:t>
            </a:r>
            <a:r>
              <a:rPr lang="en-US" dirty="0" smtClean="0">
                <a:latin typeface="Libel Suit Rg" panose="020B0608020202020204" pitchFamily="34" charset="0"/>
              </a:rPr>
              <a:t> </a:t>
            </a:r>
            <a:r>
              <a:rPr lang="vi-VN" dirty="0" smtClean="0">
                <a:latin typeface="Libel Suit Rg" panose="020B0608020202020204" pitchFamily="34" charset="0"/>
              </a:rPr>
              <a:t>legislația </a:t>
            </a:r>
            <a:r>
              <a:rPr lang="vi-VN" dirty="0" smtClean="0">
                <a:latin typeface="Libel Suit Rg" panose="020B0608020202020204" pitchFamily="34" charset="0"/>
              </a:rPr>
              <a:t>europeană. </a:t>
            </a:r>
            <a:endParaRPr lang="en-US" dirty="0">
              <a:latin typeface="Libel Suit Rg" panose="020B0608020202020204" pitchFamily="34" charset="0"/>
            </a:endParaRPr>
          </a:p>
        </p:txBody>
      </p:sp>
      <p:sp>
        <p:nvSpPr>
          <p:cNvPr id="5" name="Teardrop 4"/>
          <p:cNvSpPr/>
          <p:nvPr/>
        </p:nvSpPr>
        <p:spPr>
          <a:xfrm>
            <a:off x="457200" y="3352800"/>
            <a:ext cx="3048000" cy="3048000"/>
          </a:xfrm>
          <a:prstGeom prst="teardrop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200" y="876300"/>
            <a:ext cx="4762500" cy="3086100"/>
          </a:xfrm>
        </p:spPr>
        <p:txBody>
          <a:bodyPr/>
          <a:lstStyle/>
          <a:p>
            <a:pPr marL="0" indent="0" algn="just">
              <a:buNone/>
            </a:pPr>
            <a:r>
              <a:rPr lang="vi-VN" dirty="0" smtClean="0">
                <a:latin typeface="Libel Suit Rg" panose="020B0608020202020204" pitchFamily="34" charset="0"/>
              </a:rPr>
              <a:t>Acestea trebuie să aibă o autonomie considerabilă de timp și trebuie să poată funcționa atunci când principala sursă de energie electrică nu este disponibilă</a:t>
            </a:r>
            <a:r>
              <a:rPr lang="vi-VN" dirty="0" smtClean="0">
                <a:latin typeface="Libel Suit Rg" panose="020B0608020202020204" pitchFamily="34" charset="0"/>
              </a:rPr>
              <a:t>.</a:t>
            </a:r>
            <a:endParaRPr lang="en-US" dirty="0" smtClean="0">
              <a:latin typeface="Libel Suit Rg" panose="020B0608020202020204" pitchFamily="34" charset="0"/>
            </a:endParaRPr>
          </a:p>
          <a:p>
            <a:pPr marL="0" indent="0" algn="just">
              <a:buNone/>
            </a:pPr>
            <a:r>
              <a:rPr lang="vi-VN" dirty="0" smtClean="0">
                <a:latin typeface="Libel Suit Rg" panose="020B0608020202020204" pitchFamily="34" charset="0"/>
              </a:rPr>
              <a:t> </a:t>
            </a:r>
            <a:r>
              <a:rPr lang="vi-VN" dirty="0" smtClean="0">
                <a:latin typeface="Libel Suit Rg" panose="020B0608020202020204" pitchFamily="34" charset="0"/>
              </a:rPr>
              <a:t>Deconectarea de la principala sursă de energie poate fi cauzată de numeroși factori, printre care: un incendiu, o avarie, un accident, etc. </a:t>
            </a:r>
            <a:endParaRPr lang="en-US" dirty="0">
              <a:latin typeface="Libel Suit Rg" panose="020B060802020202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0" y="3543300"/>
            <a:ext cx="3124200" cy="3124200"/>
          </a:xfrm>
          <a:prstGeom prst="snip2DiagRect">
            <a:avLst/>
          </a:prstGeom>
          <a:blipFill dpi="0" rotWithShape="1">
            <a:blip r:embed="rId2"/>
            <a:srcRect/>
            <a:tile tx="0" ty="0" sx="7000" sy="7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Diagonal Corner Rectangle 5"/>
          <p:cNvSpPr/>
          <p:nvPr/>
        </p:nvSpPr>
        <p:spPr>
          <a:xfrm>
            <a:off x="228600" y="228600"/>
            <a:ext cx="3124200" cy="3124200"/>
          </a:xfrm>
          <a:prstGeom prst="snip2Diag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6"/>
          <p:cNvSpPr/>
          <p:nvPr/>
        </p:nvSpPr>
        <p:spPr>
          <a:xfrm>
            <a:off x="3581400" y="762000"/>
            <a:ext cx="3124200" cy="3124200"/>
          </a:xfrm>
          <a:prstGeom prst="snip2Diag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24000"/>
            <a:ext cx="4724400" cy="47244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4673600" cy="25146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atin typeface="Libel Suit Rg" panose="020B0608020202020204" pitchFamily="34" charset="0"/>
              </a:rPr>
              <a:t/>
            </a:r>
            <a:br>
              <a:rPr lang="en-US" sz="2200" b="1" dirty="0" smtClean="0">
                <a:latin typeface="Libel Suit Rg" panose="020B0608020202020204" pitchFamily="34" charset="0"/>
              </a:rPr>
            </a:br>
            <a:r>
              <a:rPr lang="en-US" sz="2200" b="1" dirty="0">
                <a:latin typeface="Libel Suit Rg" panose="020B0608020202020204" pitchFamily="34" charset="0"/>
              </a:rPr>
              <a:t/>
            </a:r>
            <a:br>
              <a:rPr lang="en-US" sz="2200" b="1" dirty="0">
                <a:latin typeface="Libel Suit Rg" panose="020B0608020202020204" pitchFamily="34" charset="0"/>
              </a:rPr>
            </a:br>
            <a:r>
              <a:rPr lang="en-US" sz="2200" b="1" dirty="0" smtClean="0">
                <a:latin typeface="Libel Suit Rg" panose="020B0608020202020204" pitchFamily="34" charset="0"/>
              </a:rPr>
              <a:t/>
            </a:r>
            <a:br>
              <a:rPr lang="en-US" sz="2200" b="1" dirty="0" smtClean="0">
                <a:latin typeface="Libel Suit Rg" panose="020B0608020202020204" pitchFamily="34" charset="0"/>
              </a:rPr>
            </a:br>
            <a:r>
              <a:rPr lang="en-US" sz="2200" b="1" dirty="0">
                <a:latin typeface="Libel Suit Rg" panose="020B0608020202020204" pitchFamily="34" charset="0"/>
              </a:rPr>
              <a:t/>
            </a:r>
            <a:br>
              <a:rPr lang="en-US" sz="2200" b="1" dirty="0">
                <a:latin typeface="Libel Suit Rg" panose="020B0608020202020204" pitchFamily="34" charset="0"/>
              </a:rPr>
            </a:br>
            <a:r>
              <a:rPr lang="en-US" sz="2200" b="1" dirty="0" smtClean="0">
                <a:latin typeface="Libel Suit Rg" panose="020B0608020202020204" pitchFamily="34" charset="0"/>
              </a:rPr>
              <a:t/>
            </a:r>
            <a:br>
              <a:rPr lang="en-US" sz="2200" b="1" dirty="0" smtClean="0">
                <a:latin typeface="Libel Suit Rg" panose="020B0608020202020204" pitchFamily="34" charset="0"/>
              </a:rPr>
            </a:br>
            <a:endParaRPr lang="en-US" sz="2200" dirty="0">
              <a:latin typeface="Libel Suit Rg" panose="020B0608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65200" y="533400"/>
            <a:ext cx="4673600" cy="251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smtClean="0">
                <a:latin typeface="Libel Suit Rg" panose="020B0608020202020204" pitchFamily="34" charset="0"/>
              </a:rPr>
              <a:t/>
            </a:r>
            <a:br>
              <a:rPr lang="en-US" sz="2200" b="1" smtClean="0">
                <a:latin typeface="Libel Suit Rg" panose="020B0608020202020204" pitchFamily="34" charset="0"/>
              </a:rPr>
            </a:br>
            <a:r>
              <a:rPr lang="en-US" sz="2200" b="1" smtClean="0">
                <a:latin typeface="Libel Suit Rg" panose="020B0608020202020204" pitchFamily="34" charset="0"/>
              </a:rPr>
              <a:t/>
            </a:r>
            <a:br>
              <a:rPr lang="en-US" sz="2200" b="1" smtClean="0">
                <a:latin typeface="Libel Suit Rg" panose="020B0608020202020204" pitchFamily="34" charset="0"/>
              </a:rPr>
            </a:br>
            <a:r>
              <a:rPr lang="en-US" sz="2200" b="1" smtClean="0">
                <a:latin typeface="Libel Suit Rg" panose="020B0608020202020204" pitchFamily="34" charset="0"/>
              </a:rPr>
              <a:t/>
            </a:r>
            <a:br>
              <a:rPr lang="en-US" sz="2200" b="1" smtClean="0">
                <a:latin typeface="Libel Suit Rg" panose="020B0608020202020204" pitchFamily="34" charset="0"/>
              </a:rPr>
            </a:br>
            <a:r>
              <a:rPr lang="en-US" sz="2200" b="1" smtClean="0">
                <a:latin typeface="Libel Suit Rg" panose="020B0608020202020204" pitchFamily="34" charset="0"/>
              </a:rPr>
              <a:t/>
            </a:r>
            <a:br>
              <a:rPr lang="en-US" sz="2200" b="1" smtClean="0">
                <a:latin typeface="Libel Suit Rg" panose="020B0608020202020204" pitchFamily="34" charset="0"/>
              </a:rPr>
            </a:br>
            <a:r>
              <a:rPr lang="en-US" sz="2200" b="1" smtClean="0">
                <a:latin typeface="Libel Suit Rg" panose="020B0608020202020204" pitchFamily="34" charset="0"/>
              </a:rPr>
              <a:t/>
            </a:r>
            <a:br>
              <a:rPr lang="en-US" sz="2200" b="1" smtClean="0">
                <a:latin typeface="Libel Suit Rg" panose="020B0608020202020204" pitchFamily="34" charset="0"/>
              </a:rPr>
            </a:br>
            <a:endParaRPr lang="en-US" sz="2200" dirty="0">
              <a:latin typeface="Libel Suit Rg" panose="020B0608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5200" y="533400"/>
            <a:ext cx="541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Libel Suit Rg" panose="020B0608020202020204" pitchFamily="34" charset="0"/>
              </a:rPr>
              <a:t>Incendiul</a:t>
            </a:r>
            <a:r>
              <a:rPr lang="en-US" sz="2200" dirty="0" smtClean="0">
                <a:latin typeface="Libel Suit Rg" panose="020B0608020202020204" pitchFamily="34" charset="0"/>
              </a:rPr>
              <a:t> in </a:t>
            </a:r>
            <a:r>
              <a:rPr lang="en-US" sz="2200" dirty="0" err="1" smtClean="0">
                <a:latin typeface="Libel Suit Rg" panose="020B0608020202020204" pitchFamily="34" charset="0"/>
              </a:rPr>
              <a:t>mediul</a:t>
            </a:r>
            <a:r>
              <a:rPr lang="en-US" sz="2200" dirty="0" smtClean="0">
                <a:latin typeface="Libel Suit Rg" panose="020B0608020202020204" pitchFamily="34" charset="0"/>
              </a:rPr>
              <a:t> urban</a:t>
            </a:r>
            <a:endParaRPr lang="en-US" sz="2200" dirty="0">
              <a:latin typeface="Libel Suit Rg" panose="020B0608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0" y="1587500"/>
            <a:ext cx="4699000" cy="246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813060"/>
            <a:ext cx="2082540" cy="2082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238" y="2400058"/>
            <a:ext cx="2234921" cy="2234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4634979"/>
            <a:ext cx="1676400" cy="167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38" y="4038600"/>
            <a:ext cx="2158721" cy="21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122"/>
            <a:ext cx="2532878" cy="2532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4008" y="509544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Libel Suit Rg" panose="020B0608020202020204" pitchFamily="34" charset="0"/>
              </a:rPr>
              <a:t>"</a:t>
            </a:r>
            <a:r>
              <a:rPr lang="en-US" sz="5400" dirty="0" err="1" smtClean="0">
                <a:latin typeface="Libel Suit Rg" panose="020B0608020202020204" pitchFamily="34" charset="0"/>
              </a:rPr>
              <a:t>Folclor</a:t>
            </a:r>
            <a:r>
              <a:rPr lang="en-US" sz="5400" dirty="0" smtClean="0">
                <a:latin typeface="Libel Suit Rg" panose="020B0608020202020204" pitchFamily="34" charset="0"/>
              </a:rPr>
              <a:t>"</a:t>
            </a:r>
            <a:endParaRPr lang="en-US" sz="5400" dirty="0">
              <a:latin typeface="Libel Suit Rg" panose="020B0608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8678" y="391503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Libel Suit Rg" panose="020B0608020202020204" pitchFamily="34" charset="0"/>
              </a:rPr>
              <a:t>termoizolatie</a:t>
            </a:r>
            <a:r>
              <a:rPr lang="en-US" sz="2800" dirty="0">
                <a:latin typeface="Libel Suit Rg" panose="020B0608020202020204" pitchFamily="34" charset="0"/>
              </a:rPr>
              <a:t> / </a:t>
            </a:r>
            <a:r>
              <a:rPr lang="en-US" sz="2800" dirty="0" err="1">
                <a:latin typeface="Libel Suit Rg" panose="020B0608020202020204" pitchFamily="34" charset="0"/>
              </a:rPr>
              <a:t>termoprotectie</a:t>
            </a:r>
            <a:endParaRPr lang="en-US" sz="2800" dirty="0">
              <a:latin typeface="Libel Suit Rg" panose="020B0608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1693031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Libel Suit Rg" panose="020B0608020202020204" pitchFamily="34" charset="0"/>
              </a:rPr>
              <a:t>foc</a:t>
            </a:r>
            <a:r>
              <a:rPr lang="en-US" sz="4000" dirty="0" smtClean="0">
                <a:latin typeface="Libel Suit Rg" panose="020B0608020202020204" pitchFamily="34" charset="0"/>
              </a:rPr>
              <a:t>/</a:t>
            </a:r>
            <a:r>
              <a:rPr lang="en-US" sz="4000" dirty="0" err="1" smtClean="0">
                <a:latin typeface="Libel Suit Rg" panose="020B0608020202020204" pitchFamily="34" charset="0"/>
              </a:rPr>
              <a:t>incendiu</a:t>
            </a:r>
            <a:endParaRPr lang="en-US" sz="4000" dirty="0">
              <a:latin typeface="Libel Suit Rg" panose="020B0608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508180"/>
            <a:ext cx="933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Libel Suit Rg" panose="020B0608020202020204" pitchFamily="34" charset="0"/>
              </a:rPr>
              <a:t>ignifug</a:t>
            </a:r>
            <a:r>
              <a:rPr lang="en-US" sz="4000" dirty="0">
                <a:latin typeface="Libel Suit Rg" panose="020B0608020202020204" pitchFamily="34" charset="0"/>
              </a:rPr>
              <a:t> / </a:t>
            </a:r>
            <a:r>
              <a:rPr lang="en-US" sz="4000" dirty="0" err="1">
                <a:latin typeface="Libel Suit Rg" panose="020B0608020202020204" pitchFamily="34" charset="0"/>
              </a:rPr>
              <a:t>incombustibil</a:t>
            </a:r>
            <a:r>
              <a:rPr lang="en-US" sz="4000" dirty="0">
                <a:latin typeface="Libel Suit Rg" panose="020B0608020202020204" pitchFamily="34" charset="0"/>
              </a:rPr>
              <a:t> / </a:t>
            </a:r>
            <a:r>
              <a:rPr lang="en-US" sz="4000" dirty="0" err="1">
                <a:latin typeface="Libel Suit Rg" panose="020B0608020202020204" pitchFamily="34" charset="0"/>
              </a:rPr>
              <a:t>rezistent</a:t>
            </a:r>
            <a:r>
              <a:rPr lang="en-US" sz="4000" dirty="0">
                <a:latin typeface="Libel Suit Rg" panose="020B0608020202020204" pitchFamily="34" charset="0"/>
              </a:rPr>
              <a:t> la </a:t>
            </a:r>
            <a:r>
              <a:rPr lang="en-US" sz="4000" dirty="0" err="1">
                <a:latin typeface="Libel Suit Rg" panose="020B0608020202020204" pitchFamily="34" charset="0"/>
              </a:rPr>
              <a:t>foc</a:t>
            </a:r>
            <a:endParaRPr lang="en-US" sz="4000" dirty="0">
              <a:latin typeface="Libel Suit Rg" panose="020B0608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3256928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Libel Suit Rg" panose="020B0608020202020204" pitchFamily="34" charset="0"/>
              </a:rPr>
              <a:t>ventilatie</a:t>
            </a:r>
            <a:r>
              <a:rPr lang="en-US" sz="3600" dirty="0">
                <a:latin typeface="Libel Suit Rg" panose="020B0608020202020204" pitchFamily="34" charset="0"/>
              </a:rPr>
              <a:t> / </a:t>
            </a:r>
            <a:r>
              <a:rPr lang="en-US" sz="3600" dirty="0" err="1">
                <a:latin typeface="Libel Suit Rg" panose="020B0608020202020204" pitchFamily="34" charset="0"/>
              </a:rPr>
              <a:t>exhaustare</a:t>
            </a:r>
            <a:r>
              <a:rPr lang="en-US" sz="3600" dirty="0">
                <a:latin typeface="Libel Suit Rg" panose="020B0608020202020204" pitchFamily="34" charset="0"/>
              </a:rPr>
              <a:t> / </a:t>
            </a:r>
            <a:r>
              <a:rPr lang="en-US" sz="3600" dirty="0" err="1">
                <a:latin typeface="Libel Suit Rg" panose="020B0608020202020204" pitchFamily="34" charset="0"/>
              </a:rPr>
              <a:t>desfumare</a:t>
            </a:r>
            <a:endParaRPr lang="en-US" sz="3600" dirty="0">
              <a:latin typeface="Libel Suit Rg" panose="020B0608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4565343"/>
            <a:ext cx="590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Libel Suit Rg" panose="020B0608020202020204" pitchFamily="34" charset="0"/>
              </a:rPr>
              <a:t>reactie „la foc” / rezistenta „la foc”</a:t>
            </a:r>
            <a:endParaRPr lang="en-US" sz="3200" dirty="0">
              <a:latin typeface="Libel Suit Rg" panose="020B0608020202020204" pitchFamily="34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57200" y="483919"/>
            <a:ext cx="3638164" cy="1802081"/>
          </a:xfrm>
          <a:prstGeom prst="homePlat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hevron 12"/>
          <p:cNvSpPr/>
          <p:nvPr/>
        </p:nvSpPr>
        <p:spPr>
          <a:xfrm>
            <a:off x="4292986" y="509544"/>
            <a:ext cx="1828800" cy="1770878"/>
          </a:xfrm>
          <a:prstGeom prst="chevron">
            <a:avLst/>
          </a:prstGeom>
          <a:blipFill dpi="0" rotWithShape="1">
            <a:blip r:embed="rId4"/>
            <a:srcRect/>
            <a:tile tx="1524000" ty="0" sx="10000" sy="1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248400"/>
            <a:ext cx="12192000" cy="2286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da\Desktop\fsp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431429"/>
            <a:ext cx="5629055" cy="2717800"/>
          </a:xfrm>
          <a:prstGeom prst="rect">
            <a:avLst/>
          </a:prstGeom>
          <a:noFill/>
        </p:spPr>
      </p:pic>
      <p:pic>
        <p:nvPicPr>
          <p:cNvPr id="1028" name="Picture 4" descr="C:\Users\mada\Desktop\govu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000" y="2993231"/>
            <a:ext cx="4499200" cy="3005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1295400"/>
            <a:ext cx="441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Libel Suit Rg" panose="020B0608020202020204" pitchFamily="34" charset="0"/>
              </a:rPr>
              <a:t>Preventie</a:t>
            </a:r>
            <a:r>
              <a:rPr lang="en-US" sz="2200" dirty="0">
                <a:latin typeface="Libel Suit Rg" panose="020B0608020202020204" pitchFamily="34" charset="0"/>
              </a:rPr>
              <a:t> </a:t>
            </a:r>
            <a:r>
              <a:rPr lang="en-US" sz="2200" dirty="0" smtClean="0">
                <a:latin typeface="Libel Suit Rg" panose="020B0608020202020204" pitchFamily="34" charset="0"/>
              </a:rPr>
              <a:t>- Fire safety policies</a:t>
            </a:r>
            <a:endParaRPr lang="en-US" sz="2200" dirty="0">
              <a:latin typeface="Libel Suit Rg" panose="020B0608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8288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Libel Suit Rg" panose="020B0608020202020204" pitchFamily="34" charset="0"/>
              </a:rPr>
              <a:t>Masurile</a:t>
            </a:r>
            <a:r>
              <a:rPr lang="en-US" sz="2200" dirty="0" smtClean="0">
                <a:latin typeface="Libel Suit Rg" panose="020B0608020202020204" pitchFamily="34" charset="0"/>
              </a:rPr>
              <a:t> de </a:t>
            </a:r>
            <a:r>
              <a:rPr lang="en-US" sz="2200" dirty="0" err="1" smtClean="0">
                <a:latin typeface="Libel Suit Rg" panose="020B0608020202020204" pitchFamily="34" charset="0"/>
              </a:rPr>
              <a:t>siguranta</a:t>
            </a:r>
            <a:r>
              <a:rPr lang="en-US" sz="2200" dirty="0" smtClean="0">
                <a:latin typeface="Libel Suit Rg" panose="020B0608020202020204" pitchFamily="34" charset="0"/>
              </a:rPr>
              <a:t> </a:t>
            </a:r>
            <a:r>
              <a:rPr lang="en-US" sz="2200" dirty="0" err="1" smtClean="0">
                <a:latin typeface="Libel Suit Rg" panose="020B0608020202020204" pitchFamily="34" charset="0"/>
              </a:rPr>
              <a:t>functioneaza</a:t>
            </a:r>
            <a:r>
              <a:rPr lang="en-US" sz="2200" dirty="0" smtClean="0">
                <a:latin typeface="Libel Suit Rg" panose="020B0608020202020204" pitchFamily="34" charset="0"/>
              </a:rPr>
              <a:t> </a:t>
            </a:r>
            <a:r>
              <a:rPr lang="en-US" sz="2200" dirty="0" err="1" smtClean="0">
                <a:latin typeface="Libel Suit Rg" panose="020B0608020202020204" pitchFamily="34" charset="0"/>
              </a:rPr>
              <a:t>cel</a:t>
            </a:r>
            <a:r>
              <a:rPr lang="en-US" sz="2200" dirty="0" smtClean="0">
                <a:latin typeface="Libel Suit Rg" panose="020B0608020202020204" pitchFamily="34" charset="0"/>
              </a:rPr>
              <a:t> </a:t>
            </a:r>
            <a:r>
              <a:rPr lang="en-US" sz="2200" dirty="0" err="1" smtClean="0">
                <a:latin typeface="Libel Suit Rg" panose="020B0608020202020204" pitchFamily="34" charset="0"/>
              </a:rPr>
              <a:t>mai</a:t>
            </a:r>
            <a:r>
              <a:rPr lang="en-US" sz="2200" dirty="0" smtClean="0">
                <a:latin typeface="Libel Suit Rg" panose="020B0608020202020204" pitchFamily="34" charset="0"/>
              </a:rPr>
              <a:t> bine </a:t>
            </a:r>
            <a:r>
              <a:rPr lang="en-US" sz="2200" dirty="0" err="1" smtClean="0">
                <a:latin typeface="Libel Suit Rg" panose="020B0608020202020204" pitchFamily="34" charset="0"/>
              </a:rPr>
              <a:t>impreuna</a:t>
            </a:r>
            <a:r>
              <a:rPr lang="en-US" sz="2200" dirty="0" smtClean="0">
                <a:latin typeface="Libel Suit Rg" panose="020B0608020202020204" pitchFamily="34" charset="0"/>
              </a:rPr>
              <a:t> cu un public </a:t>
            </a:r>
            <a:r>
              <a:rPr lang="en-US" sz="2200" dirty="0" err="1" smtClean="0">
                <a:latin typeface="Libel Suit Rg" panose="020B0608020202020204" pitchFamily="34" charset="0"/>
              </a:rPr>
              <a:t>pregatit</a:t>
            </a:r>
            <a:r>
              <a:rPr lang="en-US" sz="2200" dirty="0" smtClean="0">
                <a:latin typeface="Libel Suit Rg" panose="020B0608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4495800"/>
            <a:ext cx="562905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28800"/>
            <a:ext cx="8704431" cy="4351338"/>
          </a:xfrm>
        </p:spPr>
      </p:pic>
      <p:sp>
        <p:nvSpPr>
          <p:cNvPr id="5" name="TextBox 4"/>
          <p:cNvSpPr txBox="1"/>
          <p:nvPr/>
        </p:nvSpPr>
        <p:spPr>
          <a:xfrm>
            <a:off x="1676400" y="761999"/>
            <a:ext cx="441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Libel Suit Rg" panose="020B0608020202020204" pitchFamily="34" charset="0"/>
              </a:rPr>
              <a:t>Educatie</a:t>
            </a:r>
            <a:endParaRPr lang="en-US" sz="2200" dirty="0">
              <a:latin typeface="Libel Suit Rg" panose="020B0608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04800"/>
            <a:ext cx="2501446" cy="25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8704431" cy="43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3.potx" id="{55B65C5C-2110-41C9-9432-67D739EC5CFC}" vid="{FDE12540-4521-4F30-863D-D54DD2EE1C3B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office city sketch presentation background (widescreen)</Template>
  <TotalTime>1675</TotalTime>
  <Words>270</Words>
  <Application>Microsoft Office PowerPoint</Application>
  <PresentationFormat>Widescreen</PresentationFormat>
  <Paragraphs>45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Libel Suit Rg</vt:lpstr>
      <vt:lpstr>Century Schoolbook</vt:lpstr>
      <vt:lpstr>Wingdings</vt:lpstr>
      <vt:lpstr>Arial</vt:lpstr>
      <vt:lpstr>CITY SKETCH 16X9</vt:lpstr>
      <vt:lpstr>Siguranţa în clădiri</vt:lpstr>
      <vt:lpstr>     </vt:lpstr>
      <vt:lpstr>PowerPoint Presentation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MULTUMESC!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Siguranţa în clădiri</dc:title>
  <dc:creator>user</dc:creator>
  <cp:lastModifiedBy>user</cp:lastModifiedBy>
  <cp:revision>39</cp:revision>
  <dcterms:created xsi:type="dcterms:W3CDTF">2017-02-28T12:54:00Z</dcterms:created>
  <dcterms:modified xsi:type="dcterms:W3CDTF">2017-03-06T16:49:48Z</dcterms:modified>
</cp:coreProperties>
</file>